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c7b888c98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c7b888c98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9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c7b888c989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c7b888c989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c7b888c989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c7b888c989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c7b888c989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c7b888c989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c7b888c989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c7b888c989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-1978" l="0" r="-5507" t="0"/>
          <a:stretch/>
        </p:blipFill>
        <p:spPr>
          <a:xfrm>
            <a:off x="0" y="0"/>
            <a:ext cx="9715499" cy="523875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2569707" y="1072402"/>
            <a:ext cx="4340400" cy="564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147">
                <a:solidFill>
                  <a:schemeClr val="dk2"/>
                </a:solidFill>
              </a:rPr>
              <a:t>UIs that correspond to this route: </a:t>
            </a:r>
            <a:r>
              <a:rPr lang="en" sz="1147">
                <a:solidFill>
                  <a:schemeClr val="dk2"/>
                </a:solidFill>
              </a:rPr>
              <a:t>icon_button for the two clickable buttons</a:t>
            </a:r>
            <a:endParaRPr/>
          </a:p>
        </p:txBody>
      </p:sp>
      <p:cxnSp>
        <p:nvCxnSpPr>
          <p:cNvPr id="56" name="Google Shape;56;p13"/>
          <p:cNvCxnSpPr>
            <a:stCxn id="55" idx="3"/>
          </p:cNvCxnSpPr>
          <p:nvPr/>
        </p:nvCxnSpPr>
        <p:spPr>
          <a:xfrm>
            <a:off x="6910107" y="1354702"/>
            <a:ext cx="1311300" cy="6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" name="Google Shape;57;p13"/>
          <p:cNvCxnSpPr/>
          <p:nvPr/>
        </p:nvCxnSpPr>
        <p:spPr>
          <a:xfrm rot="10800000">
            <a:off x="8191500" y="1352625"/>
            <a:ext cx="38100" cy="1438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" name="Google Shape;58;p13"/>
          <p:cNvCxnSpPr/>
          <p:nvPr/>
        </p:nvCxnSpPr>
        <p:spPr>
          <a:xfrm flipH="1">
            <a:off x="5873296" y="2786989"/>
            <a:ext cx="2380200" cy="20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9" name="Google Shape;59;p13"/>
          <p:cNvSpPr txBox="1"/>
          <p:nvPr/>
        </p:nvSpPr>
        <p:spPr>
          <a:xfrm>
            <a:off x="2856798" y="164075"/>
            <a:ext cx="2163000" cy="3615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147">
                <a:solidFill>
                  <a:schemeClr val="dk2"/>
                </a:solidFill>
              </a:rPr>
              <a:t>View name: </a:t>
            </a:r>
            <a:r>
              <a:rPr lang="en" sz="1147">
                <a:solidFill>
                  <a:schemeClr val="dk2"/>
                </a:solidFill>
              </a:rPr>
              <a:t>homepage.html</a:t>
            </a:r>
            <a:endParaRPr/>
          </a:p>
        </p:txBody>
      </p:sp>
      <p:cxnSp>
        <p:nvCxnSpPr>
          <p:cNvPr id="60" name="Google Shape;60;p13"/>
          <p:cNvCxnSpPr/>
          <p:nvPr/>
        </p:nvCxnSpPr>
        <p:spPr>
          <a:xfrm flipH="1" rot="10800000">
            <a:off x="3040875" y="2930125"/>
            <a:ext cx="617400" cy="1218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1" name="Google Shape;61;p13"/>
          <p:cNvSpPr txBox="1"/>
          <p:nvPr/>
        </p:nvSpPr>
        <p:spPr>
          <a:xfrm>
            <a:off x="280800" y="3840923"/>
            <a:ext cx="4340400" cy="12789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47">
                <a:solidFill>
                  <a:schemeClr val="dk2"/>
                </a:solidFill>
              </a:rPr>
              <a:t>Database field names for Sign In:</a:t>
            </a:r>
            <a:endParaRPr b="1" sz="1147">
              <a:solidFill>
                <a:schemeClr val="dk2"/>
              </a:solidFill>
            </a:endParaRPr>
          </a:p>
          <a:p>
            <a:pPr indent="-301489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48"/>
              <a:buChar char="●"/>
            </a:pPr>
            <a:r>
              <a:rPr lang="en" sz="1147">
                <a:solidFill>
                  <a:schemeClr val="dk2"/>
                </a:solidFill>
              </a:rPr>
              <a:t>username</a:t>
            </a:r>
            <a:endParaRPr sz="1147">
              <a:solidFill>
                <a:schemeClr val="dk2"/>
              </a:solidFill>
            </a:endParaRPr>
          </a:p>
          <a:p>
            <a:pPr indent="-301489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48"/>
              <a:buChar char="●"/>
            </a:pPr>
            <a:r>
              <a:rPr lang="en" sz="1147">
                <a:solidFill>
                  <a:schemeClr val="dk2"/>
                </a:solidFill>
              </a:rPr>
              <a:t>p</a:t>
            </a:r>
            <a:r>
              <a:rPr lang="en" sz="1147">
                <a:solidFill>
                  <a:schemeClr val="dk2"/>
                </a:solidFill>
              </a:rPr>
              <a:t>assword</a:t>
            </a:r>
            <a:endParaRPr sz="1147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47">
              <a:solidFill>
                <a:schemeClr val="dk2"/>
              </a:solidFill>
            </a:endParaRPr>
          </a:p>
        </p:txBody>
      </p:sp>
      <p:cxnSp>
        <p:nvCxnSpPr>
          <p:cNvPr id="62" name="Google Shape;62;p13"/>
          <p:cNvCxnSpPr/>
          <p:nvPr/>
        </p:nvCxnSpPr>
        <p:spPr>
          <a:xfrm rot="10800000">
            <a:off x="5647200" y="2941275"/>
            <a:ext cx="715500" cy="1049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3" name="Google Shape;63;p13"/>
          <p:cNvSpPr txBox="1"/>
          <p:nvPr/>
        </p:nvSpPr>
        <p:spPr>
          <a:xfrm>
            <a:off x="280797" y="2706592"/>
            <a:ext cx="2784300" cy="5646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147">
                <a:solidFill>
                  <a:schemeClr val="dk2"/>
                </a:solidFill>
              </a:rPr>
              <a:t>Sign-In Button  </a:t>
            </a:r>
            <a:r>
              <a:rPr lang="en" sz="1147">
                <a:solidFill>
                  <a:schemeClr val="dk2"/>
                </a:solidFill>
              </a:rPr>
              <a:t>will correspond with showing the login page</a:t>
            </a:r>
            <a:endParaRPr/>
          </a:p>
        </p:txBody>
      </p:sp>
      <p:sp>
        <p:nvSpPr>
          <p:cNvPr id="64" name="Google Shape;64;p13"/>
          <p:cNvSpPr txBox="1"/>
          <p:nvPr>
            <p:ph idx="1" type="body"/>
          </p:nvPr>
        </p:nvSpPr>
        <p:spPr>
          <a:xfrm>
            <a:off x="6618675" y="2933950"/>
            <a:ext cx="2477700" cy="4860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147"/>
              <a:t>Register button </a:t>
            </a:r>
            <a:r>
              <a:rPr lang="en" sz="1147"/>
              <a:t>will correspond with showing the re</a:t>
            </a:r>
            <a:r>
              <a:rPr lang="en" sz="1147"/>
              <a:t>gistration page</a:t>
            </a:r>
            <a:endParaRPr sz="670"/>
          </a:p>
        </p:txBody>
      </p:sp>
      <p:sp>
        <p:nvSpPr>
          <p:cNvPr id="65" name="Google Shape;65;p13"/>
          <p:cNvSpPr txBox="1"/>
          <p:nvPr/>
        </p:nvSpPr>
        <p:spPr>
          <a:xfrm>
            <a:off x="4859150" y="3864600"/>
            <a:ext cx="4408500" cy="12789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47">
                <a:solidFill>
                  <a:schemeClr val="dk2"/>
                </a:solidFill>
              </a:rPr>
              <a:t>Database field names for all input fields for Registering:</a:t>
            </a:r>
            <a:endParaRPr b="1" sz="1147">
              <a:solidFill>
                <a:schemeClr val="dk2"/>
              </a:solidFill>
            </a:endParaRPr>
          </a:p>
          <a:p>
            <a:pPr indent="-301489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48"/>
              <a:buChar char="●"/>
            </a:pPr>
            <a:r>
              <a:rPr lang="en" sz="1147">
                <a:solidFill>
                  <a:schemeClr val="dk2"/>
                </a:solidFill>
              </a:rPr>
              <a:t>username</a:t>
            </a:r>
            <a:endParaRPr sz="1147">
              <a:solidFill>
                <a:schemeClr val="dk2"/>
              </a:solidFill>
            </a:endParaRPr>
          </a:p>
          <a:p>
            <a:pPr indent="-301489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48"/>
              <a:buChar char="●"/>
            </a:pPr>
            <a:r>
              <a:rPr lang="en" sz="1147">
                <a:solidFill>
                  <a:schemeClr val="dk2"/>
                </a:solidFill>
              </a:rPr>
              <a:t>password</a:t>
            </a:r>
            <a:endParaRPr sz="1147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47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4"/>
          <p:cNvPicPr preferRelativeResize="0"/>
          <p:nvPr/>
        </p:nvPicPr>
        <p:blipFill rotWithShape="1">
          <a:blip r:embed="rId3">
            <a:alphaModFix/>
          </a:blip>
          <a:srcRect b="16647" l="12079" r="10238" t="17865"/>
          <a:stretch/>
        </p:blipFill>
        <p:spPr>
          <a:xfrm>
            <a:off x="1539963" y="1299362"/>
            <a:ext cx="2828423" cy="2772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4"/>
          <p:cNvPicPr preferRelativeResize="0"/>
          <p:nvPr/>
        </p:nvPicPr>
        <p:blipFill rotWithShape="1">
          <a:blip r:embed="rId4">
            <a:alphaModFix/>
          </a:blip>
          <a:srcRect b="15090" l="12544" r="11703" t="19154"/>
          <a:stretch/>
        </p:blipFill>
        <p:spPr>
          <a:xfrm>
            <a:off x="4524750" y="1393788"/>
            <a:ext cx="2828400" cy="2559345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4"/>
          <p:cNvSpPr txBox="1"/>
          <p:nvPr/>
        </p:nvSpPr>
        <p:spPr>
          <a:xfrm>
            <a:off x="0" y="560425"/>
            <a:ext cx="9144000" cy="5646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147">
                <a:solidFill>
                  <a:schemeClr val="dk2"/>
                </a:solidFill>
              </a:rPr>
              <a:t>UIs that correspond to both of these routes: </a:t>
            </a:r>
            <a:r>
              <a:rPr lang="en" sz="1147">
                <a:solidFill>
                  <a:schemeClr val="dk2"/>
                </a:solidFill>
              </a:rPr>
              <a:t>icon_button : for the two clickable buttons,  text_input: for the password and username fields, external_link for the links in grey: “Already a member”, “Forgot Password”, “Not a member yet.”</a:t>
            </a:r>
            <a:endParaRPr sz="1147">
              <a:solidFill>
                <a:schemeClr val="dk2"/>
              </a:solidFill>
            </a:endParaRPr>
          </a:p>
        </p:txBody>
      </p:sp>
      <p:sp>
        <p:nvSpPr>
          <p:cNvPr id="73" name="Google Shape;73;p14"/>
          <p:cNvSpPr txBox="1"/>
          <p:nvPr/>
        </p:nvSpPr>
        <p:spPr>
          <a:xfrm>
            <a:off x="150" y="0"/>
            <a:ext cx="91440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latin typeface="Impact"/>
                <a:ea typeface="Impact"/>
                <a:cs typeface="Impact"/>
                <a:sym typeface="Impact"/>
              </a:rPr>
              <a:t>REGISTER &amp; SIGN IN PAGES</a:t>
            </a:r>
            <a:endParaRPr sz="350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74" name="Google Shape;74;p14"/>
          <p:cNvSpPr txBox="1"/>
          <p:nvPr/>
        </p:nvSpPr>
        <p:spPr>
          <a:xfrm>
            <a:off x="0" y="1263575"/>
            <a:ext cx="1383600" cy="5646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147">
                <a:solidFill>
                  <a:schemeClr val="dk2"/>
                </a:solidFill>
              </a:rPr>
              <a:t>View name: </a:t>
            </a:r>
            <a:r>
              <a:rPr lang="en" sz="1147">
                <a:solidFill>
                  <a:schemeClr val="dk2"/>
                </a:solidFill>
              </a:rPr>
              <a:t>register.html</a:t>
            </a:r>
            <a:endParaRPr/>
          </a:p>
        </p:txBody>
      </p:sp>
      <p:sp>
        <p:nvSpPr>
          <p:cNvPr id="75" name="Google Shape;75;p14"/>
          <p:cNvSpPr txBox="1"/>
          <p:nvPr/>
        </p:nvSpPr>
        <p:spPr>
          <a:xfrm>
            <a:off x="0" y="4295625"/>
            <a:ext cx="4403400" cy="921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47">
                <a:solidFill>
                  <a:schemeClr val="dk2"/>
                </a:solidFill>
              </a:rPr>
              <a:t>Database field names for all input fields for Registering:</a:t>
            </a:r>
            <a:endParaRPr b="1" sz="1147">
              <a:solidFill>
                <a:schemeClr val="dk2"/>
              </a:solidFill>
            </a:endParaRPr>
          </a:p>
          <a:p>
            <a:pPr indent="-301489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48"/>
              <a:buChar char="●"/>
            </a:pPr>
            <a:r>
              <a:rPr lang="en" sz="1147">
                <a:solidFill>
                  <a:schemeClr val="dk2"/>
                </a:solidFill>
              </a:rPr>
              <a:t>username</a:t>
            </a:r>
            <a:endParaRPr sz="1147">
              <a:solidFill>
                <a:schemeClr val="dk2"/>
              </a:solidFill>
            </a:endParaRPr>
          </a:p>
          <a:p>
            <a:pPr indent="-301489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48"/>
              <a:buChar char="●"/>
            </a:pPr>
            <a:r>
              <a:rPr lang="en" sz="1147">
                <a:solidFill>
                  <a:schemeClr val="dk2"/>
                </a:solidFill>
              </a:rPr>
              <a:t>password</a:t>
            </a:r>
            <a:endParaRPr/>
          </a:p>
        </p:txBody>
      </p:sp>
      <p:sp>
        <p:nvSpPr>
          <p:cNvPr id="76" name="Google Shape;76;p14"/>
          <p:cNvSpPr txBox="1"/>
          <p:nvPr/>
        </p:nvSpPr>
        <p:spPr>
          <a:xfrm>
            <a:off x="4403400" y="4295625"/>
            <a:ext cx="4740600" cy="921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47">
                <a:solidFill>
                  <a:schemeClr val="dk2"/>
                </a:solidFill>
              </a:rPr>
              <a:t>Database field names for all input fields to Sign in:</a:t>
            </a:r>
            <a:endParaRPr b="1" sz="1147">
              <a:solidFill>
                <a:schemeClr val="dk2"/>
              </a:solidFill>
            </a:endParaRPr>
          </a:p>
          <a:p>
            <a:pPr indent="-301489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48"/>
              <a:buChar char="●"/>
            </a:pPr>
            <a:r>
              <a:rPr lang="en" sz="1147">
                <a:solidFill>
                  <a:schemeClr val="dk2"/>
                </a:solidFill>
              </a:rPr>
              <a:t>username</a:t>
            </a:r>
            <a:endParaRPr sz="1147">
              <a:solidFill>
                <a:schemeClr val="dk2"/>
              </a:solidFill>
            </a:endParaRPr>
          </a:p>
          <a:p>
            <a:pPr indent="-301489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48"/>
              <a:buChar char="●"/>
            </a:pPr>
            <a:r>
              <a:rPr lang="en" sz="1147">
                <a:solidFill>
                  <a:schemeClr val="dk2"/>
                </a:solidFill>
              </a:rPr>
              <a:t>password</a:t>
            </a:r>
            <a:endParaRPr/>
          </a:p>
        </p:txBody>
      </p:sp>
      <p:sp>
        <p:nvSpPr>
          <p:cNvPr id="77" name="Google Shape;77;p14"/>
          <p:cNvSpPr txBox="1"/>
          <p:nvPr/>
        </p:nvSpPr>
        <p:spPr>
          <a:xfrm>
            <a:off x="0" y="1966725"/>
            <a:ext cx="1383600" cy="21408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47">
                <a:solidFill>
                  <a:schemeClr val="dk2"/>
                </a:solidFill>
              </a:rPr>
              <a:t>Register Link </a:t>
            </a:r>
            <a:r>
              <a:rPr lang="en" sz="1147">
                <a:solidFill>
                  <a:schemeClr val="dk2"/>
                </a:solidFill>
              </a:rPr>
              <a:t>will correspond with showing the new user page</a:t>
            </a:r>
            <a:endParaRPr sz="1147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147">
                <a:solidFill>
                  <a:schemeClr val="dk2"/>
                </a:solidFill>
              </a:rPr>
              <a:t>Already a member? Link</a:t>
            </a:r>
            <a:r>
              <a:rPr lang="en" sz="1147">
                <a:solidFill>
                  <a:schemeClr val="dk2"/>
                </a:solidFill>
              </a:rPr>
              <a:t> will correspond with the sign in page </a:t>
            </a:r>
            <a:endParaRPr/>
          </a:p>
        </p:txBody>
      </p:sp>
      <p:sp>
        <p:nvSpPr>
          <p:cNvPr id="78" name="Google Shape;78;p14"/>
          <p:cNvSpPr txBox="1"/>
          <p:nvPr/>
        </p:nvSpPr>
        <p:spPr>
          <a:xfrm>
            <a:off x="7477200" y="1223988"/>
            <a:ext cx="1666800" cy="3615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147">
                <a:solidFill>
                  <a:schemeClr val="dk2"/>
                </a:solidFill>
              </a:rPr>
              <a:t>View name: </a:t>
            </a:r>
            <a:r>
              <a:rPr lang="en" sz="1147">
                <a:solidFill>
                  <a:schemeClr val="dk2"/>
                </a:solidFill>
              </a:rPr>
              <a:t>login.html</a:t>
            </a:r>
            <a:endParaRPr/>
          </a:p>
        </p:txBody>
      </p:sp>
      <p:cxnSp>
        <p:nvCxnSpPr>
          <p:cNvPr id="79" name="Google Shape;79;p14"/>
          <p:cNvCxnSpPr/>
          <p:nvPr/>
        </p:nvCxnSpPr>
        <p:spPr>
          <a:xfrm flipH="1" rot="10800000">
            <a:off x="4394100" y="1124000"/>
            <a:ext cx="6600" cy="4043700"/>
          </a:xfrm>
          <a:prstGeom prst="straightConnector1">
            <a:avLst/>
          </a:prstGeom>
          <a:noFill/>
          <a:ln cap="flat" cmpd="sng" w="38100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0" name="Google Shape;80;p14"/>
          <p:cNvSpPr txBox="1"/>
          <p:nvPr/>
        </p:nvSpPr>
        <p:spPr>
          <a:xfrm>
            <a:off x="7477200" y="1684450"/>
            <a:ext cx="1666800" cy="24978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47">
                <a:solidFill>
                  <a:schemeClr val="dk2"/>
                </a:solidFill>
              </a:rPr>
              <a:t>Sign In </a:t>
            </a:r>
            <a:r>
              <a:rPr b="1" lang="en" sz="1147">
                <a:solidFill>
                  <a:schemeClr val="dk2"/>
                </a:solidFill>
              </a:rPr>
              <a:t> Link </a:t>
            </a:r>
            <a:r>
              <a:rPr lang="en" sz="1147">
                <a:solidFill>
                  <a:schemeClr val="dk2"/>
                </a:solidFill>
              </a:rPr>
              <a:t>will correspond with account page</a:t>
            </a:r>
            <a:endParaRPr sz="1147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47">
                <a:solidFill>
                  <a:schemeClr val="dk2"/>
                </a:solidFill>
              </a:rPr>
              <a:t>Forgot Password? Link </a:t>
            </a:r>
            <a:r>
              <a:rPr lang="en" sz="1147">
                <a:solidFill>
                  <a:schemeClr val="dk2"/>
                </a:solidFill>
              </a:rPr>
              <a:t>will correspond with showing the forgot password page</a:t>
            </a:r>
            <a:endParaRPr sz="1147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147">
                <a:solidFill>
                  <a:schemeClr val="dk2"/>
                </a:solidFill>
              </a:rPr>
              <a:t>Not </a:t>
            </a:r>
            <a:r>
              <a:rPr b="1" lang="en" sz="1147">
                <a:solidFill>
                  <a:schemeClr val="dk2"/>
                </a:solidFill>
              </a:rPr>
              <a:t>a member yet ? Link</a:t>
            </a:r>
            <a:r>
              <a:rPr lang="en" sz="1147">
                <a:solidFill>
                  <a:schemeClr val="dk2"/>
                </a:solidFill>
              </a:rPr>
              <a:t> will correspond with the register page </a:t>
            </a:r>
            <a:endParaRPr/>
          </a:p>
        </p:txBody>
      </p:sp>
      <p:cxnSp>
        <p:nvCxnSpPr>
          <p:cNvPr id="81" name="Google Shape;81;p14"/>
          <p:cNvCxnSpPr/>
          <p:nvPr/>
        </p:nvCxnSpPr>
        <p:spPr>
          <a:xfrm>
            <a:off x="1381125" y="2724150"/>
            <a:ext cx="924000" cy="600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2" name="Google Shape;82;p14"/>
          <p:cNvCxnSpPr/>
          <p:nvPr/>
        </p:nvCxnSpPr>
        <p:spPr>
          <a:xfrm>
            <a:off x="1123950" y="3371850"/>
            <a:ext cx="1190700" cy="400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3" name="Google Shape;83;p14"/>
          <p:cNvCxnSpPr/>
          <p:nvPr/>
        </p:nvCxnSpPr>
        <p:spPr>
          <a:xfrm flipH="1">
            <a:off x="6553275" y="1876425"/>
            <a:ext cx="942900" cy="1238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4" name="Google Shape;84;p14"/>
          <p:cNvCxnSpPr>
            <a:stCxn id="80" idx="1"/>
          </p:cNvCxnSpPr>
          <p:nvPr/>
        </p:nvCxnSpPr>
        <p:spPr>
          <a:xfrm flipH="1">
            <a:off x="5724600" y="2933350"/>
            <a:ext cx="1752600" cy="867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5" name="Google Shape;85;p14"/>
          <p:cNvCxnSpPr/>
          <p:nvPr/>
        </p:nvCxnSpPr>
        <p:spPr>
          <a:xfrm flipH="1">
            <a:off x="7096275" y="3629025"/>
            <a:ext cx="361800" cy="152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5"/>
          <p:cNvPicPr preferRelativeResize="0"/>
          <p:nvPr/>
        </p:nvPicPr>
        <p:blipFill rotWithShape="1">
          <a:blip r:embed="rId3">
            <a:alphaModFix/>
          </a:blip>
          <a:srcRect b="0" l="0" r="793" t="0"/>
          <a:stretch/>
        </p:blipFill>
        <p:spPr>
          <a:xfrm>
            <a:off x="540775" y="244400"/>
            <a:ext cx="7765026" cy="452515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5"/>
          <p:cNvSpPr txBox="1"/>
          <p:nvPr/>
        </p:nvSpPr>
        <p:spPr>
          <a:xfrm>
            <a:off x="507300" y="4034975"/>
            <a:ext cx="54348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latin typeface="Impact"/>
                <a:ea typeface="Impact"/>
                <a:cs typeface="Impact"/>
                <a:sym typeface="Impact"/>
              </a:rPr>
              <a:t>EVENT PAGE</a:t>
            </a:r>
            <a:endParaRPr sz="4000"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92" name="Google Shape;9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34500" y="787875"/>
            <a:ext cx="5326477" cy="271715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5"/>
          <p:cNvSpPr txBox="1"/>
          <p:nvPr/>
        </p:nvSpPr>
        <p:spPr>
          <a:xfrm>
            <a:off x="2979175" y="4342250"/>
            <a:ext cx="2163000" cy="3615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147">
                <a:solidFill>
                  <a:schemeClr val="dk2"/>
                </a:solidFill>
              </a:rPr>
              <a:t>View name: </a:t>
            </a:r>
            <a:r>
              <a:rPr lang="en" sz="1147">
                <a:solidFill>
                  <a:schemeClr val="dk2"/>
                </a:solidFill>
              </a:rPr>
              <a:t>events.html</a:t>
            </a:r>
            <a:endParaRPr/>
          </a:p>
        </p:txBody>
      </p:sp>
      <p:sp>
        <p:nvSpPr>
          <p:cNvPr id="94" name="Google Shape;94;p15"/>
          <p:cNvSpPr txBox="1"/>
          <p:nvPr/>
        </p:nvSpPr>
        <p:spPr>
          <a:xfrm>
            <a:off x="2976074" y="3505025"/>
            <a:ext cx="5326500" cy="7677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147">
                <a:solidFill>
                  <a:schemeClr val="dk2"/>
                </a:solidFill>
              </a:rPr>
              <a:t>UIs that correspond to this route: </a:t>
            </a:r>
            <a:r>
              <a:rPr lang="en" sz="1147">
                <a:solidFill>
                  <a:schemeClr val="dk2"/>
                </a:solidFill>
              </a:rPr>
              <a:t>icon_button for all the buttons: edit, show details, delete, create new event, sign out and </a:t>
            </a:r>
            <a:r>
              <a:rPr lang="en" sz="1147">
                <a:solidFill>
                  <a:schemeClr val="dk2"/>
                </a:solidFill>
              </a:rPr>
              <a:t>dropdown_menu for the navigation menu</a:t>
            </a:r>
            <a:endParaRPr/>
          </a:p>
        </p:txBody>
      </p:sp>
      <p:sp>
        <p:nvSpPr>
          <p:cNvPr id="95" name="Google Shape;95;p15"/>
          <p:cNvSpPr txBox="1"/>
          <p:nvPr/>
        </p:nvSpPr>
        <p:spPr>
          <a:xfrm>
            <a:off x="5310000" y="4254425"/>
            <a:ext cx="3834000" cy="921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47">
                <a:solidFill>
                  <a:schemeClr val="dk2"/>
                </a:solidFill>
              </a:rPr>
              <a:t>Database field names:</a:t>
            </a:r>
            <a:endParaRPr b="1" sz="1147">
              <a:solidFill>
                <a:schemeClr val="dk2"/>
              </a:solidFill>
            </a:endParaRPr>
          </a:p>
          <a:p>
            <a:pPr indent="-301489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48"/>
              <a:buChar char="●"/>
            </a:pPr>
            <a:r>
              <a:rPr lang="en" sz="1147">
                <a:solidFill>
                  <a:schemeClr val="dk2"/>
                </a:solidFill>
              </a:rPr>
              <a:t>action_chosen (based on which action user selects from edit, show details, or delete)</a:t>
            </a:r>
            <a:endParaRPr sz="1147">
              <a:solidFill>
                <a:schemeClr val="dk2"/>
              </a:solidFill>
            </a:endParaRPr>
          </a:p>
        </p:txBody>
      </p:sp>
      <p:sp>
        <p:nvSpPr>
          <p:cNvPr id="96" name="Google Shape;96;p15"/>
          <p:cNvSpPr txBox="1"/>
          <p:nvPr/>
        </p:nvSpPr>
        <p:spPr>
          <a:xfrm>
            <a:off x="1302450" y="130875"/>
            <a:ext cx="2310000" cy="564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147">
                <a:solidFill>
                  <a:schemeClr val="dk2"/>
                </a:solidFill>
              </a:rPr>
              <a:t>Edit Button </a:t>
            </a:r>
            <a:r>
              <a:rPr lang="en" sz="1147">
                <a:solidFill>
                  <a:schemeClr val="dk2"/>
                </a:solidFill>
              </a:rPr>
              <a:t>will correspond with </a:t>
            </a:r>
            <a:r>
              <a:rPr lang="en" sz="1147">
                <a:solidFill>
                  <a:schemeClr val="dk2"/>
                </a:solidFill>
              </a:rPr>
              <a:t>showing the edit event page</a:t>
            </a:r>
            <a:endParaRPr/>
          </a:p>
        </p:txBody>
      </p:sp>
      <p:sp>
        <p:nvSpPr>
          <p:cNvPr id="97" name="Google Shape;97;p15"/>
          <p:cNvSpPr txBox="1"/>
          <p:nvPr/>
        </p:nvSpPr>
        <p:spPr>
          <a:xfrm>
            <a:off x="3426975" y="787875"/>
            <a:ext cx="3834000" cy="564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147">
                <a:solidFill>
                  <a:schemeClr val="dk2"/>
                </a:solidFill>
              </a:rPr>
              <a:t>Show Details </a:t>
            </a:r>
            <a:r>
              <a:rPr b="1" lang="en" sz="1147">
                <a:solidFill>
                  <a:schemeClr val="dk2"/>
                </a:solidFill>
              </a:rPr>
              <a:t>Button </a:t>
            </a:r>
            <a:r>
              <a:rPr lang="en" sz="1147">
                <a:solidFill>
                  <a:schemeClr val="dk2"/>
                </a:solidFill>
              </a:rPr>
              <a:t>corresponds with showing the event details page for the selected event</a:t>
            </a:r>
            <a:endParaRPr/>
          </a:p>
        </p:txBody>
      </p:sp>
      <p:sp>
        <p:nvSpPr>
          <p:cNvPr id="98" name="Google Shape;98;p15"/>
          <p:cNvSpPr txBox="1"/>
          <p:nvPr/>
        </p:nvSpPr>
        <p:spPr>
          <a:xfrm>
            <a:off x="540775" y="1762600"/>
            <a:ext cx="1393800" cy="1174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147">
                <a:solidFill>
                  <a:schemeClr val="dk2"/>
                </a:solidFill>
              </a:rPr>
              <a:t>Create New Event </a:t>
            </a:r>
            <a:r>
              <a:rPr b="1" lang="en" sz="1147">
                <a:solidFill>
                  <a:schemeClr val="dk2"/>
                </a:solidFill>
              </a:rPr>
              <a:t>Button </a:t>
            </a:r>
            <a:r>
              <a:rPr lang="en" sz="1147">
                <a:solidFill>
                  <a:schemeClr val="dk2"/>
                </a:solidFill>
              </a:rPr>
              <a:t>will correspond with showing the new event page</a:t>
            </a:r>
            <a:endParaRPr/>
          </a:p>
        </p:txBody>
      </p:sp>
      <p:sp>
        <p:nvSpPr>
          <p:cNvPr id="99" name="Google Shape;99;p15"/>
          <p:cNvSpPr txBox="1"/>
          <p:nvPr/>
        </p:nvSpPr>
        <p:spPr>
          <a:xfrm>
            <a:off x="4826700" y="130875"/>
            <a:ext cx="2310000" cy="564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147">
                <a:solidFill>
                  <a:schemeClr val="dk2"/>
                </a:solidFill>
              </a:rPr>
              <a:t>Sign Out B</a:t>
            </a:r>
            <a:r>
              <a:rPr b="1" lang="en" sz="1147">
                <a:solidFill>
                  <a:schemeClr val="dk2"/>
                </a:solidFill>
              </a:rPr>
              <a:t>utton </a:t>
            </a:r>
            <a:r>
              <a:rPr lang="en" sz="1147">
                <a:solidFill>
                  <a:schemeClr val="dk2"/>
                </a:solidFill>
              </a:rPr>
              <a:t>will correspond with logout page</a:t>
            </a:r>
            <a:endParaRPr/>
          </a:p>
        </p:txBody>
      </p:sp>
      <p:sp>
        <p:nvSpPr>
          <p:cNvPr id="100" name="Google Shape;100;p15"/>
          <p:cNvSpPr txBox="1"/>
          <p:nvPr/>
        </p:nvSpPr>
        <p:spPr>
          <a:xfrm>
            <a:off x="7459225" y="1615075"/>
            <a:ext cx="1393800" cy="17838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147">
                <a:solidFill>
                  <a:schemeClr val="dk2"/>
                </a:solidFill>
              </a:rPr>
              <a:t>Delete </a:t>
            </a:r>
            <a:r>
              <a:rPr b="1" lang="en" sz="1147">
                <a:solidFill>
                  <a:schemeClr val="dk2"/>
                </a:solidFill>
              </a:rPr>
              <a:t>Button </a:t>
            </a:r>
            <a:r>
              <a:rPr lang="en" sz="1147">
                <a:solidFill>
                  <a:schemeClr val="dk2"/>
                </a:solidFill>
              </a:rPr>
              <a:t>will correspond with an updated version of the event list page in which the deleted event will no longer appear</a:t>
            </a:r>
            <a:endParaRPr/>
          </a:p>
        </p:txBody>
      </p:sp>
      <p:cxnSp>
        <p:nvCxnSpPr>
          <p:cNvPr id="101" name="Google Shape;101;p15"/>
          <p:cNvCxnSpPr>
            <a:stCxn id="98" idx="0"/>
          </p:cNvCxnSpPr>
          <p:nvPr/>
        </p:nvCxnSpPr>
        <p:spPr>
          <a:xfrm flipH="1" rot="10800000">
            <a:off x="1237675" y="1469500"/>
            <a:ext cx="910200" cy="293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2" name="Google Shape;102;p15"/>
          <p:cNvCxnSpPr>
            <a:stCxn id="96" idx="2"/>
          </p:cNvCxnSpPr>
          <p:nvPr/>
        </p:nvCxnSpPr>
        <p:spPr>
          <a:xfrm>
            <a:off x="2457450" y="695475"/>
            <a:ext cx="2708700" cy="1384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3" name="Google Shape;103;p15"/>
          <p:cNvCxnSpPr>
            <a:stCxn id="97" idx="2"/>
          </p:cNvCxnSpPr>
          <p:nvPr/>
        </p:nvCxnSpPr>
        <p:spPr>
          <a:xfrm>
            <a:off x="5343975" y="1352475"/>
            <a:ext cx="590700" cy="693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4" name="Google Shape;104;p15"/>
          <p:cNvCxnSpPr/>
          <p:nvPr/>
        </p:nvCxnSpPr>
        <p:spPr>
          <a:xfrm>
            <a:off x="6409500" y="293775"/>
            <a:ext cx="927000" cy="124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5" name="Google Shape;105;p15"/>
          <p:cNvCxnSpPr/>
          <p:nvPr/>
        </p:nvCxnSpPr>
        <p:spPr>
          <a:xfrm flipH="1">
            <a:off x="6848725" y="1849600"/>
            <a:ext cx="610500" cy="316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/>
          <p:nvPr/>
        </p:nvSpPr>
        <p:spPr>
          <a:xfrm>
            <a:off x="0" y="0"/>
            <a:ext cx="36618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latin typeface="Impact"/>
                <a:ea typeface="Impact"/>
                <a:cs typeface="Impact"/>
                <a:sym typeface="Impact"/>
              </a:rPr>
              <a:t>NEW </a:t>
            </a:r>
            <a:r>
              <a:rPr lang="en" sz="4000">
                <a:latin typeface="Impact"/>
                <a:ea typeface="Impact"/>
                <a:cs typeface="Impact"/>
                <a:sym typeface="Impact"/>
              </a:rPr>
              <a:t>EVENT PAGE</a:t>
            </a:r>
            <a:endParaRPr sz="400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11" name="Google Shape;111;p16"/>
          <p:cNvSpPr txBox="1"/>
          <p:nvPr/>
        </p:nvSpPr>
        <p:spPr>
          <a:xfrm>
            <a:off x="-2" y="800400"/>
            <a:ext cx="2163000" cy="3615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147">
                <a:solidFill>
                  <a:schemeClr val="dk2"/>
                </a:solidFill>
              </a:rPr>
              <a:t>View name: </a:t>
            </a:r>
            <a:r>
              <a:rPr lang="en" sz="1147">
                <a:solidFill>
                  <a:schemeClr val="dk2"/>
                </a:solidFill>
              </a:rPr>
              <a:t>newevent</a:t>
            </a:r>
            <a:r>
              <a:rPr lang="en" sz="1147">
                <a:solidFill>
                  <a:schemeClr val="dk2"/>
                </a:solidFill>
              </a:rPr>
              <a:t>.html</a:t>
            </a:r>
            <a:endParaRPr/>
          </a:p>
        </p:txBody>
      </p:sp>
      <p:sp>
        <p:nvSpPr>
          <p:cNvPr id="112" name="Google Shape;112;p16"/>
          <p:cNvSpPr txBox="1"/>
          <p:nvPr/>
        </p:nvSpPr>
        <p:spPr>
          <a:xfrm>
            <a:off x="3476375" y="0"/>
            <a:ext cx="5667600" cy="7677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147">
                <a:solidFill>
                  <a:schemeClr val="dk2"/>
                </a:solidFill>
              </a:rPr>
              <a:t>UIs that correspond to this route: </a:t>
            </a:r>
            <a:r>
              <a:rPr lang="en" sz="1147">
                <a:solidFill>
                  <a:schemeClr val="dk2"/>
                </a:solidFill>
              </a:rPr>
              <a:t>icon_button for all the buttons: back, create event. text_input for all the text fields: title, description, location, month, day, year, hour, minute, hours, </a:t>
            </a:r>
            <a:r>
              <a:rPr lang="en" sz="1147">
                <a:solidFill>
                  <a:schemeClr val="dk2"/>
                </a:solidFill>
              </a:rPr>
              <a:t>minutes and dropdown_menu for the navigation menu</a:t>
            </a:r>
            <a:endParaRPr sz="1147">
              <a:solidFill>
                <a:schemeClr val="dk2"/>
              </a:solidFill>
            </a:endParaRPr>
          </a:p>
        </p:txBody>
      </p:sp>
      <p:sp>
        <p:nvSpPr>
          <p:cNvPr id="113" name="Google Shape;113;p16"/>
          <p:cNvSpPr txBox="1"/>
          <p:nvPr/>
        </p:nvSpPr>
        <p:spPr>
          <a:xfrm>
            <a:off x="0" y="1242150"/>
            <a:ext cx="3101700" cy="3969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47">
                <a:solidFill>
                  <a:schemeClr val="dk2"/>
                </a:solidFill>
              </a:rPr>
              <a:t>Database field names:</a:t>
            </a:r>
            <a:endParaRPr b="1" sz="1147">
              <a:solidFill>
                <a:schemeClr val="dk2"/>
              </a:solidFill>
            </a:endParaRPr>
          </a:p>
          <a:p>
            <a:pPr indent="-301489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48"/>
              <a:buChar char="●"/>
            </a:pPr>
            <a:r>
              <a:rPr b="1" lang="en" sz="1147">
                <a:solidFill>
                  <a:schemeClr val="dk2"/>
                </a:solidFill>
              </a:rPr>
              <a:t>event_title: </a:t>
            </a:r>
            <a:r>
              <a:rPr lang="en" sz="1147">
                <a:solidFill>
                  <a:schemeClr val="dk2"/>
                </a:solidFill>
              </a:rPr>
              <a:t>the title of the event</a:t>
            </a:r>
            <a:endParaRPr sz="1147">
              <a:solidFill>
                <a:schemeClr val="dk2"/>
              </a:solidFill>
            </a:endParaRPr>
          </a:p>
          <a:p>
            <a:pPr indent="-301489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48"/>
              <a:buChar char="●"/>
            </a:pPr>
            <a:r>
              <a:rPr b="1" lang="en" sz="1147">
                <a:solidFill>
                  <a:schemeClr val="dk2"/>
                </a:solidFill>
              </a:rPr>
              <a:t>event_description: </a:t>
            </a:r>
            <a:r>
              <a:rPr lang="en" sz="1147">
                <a:solidFill>
                  <a:schemeClr val="dk2"/>
                </a:solidFill>
              </a:rPr>
              <a:t>details about event</a:t>
            </a:r>
            <a:endParaRPr sz="1147">
              <a:solidFill>
                <a:schemeClr val="dk2"/>
              </a:solidFill>
            </a:endParaRPr>
          </a:p>
          <a:p>
            <a:pPr indent="-301489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48"/>
              <a:buChar char="●"/>
            </a:pPr>
            <a:r>
              <a:rPr b="1" lang="en" sz="1147">
                <a:solidFill>
                  <a:schemeClr val="dk2"/>
                </a:solidFill>
              </a:rPr>
              <a:t>event_location: </a:t>
            </a:r>
            <a:r>
              <a:rPr lang="en" sz="1147">
                <a:solidFill>
                  <a:schemeClr val="dk2"/>
                </a:solidFill>
              </a:rPr>
              <a:t>location of the event</a:t>
            </a:r>
            <a:endParaRPr sz="1147">
              <a:solidFill>
                <a:schemeClr val="dk2"/>
              </a:solidFill>
            </a:endParaRPr>
          </a:p>
          <a:p>
            <a:pPr indent="-301489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48"/>
              <a:buChar char="●"/>
            </a:pPr>
            <a:r>
              <a:rPr b="1" lang="en" sz="1147">
                <a:solidFill>
                  <a:schemeClr val="dk2"/>
                </a:solidFill>
              </a:rPr>
              <a:t>date_month: </a:t>
            </a:r>
            <a:r>
              <a:rPr lang="en" sz="1147">
                <a:solidFill>
                  <a:schemeClr val="dk2"/>
                </a:solidFill>
              </a:rPr>
              <a:t>month event will occur</a:t>
            </a:r>
            <a:endParaRPr sz="1147">
              <a:solidFill>
                <a:schemeClr val="dk2"/>
              </a:solidFill>
            </a:endParaRPr>
          </a:p>
          <a:p>
            <a:pPr indent="-301489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48"/>
              <a:buChar char="●"/>
            </a:pPr>
            <a:r>
              <a:rPr b="1" lang="en" sz="1147">
                <a:solidFill>
                  <a:schemeClr val="dk2"/>
                </a:solidFill>
              </a:rPr>
              <a:t>date_day: </a:t>
            </a:r>
            <a:r>
              <a:rPr lang="en" sz="1147">
                <a:solidFill>
                  <a:schemeClr val="dk2"/>
                </a:solidFill>
              </a:rPr>
              <a:t>day event will occur</a:t>
            </a:r>
            <a:endParaRPr sz="1147">
              <a:solidFill>
                <a:schemeClr val="dk2"/>
              </a:solidFill>
            </a:endParaRPr>
          </a:p>
          <a:p>
            <a:pPr indent="-301489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48"/>
              <a:buChar char="●"/>
            </a:pPr>
            <a:r>
              <a:rPr b="1" lang="en" sz="1147">
                <a:solidFill>
                  <a:schemeClr val="dk2"/>
                </a:solidFill>
              </a:rPr>
              <a:t>date_year: </a:t>
            </a:r>
            <a:r>
              <a:rPr lang="en" sz="1147">
                <a:solidFill>
                  <a:schemeClr val="dk2"/>
                </a:solidFill>
              </a:rPr>
              <a:t>year event will occur</a:t>
            </a:r>
            <a:endParaRPr sz="1147">
              <a:solidFill>
                <a:schemeClr val="dk2"/>
              </a:solidFill>
            </a:endParaRPr>
          </a:p>
          <a:p>
            <a:pPr indent="-301489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48"/>
              <a:buChar char="●"/>
            </a:pPr>
            <a:r>
              <a:rPr b="1" lang="en" sz="1147">
                <a:solidFill>
                  <a:schemeClr val="dk2"/>
                </a:solidFill>
              </a:rPr>
              <a:t>time_hour: </a:t>
            </a:r>
            <a:r>
              <a:rPr lang="en" sz="1147">
                <a:solidFill>
                  <a:schemeClr val="dk2"/>
                </a:solidFill>
              </a:rPr>
              <a:t>hour event will start</a:t>
            </a:r>
            <a:endParaRPr sz="1147">
              <a:solidFill>
                <a:schemeClr val="dk2"/>
              </a:solidFill>
            </a:endParaRPr>
          </a:p>
          <a:p>
            <a:pPr indent="-301489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48"/>
              <a:buChar char="●"/>
            </a:pPr>
            <a:r>
              <a:rPr b="1" lang="en" sz="1147">
                <a:solidFill>
                  <a:schemeClr val="dk2"/>
                </a:solidFill>
              </a:rPr>
              <a:t>time_minutes:</a:t>
            </a:r>
            <a:r>
              <a:rPr lang="en" sz="1147">
                <a:solidFill>
                  <a:schemeClr val="dk2"/>
                </a:solidFill>
              </a:rPr>
              <a:t> time event will start (minutes)</a:t>
            </a:r>
            <a:endParaRPr sz="1147">
              <a:solidFill>
                <a:schemeClr val="dk2"/>
              </a:solidFill>
            </a:endParaRPr>
          </a:p>
          <a:p>
            <a:pPr indent="-301489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48"/>
              <a:buChar char="●"/>
            </a:pPr>
            <a:r>
              <a:rPr b="1" lang="en" sz="1147">
                <a:solidFill>
                  <a:schemeClr val="dk2"/>
                </a:solidFill>
              </a:rPr>
              <a:t>duration_hours: </a:t>
            </a:r>
            <a:r>
              <a:rPr lang="en" sz="1147">
                <a:solidFill>
                  <a:schemeClr val="dk2"/>
                </a:solidFill>
              </a:rPr>
              <a:t>hours event will take</a:t>
            </a:r>
            <a:endParaRPr sz="1147">
              <a:solidFill>
                <a:schemeClr val="dk2"/>
              </a:solidFill>
            </a:endParaRPr>
          </a:p>
          <a:p>
            <a:pPr indent="-301489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48"/>
              <a:buChar char="●"/>
            </a:pPr>
            <a:r>
              <a:rPr b="1" lang="en" sz="1147">
                <a:solidFill>
                  <a:schemeClr val="dk2"/>
                </a:solidFill>
              </a:rPr>
              <a:t>duration_minutes: </a:t>
            </a:r>
            <a:r>
              <a:rPr lang="en" sz="1147">
                <a:solidFill>
                  <a:schemeClr val="dk2"/>
                </a:solidFill>
              </a:rPr>
              <a:t>minutes event will take</a:t>
            </a:r>
            <a:endParaRPr sz="1147">
              <a:solidFill>
                <a:schemeClr val="dk2"/>
              </a:solidFill>
            </a:endParaRPr>
          </a:p>
          <a:p>
            <a:pPr indent="-301489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48"/>
              <a:buChar char="●"/>
            </a:pPr>
            <a:r>
              <a:rPr b="1" lang="en" sz="1147">
                <a:solidFill>
                  <a:schemeClr val="dk2"/>
                </a:solidFill>
              </a:rPr>
              <a:t>menu_selection:</a:t>
            </a:r>
            <a:r>
              <a:rPr lang="en" sz="1147">
                <a:solidFill>
                  <a:schemeClr val="dk2"/>
                </a:solidFill>
              </a:rPr>
              <a:t> based on what the user selects from the drop down navigation menu</a:t>
            </a:r>
            <a:endParaRPr sz="1147">
              <a:solidFill>
                <a:schemeClr val="dk2"/>
              </a:solidFill>
            </a:endParaRPr>
          </a:p>
        </p:txBody>
      </p:sp>
      <p:sp>
        <p:nvSpPr>
          <p:cNvPr id="114" name="Google Shape;114;p16"/>
          <p:cNvSpPr txBox="1"/>
          <p:nvPr/>
        </p:nvSpPr>
        <p:spPr>
          <a:xfrm>
            <a:off x="6834000" y="1679850"/>
            <a:ext cx="2310000" cy="564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147">
                <a:solidFill>
                  <a:schemeClr val="dk2"/>
                </a:solidFill>
              </a:rPr>
              <a:t>Sign Out Button </a:t>
            </a:r>
            <a:r>
              <a:rPr lang="en" sz="1147">
                <a:solidFill>
                  <a:schemeClr val="dk2"/>
                </a:solidFill>
              </a:rPr>
              <a:t>will correspond with logout page</a:t>
            </a:r>
            <a:endParaRPr/>
          </a:p>
        </p:txBody>
      </p:sp>
      <p:pic>
        <p:nvPicPr>
          <p:cNvPr id="115" name="Google Shape;115;p16"/>
          <p:cNvPicPr preferRelativeResize="0"/>
          <p:nvPr/>
        </p:nvPicPr>
        <p:blipFill rotWithShape="1">
          <a:blip r:embed="rId3">
            <a:alphaModFix/>
          </a:blip>
          <a:srcRect b="0" l="606" r="0" t="0"/>
          <a:stretch/>
        </p:blipFill>
        <p:spPr>
          <a:xfrm>
            <a:off x="3031200" y="767700"/>
            <a:ext cx="6112800" cy="436765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6"/>
          <p:cNvSpPr txBox="1"/>
          <p:nvPr/>
        </p:nvSpPr>
        <p:spPr>
          <a:xfrm>
            <a:off x="6638400" y="4375800"/>
            <a:ext cx="2446800" cy="7677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147">
                <a:solidFill>
                  <a:schemeClr val="dk2"/>
                </a:solidFill>
              </a:rPr>
              <a:t>Create New Event Button </a:t>
            </a:r>
            <a:r>
              <a:rPr lang="en" sz="1147">
                <a:solidFill>
                  <a:schemeClr val="dk2"/>
                </a:solidFill>
              </a:rPr>
              <a:t>will correspond with showing the new event page</a:t>
            </a:r>
            <a:endParaRPr/>
          </a:p>
        </p:txBody>
      </p:sp>
      <p:sp>
        <p:nvSpPr>
          <p:cNvPr id="117" name="Google Shape;117;p16"/>
          <p:cNvSpPr txBox="1"/>
          <p:nvPr/>
        </p:nvSpPr>
        <p:spPr>
          <a:xfrm>
            <a:off x="6834000" y="1384450"/>
            <a:ext cx="2310000" cy="564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147">
                <a:solidFill>
                  <a:schemeClr val="dk2"/>
                </a:solidFill>
              </a:rPr>
              <a:t>Sign Out Button </a:t>
            </a:r>
            <a:r>
              <a:rPr lang="en" sz="1147">
                <a:solidFill>
                  <a:schemeClr val="dk2"/>
                </a:solidFill>
              </a:rPr>
              <a:t>will correspond with logout page</a:t>
            </a:r>
            <a:endParaRPr/>
          </a:p>
        </p:txBody>
      </p:sp>
      <p:sp>
        <p:nvSpPr>
          <p:cNvPr id="118" name="Google Shape;118;p16"/>
          <p:cNvSpPr txBox="1"/>
          <p:nvPr/>
        </p:nvSpPr>
        <p:spPr>
          <a:xfrm>
            <a:off x="6638400" y="3608100"/>
            <a:ext cx="2446800" cy="564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147">
                <a:solidFill>
                  <a:schemeClr val="dk2"/>
                </a:solidFill>
              </a:rPr>
              <a:t>Back </a:t>
            </a:r>
            <a:r>
              <a:rPr b="1" lang="en" sz="1147">
                <a:solidFill>
                  <a:schemeClr val="dk2"/>
                </a:solidFill>
              </a:rPr>
              <a:t>Button </a:t>
            </a:r>
            <a:r>
              <a:rPr lang="en" sz="1147">
                <a:solidFill>
                  <a:schemeClr val="dk2"/>
                </a:solidFill>
              </a:rPr>
              <a:t>will correspond with previous page</a:t>
            </a:r>
            <a:endParaRPr/>
          </a:p>
        </p:txBody>
      </p:sp>
      <p:sp>
        <p:nvSpPr>
          <p:cNvPr id="119" name="Google Shape;119;p16"/>
          <p:cNvSpPr txBox="1"/>
          <p:nvPr/>
        </p:nvSpPr>
        <p:spPr>
          <a:xfrm>
            <a:off x="6638400" y="2944650"/>
            <a:ext cx="2446800" cy="564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147">
                <a:solidFill>
                  <a:schemeClr val="dk2"/>
                </a:solidFill>
              </a:rPr>
              <a:t>Drop Down Menu</a:t>
            </a:r>
            <a:r>
              <a:rPr b="1" lang="en" sz="1147">
                <a:solidFill>
                  <a:schemeClr val="dk2"/>
                </a:solidFill>
              </a:rPr>
              <a:t> </a:t>
            </a:r>
            <a:r>
              <a:rPr lang="en" sz="1147">
                <a:solidFill>
                  <a:schemeClr val="dk2"/>
                </a:solidFill>
              </a:rPr>
              <a:t>will correspond with the page the user selects</a:t>
            </a:r>
            <a:endParaRPr/>
          </a:p>
        </p:txBody>
      </p:sp>
      <p:cxnSp>
        <p:nvCxnSpPr>
          <p:cNvPr id="120" name="Google Shape;120;p16"/>
          <p:cNvCxnSpPr>
            <a:stCxn id="117" idx="0"/>
          </p:cNvCxnSpPr>
          <p:nvPr/>
        </p:nvCxnSpPr>
        <p:spPr>
          <a:xfrm flipH="1" rot="10800000">
            <a:off x="7989000" y="995050"/>
            <a:ext cx="359400" cy="389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1" name="Google Shape;121;p16"/>
          <p:cNvCxnSpPr>
            <a:stCxn id="119" idx="0"/>
          </p:cNvCxnSpPr>
          <p:nvPr/>
        </p:nvCxnSpPr>
        <p:spPr>
          <a:xfrm rot="10800000">
            <a:off x="3360000" y="1033950"/>
            <a:ext cx="4501800" cy="1910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2" name="Google Shape;122;p16"/>
          <p:cNvCxnSpPr>
            <a:stCxn id="118" idx="1"/>
          </p:cNvCxnSpPr>
          <p:nvPr/>
        </p:nvCxnSpPr>
        <p:spPr>
          <a:xfrm flipH="1">
            <a:off x="3903000" y="3890400"/>
            <a:ext cx="2735400" cy="606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3" name="Google Shape;123;p16"/>
          <p:cNvCxnSpPr>
            <a:stCxn id="116" idx="1"/>
          </p:cNvCxnSpPr>
          <p:nvPr/>
        </p:nvCxnSpPr>
        <p:spPr>
          <a:xfrm rot="10800000">
            <a:off x="6293700" y="4587750"/>
            <a:ext cx="344700" cy="171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17"/>
          <p:cNvPicPr preferRelativeResize="0"/>
          <p:nvPr/>
        </p:nvPicPr>
        <p:blipFill rotWithShape="1">
          <a:blip r:embed="rId3">
            <a:alphaModFix/>
          </a:blip>
          <a:srcRect b="0" l="0" r="616" t="1302"/>
          <a:stretch/>
        </p:blipFill>
        <p:spPr>
          <a:xfrm>
            <a:off x="639800" y="180875"/>
            <a:ext cx="7815900" cy="4845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76575" y="691650"/>
            <a:ext cx="4914725" cy="355095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17"/>
          <p:cNvSpPr txBox="1"/>
          <p:nvPr/>
        </p:nvSpPr>
        <p:spPr>
          <a:xfrm>
            <a:off x="910200" y="4242600"/>
            <a:ext cx="42123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latin typeface="Impact"/>
                <a:ea typeface="Impact"/>
                <a:cs typeface="Impact"/>
                <a:sym typeface="Impact"/>
              </a:rPr>
              <a:t>EVENT DETAILS PAGE</a:t>
            </a:r>
            <a:endParaRPr sz="400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31" name="Google Shape;131;p17"/>
          <p:cNvSpPr txBox="1"/>
          <p:nvPr/>
        </p:nvSpPr>
        <p:spPr>
          <a:xfrm>
            <a:off x="5065973" y="4462050"/>
            <a:ext cx="2163000" cy="3615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147">
                <a:solidFill>
                  <a:schemeClr val="dk2"/>
                </a:solidFill>
              </a:rPr>
              <a:t>View name: </a:t>
            </a:r>
            <a:r>
              <a:rPr lang="en" sz="1147">
                <a:solidFill>
                  <a:schemeClr val="dk2"/>
                </a:solidFill>
              </a:rPr>
              <a:t>eventdetails.</a:t>
            </a:r>
            <a:r>
              <a:rPr lang="en" sz="1147">
                <a:solidFill>
                  <a:schemeClr val="dk2"/>
                </a:solidFill>
              </a:rPr>
              <a:t>html</a:t>
            </a:r>
            <a:endParaRPr/>
          </a:p>
        </p:txBody>
      </p:sp>
      <p:sp>
        <p:nvSpPr>
          <p:cNvPr id="132" name="Google Shape;132;p17"/>
          <p:cNvSpPr txBox="1"/>
          <p:nvPr/>
        </p:nvSpPr>
        <p:spPr>
          <a:xfrm>
            <a:off x="0" y="928600"/>
            <a:ext cx="2163000" cy="7677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147">
                <a:solidFill>
                  <a:schemeClr val="dk2"/>
                </a:solidFill>
              </a:rPr>
              <a:t>Drop Down Menu </a:t>
            </a:r>
            <a:r>
              <a:rPr lang="en" sz="1147">
                <a:solidFill>
                  <a:schemeClr val="dk2"/>
                </a:solidFill>
              </a:rPr>
              <a:t>will correspond with the page the user selects</a:t>
            </a:r>
            <a:endParaRPr/>
          </a:p>
        </p:txBody>
      </p:sp>
      <p:sp>
        <p:nvSpPr>
          <p:cNvPr id="133" name="Google Shape;133;p17"/>
          <p:cNvSpPr txBox="1"/>
          <p:nvPr/>
        </p:nvSpPr>
        <p:spPr>
          <a:xfrm>
            <a:off x="4918975" y="0"/>
            <a:ext cx="2310000" cy="564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147">
                <a:solidFill>
                  <a:schemeClr val="dk2"/>
                </a:solidFill>
              </a:rPr>
              <a:t>Sign Out Button </a:t>
            </a:r>
            <a:r>
              <a:rPr lang="en" sz="1147">
                <a:solidFill>
                  <a:schemeClr val="dk2"/>
                </a:solidFill>
              </a:rPr>
              <a:t>will correspond with logout page</a:t>
            </a:r>
            <a:endParaRPr/>
          </a:p>
        </p:txBody>
      </p:sp>
      <p:sp>
        <p:nvSpPr>
          <p:cNvPr id="134" name="Google Shape;134;p17"/>
          <p:cNvSpPr txBox="1"/>
          <p:nvPr/>
        </p:nvSpPr>
        <p:spPr>
          <a:xfrm>
            <a:off x="6697200" y="1927350"/>
            <a:ext cx="2446800" cy="13281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47">
                <a:solidFill>
                  <a:schemeClr val="dk2"/>
                </a:solidFill>
              </a:rPr>
              <a:t>Database field names:</a:t>
            </a:r>
            <a:endParaRPr sz="1147">
              <a:solidFill>
                <a:schemeClr val="dk2"/>
              </a:solidFill>
            </a:endParaRPr>
          </a:p>
          <a:p>
            <a:pPr indent="-301489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48"/>
              <a:buChar char="●"/>
            </a:pPr>
            <a:r>
              <a:rPr b="1" lang="en" sz="1147">
                <a:solidFill>
                  <a:schemeClr val="dk2"/>
                </a:solidFill>
              </a:rPr>
              <a:t>menu_selection:</a:t>
            </a:r>
            <a:r>
              <a:rPr lang="en" sz="1147">
                <a:solidFill>
                  <a:schemeClr val="dk2"/>
                </a:solidFill>
              </a:rPr>
              <a:t> based on what the user selects from the drop down navigation menu</a:t>
            </a:r>
            <a:endParaRPr sz="1147">
              <a:solidFill>
                <a:schemeClr val="dk2"/>
              </a:solidFill>
            </a:endParaRPr>
          </a:p>
        </p:txBody>
      </p:sp>
      <p:sp>
        <p:nvSpPr>
          <p:cNvPr id="135" name="Google Shape;135;p17"/>
          <p:cNvSpPr txBox="1"/>
          <p:nvPr/>
        </p:nvSpPr>
        <p:spPr>
          <a:xfrm>
            <a:off x="3476400" y="3474900"/>
            <a:ext cx="5667600" cy="564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147">
                <a:solidFill>
                  <a:schemeClr val="dk2"/>
                </a:solidFill>
              </a:rPr>
              <a:t>UIs that correspond to this route: </a:t>
            </a:r>
            <a:r>
              <a:rPr lang="en" sz="1147">
                <a:solidFill>
                  <a:schemeClr val="dk2"/>
                </a:solidFill>
              </a:rPr>
              <a:t>icon_button for the sign out button, external_link for the Event List link and dropdown_menu for the navigation menu</a:t>
            </a:r>
            <a:endParaRPr sz="1147">
              <a:solidFill>
                <a:schemeClr val="dk2"/>
              </a:solidFill>
            </a:endParaRPr>
          </a:p>
        </p:txBody>
      </p:sp>
      <p:sp>
        <p:nvSpPr>
          <p:cNvPr id="136" name="Google Shape;136;p17"/>
          <p:cNvSpPr txBox="1"/>
          <p:nvPr/>
        </p:nvSpPr>
        <p:spPr>
          <a:xfrm>
            <a:off x="0" y="2707200"/>
            <a:ext cx="2163000" cy="7677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147">
                <a:solidFill>
                  <a:schemeClr val="dk2"/>
                </a:solidFill>
              </a:rPr>
              <a:t>Event List Link </a:t>
            </a:r>
            <a:r>
              <a:rPr lang="en" sz="1147">
                <a:solidFill>
                  <a:schemeClr val="dk2"/>
                </a:solidFill>
              </a:rPr>
              <a:t>will correspond with the event list page</a:t>
            </a:r>
            <a:endParaRPr/>
          </a:p>
        </p:txBody>
      </p:sp>
      <p:cxnSp>
        <p:nvCxnSpPr>
          <p:cNvPr id="137" name="Google Shape;137;p17"/>
          <p:cNvCxnSpPr/>
          <p:nvPr/>
        </p:nvCxnSpPr>
        <p:spPr>
          <a:xfrm>
            <a:off x="6720150" y="64625"/>
            <a:ext cx="801300" cy="193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8" name="Google Shape;138;p17"/>
          <p:cNvCxnSpPr>
            <a:stCxn id="132" idx="0"/>
          </p:cNvCxnSpPr>
          <p:nvPr/>
        </p:nvCxnSpPr>
        <p:spPr>
          <a:xfrm rot="10800000">
            <a:off x="930600" y="387700"/>
            <a:ext cx="150900" cy="540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9" name="Google Shape;139;p17"/>
          <p:cNvCxnSpPr>
            <a:stCxn id="136" idx="3"/>
          </p:cNvCxnSpPr>
          <p:nvPr/>
        </p:nvCxnSpPr>
        <p:spPr>
          <a:xfrm>
            <a:off x="2163000" y="3091050"/>
            <a:ext cx="499200" cy="579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85300" y="367813"/>
            <a:ext cx="6158700" cy="4785275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18"/>
          <p:cNvSpPr txBox="1"/>
          <p:nvPr/>
        </p:nvSpPr>
        <p:spPr>
          <a:xfrm>
            <a:off x="5253450" y="3444400"/>
            <a:ext cx="36618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latin typeface="Impact"/>
                <a:ea typeface="Impact"/>
                <a:cs typeface="Impact"/>
                <a:sym typeface="Impact"/>
              </a:rPr>
              <a:t>EDIT </a:t>
            </a:r>
            <a:r>
              <a:rPr lang="en" sz="4000">
                <a:latin typeface="Impact"/>
                <a:ea typeface="Impact"/>
                <a:cs typeface="Impact"/>
                <a:sym typeface="Impact"/>
              </a:rPr>
              <a:t>EVENT PAGE</a:t>
            </a:r>
            <a:endParaRPr sz="400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46" name="Google Shape;146;p18"/>
          <p:cNvSpPr txBox="1"/>
          <p:nvPr/>
        </p:nvSpPr>
        <p:spPr>
          <a:xfrm>
            <a:off x="0" y="19050"/>
            <a:ext cx="2985300" cy="51054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47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047">
                <a:solidFill>
                  <a:schemeClr val="dk2"/>
                </a:solidFill>
              </a:rPr>
              <a:t>Database field names:</a:t>
            </a:r>
            <a:endParaRPr b="1" sz="1047">
              <a:solidFill>
                <a:schemeClr val="dk2"/>
              </a:solidFill>
            </a:endParaRPr>
          </a:p>
          <a:p>
            <a:pPr indent="-295139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048"/>
              <a:buChar char="●"/>
            </a:pPr>
            <a:r>
              <a:rPr b="1" lang="en" sz="1047">
                <a:solidFill>
                  <a:schemeClr val="dk2"/>
                </a:solidFill>
              </a:rPr>
              <a:t>updated_event_title: </a:t>
            </a:r>
            <a:r>
              <a:rPr lang="en" sz="1047">
                <a:solidFill>
                  <a:schemeClr val="dk2"/>
                </a:solidFill>
              </a:rPr>
              <a:t>the updated title of the event</a:t>
            </a:r>
            <a:endParaRPr sz="1047">
              <a:solidFill>
                <a:schemeClr val="dk2"/>
              </a:solidFill>
            </a:endParaRPr>
          </a:p>
          <a:p>
            <a:pPr indent="-295139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48"/>
              <a:buChar char="●"/>
            </a:pPr>
            <a:r>
              <a:rPr b="1" lang="en" sz="1047">
                <a:solidFill>
                  <a:schemeClr val="dk2"/>
                </a:solidFill>
              </a:rPr>
              <a:t>updated_</a:t>
            </a:r>
            <a:r>
              <a:rPr b="1" lang="en" sz="1047">
                <a:solidFill>
                  <a:schemeClr val="dk2"/>
                </a:solidFill>
              </a:rPr>
              <a:t>event_description: </a:t>
            </a:r>
            <a:r>
              <a:rPr lang="en" sz="1047">
                <a:solidFill>
                  <a:schemeClr val="dk2"/>
                </a:solidFill>
              </a:rPr>
              <a:t>the updated </a:t>
            </a:r>
            <a:r>
              <a:rPr lang="en" sz="1047">
                <a:solidFill>
                  <a:schemeClr val="dk2"/>
                </a:solidFill>
              </a:rPr>
              <a:t>details about event</a:t>
            </a:r>
            <a:endParaRPr sz="1047">
              <a:solidFill>
                <a:schemeClr val="dk2"/>
              </a:solidFill>
            </a:endParaRPr>
          </a:p>
          <a:p>
            <a:pPr indent="-295139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48"/>
              <a:buChar char="●"/>
            </a:pPr>
            <a:r>
              <a:rPr b="1" lang="en" sz="1047">
                <a:solidFill>
                  <a:schemeClr val="dk2"/>
                </a:solidFill>
              </a:rPr>
              <a:t>updated_</a:t>
            </a:r>
            <a:r>
              <a:rPr b="1" lang="en" sz="1047">
                <a:solidFill>
                  <a:schemeClr val="dk2"/>
                </a:solidFill>
              </a:rPr>
              <a:t>event_location: </a:t>
            </a:r>
            <a:r>
              <a:rPr lang="en" sz="1047">
                <a:solidFill>
                  <a:schemeClr val="dk2"/>
                </a:solidFill>
              </a:rPr>
              <a:t>the updated </a:t>
            </a:r>
            <a:r>
              <a:rPr lang="en" sz="1047">
                <a:solidFill>
                  <a:schemeClr val="dk2"/>
                </a:solidFill>
              </a:rPr>
              <a:t>location of the event</a:t>
            </a:r>
            <a:endParaRPr sz="1047">
              <a:solidFill>
                <a:schemeClr val="dk2"/>
              </a:solidFill>
            </a:endParaRPr>
          </a:p>
          <a:p>
            <a:pPr indent="-295139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48"/>
              <a:buChar char="●"/>
            </a:pPr>
            <a:r>
              <a:rPr b="1" lang="en" sz="1047">
                <a:solidFill>
                  <a:schemeClr val="dk2"/>
                </a:solidFill>
              </a:rPr>
              <a:t>updated_</a:t>
            </a:r>
            <a:r>
              <a:rPr b="1" lang="en" sz="1047">
                <a:solidFill>
                  <a:schemeClr val="dk2"/>
                </a:solidFill>
              </a:rPr>
              <a:t>date_month: </a:t>
            </a:r>
            <a:r>
              <a:rPr lang="en" sz="1047">
                <a:solidFill>
                  <a:schemeClr val="dk2"/>
                </a:solidFill>
              </a:rPr>
              <a:t>the updated m</a:t>
            </a:r>
            <a:r>
              <a:rPr lang="en" sz="1047">
                <a:solidFill>
                  <a:schemeClr val="dk2"/>
                </a:solidFill>
              </a:rPr>
              <a:t>onth the event will occur</a:t>
            </a:r>
            <a:endParaRPr sz="1047">
              <a:solidFill>
                <a:schemeClr val="dk2"/>
              </a:solidFill>
            </a:endParaRPr>
          </a:p>
          <a:p>
            <a:pPr indent="-295139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48"/>
              <a:buChar char="●"/>
            </a:pPr>
            <a:r>
              <a:rPr b="1" lang="en" sz="1047">
                <a:solidFill>
                  <a:schemeClr val="dk2"/>
                </a:solidFill>
              </a:rPr>
              <a:t>updated_</a:t>
            </a:r>
            <a:r>
              <a:rPr b="1" lang="en" sz="1047">
                <a:solidFill>
                  <a:schemeClr val="dk2"/>
                </a:solidFill>
              </a:rPr>
              <a:t>date_day: </a:t>
            </a:r>
            <a:r>
              <a:rPr lang="en" sz="1047">
                <a:solidFill>
                  <a:schemeClr val="dk2"/>
                </a:solidFill>
              </a:rPr>
              <a:t>the updated d</a:t>
            </a:r>
            <a:r>
              <a:rPr lang="en" sz="1047">
                <a:solidFill>
                  <a:schemeClr val="dk2"/>
                </a:solidFill>
              </a:rPr>
              <a:t>ay the event will occur</a:t>
            </a:r>
            <a:endParaRPr sz="1047">
              <a:solidFill>
                <a:schemeClr val="dk2"/>
              </a:solidFill>
            </a:endParaRPr>
          </a:p>
          <a:p>
            <a:pPr indent="-295139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48"/>
              <a:buChar char="●"/>
            </a:pPr>
            <a:r>
              <a:rPr b="1" lang="en" sz="1047">
                <a:solidFill>
                  <a:schemeClr val="dk2"/>
                </a:solidFill>
              </a:rPr>
              <a:t>updated_</a:t>
            </a:r>
            <a:r>
              <a:rPr b="1" lang="en" sz="1047">
                <a:solidFill>
                  <a:schemeClr val="dk2"/>
                </a:solidFill>
              </a:rPr>
              <a:t>date_year: </a:t>
            </a:r>
            <a:r>
              <a:rPr lang="en" sz="1047">
                <a:solidFill>
                  <a:schemeClr val="dk2"/>
                </a:solidFill>
              </a:rPr>
              <a:t>the updated ye</a:t>
            </a:r>
            <a:r>
              <a:rPr lang="en" sz="1047">
                <a:solidFill>
                  <a:schemeClr val="dk2"/>
                </a:solidFill>
              </a:rPr>
              <a:t>ar the event will occur</a:t>
            </a:r>
            <a:endParaRPr sz="1047">
              <a:solidFill>
                <a:schemeClr val="dk2"/>
              </a:solidFill>
            </a:endParaRPr>
          </a:p>
          <a:p>
            <a:pPr indent="-295139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48"/>
              <a:buChar char="●"/>
            </a:pPr>
            <a:r>
              <a:rPr b="1" lang="en" sz="1047">
                <a:solidFill>
                  <a:schemeClr val="dk2"/>
                </a:solidFill>
              </a:rPr>
              <a:t>updated_</a:t>
            </a:r>
            <a:r>
              <a:rPr b="1" lang="en" sz="1047">
                <a:solidFill>
                  <a:schemeClr val="dk2"/>
                </a:solidFill>
              </a:rPr>
              <a:t>time_hour: </a:t>
            </a:r>
            <a:r>
              <a:rPr lang="en" sz="1047">
                <a:solidFill>
                  <a:schemeClr val="dk2"/>
                </a:solidFill>
              </a:rPr>
              <a:t>the updated ho</a:t>
            </a:r>
            <a:r>
              <a:rPr lang="en" sz="1047">
                <a:solidFill>
                  <a:schemeClr val="dk2"/>
                </a:solidFill>
              </a:rPr>
              <a:t>ur event will start</a:t>
            </a:r>
            <a:endParaRPr sz="1047">
              <a:solidFill>
                <a:schemeClr val="dk2"/>
              </a:solidFill>
            </a:endParaRPr>
          </a:p>
          <a:p>
            <a:pPr indent="-295139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48"/>
              <a:buChar char="●"/>
            </a:pPr>
            <a:r>
              <a:rPr b="1" lang="en" sz="1047">
                <a:solidFill>
                  <a:schemeClr val="dk2"/>
                </a:solidFill>
              </a:rPr>
              <a:t>updated_</a:t>
            </a:r>
            <a:r>
              <a:rPr b="1" lang="en" sz="1047">
                <a:solidFill>
                  <a:schemeClr val="dk2"/>
                </a:solidFill>
              </a:rPr>
              <a:t>time_minutes:</a:t>
            </a:r>
            <a:r>
              <a:rPr lang="en" sz="1047">
                <a:solidFill>
                  <a:schemeClr val="dk2"/>
                </a:solidFill>
              </a:rPr>
              <a:t> the updated time event will start (minutes)</a:t>
            </a:r>
            <a:endParaRPr sz="1047">
              <a:solidFill>
                <a:schemeClr val="dk2"/>
              </a:solidFill>
            </a:endParaRPr>
          </a:p>
          <a:p>
            <a:pPr indent="-295139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48"/>
              <a:buChar char="●"/>
            </a:pPr>
            <a:r>
              <a:rPr b="1" lang="en" sz="1047">
                <a:solidFill>
                  <a:schemeClr val="dk2"/>
                </a:solidFill>
              </a:rPr>
              <a:t>updated_</a:t>
            </a:r>
            <a:r>
              <a:rPr b="1" lang="en" sz="1047">
                <a:solidFill>
                  <a:schemeClr val="dk2"/>
                </a:solidFill>
              </a:rPr>
              <a:t>duration_hours: </a:t>
            </a:r>
            <a:r>
              <a:rPr lang="en" sz="1047">
                <a:solidFill>
                  <a:schemeClr val="dk2"/>
                </a:solidFill>
              </a:rPr>
              <a:t>the updated </a:t>
            </a:r>
            <a:r>
              <a:rPr lang="en" sz="1047">
                <a:solidFill>
                  <a:schemeClr val="dk2"/>
                </a:solidFill>
              </a:rPr>
              <a:t>hours event will take</a:t>
            </a:r>
            <a:endParaRPr sz="1047">
              <a:solidFill>
                <a:schemeClr val="dk2"/>
              </a:solidFill>
            </a:endParaRPr>
          </a:p>
          <a:p>
            <a:pPr indent="-295139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48"/>
              <a:buChar char="●"/>
            </a:pPr>
            <a:r>
              <a:rPr b="1" lang="en" sz="1047">
                <a:solidFill>
                  <a:schemeClr val="dk2"/>
                </a:solidFill>
              </a:rPr>
              <a:t>updated_</a:t>
            </a:r>
            <a:r>
              <a:rPr b="1" lang="en" sz="1047">
                <a:solidFill>
                  <a:schemeClr val="dk2"/>
                </a:solidFill>
              </a:rPr>
              <a:t>duration_minutes: </a:t>
            </a:r>
            <a:r>
              <a:rPr lang="en" sz="1047">
                <a:solidFill>
                  <a:schemeClr val="dk2"/>
                </a:solidFill>
              </a:rPr>
              <a:t>the updated m</a:t>
            </a:r>
            <a:r>
              <a:rPr lang="en" sz="1047">
                <a:solidFill>
                  <a:schemeClr val="dk2"/>
                </a:solidFill>
              </a:rPr>
              <a:t>inutes event will take</a:t>
            </a:r>
            <a:endParaRPr sz="1047">
              <a:solidFill>
                <a:schemeClr val="dk2"/>
              </a:solidFill>
            </a:endParaRPr>
          </a:p>
          <a:p>
            <a:pPr indent="-295139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48"/>
              <a:buChar char="●"/>
            </a:pPr>
            <a:r>
              <a:rPr b="1" lang="en" sz="1047">
                <a:solidFill>
                  <a:schemeClr val="dk2"/>
                </a:solidFill>
              </a:rPr>
              <a:t>menu_selection:</a:t>
            </a:r>
            <a:r>
              <a:rPr lang="en" sz="1047">
                <a:solidFill>
                  <a:schemeClr val="dk2"/>
                </a:solidFill>
              </a:rPr>
              <a:t> based on what the user selects from the drop down navigation menu</a:t>
            </a:r>
            <a:endParaRPr sz="1047">
              <a:solidFill>
                <a:schemeClr val="dk2"/>
              </a:solidFill>
            </a:endParaRPr>
          </a:p>
        </p:txBody>
      </p:sp>
      <p:sp>
        <p:nvSpPr>
          <p:cNvPr id="147" name="Google Shape;147;p18"/>
          <p:cNvSpPr txBox="1"/>
          <p:nvPr/>
        </p:nvSpPr>
        <p:spPr>
          <a:xfrm>
            <a:off x="4045000" y="773525"/>
            <a:ext cx="2163000" cy="7677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147">
                <a:solidFill>
                  <a:schemeClr val="dk2"/>
                </a:solidFill>
              </a:rPr>
              <a:t>Drop Down Menu </a:t>
            </a:r>
            <a:r>
              <a:rPr lang="en" sz="1147">
                <a:solidFill>
                  <a:schemeClr val="dk2"/>
                </a:solidFill>
              </a:rPr>
              <a:t>will correspond with the page the user selects</a:t>
            </a:r>
            <a:endParaRPr/>
          </a:p>
        </p:txBody>
      </p:sp>
      <p:sp>
        <p:nvSpPr>
          <p:cNvPr id="148" name="Google Shape;148;p18"/>
          <p:cNvSpPr txBox="1"/>
          <p:nvPr/>
        </p:nvSpPr>
        <p:spPr>
          <a:xfrm>
            <a:off x="6834000" y="976625"/>
            <a:ext cx="2310000" cy="564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147">
                <a:solidFill>
                  <a:schemeClr val="dk2"/>
                </a:solidFill>
              </a:rPr>
              <a:t>Sign Out Button </a:t>
            </a:r>
            <a:r>
              <a:rPr lang="en" sz="1147">
                <a:solidFill>
                  <a:schemeClr val="dk2"/>
                </a:solidFill>
              </a:rPr>
              <a:t>will correspond with logout page</a:t>
            </a:r>
            <a:endParaRPr/>
          </a:p>
        </p:txBody>
      </p:sp>
      <p:sp>
        <p:nvSpPr>
          <p:cNvPr id="149" name="Google Shape;149;p18"/>
          <p:cNvSpPr txBox="1"/>
          <p:nvPr/>
        </p:nvSpPr>
        <p:spPr>
          <a:xfrm>
            <a:off x="3476400" y="4588475"/>
            <a:ext cx="5667600" cy="564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147">
                <a:solidFill>
                  <a:schemeClr val="dk2"/>
                </a:solidFill>
              </a:rPr>
              <a:t>UIs that correspond to this route: </a:t>
            </a:r>
            <a:r>
              <a:rPr lang="en" sz="1147">
                <a:solidFill>
                  <a:schemeClr val="dk2"/>
                </a:solidFill>
              </a:rPr>
              <a:t>icon_button for the back and update event buttons, and dropdown_menu for the navigation menu</a:t>
            </a:r>
            <a:endParaRPr sz="1147">
              <a:solidFill>
                <a:schemeClr val="dk2"/>
              </a:solidFill>
            </a:endParaRPr>
          </a:p>
        </p:txBody>
      </p:sp>
      <p:sp>
        <p:nvSpPr>
          <p:cNvPr id="150" name="Google Shape;150;p18"/>
          <p:cNvSpPr txBox="1"/>
          <p:nvPr/>
        </p:nvSpPr>
        <p:spPr>
          <a:xfrm>
            <a:off x="6980998" y="4126050"/>
            <a:ext cx="2163000" cy="3615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147">
                <a:solidFill>
                  <a:schemeClr val="dk2"/>
                </a:solidFill>
              </a:rPr>
              <a:t>View name: </a:t>
            </a:r>
            <a:r>
              <a:rPr lang="en" sz="1147">
                <a:solidFill>
                  <a:schemeClr val="dk2"/>
                </a:solidFill>
              </a:rPr>
              <a:t>updateevent</a:t>
            </a:r>
            <a:r>
              <a:rPr lang="en" sz="1147">
                <a:solidFill>
                  <a:schemeClr val="dk2"/>
                </a:solidFill>
              </a:rPr>
              <a:t>.html</a:t>
            </a:r>
            <a:endParaRPr/>
          </a:p>
        </p:txBody>
      </p:sp>
      <p:sp>
        <p:nvSpPr>
          <p:cNvPr id="151" name="Google Shape;151;p18"/>
          <p:cNvSpPr txBox="1"/>
          <p:nvPr/>
        </p:nvSpPr>
        <p:spPr>
          <a:xfrm>
            <a:off x="6697200" y="1709900"/>
            <a:ext cx="2446800" cy="564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147">
                <a:solidFill>
                  <a:schemeClr val="dk2"/>
                </a:solidFill>
              </a:rPr>
              <a:t>Back Button </a:t>
            </a:r>
            <a:r>
              <a:rPr lang="en" sz="1147">
                <a:solidFill>
                  <a:schemeClr val="dk2"/>
                </a:solidFill>
              </a:rPr>
              <a:t>will correspond with previous page</a:t>
            </a:r>
            <a:endParaRPr/>
          </a:p>
        </p:txBody>
      </p:sp>
      <p:sp>
        <p:nvSpPr>
          <p:cNvPr id="152" name="Google Shape;152;p18"/>
          <p:cNvSpPr txBox="1"/>
          <p:nvPr/>
        </p:nvSpPr>
        <p:spPr>
          <a:xfrm>
            <a:off x="6697200" y="2443175"/>
            <a:ext cx="2446800" cy="9708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147">
                <a:solidFill>
                  <a:schemeClr val="dk2"/>
                </a:solidFill>
              </a:rPr>
              <a:t>Update Event Button</a:t>
            </a:r>
            <a:r>
              <a:rPr b="1" lang="en" sz="1147">
                <a:solidFill>
                  <a:schemeClr val="dk2"/>
                </a:solidFill>
              </a:rPr>
              <a:t> </a:t>
            </a:r>
            <a:r>
              <a:rPr lang="en" sz="1147">
                <a:solidFill>
                  <a:schemeClr val="dk2"/>
                </a:solidFill>
              </a:rPr>
              <a:t>will correspond with updating the </a:t>
            </a:r>
            <a:r>
              <a:rPr lang="en" sz="1147">
                <a:solidFill>
                  <a:schemeClr val="dk2"/>
                </a:solidFill>
              </a:rPr>
              <a:t>event and redirecting the user back to the event list page</a:t>
            </a:r>
            <a:endParaRPr/>
          </a:p>
        </p:txBody>
      </p:sp>
      <p:cxnSp>
        <p:nvCxnSpPr>
          <p:cNvPr id="153" name="Google Shape;153;p18"/>
          <p:cNvCxnSpPr>
            <a:stCxn id="147" idx="0"/>
          </p:cNvCxnSpPr>
          <p:nvPr/>
        </p:nvCxnSpPr>
        <p:spPr>
          <a:xfrm rot="10800000">
            <a:off x="3269500" y="581525"/>
            <a:ext cx="1857000" cy="192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4" name="Google Shape;154;p18"/>
          <p:cNvCxnSpPr/>
          <p:nvPr/>
        </p:nvCxnSpPr>
        <p:spPr>
          <a:xfrm flipH="1">
            <a:off x="6280800" y="2984675"/>
            <a:ext cx="416400" cy="1603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5" name="Google Shape;155;p18"/>
          <p:cNvCxnSpPr>
            <a:stCxn id="151" idx="1"/>
          </p:cNvCxnSpPr>
          <p:nvPr/>
        </p:nvCxnSpPr>
        <p:spPr>
          <a:xfrm flipH="1">
            <a:off x="3864000" y="1992200"/>
            <a:ext cx="2833200" cy="2401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6" name="Google Shape;156;p18"/>
          <p:cNvCxnSpPr>
            <a:stCxn id="148" idx="0"/>
          </p:cNvCxnSpPr>
          <p:nvPr/>
        </p:nvCxnSpPr>
        <p:spPr>
          <a:xfrm flipH="1" rot="10800000">
            <a:off x="7989000" y="594425"/>
            <a:ext cx="372300" cy="382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