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98" r:id="rId4"/>
    <p:sldId id="257" r:id="rId5"/>
    <p:sldId id="285" r:id="rId6"/>
    <p:sldId id="259" r:id="rId7"/>
    <p:sldId id="258" r:id="rId8"/>
    <p:sldId id="260" r:id="rId9"/>
    <p:sldId id="287" r:id="rId10"/>
    <p:sldId id="286" r:id="rId11"/>
    <p:sldId id="261" r:id="rId12"/>
    <p:sldId id="262" r:id="rId13"/>
    <p:sldId id="263" r:id="rId14"/>
    <p:sldId id="288" r:id="rId15"/>
    <p:sldId id="264" r:id="rId16"/>
    <p:sldId id="265" r:id="rId18"/>
    <p:sldId id="266" r:id="rId19"/>
    <p:sldId id="267" r:id="rId20"/>
    <p:sldId id="289" r:id="rId21"/>
    <p:sldId id="268" r:id="rId22"/>
    <p:sldId id="272" r:id="rId23"/>
    <p:sldId id="290" r:id="rId24"/>
    <p:sldId id="273" r:id="rId25"/>
    <p:sldId id="269" r:id="rId26"/>
    <p:sldId id="293" r:id="rId27"/>
    <p:sldId id="294" r:id="rId28"/>
    <p:sldId id="274" r:id="rId29"/>
    <p:sldId id="275" r:id="rId30"/>
    <p:sldId id="284" r:id="rId31"/>
    <p:sldId id="295" r:id="rId32"/>
    <p:sldId id="277" r:id="rId33"/>
    <p:sldId id="270" r:id="rId34"/>
    <p:sldId id="296" r:id="rId35"/>
    <p:sldId id="276" r:id="rId36"/>
    <p:sldId id="278" r:id="rId37"/>
    <p:sldId id="291" r:id="rId38"/>
    <p:sldId id="280" r:id="rId39"/>
    <p:sldId id="292" r:id="rId40"/>
    <p:sldId id="271" r:id="rId41"/>
    <p:sldId id="297" r:id="rId42"/>
    <p:sldId id="279" r:id="rId43"/>
    <p:sldId id="281" r:id="rId44"/>
    <p:sldId id="282" r:id="rId45"/>
    <p:sldId id="28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AD2B-DCA8-44B3-A55A-4423F7A32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434F0-5D6B-4AC7-9C66-1B401323E6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注意输入可能为空串的情况</a:t>
            </a:r>
            <a:endParaRPr lang="zh-CN" altLang="en-US"/>
          </a:p>
          <a:p>
            <a:r>
              <a:rPr lang="en-US" altLang="zh-CN"/>
              <a:t>get(</a:t>
            </a:r>
            <a:r>
              <a:rPr lang="zh-CN" altLang="en-US"/>
              <a:t>字符数组名，长度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适时选取合适的输入方法。利用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自带的空格符切割功能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434F0-5D6B-4AC7-9C66-1B401323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适时选取合适的输入方法。利用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自带的空格符切割功能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434F0-5D6B-4AC7-9C66-1B401323E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385F34-CC4B-4624-B8D1-91BABC051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616D89-30F9-42AF-9E52-3C7D762A150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38" y="2189285"/>
            <a:ext cx="7543800" cy="110730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C++ </a:t>
            </a:r>
            <a:r>
              <a:rPr lang="zh-CN" altLang="en-US" sz="6000" dirty="0"/>
              <a:t>第一次习题课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4176346" y="4818185"/>
            <a:ext cx="4192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/>
              <a:t>李斐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mg1732005@smail.nju.edu.cn</a:t>
            </a:r>
            <a:endParaRPr lang="en-US" altLang="zh-CN" sz="2400" dirty="0"/>
          </a:p>
          <a:p>
            <a:pPr algn="r"/>
            <a:r>
              <a:rPr lang="en-US" altLang="zh-CN" sz="2400" dirty="0"/>
              <a:t>2017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241388"/>
            <a:ext cx="7543801" cy="2717474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题目</a:t>
            </a:r>
            <a:endParaRPr lang="en-US" altLang="zh-CN" sz="2400" dirty="0" smtClean="0"/>
          </a:p>
          <a:p>
            <a:pPr lvl="3"/>
            <a:r>
              <a:rPr lang="en-US" altLang="zh-CN" sz="2000" dirty="0" smtClean="0"/>
              <a:t>Q67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Q13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Q63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Q64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Q72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942450"/>
            <a:ext cx="7543801" cy="2875735"/>
          </a:xfrm>
        </p:spPr>
        <p:txBody>
          <a:bodyPr/>
          <a:lstStyle/>
          <a:p>
            <a:r>
              <a:rPr lang="zh-CN" altLang="en-US" dirty="0"/>
              <a:t>输入一行字符串，字符串由多个单词与空格组成。输出最后一个单词的长度。</a:t>
            </a:r>
            <a:endParaRPr lang="zh-CN" altLang="en-US" dirty="0"/>
          </a:p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en-US" altLang="zh-CN" dirty="0"/>
              <a:t>This is a joke</a:t>
            </a:r>
            <a:endParaRPr lang="en-US" altLang="zh-CN" dirty="0"/>
          </a:p>
          <a:p>
            <a:r>
              <a:rPr lang="en-US" altLang="zh-CN" dirty="0"/>
              <a:t>Output: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（无换行符）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258973"/>
            <a:ext cx="7543801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考察点</a:t>
            </a:r>
            <a:endParaRPr lang="en-US" altLang="zh-CN" sz="2400" dirty="0" smtClean="0"/>
          </a:p>
          <a:p>
            <a:pPr lvl="3">
              <a:lnSpc>
                <a:spcPct val="150000"/>
              </a:lnSpc>
            </a:pPr>
            <a:r>
              <a:rPr lang="zh-CN" altLang="en-US" sz="2000" dirty="0" smtClean="0"/>
              <a:t>标准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lvl="3">
              <a:lnSpc>
                <a:spcPct val="150000"/>
              </a:lnSpc>
            </a:pPr>
            <a:r>
              <a:rPr lang="zh-CN" altLang="en-US" sz="2000" dirty="0" smtClean="0"/>
              <a:t>字符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字符串处理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64"/>
            <a:ext cx="9144000" cy="587828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常用标准</a:t>
            </a:r>
            <a:r>
              <a:rPr lang="zh-CN" altLang="en-US" dirty="0"/>
              <a:t>输入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88674"/>
          </a:xfrm>
        </p:spPr>
        <p:txBody>
          <a:bodyPr/>
          <a:lstStyle/>
          <a:p>
            <a:pPr lvl="1"/>
            <a:r>
              <a:rPr lang="en-US" altLang="zh-CN" sz="2400" dirty="0" smtClean="0"/>
              <a:t>C++</a:t>
            </a:r>
            <a:r>
              <a:rPr lang="zh-CN" altLang="en-US" sz="2400" dirty="0" smtClean="0"/>
              <a:t>头文件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lvl="3"/>
            <a:r>
              <a:rPr lang="en-US" altLang="zh-CN" sz="1800" dirty="0" err="1"/>
              <a:t>c</a:t>
            </a:r>
            <a:r>
              <a:rPr lang="en-US" altLang="zh-CN" sz="1800" dirty="0" err="1" smtClean="0"/>
              <a:t>in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cout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10554" y="2292443"/>
            <a:ext cx="3349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 = 0;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&gt;&gt; a;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10554" y="2938774"/>
            <a:ext cx="3349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 s[10];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&gt;&gt; s;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8362" y="2680141"/>
            <a:ext cx="407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读取数据类型：由后面变量决定。</a:t>
            </a:r>
            <a:endParaRPr lang="en-US" altLang="zh-CN" dirty="0" smtClean="0"/>
          </a:p>
          <a:p>
            <a:r>
              <a:rPr lang="zh-CN" altLang="en-US" dirty="0" smtClean="0"/>
              <a:t>结束条件：         遇到空白符停止。</a:t>
            </a:r>
            <a:endParaRPr lang="en-US" altLang="zh-CN" dirty="0" smtClean="0"/>
          </a:p>
          <a:p>
            <a:r>
              <a:rPr lang="zh-CN" altLang="en-US" dirty="0" smtClean="0"/>
              <a:t>对结束符操作：丢弃结束符。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282" y="3940984"/>
            <a:ext cx="73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</a:t>
            </a:r>
            <a:r>
              <a:rPr lang="en-US" altLang="zh-CN" b="1" dirty="0" smtClean="0"/>
              <a:t>et()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6703" y="5020284"/>
            <a:ext cx="105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</a:t>
            </a:r>
            <a:r>
              <a:rPr lang="en-US" altLang="zh-CN" b="1" dirty="0" err="1" smtClean="0"/>
              <a:t>etline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819" y="2904726"/>
            <a:ext cx="9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</a:t>
            </a:r>
            <a:r>
              <a:rPr lang="zh-CN" altLang="en-US" b="1" dirty="0" smtClean="0"/>
              <a:t>操作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58362" y="3724500"/>
            <a:ext cx="407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读取数据类型：字符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字符数组。</a:t>
            </a:r>
            <a:endParaRPr lang="en-US" altLang="zh-CN" dirty="0" smtClean="0"/>
          </a:p>
          <a:p>
            <a:r>
              <a:rPr lang="zh-CN" altLang="en-US" dirty="0" smtClean="0"/>
              <a:t>结束条件：         达到长度或</a:t>
            </a:r>
            <a:r>
              <a:rPr lang="en-US" altLang="zh-CN" dirty="0" smtClean="0"/>
              <a:t>\n</a:t>
            </a:r>
            <a:r>
              <a:rPr lang="zh-CN" altLang="en-US" dirty="0" smtClean="0"/>
              <a:t>或自定义。</a:t>
            </a:r>
            <a:endParaRPr lang="en-US" altLang="zh-CN" dirty="0" smtClean="0"/>
          </a:p>
          <a:p>
            <a:r>
              <a:rPr lang="zh-CN" altLang="en-US" dirty="0" smtClean="0"/>
              <a:t>对结束符操作：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丢弃自定义</a:t>
            </a:r>
            <a:r>
              <a:rPr lang="zh-CN" altLang="en-US" dirty="0" smtClean="0"/>
              <a:t>结束符。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5182" y="4927951"/>
            <a:ext cx="407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读取数据类型：由后面变量决定。</a:t>
            </a:r>
            <a:endParaRPr lang="en-US" altLang="zh-CN" dirty="0" smtClean="0"/>
          </a:p>
          <a:p>
            <a:r>
              <a:rPr lang="zh-CN" altLang="en-US" dirty="0" smtClean="0"/>
              <a:t>结束条件：         达到长度或</a:t>
            </a:r>
            <a:r>
              <a:rPr lang="en-US" altLang="zh-CN" dirty="0" smtClean="0"/>
              <a:t>\n</a:t>
            </a:r>
            <a:r>
              <a:rPr lang="zh-CN" altLang="en-US" dirty="0" smtClean="0"/>
              <a:t>或自定义。</a:t>
            </a:r>
            <a:endParaRPr lang="en-US" altLang="zh-CN" dirty="0" smtClean="0"/>
          </a:p>
          <a:p>
            <a:r>
              <a:rPr lang="zh-CN" altLang="en-US" dirty="0" smtClean="0"/>
              <a:t>对结束符操作：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丢弃自定义</a:t>
            </a:r>
            <a:r>
              <a:rPr lang="zh-CN" altLang="en-US" dirty="0" smtClean="0"/>
              <a:t>结束符。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10553" y="3724500"/>
            <a:ext cx="3349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char</a:t>
            </a:r>
            <a:r>
              <a:rPr lang="en-US" altLang="zh-CN" dirty="0" smtClean="0"/>
              <a:t> a;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in.get</a:t>
            </a:r>
            <a:r>
              <a:rPr lang="en-US" altLang="zh-CN" dirty="0" smtClean="0"/>
              <a:t>(a);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10552" y="5066450"/>
            <a:ext cx="3349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 a[10];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in.getline</a:t>
            </a:r>
            <a:r>
              <a:rPr lang="en-US" altLang="zh-CN" dirty="0" smtClean="0"/>
              <a:t>(a);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输入、输出存在缓冲区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请勿随意操作缓冲区</a:t>
            </a:r>
            <a:endParaRPr lang="en-US" altLang="zh-CN" sz="2400" dirty="0" smtClean="0"/>
          </a:p>
          <a:p>
            <a:pPr lvl="3">
              <a:lnSpc>
                <a:spcPct val="150000"/>
              </a:lnSpc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in.sync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pPr lvl="3">
              <a:lnSpc>
                <a:spcPct val="150000"/>
              </a:lnSpc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in.clear</a:t>
            </a:r>
            <a:r>
              <a:rPr lang="en-US" altLang="zh-CN" sz="2000" dirty="0" smtClean="0"/>
              <a:t>();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951242"/>
            <a:ext cx="7543801" cy="589735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dirty="0" smtClean="0"/>
              <a:t>获得输入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93531" y="2446529"/>
            <a:ext cx="6550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s;</a:t>
            </a:r>
            <a:endParaRPr lang="en-US" altLang="zh-CN" dirty="0" smtClean="0"/>
          </a:p>
          <a:p>
            <a:r>
              <a:rPr lang="en-US" altLang="zh-CN" dirty="0" smtClean="0"/>
              <a:t>s = 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3531" y="3726228"/>
            <a:ext cx="65502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last_count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s.size</a:t>
            </a:r>
            <a:r>
              <a:rPr lang="en-US" altLang="zh-CN" dirty="0" smtClean="0"/>
              <a:t>()-1;i&gt;=0;i--){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‘ ’ ) { break; }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last_count</a:t>
            </a:r>
            <a:r>
              <a:rPr lang="en-US" altLang="zh-CN" dirty="0" smtClean="0"/>
              <a:t> += 1;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3531" y="5836925"/>
            <a:ext cx="655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last_count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2959" y="3218815"/>
            <a:ext cx="3824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/>
              <a:t>从字符串末尾遍历计数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2959" y="5294639"/>
            <a:ext cx="15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把分数按下面的办法排成一个数表。</a:t>
            </a:r>
            <a:endParaRPr lang="zh-CN" altLang="en-US" dirty="0"/>
          </a:p>
          <a:p>
            <a:r>
              <a:rPr lang="en-US" altLang="zh-CN" dirty="0"/>
              <a:t>1/1 1/2 1/3 1/4.....</a:t>
            </a:r>
            <a:endParaRPr lang="en-US" altLang="zh-CN" dirty="0"/>
          </a:p>
          <a:p>
            <a:r>
              <a:rPr lang="en-US" altLang="zh-CN" dirty="0"/>
              <a:t>2/1 2/2 2/3....</a:t>
            </a:r>
            <a:endParaRPr lang="en-US" altLang="zh-CN" dirty="0"/>
          </a:p>
          <a:p>
            <a:r>
              <a:rPr lang="en-US" altLang="zh-CN" dirty="0"/>
              <a:t>3/1 3/2 ....</a:t>
            </a:r>
            <a:endParaRPr lang="en-US" altLang="zh-CN" dirty="0"/>
          </a:p>
          <a:p>
            <a:r>
              <a:rPr lang="en-US" altLang="zh-CN" dirty="0"/>
              <a:t>4/1.....</a:t>
            </a:r>
            <a:endParaRPr lang="en-US" altLang="zh-CN" dirty="0"/>
          </a:p>
          <a:p>
            <a:r>
              <a:rPr lang="en-US" altLang="zh-CN" dirty="0"/>
              <a:t>.........</a:t>
            </a:r>
            <a:endParaRPr lang="en-US" altLang="zh-CN" dirty="0"/>
          </a:p>
          <a:p>
            <a:r>
              <a:rPr lang="zh-CN" altLang="en-US" dirty="0"/>
              <a:t>我们以</a:t>
            </a:r>
            <a:r>
              <a:rPr lang="en-US" altLang="zh-CN" dirty="0"/>
              <a:t>z</a:t>
            </a:r>
            <a:r>
              <a:rPr lang="zh-CN" altLang="en-US" dirty="0"/>
              <a:t>字型方法给上表的每项编号。特定方法：第一项是</a:t>
            </a:r>
            <a:r>
              <a:rPr lang="en-US" altLang="zh-CN" dirty="0"/>
              <a:t>1/1</a:t>
            </a:r>
            <a:r>
              <a:rPr lang="zh-CN" altLang="en-US" dirty="0"/>
              <a:t>，然后是</a:t>
            </a:r>
            <a:r>
              <a:rPr lang="en-US" altLang="zh-CN" dirty="0"/>
              <a:t>1/2</a:t>
            </a:r>
            <a:r>
              <a:rPr lang="zh-CN" altLang="en-US" dirty="0"/>
              <a:t>、</a:t>
            </a:r>
            <a:r>
              <a:rPr lang="en-US" altLang="zh-CN" dirty="0"/>
              <a:t>2/1</a:t>
            </a:r>
            <a:r>
              <a:rPr lang="zh-CN" altLang="en-US" dirty="0"/>
              <a:t>、</a:t>
            </a:r>
            <a:r>
              <a:rPr lang="en-US" altLang="zh-CN" dirty="0"/>
              <a:t>3/1</a:t>
            </a:r>
            <a:r>
              <a:rPr lang="zh-CN" altLang="en-US" dirty="0"/>
              <a:t>、</a:t>
            </a:r>
            <a:r>
              <a:rPr lang="en-US" altLang="zh-CN" dirty="0"/>
              <a:t>2/2</a:t>
            </a:r>
            <a:r>
              <a:rPr lang="zh-CN" altLang="en-US" dirty="0"/>
              <a:t>、</a:t>
            </a:r>
            <a:r>
              <a:rPr lang="en-US" altLang="zh-CN" dirty="0"/>
              <a:t>1/3</a:t>
            </a:r>
            <a:r>
              <a:rPr lang="zh-CN" altLang="en-US" dirty="0"/>
              <a:t>、</a:t>
            </a:r>
            <a:r>
              <a:rPr lang="en-US" altLang="zh-CN" dirty="0"/>
              <a:t>1/4</a:t>
            </a:r>
            <a:r>
              <a:rPr lang="zh-CN" altLang="en-US" dirty="0"/>
              <a:t>、</a:t>
            </a:r>
            <a:r>
              <a:rPr lang="en-US" altLang="zh-CN" dirty="0"/>
              <a:t>2/3……</a:t>
            </a:r>
            <a:r>
              <a:rPr lang="zh-CN" altLang="en-US" dirty="0"/>
              <a:t>。编程输入项号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1&lt;=N&lt;=100000</a:t>
            </a:r>
            <a:r>
              <a:rPr lang="zh-CN" altLang="en-US" dirty="0"/>
              <a:t>），输出表中第</a:t>
            </a:r>
            <a:r>
              <a:rPr lang="en-US" altLang="zh-CN" dirty="0"/>
              <a:t>N</a:t>
            </a:r>
            <a:r>
              <a:rPr lang="zh-CN" altLang="en-US" dirty="0"/>
              <a:t>项。</a:t>
            </a:r>
            <a:endParaRPr lang="zh-CN" altLang="en-US" dirty="0"/>
          </a:p>
          <a:p>
            <a:r>
              <a:rPr lang="zh-CN" altLang="en-US" dirty="0"/>
              <a:t>输入：</a:t>
            </a:r>
            <a:endParaRPr lang="zh-CN" altLang="en-US" dirty="0"/>
          </a:p>
          <a:p>
            <a:r>
              <a:rPr lang="en-US" altLang="zh-CN" dirty="0"/>
              <a:t>3</a:t>
            </a:r>
            <a:endParaRPr lang="en-US" altLang="zh-CN" dirty="0"/>
          </a:p>
          <a:p>
            <a:r>
              <a:rPr lang="zh-CN" altLang="en-US" dirty="0"/>
              <a:t>输出：</a:t>
            </a:r>
            <a:endParaRPr lang="zh-CN" altLang="en-US" dirty="0"/>
          </a:p>
          <a:p>
            <a:r>
              <a:rPr lang="en-US" altLang="zh-CN" dirty="0"/>
              <a:t>2/1(</a:t>
            </a:r>
            <a:r>
              <a:rPr lang="zh-CN" altLang="en-US" dirty="0"/>
              <a:t>无换行符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23"/>
            <a:ext cx="9141802" cy="587687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理解题意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计算题</a:t>
            </a:r>
            <a:endParaRPr lang="en-US" altLang="zh-CN" sz="2400" dirty="0" smtClean="0"/>
          </a:p>
          <a:p>
            <a:pPr lvl="3"/>
            <a:r>
              <a:rPr lang="zh-CN" altLang="en-US" sz="2000" dirty="0"/>
              <a:t>找</a:t>
            </a:r>
            <a:r>
              <a:rPr lang="zh-CN" altLang="en-US" sz="2000" dirty="0" smtClean="0"/>
              <a:t>规律填数字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第二次作业说明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60" y="1854526"/>
            <a:ext cx="7543801" cy="4071490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作业内容</a:t>
            </a:r>
            <a:endParaRPr lang="en-US" altLang="zh-CN" sz="2400" dirty="0" smtClean="0"/>
          </a:p>
          <a:p>
            <a:pPr lvl="3">
              <a:lnSpc>
                <a:spcPct val="125000"/>
              </a:lnSpc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题，</a:t>
            </a:r>
            <a:r>
              <a:rPr lang="en-US" altLang="zh-CN" sz="2000" dirty="0"/>
              <a:t>9</a:t>
            </a:r>
            <a:r>
              <a:rPr lang="zh-CN" altLang="en-US" sz="2000" dirty="0" smtClean="0"/>
              <a:t>天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作业考察点</a:t>
            </a:r>
            <a:endParaRPr lang="en-US" altLang="zh-CN" sz="24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/>
              <a:t>控制台</a:t>
            </a:r>
            <a:r>
              <a:rPr lang="en-US" altLang="zh-CN" sz="2000" dirty="0"/>
              <a:t>IO</a:t>
            </a:r>
            <a:r>
              <a:rPr lang="zh-CN" altLang="en-US" sz="2000" dirty="0"/>
              <a:t>（</a:t>
            </a: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cout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数组与数组操作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结构体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基本数据结构（链表、队列、栈、树）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指针操作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3">
              <a:lnSpc>
                <a:spcPct val="125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5935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观察数列特点</a:t>
            </a:r>
            <a:endParaRPr lang="en-US" altLang="zh-CN" sz="2400" dirty="0" smtClean="0"/>
          </a:p>
          <a:p>
            <a:pPr lvl="3"/>
            <a:r>
              <a:rPr lang="zh-CN" altLang="en-US" sz="1800" dirty="0" smtClean="0"/>
              <a:t>设分子与分母分别为</a:t>
            </a:r>
            <a:r>
              <a:rPr lang="en-US" altLang="zh-CN" sz="1800" dirty="0" smtClean="0"/>
              <a:t>an, </a:t>
            </a:r>
            <a:r>
              <a:rPr lang="en-US" altLang="zh-CN" sz="1800" dirty="0" err="1" smtClean="0"/>
              <a:t>bn</a:t>
            </a:r>
            <a:r>
              <a:rPr lang="zh-CN" altLang="en-US" sz="1800" dirty="0" smtClean="0"/>
              <a:t>。第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层为</a:t>
            </a:r>
            <a:r>
              <a:rPr lang="en-US" altLang="zh-CN" sz="1800" dirty="0" smtClean="0"/>
              <a:t>Cm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每</a:t>
            </a:r>
            <a:r>
              <a:rPr lang="zh-CN" altLang="en-US" sz="1800" dirty="0"/>
              <a:t>层数字个数为层</a:t>
            </a:r>
            <a:r>
              <a:rPr lang="zh-CN" altLang="en-US" sz="1800" dirty="0" smtClean="0"/>
              <a:t>数。</a:t>
            </a:r>
            <a:r>
              <a:rPr lang="en-US" altLang="zh-CN" sz="1800" dirty="0" err="1" smtClean="0"/>
              <a:t>len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Cm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=m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同层数字分子、分母之和相等，且等于层数</a:t>
            </a:r>
            <a:r>
              <a:rPr lang="en-US" altLang="zh-CN" sz="1800" dirty="0" smtClean="0"/>
              <a:t>+1</a:t>
            </a:r>
            <a:r>
              <a:rPr lang="zh-CN" altLang="en-US" sz="1800" dirty="0" smtClean="0"/>
              <a:t>。</a:t>
            </a:r>
            <a:r>
              <a:rPr lang="en-US" altLang="zh-CN" sz="1800" dirty="0" err="1"/>
              <a:t>a</a:t>
            </a:r>
            <a:r>
              <a:rPr lang="en-US" altLang="zh-CN" sz="1800" dirty="0" err="1" smtClean="0"/>
              <a:t>n+bn</a:t>
            </a:r>
            <a:r>
              <a:rPr lang="en-US" altLang="zh-CN" sz="1800" dirty="0" smtClean="0"/>
              <a:t>=m+1</a:t>
            </a:r>
            <a:endParaRPr lang="en-US" altLang="zh-CN" sz="1800" dirty="0"/>
          </a:p>
          <a:p>
            <a:pPr lvl="3"/>
            <a:endParaRPr lang="en-US" altLang="zh-CN" sz="1800" dirty="0" smtClean="0"/>
          </a:p>
          <a:p>
            <a:pPr lvl="1"/>
            <a:r>
              <a:rPr lang="zh-CN" altLang="en-US" sz="2400" dirty="0" smtClean="0"/>
              <a:t>计算层数</a:t>
            </a:r>
            <a:endParaRPr lang="en-US" altLang="zh-CN" sz="2400" dirty="0" smtClean="0"/>
          </a:p>
          <a:p>
            <a:pPr lvl="3"/>
            <a:r>
              <a:rPr lang="zh-CN" altLang="en-US" sz="2000" dirty="0" smtClean="0"/>
              <a:t>前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层数字和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等差数列 </a:t>
            </a:r>
            <a:endParaRPr lang="en-US" altLang="zh-CN" sz="2000" dirty="0" smtClean="0"/>
          </a:p>
          <a:p>
            <a:pPr lvl="3"/>
            <a:r>
              <a:rPr lang="en-US" altLang="zh-CN" sz="2000" dirty="0" smtClean="0"/>
              <a:t>T(m) =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(1)+……+</a:t>
            </a:r>
            <a:r>
              <a:rPr lang="en-US" altLang="zh-CN" sz="2000" dirty="0" err="1" smtClean="0"/>
              <a:t>len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Cm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 (1+m)*m/2</a:t>
            </a:r>
            <a:endParaRPr lang="en-US" altLang="zh-CN" sz="2000" dirty="0" smtClean="0"/>
          </a:p>
          <a:p>
            <a:pPr lvl="3"/>
            <a:endParaRPr lang="en-US" altLang="zh-CN" sz="2000" dirty="0" smtClean="0"/>
          </a:p>
          <a:p>
            <a:pPr lvl="1"/>
            <a:r>
              <a:rPr lang="zh-CN" altLang="en-US" sz="2400" dirty="0" smtClean="0"/>
              <a:t>计算当前层位置</a:t>
            </a:r>
            <a:endParaRPr lang="en-US" altLang="zh-CN" sz="2400" dirty="0"/>
          </a:p>
          <a:p>
            <a:pPr lvl="3"/>
            <a:r>
              <a:rPr lang="en-US" altLang="zh-CN" sz="2000" dirty="0" smtClean="0"/>
              <a:t>T(m-1) </a:t>
            </a:r>
            <a:r>
              <a:rPr lang="en-US" altLang="zh-CN" sz="2000" dirty="0"/>
              <a:t>&lt;= N &lt; </a:t>
            </a:r>
            <a:r>
              <a:rPr lang="en-US" altLang="zh-CN" sz="2000" dirty="0" smtClean="0"/>
              <a:t>T(m)</a:t>
            </a:r>
            <a:endParaRPr lang="en-US" altLang="zh-CN" sz="2000" dirty="0"/>
          </a:p>
          <a:p>
            <a:pPr lvl="1"/>
            <a:endParaRPr lang="en-US" altLang="zh-CN" sz="2400" dirty="0" smtClean="0"/>
          </a:p>
          <a:p>
            <a:pPr lvl="3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5935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根据位置计算分子与分母</a:t>
            </a:r>
            <a:endParaRPr lang="en-US" altLang="zh-CN" sz="2400" dirty="0" smtClean="0"/>
          </a:p>
          <a:p>
            <a:pPr lvl="3"/>
            <a:r>
              <a:rPr lang="en-US" altLang="zh-CN" sz="2000" dirty="0" err="1"/>
              <a:t>p</a:t>
            </a: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 = N – T(m-1)</a:t>
            </a:r>
            <a:endParaRPr lang="en-US" altLang="zh-CN" sz="2000" dirty="0" smtClean="0"/>
          </a:p>
          <a:p>
            <a:pPr lvl="3"/>
            <a:r>
              <a:rPr lang="zh-CN" altLang="en-US" sz="2000" dirty="0"/>
              <a:t>设分子与分母分别为</a:t>
            </a:r>
            <a:r>
              <a:rPr lang="en-US" altLang="zh-CN" sz="2000" dirty="0"/>
              <a:t>an, </a:t>
            </a:r>
            <a:r>
              <a:rPr lang="en-US" altLang="zh-CN" sz="2000" dirty="0" err="1"/>
              <a:t>bn</a:t>
            </a:r>
            <a:r>
              <a:rPr lang="zh-CN" altLang="en-US" sz="2000" dirty="0"/>
              <a:t>。第</a:t>
            </a:r>
            <a:r>
              <a:rPr lang="en-US" altLang="zh-CN" sz="2000" dirty="0"/>
              <a:t>m</a:t>
            </a:r>
            <a:r>
              <a:rPr lang="zh-CN" altLang="en-US" sz="2000" dirty="0"/>
              <a:t>层为</a:t>
            </a:r>
            <a:r>
              <a:rPr lang="en-US" altLang="zh-CN" sz="2000" dirty="0" smtClean="0"/>
              <a:t>Cm</a:t>
            </a:r>
            <a:endParaRPr lang="en-US" altLang="zh-CN" sz="2000" dirty="0" smtClean="0"/>
          </a:p>
          <a:p>
            <a:pPr lvl="3"/>
            <a:r>
              <a:rPr lang="en-US" altLang="zh-CN" sz="2000" dirty="0" err="1" smtClean="0"/>
              <a:t>an+bn</a:t>
            </a:r>
            <a:r>
              <a:rPr lang="en-US" altLang="zh-CN" sz="2000" dirty="0" smtClean="0"/>
              <a:t>=m+1</a:t>
            </a:r>
            <a:endParaRPr lang="en-US" altLang="zh-CN" sz="2000" dirty="0"/>
          </a:p>
          <a:p>
            <a:pPr lvl="3"/>
            <a:r>
              <a:rPr lang="zh-CN" altLang="en-US" sz="2000" dirty="0" smtClean="0"/>
              <a:t>分奇偶情况</a:t>
            </a:r>
            <a:endParaRPr lang="en-US" altLang="zh-CN" sz="2000" dirty="0" smtClean="0"/>
          </a:p>
          <a:p>
            <a:pPr lvl="5"/>
            <a:r>
              <a:rPr lang="en-US" altLang="zh-CN" sz="2000" dirty="0"/>
              <a:t>1/1 1/2 1/3 1/4.....</a:t>
            </a:r>
            <a:endParaRPr lang="en-US" altLang="zh-CN" sz="2000" dirty="0"/>
          </a:p>
          <a:p>
            <a:pPr lvl="5"/>
            <a:r>
              <a:rPr lang="en-US" altLang="zh-CN" sz="2000" dirty="0"/>
              <a:t>2/1 2/2 2/3....</a:t>
            </a:r>
            <a:endParaRPr lang="en-US" altLang="zh-CN" sz="2000" dirty="0"/>
          </a:p>
          <a:p>
            <a:pPr lvl="5"/>
            <a:r>
              <a:rPr lang="en-US" altLang="zh-CN" sz="2000" dirty="0"/>
              <a:t>3/1 3/2 ....</a:t>
            </a:r>
            <a:endParaRPr lang="en-US" altLang="zh-CN" sz="2000" dirty="0"/>
          </a:p>
          <a:p>
            <a:pPr lvl="5"/>
            <a:r>
              <a:rPr lang="en-US" altLang="zh-CN" sz="2000" dirty="0"/>
              <a:t>4/1</a:t>
            </a:r>
            <a:r>
              <a:rPr lang="en-US" altLang="zh-CN" sz="2000" dirty="0" smtClean="0"/>
              <a:t>.....</a:t>
            </a:r>
            <a:endParaRPr lang="en-US" altLang="zh-CN" sz="2000" dirty="0" smtClean="0"/>
          </a:p>
          <a:p>
            <a:pPr lvl="5"/>
            <a:endParaRPr lang="en-US" altLang="zh-CN" sz="2000" dirty="0" smtClean="0"/>
          </a:p>
          <a:p>
            <a:pPr lvl="2"/>
            <a:r>
              <a:rPr lang="zh-CN" altLang="en-US" sz="2000" dirty="0"/>
              <a:t>奇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an = Cm+1-pos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bn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pos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偶：</a:t>
            </a:r>
            <a:r>
              <a:rPr lang="en-US" altLang="zh-CN" sz="2000" dirty="0" err="1" smtClean="0"/>
              <a:t>bn</a:t>
            </a:r>
            <a:r>
              <a:rPr lang="en-US" altLang="zh-CN" sz="2000" dirty="0" smtClean="0"/>
              <a:t> = Cm+1-pos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an = </a:t>
            </a:r>
            <a:r>
              <a:rPr lang="en-US" altLang="zh-CN" sz="2000" dirty="0" err="1" smtClean="0"/>
              <a:t>pos</a:t>
            </a:r>
            <a:endParaRPr lang="en-US" altLang="zh-CN" sz="2000" dirty="0"/>
          </a:p>
          <a:p>
            <a:pPr lvl="3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36981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程序简化解题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循环计算</a:t>
            </a:r>
            <a:endParaRPr lang="en-US" altLang="zh-CN" sz="2400" dirty="0" smtClean="0"/>
          </a:p>
          <a:p>
            <a:pPr lvl="3"/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40777" y="2382715"/>
            <a:ext cx="742598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n=0,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  <a:endParaRPr lang="en-US" altLang="zh-CN" dirty="0" smtClean="0"/>
          </a:p>
          <a:p>
            <a:r>
              <a:rPr lang="nn-NO" altLang="zh-CN" dirty="0" smtClean="0"/>
              <a:t>			 //</a:t>
            </a:r>
            <a:r>
              <a:rPr lang="zh-CN" altLang="en-US" dirty="0" smtClean="0"/>
              <a:t>循环计算等差数列</a:t>
            </a:r>
            <a:endParaRPr lang="nn-NO" altLang="zh-CN" dirty="0" smtClean="0"/>
          </a:p>
          <a:p>
            <a:r>
              <a:rPr lang="nn-NO" altLang="zh-CN" dirty="0" smtClean="0"/>
              <a:t>for (i </a:t>
            </a:r>
            <a:r>
              <a:rPr lang="nn-NO" altLang="zh-CN" dirty="0"/>
              <a:t>= </a:t>
            </a:r>
            <a:r>
              <a:rPr lang="nn-NO" altLang="zh-CN" dirty="0" smtClean="0"/>
              <a:t>1;i&lt;100000; </a:t>
            </a:r>
            <a:r>
              <a:rPr lang="nn-NO" altLang="zh-CN" dirty="0"/>
              <a:t>i</a:t>
            </a:r>
            <a:r>
              <a:rPr lang="nn-NO" altLang="zh-CN" dirty="0" smtClean="0"/>
              <a:t>++){      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实际上是利用前式的变形，求得层数</a:t>
            </a:r>
            <a:endParaRPr lang="nn-NO" altLang="zh-CN" dirty="0"/>
          </a:p>
          <a:p>
            <a:r>
              <a:rPr lang="en-US" altLang="zh-CN" dirty="0" smtClean="0"/>
              <a:t>    if (n &lt;=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break;		// m = </a:t>
            </a:r>
            <a:r>
              <a:rPr lang="en-US" altLang="zh-CN" dirty="0" err="1" smtClean="0">
                <a:solidFill>
                  <a:srgbClr val="FF0000"/>
                </a:solidFill>
              </a:rPr>
              <a:t>len</a:t>
            </a:r>
            <a:r>
              <a:rPr lang="en-US" altLang="zh-CN" dirty="0" smtClean="0">
                <a:solidFill>
                  <a:srgbClr val="FF0000"/>
                </a:solidFill>
              </a:rPr>
              <a:t>(m) &gt;= n – </a:t>
            </a:r>
            <a:r>
              <a:rPr lang="en-US" altLang="zh-CN" dirty="0" err="1" smtClean="0">
                <a:solidFill>
                  <a:srgbClr val="FF0000"/>
                </a:solidFill>
              </a:rPr>
              <a:t>len</a:t>
            </a:r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lang="en-US" altLang="zh-CN" dirty="0" smtClean="0"/>
              <a:t>-……-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(m-1)</a:t>
            </a:r>
            <a:endParaRPr lang="en-US" altLang="zh-CN" dirty="0" smtClean="0"/>
          </a:p>
          <a:p>
            <a:r>
              <a:rPr lang="en-US" altLang="zh-CN" dirty="0" smtClean="0"/>
              <a:t>    n = 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		// n-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for I in range(1, m)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81867" y="4319303"/>
            <a:ext cx="7543801" cy="536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400" dirty="0" smtClean="0"/>
              <a:t>数字与位置与奇偶</a:t>
            </a:r>
            <a:endParaRPr lang="en-US" altLang="zh-CN" sz="2400" dirty="0" smtClean="0"/>
          </a:p>
          <a:p>
            <a:pPr lvl="3"/>
            <a:endParaRPr lang="en-US" altLang="zh-CN" sz="2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40775" y="4768361"/>
            <a:ext cx="74259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isLeftToRight</a:t>
            </a:r>
            <a:r>
              <a:rPr lang="en-US" altLang="zh-CN" dirty="0" smtClean="0"/>
              <a:t> = i%2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f (</a:t>
            </a:r>
            <a:r>
              <a:rPr lang="en-US" altLang="zh-CN" dirty="0" err="1" smtClean="0"/>
              <a:t>isLeftToRight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&lt;&lt;(i+1-n) &lt;&lt; “/” &lt;&lt; n;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 </a:t>
            </a:r>
            <a:r>
              <a:rPr lang="en-US" altLang="zh-CN" dirty="0" err="1"/>
              <a:t>cout</a:t>
            </a:r>
            <a:r>
              <a:rPr lang="en-US" altLang="zh-CN" dirty="0" smtClean="0"/>
              <a:t>&lt;&lt; n </a:t>
            </a:r>
            <a:r>
              <a:rPr lang="en-US" altLang="zh-CN" dirty="0"/>
              <a:t>&lt;&lt; “/” &lt;&lt; </a:t>
            </a:r>
            <a:r>
              <a:rPr lang="en-US" altLang="zh-CN" dirty="0" smtClean="0"/>
              <a:t>(i+1-n);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9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对于一个数组，定义命令</a:t>
            </a:r>
            <a:r>
              <a:rPr lang="en-US" altLang="zh-CN" sz="1800" dirty="0"/>
              <a:t>add</a:t>
            </a:r>
            <a:r>
              <a:rPr lang="zh-CN" altLang="en-US" sz="1800" dirty="0"/>
              <a:t>，</a:t>
            </a:r>
            <a:r>
              <a:rPr lang="en-US" altLang="zh-CN" sz="1800" dirty="0"/>
              <a:t>sub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mul</a:t>
            </a:r>
            <a:r>
              <a:rPr lang="zh-CN" altLang="en-US" sz="1800" dirty="0"/>
              <a:t>， </a:t>
            </a:r>
            <a:r>
              <a:rPr lang="en-US" altLang="zh-CN" sz="1800" dirty="0"/>
              <a:t>pow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sqa</a:t>
            </a:r>
            <a:r>
              <a:rPr lang="zh-CN" altLang="en-US" sz="1800" dirty="0"/>
              <a:t>，</a:t>
            </a:r>
            <a:r>
              <a:rPr lang="en-US" altLang="zh-CN" sz="1800" dirty="0"/>
              <a:t>print</a:t>
            </a:r>
            <a:r>
              <a:rPr lang="zh-CN" altLang="en-US" sz="1800" dirty="0"/>
              <a:t>六种命令。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add</a:t>
            </a:r>
            <a:r>
              <a:rPr lang="zh-CN" altLang="en-US" sz="1800" dirty="0"/>
              <a:t>命令将数组中所有的元素增加数字</a:t>
            </a:r>
            <a:r>
              <a:rPr lang="en-US" altLang="zh-CN" sz="1800" dirty="0"/>
              <a:t>a</a:t>
            </a:r>
            <a:r>
              <a:rPr lang="zh-CN" altLang="en-US" sz="1800" dirty="0"/>
              <a:t>，命令格式</a:t>
            </a:r>
            <a:r>
              <a:rPr lang="en-US" altLang="zh-CN" sz="1800" dirty="0"/>
              <a:t>add a</a:t>
            </a:r>
            <a:r>
              <a:rPr lang="zh-CN" altLang="en-US" sz="1800" dirty="0"/>
              <a:t>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sub</a:t>
            </a:r>
            <a:r>
              <a:rPr lang="zh-CN" altLang="en-US" sz="1800" dirty="0"/>
              <a:t>命令将数组中所有的元素减少数字</a:t>
            </a:r>
            <a:r>
              <a:rPr lang="en-US" altLang="zh-CN" sz="1800" dirty="0"/>
              <a:t>b</a:t>
            </a:r>
            <a:r>
              <a:rPr lang="zh-CN" altLang="en-US" sz="1800" dirty="0"/>
              <a:t>，命令格式</a:t>
            </a:r>
            <a:r>
              <a:rPr lang="en-US" altLang="zh-CN" sz="1800" dirty="0"/>
              <a:t>sub b</a:t>
            </a:r>
            <a:r>
              <a:rPr lang="zh-CN" altLang="en-US" sz="1800" dirty="0"/>
              <a:t>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mul</a:t>
            </a:r>
            <a:r>
              <a:rPr lang="zh-CN" altLang="en-US" sz="1800" dirty="0"/>
              <a:t>命令将数组中所有的元素乘以</a:t>
            </a:r>
            <a:r>
              <a:rPr lang="en-US" altLang="zh-CN" sz="1800" dirty="0"/>
              <a:t>c</a:t>
            </a:r>
            <a:r>
              <a:rPr lang="zh-CN" altLang="en-US" sz="1800" dirty="0"/>
              <a:t>，命令格式</a:t>
            </a:r>
            <a:r>
              <a:rPr lang="en-US" altLang="zh-CN" sz="1800" dirty="0" err="1"/>
              <a:t>mul</a:t>
            </a:r>
            <a:r>
              <a:rPr lang="en-US" altLang="zh-CN" sz="1800" dirty="0"/>
              <a:t> c</a:t>
            </a:r>
            <a:r>
              <a:rPr lang="zh-CN" altLang="en-US" sz="1800" dirty="0"/>
              <a:t>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pow</a:t>
            </a:r>
            <a:r>
              <a:rPr lang="zh-CN" altLang="en-US" sz="1800" dirty="0"/>
              <a:t>命令计算数组中所有元素的</a:t>
            </a:r>
            <a:r>
              <a:rPr lang="en-US" altLang="zh-CN" sz="1800" dirty="0"/>
              <a:t>n</a:t>
            </a:r>
            <a:r>
              <a:rPr lang="zh-CN" altLang="en-US" sz="1800" dirty="0"/>
              <a:t>次方。命令格式为</a:t>
            </a:r>
            <a:r>
              <a:rPr lang="en-US" altLang="zh-CN" sz="1800" dirty="0"/>
              <a:t>pow</a:t>
            </a:r>
            <a:r>
              <a:rPr lang="zh-CN" altLang="en-US" sz="1800" dirty="0"/>
              <a:t>，</a:t>
            </a:r>
            <a:r>
              <a:rPr lang="en-US" altLang="zh-CN" sz="1800" dirty="0"/>
              <a:t>n</a:t>
            </a:r>
            <a:r>
              <a:rPr lang="zh-CN" altLang="en-US" sz="1800" dirty="0"/>
              <a:t>为正整数。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sqa</a:t>
            </a:r>
            <a:r>
              <a:rPr lang="zh-CN" altLang="en-US" sz="1800" dirty="0"/>
              <a:t>命令计算数组中所有的元素的平方和并输出。命令格式为</a:t>
            </a:r>
            <a:r>
              <a:rPr lang="en-US" altLang="zh-CN" sz="1800" dirty="0" err="1"/>
              <a:t>sqa</a:t>
            </a:r>
            <a:r>
              <a:rPr lang="zh-CN" altLang="en-US" sz="1800" dirty="0"/>
              <a:t>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print</a:t>
            </a:r>
            <a:r>
              <a:rPr lang="zh-CN" altLang="en-US" sz="1800" dirty="0"/>
              <a:t>命令打印数组中所有的元素，以空格隔开。 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输入</a:t>
            </a:r>
            <a:r>
              <a:rPr lang="en-US" altLang="zh-CN" sz="1800" dirty="0"/>
              <a:t>n</a:t>
            </a:r>
            <a:r>
              <a:rPr lang="zh-CN" altLang="en-US" sz="1800" dirty="0"/>
              <a:t>表示数组大小（</a:t>
            </a:r>
            <a:r>
              <a:rPr lang="en-US" altLang="zh-CN" sz="1800" dirty="0"/>
              <a:t>0&lt;n&lt;100</a:t>
            </a:r>
            <a:r>
              <a:rPr lang="zh-CN" altLang="en-US" sz="1800" dirty="0"/>
              <a:t>），接着输入数组中每个元素。输入</a:t>
            </a:r>
            <a:r>
              <a:rPr lang="en-US" altLang="zh-CN" sz="1800" dirty="0"/>
              <a:t>m</a:t>
            </a:r>
            <a:r>
              <a:rPr lang="zh-CN" altLang="en-US" sz="1800" dirty="0"/>
              <a:t>表示命令条数，接着输入</a:t>
            </a:r>
            <a:r>
              <a:rPr lang="en-US" altLang="zh-CN" sz="1800" dirty="0"/>
              <a:t>m</a:t>
            </a:r>
            <a:r>
              <a:rPr lang="zh-CN" altLang="en-US" sz="1800" dirty="0"/>
              <a:t>条命令。给出对大小为</a:t>
            </a:r>
            <a:r>
              <a:rPr lang="en-US" altLang="zh-CN" sz="1800" dirty="0"/>
              <a:t>n</a:t>
            </a:r>
            <a:r>
              <a:rPr lang="zh-CN" altLang="en-US" sz="1800" dirty="0"/>
              <a:t>的输入数组的</a:t>
            </a:r>
            <a:r>
              <a:rPr lang="en-US" altLang="zh-CN" sz="1800" dirty="0"/>
              <a:t>m</a:t>
            </a:r>
            <a:r>
              <a:rPr lang="zh-CN" altLang="en-US" sz="1800" dirty="0"/>
              <a:t>次操作的输出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541"/>
            <a:ext cx="9144000" cy="587828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84"/>
            <a:ext cx="9155480" cy="588566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4389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/>
              <a:t>命令式输入、解析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数组与数组操作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繁琐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安全的输入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数组输入与存储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命令输入与解析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数组计算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命令解析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56407" y="1960684"/>
            <a:ext cx="41622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r>
              <a:rPr lang="en-US" altLang="zh-CN" dirty="0" err="1" smtClean="0"/>
              <a:t>commLine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err="1" smtClean="0"/>
              <a:t>cin.getline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commLine</a:t>
            </a:r>
            <a:r>
              <a:rPr lang="en-US" altLang="zh-CN" dirty="0" smtClean="0"/>
              <a:t>);//</a:t>
            </a:r>
            <a:r>
              <a:rPr lang="en-US" altLang="zh-CN" dirty="0" err="1" smtClean="0"/>
              <a:t>getline</a:t>
            </a:r>
            <a:r>
              <a:rPr lang="zh-CN" altLang="en-US" dirty="0" smtClean="0"/>
              <a:t>获得输入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56408" y="2607015"/>
            <a:ext cx="41622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command;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&gt;&gt;command;        // &gt;&gt;</a:t>
            </a:r>
            <a:r>
              <a:rPr lang="zh-CN" altLang="en-US" dirty="0" smtClean="0"/>
              <a:t>获得输入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914517"/>
            <a:ext cx="12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获得命令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411077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命令解析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6406" y="4209286"/>
            <a:ext cx="41622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(command </a:t>
            </a:r>
            <a:r>
              <a:rPr lang="en-US" altLang="zh-CN" dirty="0" smtClean="0"/>
              <a:t>== “add”) 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arg1 = 0;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 arg1;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656407" y="5409615"/>
            <a:ext cx="4162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command.compare</a:t>
            </a:r>
            <a:r>
              <a:rPr lang="en-US" altLang="zh-CN" dirty="0" smtClean="0"/>
              <a:t>(“add”) == 0) { … }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656408" y="3249529"/>
            <a:ext cx="41622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 </a:t>
            </a:r>
            <a:r>
              <a:rPr lang="en-US" altLang="zh-CN" dirty="0" err="1" smtClean="0"/>
              <a:t>commCList</a:t>
            </a:r>
            <a:r>
              <a:rPr lang="en-US" altLang="zh-CN" dirty="0" smtClean="0"/>
              <a:t>[8];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/>
              <a:t>&gt;&gt;</a:t>
            </a:r>
            <a:r>
              <a:rPr lang="en-US" altLang="zh-CN" dirty="0" err="1"/>
              <a:t>commCList</a:t>
            </a:r>
            <a:r>
              <a:rPr lang="en-US" altLang="zh-CN" dirty="0" smtClean="0"/>
              <a:t>;    //</a:t>
            </a:r>
            <a:r>
              <a:rPr lang="zh-CN" altLang="en-US" dirty="0" smtClean="0"/>
              <a:t>获得输入到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22960" y="2416237"/>
            <a:ext cx="36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etline</a:t>
            </a:r>
            <a:r>
              <a:rPr lang="zh-CN" altLang="en-US" dirty="0" smtClean="0"/>
              <a:t>可以获得整行的输入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。解析存在困难。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  <a:r>
              <a:rPr lang="zh-CN" altLang="en-US" dirty="0" smtClean="0"/>
              <a:t>可以自然以空白符切割，且可以根据变量自动选择类型。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2960" y="4670919"/>
            <a:ext cx="369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类型重载了</a:t>
            </a:r>
            <a:r>
              <a:rPr lang="en-US" altLang="zh-CN" dirty="0" smtClean="0"/>
              <a:t>==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直接比较命令起始字符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56407" y="5778947"/>
            <a:ext cx="4162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 smtClean="0"/>
              <a:t>commCList</a:t>
            </a:r>
            <a:r>
              <a:rPr lang="en-US" altLang="zh-CN" dirty="0" smtClean="0"/>
              <a:t>[0] == ‘a’) { …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char</a:t>
            </a:r>
            <a:r>
              <a:rPr lang="zh-CN" altLang="en-US" smtClean="0"/>
              <a:t>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1914517"/>
            <a:ext cx="12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411077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2960" y="2416237"/>
            <a:ext cx="408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可以被看成是以字符为元素的一种容器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长度可为动态。</a:t>
            </a:r>
            <a:endParaRPr lang="en-US" altLang="zh-CN" dirty="0" smtClean="0"/>
          </a:p>
          <a:p>
            <a:r>
              <a:rPr lang="zh-CN" altLang="en-US" dirty="0"/>
              <a:t>内存管理是由</a:t>
            </a:r>
            <a:r>
              <a:rPr lang="zh-CN" altLang="en-US" dirty="0">
                <a:solidFill>
                  <a:srgbClr val="FF0000"/>
                </a:solidFill>
              </a:rPr>
              <a:t>系统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2960" y="4670919"/>
            <a:ext cx="391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</a:t>
            </a:r>
            <a:r>
              <a:rPr lang="en-US" altLang="zh-CN" dirty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类型的指针。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har*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数组则为字符串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要求以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r>
              <a:rPr lang="zh-CN" altLang="en-US" dirty="0"/>
              <a:t>管理由</a:t>
            </a:r>
            <a:r>
              <a:rPr lang="zh-CN" altLang="en-US" dirty="0">
                <a:solidFill>
                  <a:srgbClr val="FF0000"/>
                </a:solidFill>
              </a:rPr>
              <a:t>用户自己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161085" y="2162908"/>
            <a:ext cx="3205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a=“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= a + “d”;          // </a:t>
            </a:r>
            <a:r>
              <a:rPr lang="zh-CN" altLang="en-US" dirty="0" smtClean="0"/>
              <a:t>长度为动态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out</a:t>
            </a:r>
            <a:r>
              <a:rPr lang="en-US" altLang="zh-CN" dirty="0" smtClean="0"/>
              <a:t> &lt;&lt; (a==“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”);    // True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61084" y="4480108"/>
            <a:ext cx="32056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 c[3];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har* d=new char[3];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&gt;&gt;d;         //</a:t>
            </a:r>
            <a:r>
              <a:rPr lang="zh-CN" altLang="en-US" dirty="0" smtClean="0"/>
              <a:t>最大长度为</a:t>
            </a:r>
            <a:r>
              <a:rPr lang="en-US" altLang="zh-CN" dirty="0" smtClean="0"/>
              <a:t>len-1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out</a:t>
            </a:r>
            <a:r>
              <a:rPr lang="en-US" altLang="zh-CN" dirty="0" smtClean="0"/>
              <a:t> &lt;&lt; d;    // </a:t>
            </a:r>
            <a:r>
              <a:rPr lang="zh-CN" altLang="en-US" dirty="0" smtClean="0"/>
              <a:t>否则内存溢出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4308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头文件</a:t>
            </a:r>
            <a:endParaRPr lang="en-US" altLang="zh-CN" sz="2400" dirty="0" smtClean="0"/>
          </a:p>
          <a:p>
            <a:pPr lvl="3"/>
            <a:r>
              <a:rPr lang="en-US" altLang="zh-CN" sz="2000" dirty="0"/>
              <a:t>#include &lt;string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 lvl="3"/>
            <a:r>
              <a:rPr lang="en-US" altLang="zh-CN" sz="2000" dirty="0" smtClean="0"/>
              <a:t>size()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操作符重载</a:t>
            </a:r>
            <a:endParaRPr lang="en-US" altLang="zh-CN" sz="2400" dirty="0" smtClean="0"/>
          </a:p>
          <a:p>
            <a:pPr lvl="3"/>
            <a:r>
              <a:rPr lang="en-US" altLang="zh-CN" sz="2000" dirty="0" smtClean="0"/>
              <a:t>==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+=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&gt;&gt;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&gt;=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&lt;=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!=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常用方法</a:t>
            </a:r>
            <a:endParaRPr lang="en-US" altLang="zh-CN" sz="2400" dirty="0" smtClean="0"/>
          </a:p>
          <a:p>
            <a:pPr lvl="3"/>
            <a:r>
              <a:rPr lang="en-US" altLang="zh-CN" sz="2000" dirty="0"/>
              <a:t>c</a:t>
            </a:r>
            <a:r>
              <a:rPr lang="en-US" altLang="zh-CN" sz="2000" dirty="0" smtClean="0"/>
              <a:t>ompare()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substr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find()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replace()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insert()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erase()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迭代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lvl="3"/>
            <a:r>
              <a:rPr lang="en-US" altLang="zh-CN" sz="2000" dirty="0"/>
              <a:t>string::</a:t>
            </a:r>
            <a:r>
              <a:rPr lang="en-US" altLang="zh-CN" sz="2000" dirty="0" smtClean="0"/>
              <a:t>iterator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字符流</a:t>
            </a:r>
            <a:endParaRPr lang="en-US" altLang="zh-CN" sz="2400" dirty="0" smtClean="0"/>
          </a:p>
          <a:p>
            <a:pPr lvl="3"/>
            <a:r>
              <a:rPr lang="en-US" altLang="zh-CN" sz="2000" dirty="0" err="1"/>
              <a:t>Istringstream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ostringstream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2012787"/>
            <a:ext cx="7543801" cy="3825305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400" dirty="0" err="1" smtClean="0"/>
              <a:t>CppPlugin</a:t>
            </a:r>
            <a:r>
              <a:rPr lang="zh-CN" altLang="en-US" sz="2400" dirty="0" smtClean="0"/>
              <a:t>插件</a:t>
            </a:r>
            <a:endParaRPr lang="en-US" altLang="zh-CN" sz="24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存在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导致测试始终无法通过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插件退出登录后，尝试重启</a:t>
            </a:r>
            <a:r>
              <a:rPr lang="en-US" altLang="zh-CN" sz="2000" dirty="0" smtClean="0"/>
              <a:t>VS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操作日志不会丢失，只要正常完成，记录不会有问题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对于抄袭，并不完全依赖于日志的记录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en-US" altLang="zh-CN" sz="2000" dirty="0"/>
              <a:t>218.94.159.108:18000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查看得分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数组存储与计算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77176" y="2061755"/>
            <a:ext cx="45895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n=0; 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 &gt;&gt; n;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/>
              <a:t>* array = new </a:t>
            </a:r>
            <a:r>
              <a:rPr lang="en-US" altLang="zh-CN" dirty="0" err="1"/>
              <a:t>int</a:t>
            </a:r>
            <a:r>
              <a:rPr lang="en-US" altLang="zh-CN" dirty="0"/>
              <a:t>[n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err="1" smtClean="0"/>
              <a:t>cin</a:t>
            </a:r>
            <a:r>
              <a:rPr lang="en-US" altLang="zh-CN" dirty="0" smtClean="0"/>
              <a:t>&gt;&gt; 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77176" y="3724978"/>
            <a:ext cx="45895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+= arg1;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2960" y="2615753"/>
            <a:ext cx="12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3863477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数组进行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2960" y="5044577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数组进行</a:t>
            </a:r>
            <a:r>
              <a:rPr lang="en-US" altLang="zh-CN" dirty="0"/>
              <a:t>print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77176" y="4906077"/>
            <a:ext cx="45895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 !</a:t>
            </a:r>
            <a:r>
              <a:rPr lang="en-US" altLang="zh-CN" dirty="0" err="1" smtClean="0"/>
              <a:t>isFirst</a:t>
            </a:r>
            <a:r>
              <a:rPr lang="en-US" altLang="zh-CN" dirty="0" smtClean="0"/>
              <a:t> ){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“ ”; }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isFirst</a:t>
            </a:r>
            <a:r>
              <a:rPr lang="en-US" altLang="zh-CN" dirty="0" smtClean="0"/>
              <a:t> = 0;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 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十三进制中，定义字母</a:t>
            </a:r>
            <a:r>
              <a:rPr lang="en-US" altLang="zh-CN" dirty="0"/>
              <a:t>A</a:t>
            </a:r>
            <a:r>
              <a:rPr lang="zh-CN" altLang="en-US" dirty="0"/>
              <a:t>表示</a:t>
            </a:r>
            <a:r>
              <a:rPr lang="en-US" altLang="zh-CN" dirty="0"/>
              <a:t>10</a:t>
            </a:r>
            <a:r>
              <a:rPr lang="zh-CN" altLang="en-US" dirty="0"/>
              <a:t>，字母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r>
              <a:rPr lang="en-US" altLang="zh-CN" dirty="0"/>
              <a:t>11</a:t>
            </a:r>
            <a:r>
              <a:rPr lang="zh-CN" altLang="en-US" dirty="0"/>
              <a:t>，字母</a:t>
            </a:r>
            <a:r>
              <a:rPr lang="en-US" altLang="zh-CN" dirty="0"/>
              <a:t>C</a:t>
            </a:r>
            <a:r>
              <a:rPr lang="zh-CN" altLang="en-US" dirty="0"/>
              <a:t>表示</a:t>
            </a:r>
            <a:r>
              <a:rPr lang="en-US" altLang="zh-CN" dirty="0"/>
              <a:t>12</a:t>
            </a:r>
            <a:r>
              <a:rPr lang="zh-CN" altLang="en-US" dirty="0"/>
              <a:t>。定义计算命令：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 err="1"/>
              <a:t>mul</a:t>
            </a:r>
            <a:r>
              <a:rPr lang="zh-CN" altLang="en-US" dirty="0"/>
              <a:t>。输入计算命令与两个十三进制整数，根据命令进行计算，以十三进制的形式输出结果。  </a:t>
            </a:r>
            <a:endParaRPr lang="zh-CN" altLang="en-US" dirty="0"/>
          </a:p>
          <a:p>
            <a:r>
              <a:rPr lang="en-US" altLang="zh-CN" dirty="0"/>
              <a:t>Input:  </a:t>
            </a:r>
            <a:endParaRPr lang="en-US" altLang="zh-CN" dirty="0"/>
          </a:p>
          <a:p>
            <a:r>
              <a:rPr lang="en-US" altLang="zh-CN" dirty="0"/>
              <a:t>add 1A 3C  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  </a:t>
            </a:r>
            <a:endParaRPr lang="zh-CN" altLang="en-US" dirty="0"/>
          </a:p>
          <a:p>
            <a:r>
              <a:rPr lang="en-US" altLang="zh-CN" dirty="0"/>
              <a:t>59</a:t>
            </a:r>
            <a:r>
              <a:rPr lang="zh-CN" altLang="en-US" dirty="0"/>
              <a:t>（无换行符）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126"/>
            <a:ext cx="9144000" cy="5878286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命令式输入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字符解析与计算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201295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 smtClean="0"/>
              <a:t>字符循环处理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十三进制转十进制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十进制转十三进制</a:t>
            </a:r>
            <a:endParaRPr lang="en-US" altLang="zh-CN" sz="2400" dirty="0" smtClean="0"/>
          </a:p>
          <a:p>
            <a:pPr lvl="3"/>
            <a:r>
              <a:rPr lang="zh-CN" altLang="en-US" sz="2000" dirty="0"/>
              <a:t>负数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十三进制转</a:t>
            </a:r>
            <a:r>
              <a:rPr lang="zh-CN" altLang="en-US" dirty="0"/>
              <a:t>十进制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901776"/>
            <a:ext cx="298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循环相乘相加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2310281"/>
            <a:ext cx="756138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“1A”;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=0;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a.size</a:t>
            </a:r>
            <a:r>
              <a:rPr lang="en-US" altLang="zh-CN" dirty="0" smtClean="0"/>
              <a:t>() 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&gt;= ’A’) ?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]-’A’+10 :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– ‘0’;    // </a:t>
            </a:r>
            <a:r>
              <a:rPr lang="zh-CN" altLang="en-US" dirty="0" smtClean="0"/>
              <a:t>十三进制数字转十进制数字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*13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      //</a:t>
            </a:r>
            <a:r>
              <a:rPr lang="zh-CN" altLang="en-US" dirty="0"/>
              <a:t>累</a:t>
            </a:r>
            <a:r>
              <a:rPr lang="zh-CN" altLang="en-US" dirty="0" smtClean="0"/>
              <a:t>乘求和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4175862"/>
            <a:ext cx="298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负数处理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14400" y="4637527"/>
            <a:ext cx="75613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“-1A”; 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isNeg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r>
              <a:rPr lang="en-US" altLang="zh-CN" dirty="0" smtClean="0"/>
              <a:t>If(a[0] == ‘-’)</a:t>
            </a:r>
            <a:endParaRPr lang="en-US" altLang="zh-CN" dirty="0" smtClean="0"/>
          </a:p>
          <a:p>
            <a:r>
              <a:rPr lang="en-US" altLang="zh-CN" dirty="0" smtClean="0"/>
              <a:t>    a = </a:t>
            </a:r>
            <a:r>
              <a:rPr lang="en-US" altLang="zh-CN" dirty="0" err="1" smtClean="0"/>
              <a:t>a.substring</a:t>
            </a:r>
            <a:r>
              <a:rPr lang="en-US" altLang="zh-CN" dirty="0" smtClean="0"/>
              <a:t>(1);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十三进制转</a:t>
            </a:r>
            <a:r>
              <a:rPr lang="zh-CN" altLang="en-US" dirty="0"/>
              <a:t>十进制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2072889"/>
            <a:ext cx="756138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“1A”;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=0;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isNeg</a:t>
            </a:r>
            <a:r>
              <a:rPr lang="en-US" altLang="zh-CN" dirty="0"/>
              <a:t> = 0;</a:t>
            </a:r>
            <a:endParaRPr lang="en-US" altLang="zh-CN" dirty="0"/>
          </a:p>
          <a:p>
            <a:r>
              <a:rPr lang="en-US" altLang="zh-CN" dirty="0"/>
              <a:t>If(a[0] == ‘-’)</a:t>
            </a:r>
            <a:endParaRPr lang="en-US" altLang="zh-CN" dirty="0"/>
          </a:p>
          <a:p>
            <a:r>
              <a:rPr lang="en-US" altLang="zh-CN" dirty="0"/>
              <a:t>    a = </a:t>
            </a:r>
            <a:r>
              <a:rPr lang="en-US" altLang="zh-CN" dirty="0" err="1"/>
              <a:t>a.substring</a:t>
            </a:r>
            <a:r>
              <a:rPr lang="en-US" altLang="zh-CN" dirty="0"/>
              <a:t>(1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a.size</a:t>
            </a:r>
            <a:r>
              <a:rPr lang="en-US" altLang="zh-CN" dirty="0" smtClean="0"/>
              <a:t>() 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&gt;= ’A’) ?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]-’A’+10 :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– ‘0’;    // </a:t>
            </a:r>
            <a:r>
              <a:rPr lang="zh-CN" altLang="en-US" dirty="0" smtClean="0"/>
              <a:t>十三进制数字转十进制数字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*13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      //</a:t>
            </a:r>
            <a:r>
              <a:rPr lang="zh-CN" altLang="en-US" dirty="0"/>
              <a:t>累</a:t>
            </a:r>
            <a:r>
              <a:rPr lang="zh-CN" altLang="en-US" dirty="0" smtClean="0"/>
              <a:t>乘求和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isNeg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-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进制转十三进</a:t>
            </a:r>
            <a:r>
              <a:rPr lang="zh-CN" altLang="en-US" dirty="0"/>
              <a:t>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399" y="1757583"/>
            <a:ext cx="346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循环相除、取余、拼接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14399" y="2239470"/>
            <a:ext cx="72536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“”;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56;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hile(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!= 0){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num%13;        //</a:t>
            </a:r>
            <a:r>
              <a:rPr lang="zh-CN" altLang="en-US" dirty="0" smtClean="0"/>
              <a:t>计算末尾数字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/13);  //</a:t>
            </a:r>
            <a:r>
              <a:rPr lang="zh-CN" altLang="en-US" dirty="0" smtClean="0"/>
              <a:t>计算高位剩余值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char c = (n &gt; 9) ? n+’A’-10 : n+’0’;    //</a:t>
            </a:r>
            <a:r>
              <a:rPr lang="zh-CN" altLang="en-US" dirty="0" smtClean="0"/>
              <a:t>十进制转十三进制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 = c + a;            //</a:t>
            </a:r>
            <a:r>
              <a:rPr lang="zh-CN" altLang="en-US" dirty="0" smtClean="0"/>
              <a:t>末尾数字添加到开头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399" y="4588238"/>
            <a:ext cx="346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负数处理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14398" y="5049903"/>
            <a:ext cx="72536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“”;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-56;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isNeg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r>
              <a:rPr lang="en-US" altLang="zh-CN" dirty="0" err="1" smtClean="0"/>
              <a:t>isNeg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&lt;0 ? 1:0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进制转十三进</a:t>
            </a:r>
            <a:r>
              <a:rPr lang="zh-CN" altLang="en-US" dirty="0"/>
              <a:t>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399" y="2239470"/>
            <a:ext cx="725365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a = “”;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56;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isNeg</a:t>
            </a:r>
            <a:r>
              <a:rPr lang="en-US" altLang="zh-CN" dirty="0"/>
              <a:t> = 0;</a:t>
            </a:r>
            <a:endParaRPr lang="en-US" altLang="zh-CN" dirty="0"/>
          </a:p>
          <a:p>
            <a:r>
              <a:rPr lang="en-US" altLang="zh-CN" dirty="0" err="1"/>
              <a:t>isNeg</a:t>
            </a:r>
            <a:r>
              <a:rPr lang="en-US" altLang="zh-CN" dirty="0"/>
              <a:t> = </a:t>
            </a:r>
            <a:r>
              <a:rPr lang="en-US" altLang="zh-CN" dirty="0" err="1"/>
              <a:t>num</a:t>
            </a:r>
            <a:r>
              <a:rPr lang="en-US" altLang="zh-CN" dirty="0"/>
              <a:t>&lt;0 ? 1:0;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hile(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!= 0){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num%13;        //</a:t>
            </a:r>
            <a:r>
              <a:rPr lang="zh-CN" altLang="en-US" dirty="0" smtClean="0"/>
              <a:t>计算末尾数字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/13);  //</a:t>
            </a:r>
            <a:r>
              <a:rPr lang="zh-CN" altLang="en-US" dirty="0" smtClean="0"/>
              <a:t>计算高位剩余值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char c = (n &gt; 9) ? n+’A’-10 : n+’0’;    //</a:t>
            </a:r>
            <a:r>
              <a:rPr lang="zh-CN" altLang="en-US" dirty="0" smtClean="0"/>
              <a:t>十进制转十三进制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 = c + a;            //</a:t>
            </a:r>
            <a:r>
              <a:rPr lang="zh-CN" altLang="en-US" dirty="0" smtClean="0"/>
              <a:t>末尾数字添加到开头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isNeg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 = “-”+a;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Q72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给定一个罗马数字字符串，将字符串解析并转成十进制数字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0&lt;n&lt;1000</a:t>
            </a:r>
            <a:r>
              <a:rPr lang="zh-CN" altLang="en-US" dirty="0"/>
              <a:t>）。罗马数字字母全部使用大写。</a:t>
            </a:r>
            <a:endParaRPr lang="zh-CN" altLang="en-US" dirty="0"/>
          </a:p>
          <a:p>
            <a:r>
              <a:rPr lang="zh-CN" altLang="en-US" dirty="0"/>
              <a:t>罗马数字规则：若干个罗马数字写成一列，它表示的数等于各个数字所表示的数相加的和。当符号 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C </a:t>
            </a:r>
            <a:r>
              <a:rPr lang="zh-CN" altLang="en-US" dirty="0"/>
              <a:t>位于大数的后面时就作为加数；位于大数的前面就作为减数。</a:t>
            </a:r>
            <a:endParaRPr lang="zh-CN" altLang="en-US" dirty="0"/>
          </a:p>
          <a:p>
            <a:r>
              <a:rPr lang="zh-CN" altLang="en-US" dirty="0"/>
              <a:t>罗马数字符号：</a:t>
            </a:r>
            <a:r>
              <a:rPr lang="en-US" altLang="zh-CN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X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）、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）、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1000</a:t>
            </a:r>
            <a:r>
              <a:rPr lang="zh-CN" altLang="en-US" dirty="0"/>
              <a:t>）、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）、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50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500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XI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 </a:t>
            </a:r>
            <a:r>
              <a:rPr lang="en-US" altLang="zh-CN" dirty="0"/>
              <a:t>11</a:t>
            </a:r>
            <a:r>
              <a:rPr lang="zh-CN" altLang="en-US" dirty="0"/>
              <a:t>（无换行符）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87"/>
            <a:ext cx="9144000" cy="587828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2215010"/>
            <a:ext cx="7543801" cy="3579121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400" dirty="0" err="1" smtClean="0"/>
              <a:t>Moddle</a:t>
            </a:r>
            <a:r>
              <a:rPr lang="zh-CN" altLang="en-US" sz="2400" dirty="0" smtClean="0"/>
              <a:t>平台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课程讨论区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作业疑问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知识点问题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课程问题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其他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字符解析与处理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特殊情况处理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罗马数字值为所有字符之和（特殊情况除外）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835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r>
              <a:rPr lang="en-US" altLang="zh-CN" dirty="0" smtClean="0"/>
              <a:t>switch </a:t>
            </a:r>
            <a:r>
              <a:rPr lang="en-US" altLang="zh-CN" dirty="0"/>
              <a:t>(c</a:t>
            </a:r>
            <a:r>
              <a:rPr lang="en-US" altLang="zh-CN" dirty="0" smtClean="0"/>
              <a:t>){                 //</a:t>
            </a:r>
            <a:r>
              <a:rPr lang="zh-CN" altLang="en-US" dirty="0" smtClean="0"/>
              <a:t>由于罗马数字有限，可以静态完成一个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映射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'I</a:t>
            </a:r>
            <a:r>
              <a:rPr lang="en-US" altLang="zh-CN" dirty="0" smtClean="0"/>
              <a:t>':</a:t>
            </a:r>
            <a:r>
              <a:rPr lang="en-US" altLang="zh-CN" dirty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1</a:t>
            </a:r>
            <a:r>
              <a:rPr lang="en-US" altLang="zh-CN" dirty="0"/>
              <a:t>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'V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5</a:t>
            </a:r>
            <a:r>
              <a:rPr lang="en-US" altLang="zh-CN" dirty="0"/>
              <a:t>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'X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10</a:t>
            </a:r>
            <a:r>
              <a:rPr lang="en-US" altLang="zh-CN" dirty="0"/>
              <a:t>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'L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/>
              <a:t>50;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'C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/>
              <a:t>100;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'D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/>
              <a:t>500; break;</a:t>
            </a:r>
            <a:endParaRPr lang="en-US" altLang="zh-CN" dirty="0"/>
          </a:p>
          <a:p>
            <a:r>
              <a:rPr lang="en-US" altLang="zh-CN" dirty="0" smtClean="0"/>
              <a:t>    case </a:t>
            </a:r>
            <a:r>
              <a:rPr lang="en-US" altLang="zh-CN" dirty="0"/>
              <a:t>'M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/>
              <a:t>1000; break;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default:break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字符遍历求和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59" y="2258972"/>
            <a:ext cx="7543801" cy="300762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‘XI’;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res = 0;                     //</a:t>
            </a:r>
            <a:r>
              <a:rPr lang="zh-CN" altLang="en-US" dirty="0" smtClean="0"/>
              <a:t>罗马数字值由每个字符求和得到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num.size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res += map(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特殊处理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59" y="2557911"/>
            <a:ext cx="7543801" cy="240974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map(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        //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I, X, C</a:t>
            </a:r>
            <a:r>
              <a:rPr lang="zh-CN" altLang="en-US" dirty="0" smtClean="0"/>
              <a:t>三个字符，处理特殊情况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// </a:t>
            </a:r>
            <a:r>
              <a:rPr lang="zh-CN" altLang="en-US" dirty="0" smtClean="0"/>
              <a:t>即当前字符比右边字符小时，做减法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if( </a:t>
            </a:r>
            <a:r>
              <a:rPr lang="en-US" altLang="zh-CN" dirty="0" smtClean="0">
                <a:solidFill>
                  <a:srgbClr val="FF0000"/>
                </a:solidFill>
              </a:rPr>
              <a:t>((</a:t>
            </a:r>
            <a:r>
              <a:rPr lang="en-US" altLang="zh-CN" dirty="0" err="1" smtClean="0">
                <a:solidFill>
                  <a:srgbClr val="FF0000"/>
                </a:solidFill>
              </a:rPr>
              <a:t>val</a:t>
            </a:r>
            <a:r>
              <a:rPr lang="en-US" altLang="zh-CN" dirty="0" smtClean="0">
                <a:solidFill>
                  <a:srgbClr val="FF0000"/>
                </a:solidFill>
              </a:rPr>
              <a:t> == 1) || (</a:t>
            </a:r>
            <a:r>
              <a:rPr lang="en-US" altLang="zh-CN" dirty="0" err="1" smtClean="0">
                <a:solidFill>
                  <a:srgbClr val="FF0000"/>
                </a:solidFill>
              </a:rPr>
              <a:t>val</a:t>
            </a:r>
            <a:r>
              <a:rPr lang="en-US" altLang="zh-CN" dirty="0" smtClean="0">
                <a:solidFill>
                  <a:srgbClr val="FF0000"/>
                </a:solidFill>
              </a:rPr>
              <a:t> == 10) || (</a:t>
            </a:r>
            <a:r>
              <a:rPr lang="en-US" altLang="zh-CN" dirty="0" err="1" smtClean="0">
                <a:solidFill>
                  <a:srgbClr val="FF0000"/>
                </a:solidFill>
              </a:rPr>
              <a:t>val</a:t>
            </a:r>
            <a:r>
              <a:rPr lang="en-US" altLang="zh-CN" dirty="0" smtClean="0">
                <a:solidFill>
                  <a:srgbClr val="FF0000"/>
                </a:solidFill>
              </a:rPr>
              <a:t> == 100))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 map(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[i+1]))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{  res -=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else {  res +=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22959" y="1934308"/>
            <a:ext cx="4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前字符比后字符小时，计算应做差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7149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作业内容</a:t>
            </a:r>
            <a:endParaRPr lang="en-US" altLang="zh-CN" sz="2400" dirty="0" smtClean="0"/>
          </a:p>
          <a:p>
            <a:pPr lvl="3">
              <a:lnSpc>
                <a:spcPct val="125000"/>
              </a:lnSpc>
            </a:pPr>
            <a:r>
              <a:rPr lang="en-US" altLang="zh-CN" sz="2000" dirty="0" smtClean="0"/>
              <a:t>15</a:t>
            </a:r>
            <a:r>
              <a:rPr lang="zh-CN" altLang="en-US" sz="2000" dirty="0" smtClean="0"/>
              <a:t>题，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天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作业考察点</a:t>
            </a:r>
            <a:endParaRPr lang="en-US" altLang="zh-CN" sz="24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熟悉</a:t>
            </a:r>
            <a:r>
              <a:rPr lang="en-US" altLang="zh-CN" sz="2000" dirty="0" smtClean="0"/>
              <a:t>VS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控制台</a:t>
            </a:r>
            <a:r>
              <a:rPr lang="en-US" altLang="zh-CN" sz="2000" dirty="0"/>
              <a:t>IO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基本</a:t>
            </a:r>
            <a:r>
              <a:rPr lang="zh-CN" altLang="en-US" sz="2000" dirty="0"/>
              <a:t>数据类型（</a:t>
            </a:r>
            <a:r>
              <a:rPr lang="en-US" altLang="zh-CN" sz="2000" dirty="0" err="1"/>
              <a:t>int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double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bool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常用</a:t>
            </a:r>
            <a:r>
              <a:rPr lang="zh-CN" altLang="en-US" sz="2000" dirty="0"/>
              <a:t>数据类型（</a:t>
            </a:r>
            <a:r>
              <a:rPr lang="en-US" altLang="zh-CN" sz="2000" dirty="0"/>
              <a:t>string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简单、常用的算法</a:t>
            </a:r>
            <a:endParaRPr lang="en-US" altLang="zh-CN" sz="2000" dirty="0" smtClean="0"/>
          </a:p>
          <a:p>
            <a:pPr lvl="3">
              <a:lnSpc>
                <a:spcPct val="125000"/>
              </a:lnSpc>
            </a:pPr>
            <a:r>
              <a:rPr lang="zh-CN" altLang="en-US" sz="2000" dirty="0" smtClean="0"/>
              <a:t>特殊内容：位运算</a:t>
            </a:r>
            <a:endParaRPr lang="en-US" altLang="zh-CN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52" y="1913205"/>
            <a:ext cx="6297215" cy="40482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2" y="1477108"/>
            <a:ext cx="7433598" cy="4778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469988"/>
            <a:ext cx="7543801" cy="2902112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各种原因迟交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编码时间过少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08" y="1547445"/>
            <a:ext cx="9050559" cy="40708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5516</Words>
  <Application>WPS 演示</Application>
  <PresentationFormat>全屏显示(4:3)</PresentationFormat>
  <Paragraphs>476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C++ 第一次习题课</vt:lpstr>
      <vt:lpstr>第二次作业说明</vt:lpstr>
      <vt:lpstr>第一次作业说明</vt:lpstr>
      <vt:lpstr>讨论方式</vt:lpstr>
      <vt:lpstr>作业情况</vt:lpstr>
      <vt:lpstr>作业情况</vt:lpstr>
      <vt:lpstr>作业情况</vt:lpstr>
      <vt:lpstr>特殊情况</vt:lpstr>
      <vt:lpstr>PowerPoint 演示文稿</vt:lpstr>
      <vt:lpstr>习题讲解</vt:lpstr>
      <vt:lpstr>Q67</vt:lpstr>
      <vt:lpstr>Q67</vt:lpstr>
      <vt:lpstr>PowerPoint 演示文稿</vt:lpstr>
      <vt:lpstr>常用标准输入操作</vt:lpstr>
      <vt:lpstr>其他操作</vt:lpstr>
      <vt:lpstr>程序思路</vt:lpstr>
      <vt:lpstr>Q13</vt:lpstr>
      <vt:lpstr>PowerPoint 演示文稿</vt:lpstr>
      <vt:lpstr>考察点</vt:lpstr>
      <vt:lpstr>解题思路</vt:lpstr>
      <vt:lpstr>解题思路</vt:lpstr>
      <vt:lpstr>程序思路</vt:lpstr>
      <vt:lpstr>Q63</vt:lpstr>
      <vt:lpstr>PowerPoint 演示文稿</vt:lpstr>
      <vt:lpstr>PowerPoint 演示文稿</vt:lpstr>
      <vt:lpstr>考察点</vt:lpstr>
      <vt:lpstr>命令解析</vt:lpstr>
      <vt:lpstr>String与char数组</vt:lpstr>
      <vt:lpstr>String常用方法</vt:lpstr>
      <vt:lpstr>数组存储与计算</vt:lpstr>
      <vt:lpstr>Q64</vt:lpstr>
      <vt:lpstr>PowerPoint 演示文稿</vt:lpstr>
      <vt:lpstr>考察点</vt:lpstr>
      <vt:lpstr>十三进制转十进制</vt:lpstr>
      <vt:lpstr>十三进制转十进制</vt:lpstr>
      <vt:lpstr>十进制转十三进制</vt:lpstr>
      <vt:lpstr>十进制转十三进制</vt:lpstr>
      <vt:lpstr>Q72</vt:lpstr>
      <vt:lpstr>PowerPoint 演示文稿</vt:lpstr>
      <vt:lpstr>考察点</vt:lpstr>
      <vt:lpstr>构建map表</vt:lpstr>
      <vt:lpstr>字符遍历求和</vt:lpstr>
      <vt:lpstr>特殊处理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第一次习题课</dc:title>
  <dc:creator>Windows 用户</dc:creator>
  <cp:lastModifiedBy>简·若媛</cp:lastModifiedBy>
  <cp:revision>399</cp:revision>
  <dcterms:created xsi:type="dcterms:W3CDTF">2017-10-22T16:23:00Z</dcterms:created>
  <dcterms:modified xsi:type="dcterms:W3CDTF">2017-11-21T02:15:13Z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