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5" r:id="rId16"/>
    <p:sldId id="266" r:id="rId17"/>
    <p:sldId id="267" r:id="rId18"/>
    <p:sldId id="268" r:id="rId19"/>
    <p:sldId id="269" r:id="rId20"/>
    <p:sldId id="270" r:id="rId21"/>
    <p:sldId id="273" r:id="rId22"/>
    <p:sldId id="271" r:id="rId23"/>
    <p:sldId id="272" r:id="rId24"/>
    <p:sldId id="27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这个助教的代码只能参考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assert</a:t>
            </a:r>
            <a:r>
              <a:rPr lang="zh-CN" altLang="en-US"/>
              <a:t>用来检查错误，如果不满足条件，会打印错误信息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和单链表</a:t>
            </a:r>
            <a:r>
              <a:rPr lang="en-US" altLang="zh-CN"/>
              <a:t>reverse</a:t>
            </a:r>
            <a:r>
              <a:rPr lang="zh-CN" altLang="en-US"/>
              <a:t>的思路一样，就是需要几个值，就留下一个值，然后依次循环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412FF0-E8D3-49F2-BF7F-CB5D40E5B1EE}" type="slidenum">
              <a:rPr lang="zh-CN" altLang="en-US" smtClean="0">
                <a:solidFill>
                  <a:srgbClr val="637052"/>
                </a:solidFill>
              </a:rPr>
            </a:fld>
            <a:endParaRPr lang="zh-CN" altLang="en-US">
              <a:solidFill>
                <a:srgbClr val="63705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412FF0-E8D3-49F2-BF7F-CB5D40E5B1EE}" type="slidenum">
              <a:rPr lang="zh-CN" altLang="en-US" smtClean="0">
                <a:solidFill>
                  <a:srgbClr val="637052"/>
                </a:solidFill>
              </a:rPr>
            </a:fld>
            <a:endParaRPr lang="zh-CN" altLang="en-US">
              <a:solidFill>
                <a:srgbClr val="63705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7445-8FA7-49BF-BAC9-92978267F3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2FF0-E8D3-49F2-BF7F-CB5D40E5B1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05F84B-4F41-4E59-8C13-4262165216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9143AD-7F19-40C3-A8DC-AFE0FFA9FDD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7294" y="2296442"/>
            <a:ext cx="5729412" cy="117603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50" dirty="0"/>
              <a:t>C++</a:t>
            </a:r>
            <a:r>
              <a:rPr lang="zh-CN" altLang="en-US" sz="4050" dirty="0"/>
              <a:t>第一次作业习题讲解</a:t>
            </a:r>
            <a:endParaRPr lang="zh-CN" altLang="en-US" sz="405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8625" y="4193707"/>
            <a:ext cx="5946750" cy="694268"/>
          </a:xfrm>
        </p:spPr>
        <p:txBody>
          <a:bodyPr>
            <a:noAutofit/>
          </a:bodyPr>
          <a:lstStyle/>
          <a:p>
            <a:pPr algn="r"/>
            <a:r>
              <a:rPr lang="en-US" altLang="zh-CN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MF1732187 – </a:t>
            </a: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周睿</a:t>
            </a:r>
            <a:endParaRPr lang="en-US" altLang="zh-CN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mF1732187@smail.nju.edu.cn</a:t>
            </a:r>
            <a:endParaRPr lang="en-US" altLang="zh-CN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723" y="1151165"/>
            <a:ext cx="5422037" cy="4369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0526" y="2512968"/>
            <a:ext cx="3223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输入的解析</a:t>
            </a:r>
            <a:endParaRPr lang="en-US" altLang="zh-CN" sz="1350" dirty="0"/>
          </a:p>
          <a:p>
            <a:r>
              <a:rPr lang="zh-CN" altLang="en-US" sz="1350" dirty="0"/>
              <a:t>数据的输入与成绩更新</a:t>
            </a:r>
            <a:endParaRPr lang="zh-CN" alt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0526" y="2512968"/>
            <a:ext cx="3223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35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命令的判断与解析</a:t>
            </a:r>
            <a:endParaRPr lang="en-US" altLang="zh-CN" sz="135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685800">
              <a:defRPr/>
            </a:pPr>
            <a:r>
              <a:rPr lang="zh-CN" altLang="en-US" sz="135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求平均</a:t>
            </a:r>
            <a:endParaRPr lang="zh-CN" altLang="en-US" sz="135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6219" y="857250"/>
            <a:ext cx="4075612" cy="4701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Q68 </a:t>
            </a:r>
            <a:r>
              <a:rPr lang="zh-CN" altLang="en-US" dirty="0" smtClean="0"/>
              <a:t>字符串简单操作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6732" y="2160272"/>
            <a:ext cx="6133010" cy="3556361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题目描述：</a:t>
            </a:r>
            <a:endParaRPr lang="en-US" altLang="zh-CN" sz="1500" dirty="0"/>
          </a:p>
          <a:p>
            <a:pPr marL="288290" lvl="2" indent="0">
              <a:lnSpc>
                <a:spcPct val="100000"/>
              </a:lnSpc>
              <a:buNone/>
            </a:pPr>
            <a:r>
              <a:rPr lang="zh-CN" altLang="en-US" sz="1200" dirty="0"/>
              <a:t>初始化一个空字符串</a:t>
            </a:r>
            <a:r>
              <a:rPr lang="en-US" altLang="zh-CN" sz="1200" dirty="0"/>
              <a:t>s</a:t>
            </a:r>
            <a:r>
              <a:rPr lang="zh-CN" altLang="en-US" sz="1200" dirty="0"/>
              <a:t>。实现一系列字符串操作命令：</a:t>
            </a:r>
            <a:r>
              <a:rPr lang="en-US" altLang="zh-CN" sz="1200" dirty="0"/>
              <a:t>append</a:t>
            </a:r>
            <a:r>
              <a:rPr lang="zh-CN" altLang="en-US" sz="1200" dirty="0"/>
              <a:t>，</a:t>
            </a:r>
            <a:r>
              <a:rPr lang="en-US" altLang="zh-CN" sz="1200" dirty="0"/>
              <a:t>replace</a:t>
            </a:r>
            <a:r>
              <a:rPr lang="zh-CN" altLang="en-US" sz="1200" dirty="0"/>
              <a:t>，</a:t>
            </a:r>
            <a:r>
              <a:rPr lang="en-US" altLang="zh-CN" sz="1200" dirty="0"/>
              <a:t>reverse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changecase</a:t>
            </a:r>
            <a:r>
              <a:rPr lang="zh-CN" altLang="en-US" sz="1200" dirty="0"/>
              <a:t>，</a:t>
            </a:r>
            <a:r>
              <a:rPr lang="en-US" altLang="zh-CN" sz="1200" dirty="0"/>
              <a:t>length</a:t>
            </a:r>
            <a:r>
              <a:rPr lang="zh-CN" altLang="en-US" sz="1200" dirty="0"/>
              <a:t>，</a:t>
            </a:r>
            <a:r>
              <a:rPr lang="en-US" altLang="zh-CN" sz="1200" dirty="0"/>
              <a:t>print</a:t>
            </a:r>
            <a:r>
              <a:rPr lang="zh-CN" altLang="en-US" sz="1200" dirty="0"/>
              <a:t>。  </a:t>
            </a:r>
            <a:endParaRPr lang="zh-CN" altLang="en-US" sz="1200" dirty="0"/>
          </a:p>
          <a:p>
            <a:pPr marL="288290" lvl="2" indent="0">
              <a:lnSpc>
                <a:spcPct val="100000"/>
              </a:lnSpc>
              <a:buNone/>
            </a:pPr>
            <a:r>
              <a:rPr lang="en-US" altLang="zh-CN" sz="1200" dirty="0"/>
              <a:t>append</a:t>
            </a:r>
            <a:r>
              <a:rPr lang="zh-CN" altLang="en-US" sz="1200" dirty="0"/>
              <a:t>命令表示在字符串</a:t>
            </a:r>
            <a:r>
              <a:rPr lang="en-US" altLang="zh-CN" sz="1200" dirty="0"/>
              <a:t>s</a:t>
            </a:r>
            <a:r>
              <a:rPr lang="zh-CN" altLang="en-US" sz="1200" dirty="0"/>
              <a:t>末尾添加指定字符串，格式为</a:t>
            </a:r>
            <a:r>
              <a:rPr lang="en-US" altLang="zh-CN" sz="1200" dirty="0"/>
              <a:t>append </a:t>
            </a:r>
            <a:r>
              <a:rPr lang="en-US" altLang="zh-CN" sz="1200" dirty="0" err="1"/>
              <a:t>abc</a:t>
            </a:r>
            <a:r>
              <a:rPr lang="zh-CN" altLang="en-US" sz="1200" dirty="0"/>
              <a:t>。  </a:t>
            </a:r>
            <a:endParaRPr lang="zh-CN" altLang="en-US" sz="1200" dirty="0"/>
          </a:p>
          <a:p>
            <a:pPr marL="288290" lvl="2" indent="0">
              <a:lnSpc>
                <a:spcPct val="100000"/>
              </a:lnSpc>
              <a:buNone/>
            </a:pPr>
            <a:r>
              <a:rPr lang="en-US" altLang="zh-CN" sz="1200" dirty="0"/>
              <a:t>replace</a:t>
            </a:r>
            <a:r>
              <a:rPr lang="zh-CN" altLang="en-US" sz="1200" dirty="0"/>
              <a:t>命令要求替换字符串</a:t>
            </a:r>
            <a:r>
              <a:rPr lang="en-US" altLang="zh-CN" sz="1200" dirty="0"/>
              <a:t>s</a:t>
            </a:r>
            <a:r>
              <a:rPr lang="zh-CN" altLang="en-US" sz="1200" dirty="0"/>
              <a:t>中所有的被替换字符串</a:t>
            </a:r>
            <a:r>
              <a:rPr lang="en-US" altLang="zh-CN" sz="1200" dirty="0"/>
              <a:t>a</a:t>
            </a:r>
            <a:r>
              <a:rPr lang="zh-CN" altLang="en-US" sz="1200" dirty="0"/>
              <a:t>为替换字符串</a:t>
            </a:r>
            <a:r>
              <a:rPr lang="en-US" altLang="zh-CN" sz="1200" dirty="0"/>
              <a:t>b</a:t>
            </a:r>
            <a:r>
              <a:rPr lang="zh-CN" altLang="en-US" sz="1200" dirty="0"/>
              <a:t>，格式为</a:t>
            </a:r>
            <a:r>
              <a:rPr lang="en-US" altLang="zh-CN" sz="1200" dirty="0"/>
              <a:t>replace a b</a:t>
            </a:r>
            <a:r>
              <a:rPr lang="zh-CN" altLang="en-US" sz="1200" dirty="0"/>
              <a:t>。  </a:t>
            </a:r>
            <a:endParaRPr lang="zh-CN" altLang="en-US" sz="1200" dirty="0"/>
          </a:p>
          <a:p>
            <a:pPr marL="288290" lvl="2" indent="0">
              <a:lnSpc>
                <a:spcPct val="100000"/>
              </a:lnSpc>
              <a:buNone/>
            </a:pPr>
            <a:r>
              <a:rPr lang="en-US" altLang="zh-CN" sz="1200" dirty="0"/>
              <a:t>reverse</a:t>
            </a:r>
            <a:r>
              <a:rPr lang="zh-CN" altLang="en-US" sz="1200" dirty="0"/>
              <a:t>命令表示翻转整个字符串，格式为</a:t>
            </a:r>
            <a:r>
              <a:rPr lang="en-US" altLang="zh-CN" sz="1200" dirty="0"/>
              <a:t>reverse</a:t>
            </a:r>
            <a:r>
              <a:rPr lang="zh-CN" altLang="en-US" sz="1200" dirty="0"/>
              <a:t>。  </a:t>
            </a:r>
            <a:endParaRPr lang="zh-CN" altLang="en-US" sz="1200" dirty="0"/>
          </a:p>
          <a:p>
            <a:pPr marL="288290" lvl="2" indent="0">
              <a:lnSpc>
                <a:spcPct val="100000"/>
              </a:lnSpc>
              <a:buNone/>
            </a:pPr>
            <a:r>
              <a:rPr lang="en-US" altLang="zh-CN" sz="1200" dirty="0" err="1"/>
              <a:t>changecase</a:t>
            </a:r>
            <a:r>
              <a:rPr lang="zh-CN" altLang="en-US" sz="1200" dirty="0"/>
              <a:t>命令表示转换字符串</a:t>
            </a:r>
            <a:r>
              <a:rPr lang="en-US" altLang="zh-CN" sz="1200" dirty="0"/>
              <a:t>s</a:t>
            </a:r>
            <a:r>
              <a:rPr lang="zh-CN" altLang="en-US" sz="1200" dirty="0"/>
              <a:t>中的大小写，格式为</a:t>
            </a:r>
            <a:r>
              <a:rPr lang="en-US" altLang="zh-CN" sz="1200" dirty="0" err="1"/>
              <a:t>changecase</a:t>
            </a:r>
            <a:r>
              <a:rPr lang="en-US" altLang="zh-CN" sz="1200" dirty="0"/>
              <a:t> low(up)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288290" lvl="2" indent="0">
              <a:lnSpc>
                <a:spcPct val="100000"/>
              </a:lnSpc>
              <a:buNone/>
            </a:pPr>
            <a:r>
              <a:rPr lang="en-US" altLang="zh-CN" sz="1200" dirty="0"/>
              <a:t>length</a:t>
            </a:r>
            <a:r>
              <a:rPr lang="zh-CN" altLang="en-US" sz="1200" dirty="0"/>
              <a:t>命令计算当前字符串</a:t>
            </a:r>
            <a:r>
              <a:rPr lang="en-US" altLang="zh-CN" sz="1200" dirty="0"/>
              <a:t>s</a:t>
            </a:r>
            <a:r>
              <a:rPr lang="zh-CN" altLang="en-US" sz="1200" dirty="0"/>
              <a:t>的长度并输出。  </a:t>
            </a:r>
            <a:endParaRPr lang="zh-CN" altLang="en-US" sz="1200" dirty="0"/>
          </a:p>
          <a:p>
            <a:pPr marL="288290" lvl="2" indent="0">
              <a:lnSpc>
                <a:spcPct val="100000"/>
              </a:lnSpc>
              <a:buNone/>
            </a:pPr>
            <a:r>
              <a:rPr lang="en-US" altLang="zh-CN" sz="1200" dirty="0"/>
              <a:t>print</a:t>
            </a:r>
            <a:r>
              <a:rPr lang="zh-CN" altLang="en-US" sz="1200" dirty="0"/>
              <a:t>命令将字符串</a:t>
            </a:r>
            <a:r>
              <a:rPr lang="en-US" altLang="zh-CN" sz="1200" dirty="0"/>
              <a:t>s</a:t>
            </a:r>
            <a:r>
              <a:rPr lang="zh-CN" altLang="en-US" sz="1200" dirty="0"/>
              <a:t>输出。  </a:t>
            </a:r>
            <a:endParaRPr lang="zh-CN" altLang="en-US" sz="1200" dirty="0"/>
          </a:p>
          <a:p>
            <a:pPr marL="288290" lvl="2" indent="0">
              <a:lnSpc>
                <a:spcPct val="100000"/>
              </a:lnSpc>
              <a:buNone/>
            </a:pPr>
            <a:r>
              <a:rPr lang="zh-CN" altLang="en-US" sz="1200" dirty="0"/>
              <a:t>输入</a:t>
            </a:r>
            <a:r>
              <a:rPr lang="en-US" altLang="zh-CN" sz="1200" dirty="0"/>
              <a:t>m</a:t>
            </a:r>
            <a:r>
              <a:rPr lang="zh-CN" altLang="en-US" sz="1200" dirty="0"/>
              <a:t>，表示命令条数，接着输入</a:t>
            </a:r>
            <a:r>
              <a:rPr lang="en-US" altLang="zh-CN" sz="1200" dirty="0"/>
              <a:t>m</a:t>
            </a:r>
            <a:r>
              <a:rPr lang="zh-CN" altLang="en-US" sz="1200" dirty="0"/>
              <a:t>条命令，输出命令的执行结果。</a:t>
            </a:r>
            <a:endParaRPr lang="zh-CN" altLang="en-US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输入：</a:t>
            </a:r>
            <a:endParaRPr lang="en-US" altLang="zh-CN" sz="1500" dirty="0"/>
          </a:p>
          <a:p>
            <a:pPr marL="288290" lvl="2" indent="0">
              <a:buNone/>
            </a:pPr>
            <a:r>
              <a:rPr lang="en-US" altLang="zh-CN" sz="1200" dirty="0"/>
              <a:t>2</a:t>
            </a:r>
            <a:endParaRPr lang="en-US" altLang="zh-CN" sz="1200" dirty="0"/>
          </a:p>
          <a:p>
            <a:pPr marL="288290" lvl="2" indent="0">
              <a:buNone/>
            </a:pPr>
            <a:r>
              <a:rPr lang="en-US" altLang="zh-CN" sz="1200" dirty="0"/>
              <a:t>append </a:t>
            </a:r>
            <a:r>
              <a:rPr lang="en-US" altLang="zh-CN" sz="1200" dirty="0" err="1"/>
              <a:t>abcd</a:t>
            </a:r>
            <a:r>
              <a:rPr lang="en-US" altLang="zh-CN" sz="1200" dirty="0"/>
              <a:t>  </a:t>
            </a:r>
            <a:endParaRPr lang="en-US" altLang="zh-CN" sz="1200" dirty="0"/>
          </a:p>
          <a:p>
            <a:pPr marL="288290" lvl="2" indent="0">
              <a:buNone/>
            </a:pPr>
            <a:r>
              <a:rPr lang="en-US" altLang="zh-CN" sz="1200" dirty="0"/>
              <a:t>print 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输出：</a:t>
            </a:r>
            <a:endParaRPr lang="en-US" altLang="zh-CN" sz="1500" dirty="0"/>
          </a:p>
          <a:p>
            <a:pPr marL="288290" lvl="2" indent="0">
              <a:buNone/>
            </a:pPr>
            <a:r>
              <a:rPr lang="en-US" altLang="zh-CN" sz="1200" dirty="0" err="1"/>
              <a:t>abcd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60220" y="2354142"/>
            <a:ext cx="5657850" cy="2625457"/>
          </a:xfrm>
        </p:spPr>
        <p:txBody>
          <a:bodyPr>
            <a:normAutofit/>
          </a:bodyPr>
          <a:lstStyle/>
          <a:p>
            <a:pPr lvl="1"/>
            <a:r>
              <a:rPr lang="zh-CN" altLang="en-US" sz="1500" dirty="0"/>
              <a:t>输入的解析</a:t>
            </a:r>
            <a:endParaRPr lang="en-US" altLang="zh-CN" sz="1500" dirty="0"/>
          </a:p>
          <a:p>
            <a:pPr lvl="2"/>
            <a:r>
              <a:rPr lang="zh-CN" altLang="en-US" sz="1200" dirty="0"/>
              <a:t>字符串的存储</a:t>
            </a:r>
            <a:r>
              <a:rPr lang="en-US" altLang="zh-CN" sz="1200" dirty="0"/>
              <a:t>——char</a:t>
            </a:r>
            <a:r>
              <a:rPr lang="zh-CN" altLang="en-US" sz="1200" dirty="0"/>
              <a:t>数组、</a:t>
            </a:r>
            <a:r>
              <a:rPr lang="en-US" altLang="zh-CN" sz="1200" dirty="0"/>
              <a:t>string</a:t>
            </a:r>
            <a:endParaRPr lang="en-US" altLang="zh-CN" sz="1200" dirty="0"/>
          </a:p>
          <a:p>
            <a:pPr lvl="2"/>
            <a:r>
              <a:rPr lang="zh-CN" altLang="en-US" sz="1200" dirty="0"/>
              <a:t>命令的解析</a:t>
            </a:r>
            <a:r>
              <a:rPr lang="en-US" altLang="zh-CN" sz="1200" dirty="0"/>
              <a:t>/</a:t>
            </a:r>
            <a:r>
              <a:rPr lang="zh-CN" altLang="en-US" sz="1200" dirty="0"/>
              <a:t>暂存</a:t>
            </a:r>
            <a:endParaRPr lang="en-US" altLang="zh-CN" sz="1200" dirty="0"/>
          </a:p>
          <a:p>
            <a:pPr lvl="1"/>
            <a:r>
              <a:rPr lang="zh-CN" altLang="en-US" sz="1500" dirty="0"/>
              <a:t>命令的解析与实现</a:t>
            </a:r>
            <a:endParaRPr lang="en-US" altLang="zh-CN" sz="1500" dirty="0"/>
          </a:p>
          <a:p>
            <a:pPr lvl="2"/>
            <a:r>
              <a:rPr lang="zh-CN" altLang="en-US" sz="1200" dirty="0"/>
              <a:t>对</a:t>
            </a:r>
            <a:r>
              <a:rPr lang="en-US" altLang="zh-CN" sz="1200" dirty="0"/>
              <a:t>char</a:t>
            </a:r>
            <a:r>
              <a:rPr lang="zh-CN" altLang="en-US" sz="1200" dirty="0"/>
              <a:t>数组的操作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968" y="2276343"/>
            <a:ext cx="3369498" cy="323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34" y="2326019"/>
            <a:ext cx="5412406" cy="3184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Q66 </a:t>
            </a:r>
            <a:r>
              <a:rPr lang="zh-CN" altLang="en-US" dirty="0" smtClean="0"/>
              <a:t>计算海明编码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6732" y="2160272"/>
            <a:ext cx="6133010" cy="355636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题目描述：</a:t>
            </a:r>
            <a:endParaRPr lang="en-US" altLang="zh-CN" sz="1500" dirty="0"/>
          </a:p>
          <a:p>
            <a:pPr marL="288290" lvl="2" indent="0">
              <a:buNone/>
            </a:pPr>
            <a:r>
              <a:rPr lang="zh-CN" altLang="en-US" sz="1200" dirty="0"/>
              <a:t>给定一串原始数据串</a:t>
            </a:r>
            <a:r>
              <a:rPr lang="en-US" altLang="zh-CN" sz="1200" dirty="0"/>
              <a:t>n</a:t>
            </a:r>
            <a:r>
              <a:rPr lang="zh-CN" altLang="en-US" sz="1200" dirty="0"/>
              <a:t>，数据串由</a:t>
            </a:r>
            <a:r>
              <a:rPr lang="en-US" altLang="zh-CN" sz="1200" dirty="0"/>
              <a:t>01</a:t>
            </a:r>
            <a:r>
              <a:rPr lang="zh-CN" altLang="en-US" sz="1200" dirty="0"/>
              <a:t>组成。计算添加海明校验位之后的编码数据。题目采用偶校验方式。最终编码长度不超过</a:t>
            </a:r>
            <a:r>
              <a:rPr lang="en-US" altLang="zh-CN" sz="1200" dirty="0"/>
              <a:t>100</a:t>
            </a:r>
            <a:r>
              <a:rPr lang="zh-CN" altLang="en-US" sz="1200" dirty="0"/>
              <a:t>。  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输入：</a:t>
            </a:r>
            <a:endParaRPr lang="en-US" altLang="zh-CN" sz="1500" dirty="0"/>
          </a:p>
          <a:p>
            <a:pPr marL="288290" lvl="2" indent="0">
              <a:buNone/>
            </a:pPr>
            <a:r>
              <a:rPr lang="en-US" altLang="zh-CN" sz="1200" dirty="0"/>
              <a:t>10011101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输出：</a:t>
            </a:r>
            <a:endParaRPr lang="en-US" altLang="zh-CN" sz="1500" dirty="0"/>
          </a:p>
          <a:p>
            <a:pPr marL="288290" lvl="2" indent="0">
              <a:buNone/>
            </a:pPr>
            <a:r>
              <a:rPr lang="en-US" altLang="zh-CN" sz="1200" dirty="0"/>
              <a:t>111000111101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60220" y="2354142"/>
            <a:ext cx="5657850" cy="2625457"/>
          </a:xfrm>
        </p:spPr>
        <p:txBody>
          <a:bodyPr>
            <a:normAutofit/>
          </a:bodyPr>
          <a:lstStyle/>
          <a:p>
            <a:pPr lvl="1"/>
            <a:r>
              <a:rPr lang="zh-CN" altLang="en-US" sz="1500" dirty="0"/>
              <a:t>计算校验码的位数</a:t>
            </a:r>
            <a:endParaRPr lang="en-US" altLang="zh-CN" sz="1500" dirty="0"/>
          </a:p>
          <a:p>
            <a:pPr lvl="1"/>
            <a:r>
              <a:rPr lang="zh-CN" altLang="en-US" sz="1500" dirty="0"/>
              <a:t>确定校验码位置</a:t>
            </a:r>
            <a:endParaRPr lang="en-US" altLang="zh-CN" sz="1500" dirty="0"/>
          </a:p>
          <a:p>
            <a:pPr marL="151130" lvl="1" indent="0">
              <a:buNone/>
            </a:pPr>
            <a:r>
              <a:rPr lang="zh-CN" altLang="en-US" sz="1200" dirty="0"/>
              <a:t>        海明码的校验码的位置必须是在</a:t>
            </a:r>
            <a:r>
              <a:rPr lang="en-US" altLang="zh-CN" sz="1200" dirty="0"/>
              <a:t>2n</a:t>
            </a:r>
            <a:r>
              <a:rPr lang="zh-CN" altLang="en-US" sz="1200" dirty="0"/>
              <a:t>次方位置（</a:t>
            </a:r>
            <a:r>
              <a:rPr lang="en-US" altLang="zh-CN" sz="1200" dirty="0"/>
              <a:t>n</a:t>
            </a:r>
            <a:r>
              <a:rPr lang="zh-CN" altLang="en-US" sz="1200" dirty="0"/>
              <a:t>从</a:t>
            </a:r>
            <a:r>
              <a:rPr lang="en-US" altLang="zh-CN" sz="1200" dirty="0"/>
              <a:t>0 </a:t>
            </a:r>
            <a:r>
              <a:rPr lang="zh-CN" altLang="en-US" sz="1200" dirty="0"/>
              <a:t>开始，分别代表从左边数起分别是第</a:t>
            </a: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en-US" altLang="zh-CN" sz="1200" dirty="0"/>
              <a:t>8</a:t>
            </a:r>
            <a:r>
              <a:rPr lang="zh-CN" altLang="en-US" sz="1200" dirty="0"/>
              <a:t>、</a:t>
            </a:r>
            <a:r>
              <a:rPr lang="en-US" altLang="zh-CN" sz="1200" dirty="0"/>
              <a:t>16……</a:t>
            </a:r>
            <a:r>
              <a:rPr lang="zh-CN" altLang="en-US" sz="1200" dirty="0"/>
              <a:t>），信息码也就是在非</a:t>
            </a:r>
            <a:r>
              <a:rPr lang="en-US" altLang="zh-CN" sz="1200" dirty="0"/>
              <a:t>2n</a:t>
            </a:r>
            <a:r>
              <a:rPr lang="zh-CN" altLang="en-US" sz="1200" dirty="0"/>
              <a:t>次方位置</a:t>
            </a:r>
            <a:endParaRPr lang="en-US" altLang="zh-CN" sz="1200" dirty="0"/>
          </a:p>
          <a:p>
            <a:pPr lvl="1"/>
            <a:r>
              <a:rPr lang="zh-CN" altLang="en-US" sz="1500" dirty="0"/>
              <a:t>计算各个位置的校验码</a:t>
            </a:r>
            <a:endParaRPr lang="en-US" altLang="zh-CN" sz="1500" dirty="0"/>
          </a:p>
          <a:p>
            <a:pPr lvl="1"/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计算实例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87483" y="2160271"/>
            <a:ext cx="6330587" cy="3428999"/>
          </a:xfrm>
        </p:spPr>
        <p:txBody>
          <a:bodyPr>
            <a:normAutofit fontScale="62500" lnSpcReduction="20000"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50" dirty="0"/>
              <a:t>原信息码：</a:t>
            </a:r>
            <a:r>
              <a:rPr lang="en-US" altLang="zh-CN" sz="1950" dirty="0"/>
              <a:t>10011101</a:t>
            </a:r>
            <a:endParaRPr lang="en-US" altLang="zh-CN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50" dirty="0"/>
              <a:t>（</a:t>
            </a:r>
            <a:r>
              <a:rPr lang="en-US" altLang="zh-CN" sz="1950" dirty="0"/>
              <a:t>1</a:t>
            </a:r>
            <a:r>
              <a:rPr lang="zh-CN" altLang="en-US" sz="1950" dirty="0"/>
              <a:t>）确定校验码位数</a:t>
            </a:r>
            <a:endParaRPr lang="zh-CN" altLang="en-US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50" dirty="0"/>
              <a:t>原始信息码一共</a:t>
            </a:r>
            <a:r>
              <a:rPr lang="en-US" altLang="zh-CN" sz="1950" dirty="0"/>
              <a:t>8</a:t>
            </a:r>
            <a:r>
              <a:rPr lang="zh-CN" altLang="en-US" sz="1950" dirty="0"/>
              <a:t>，可得知校验码位数为</a:t>
            </a:r>
            <a:r>
              <a:rPr lang="en-US" altLang="zh-CN" sz="1950" dirty="0"/>
              <a:t>4</a:t>
            </a:r>
            <a:endParaRPr lang="zh-CN" altLang="en-US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50" dirty="0"/>
              <a:t>（</a:t>
            </a:r>
            <a:r>
              <a:rPr lang="en-US" altLang="zh-CN" sz="1950" dirty="0"/>
              <a:t>2</a:t>
            </a:r>
            <a:r>
              <a:rPr lang="zh-CN" altLang="en-US" sz="1950" dirty="0"/>
              <a:t>）确定校验码位置</a:t>
            </a:r>
            <a:endParaRPr lang="zh-CN" altLang="en-US" sz="1950" dirty="0"/>
          </a:p>
          <a:p>
            <a:pPr marL="151130" lvl="1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**1*001*1101</a:t>
            </a:r>
            <a:endParaRPr lang="zh-CN" altLang="en-US" sz="180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50" dirty="0"/>
              <a:t>（</a:t>
            </a:r>
            <a:r>
              <a:rPr lang="en-US" altLang="zh-CN" sz="1950" dirty="0"/>
              <a:t>2</a:t>
            </a:r>
            <a:r>
              <a:rPr lang="zh-CN" altLang="en-US" sz="1950" dirty="0"/>
              <a:t>）计算机各位校验码</a:t>
            </a:r>
            <a:endParaRPr lang="en-US" altLang="zh-CN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75" dirty="0"/>
              <a:t>         校验位置选择原则：第</a:t>
            </a:r>
            <a:r>
              <a:rPr lang="en-US" altLang="zh-CN" sz="1875" dirty="0" err="1"/>
              <a:t>i</a:t>
            </a:r>
            <a:r>
              <a:rPr lang="zh-CN" altLang="en-US" sz="1875" dirty="0"/>
              <a:t>位校验码从当前校验码位开始，每次连续校验</a:t>
            </a:r>
            <a:r>
              <a:rPr lang="en-US" altLang="zh-CN" sz="1875" dirty="0" err="1"/>
              <a:t>i</a:t>
            </a:r>
            <a:r>
              <a:rPr lang="zh-CN" altLang="en-US" sz="1875" dirty="0"/>
              <a:t>位后再跳过</a:t>
            </a:r>
            <a:r>
              <a:rPr lang="en-US" altLang="zh-CN" sz="1875" dirty="0" err="1"/>
              <a:t>i</a:t>
            </a:r>
            <a:r>
              <a:rPr lang="zh-CN" altLang="en-US" sz="1875" dirty="0"/>
              <a:t>位，然后再连续校验</a:t>
            </a:r>
            <a:r>
              <a:rPr lang="en-US" altLang="zh-CN" sz="1875" dirty="0" err="1"/>
              <a:t>i</a:t>
            </a:r>
            <a:r>
              <a:rPr lang="zh-CN" altLang="en-US" sz="1875" dirty="0"/>
              <a:t>位，再跳过</a:t>
            </a:r>
            <a:r>
              <a:rPr lang="en-US" altLang="zh-CN" sz="1875" dirty="0" err="1"/>
              <a:t>i</a:t>
            </a:r>
            <a:r>
              <a:rPr lang="zh-CN" altLang="en-US" sz="1875" dirty="0"/>
              <a:t>位，以此类推。</a:t>
            </a:r>
            <a:r>
              <a:rPr lang="zh-CN" altLang="en-US" sz="2100" dirty="0"/>
              <a:t>以偶校验为例，</a:t>
            </a:r>
            <a:r>
              <a:rPr lang="en-US" altLang="zh-CN" sz="2100" dirty="0"/>
              <a:t>1</a:t>
            </a:r>
            <a:r>
              <a:rPr lang="zh-CN" altLang="en-US" sz="2100" dirty="0"/>
              <a:t>的个数是偶数个则校验位为</a:t>
            </a:r>
            <a:r>
              <a:rPr lang="en-US" altLang="zh-CN" sz="2100" dirty="0"/>
              <a:t>0</a:t>
            </a:r>
            <a:r>
              <a:rPr lang="zh-CN" altLang="en-US" sz="2100" dirty="0"/>
              <a:t>，奇数个为</a:t>
            </a:r>
            <a:r>
              <a:rPr lang="en-US" altLang="zh-CN" sz="2100"/>
              <a:t>1</a:t>
            </a:r>
            <a:endParaRPr lang="zh-CN" altLang="en-US" sz="1875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50" dirty="0"/>
              <a:t>P1(n=1):1</a:t>
            </a:r>
            <a:r>
              <a:rPr lang="zh-CN" altLang="en-US" sz="1950" dirty="0"/>
              <a:t>、</a:t>
            </a:r>
            <a:r>
              <a:rPr lang="en-US" altLang="zh-CN" sz="1950" dirty="0"/>
              <a:t>3</a:t>
            </a:r>
            <a:r>
              <a:rPr lang="zh-CN" altLang="en-US" sz="1950" dirty="0"/>
              <a:t>、</a:t>
            </a:r>
            <a:r>
              <a:rPr lang="en-US" altLang="zh-CN" sz="1950" dirty="0"/>
              <a:t>5</a:t>
            </a:r>
            <a:r>
              <a:rPr lang="zh-CN" altLang="en-US" sz="1950" dirty="0"/>
              <a:t>、</a:t>
            </a:r>
            <a:r>
              <a:rPr lang="en-US" altLang="zh-CN" sz="1950" dirty="0"/>
              <a:t>7</a:t>
            </a:r>
            <a:r>
              <a:rPr lang="zh-CN" altLang="en-US" sz="1950" dirty="0"/>
              <a:t>、</a:t>
            </a:r>
            <a:r>
              <a:rPr lang="en-US" altLang="zh-CN" sz="1950" dirty="0"/>
              <a:t>9</a:t>
            </a:r>
            <a:r>
              <a:rPr lang="zh-CN" altLang="en-US" sz="1950" dirty="0"/>
              <a:t>、</a:t>
            </a:r>
            <a:r>
              <a:rPr lang="en-US" altLang="zh-CN" sz="1950" dirty="0"/>
              <a:t>11   #----</a:t>
            </a:r>
            <a:r>
              <a:rPr lang="zh-CN" altLang="en-US" sz="1950" dirty="0"/>
              <a:t>检验的</a:t>
            </a:r>
            <a:r>
              <a:rPr lang="en-US" altLang="zh-CN" sz="1950" dirty="0"/>
              <a:t>bit</a:t>
            </a:r>
            <a:r>
              <a:rPr lang="zh-CN" altLang="en-US" sz="1950" dirty="0"/>
              <a:t>位</a:t>
            </a:r>
            <a:endParaRPr lang="en-US" altLang="zh-CN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50" dirty="0"/>
              <a:t>             </a:t>
            </a:r>
            <a:r>
              <a:rPr lang="en-US" altLang="zh-CN" sz="1950" dirty="0"/>
              <a:t>1 </a:t>
            </a:r>
            <a:r>
              <a:rPr lang="zh-CN" altLang="en-US" sz="1950" dirty="0"/>
              <a:t>   </a:t>
            </a:r>
            <a:r>
              <a:rPr lang="en-US" altLang="zh-CN" sz="1950" dirty="0"/>
              <a:t>1    0    1   1    0     #----</a:t>
            </a:r>
            <a:r>
              <a:rPr lang="zh-CN" altLang="en-US" sz="1950" dirty="0"/>
              <a:t>对应位的值，以偶校验为例</a:t>
            </a:r>
            <a:endParaRPr lang="zh-CN" altLang="en-US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50" dirty="0"/>
              <a:t>P2(n=2):2</a:t>
            </a:r>
            <a:r>
              <a:rPr lang="zh-CN" altLang="en-US" sz="1950" dirty="0"/>
              <a:t>、</a:t>
            </a:r>
            <a:r>
              <a:rPr lang="en-US" altLang="zh-CN" sz="1950" dirty="0"/>
              <a:t>3</a:t>
            </a:r>
            <a:r>
              <a:rPr lang="zh-CN" altLang="en-US" sz="1950" dirty="0"/>
              <a:t>、</a:t>
            </a:r>
            <a:r>
              <a:rPr lang="en-US" altLang="zh-CN" sz="1950" dirty="0"/>
              <a:t>6</a:t>
            </a:r>
            <a:r>
              <a:rPr lang="zh-CN" altLang="en-US" sz="1950" dirty="0"/>
              <a:t>、</a:t>
            </a:r>
            <a:r>
              <a:rPr lang="en-US" altLang="zh-CN" sz="1950" dirty="0"/>
              <a:t>7</a:t>
            </a:r>
            <a:r>
              <a:rPr lang="zh-CN" altLang="en-US" sz="1950" dirty="0"/>
              <a:t>、</a:t>
            </a:r>
            <a:r>
              <a:rPr lang="en-US" altLang="zh-CN" sz="1950" dirty="0"/>
              <a:t>10</a:t>
            </a:r>
            <a:r>
              <a:rPr lang="zh-CN" altLang="en-US" sz="1950" dirty="0"/>
              <a:t>、</a:t>
            </a:r>
            <a:r>
              <a:rPr lang="en-US" altLang="zh-CN" sz="1950" dirty="0"/>
              <a:t>11</a:t>
            </a:r>
            <a:endParaRPr lang="en-US" altLang="zh-CN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50" dirty="0"/>
              <a:t>             1    1     0    0   1     1</a:t>
            </a:r>
            <a:endParaRPr lang="en-US" altLang="zh-CN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50" dirty="0"/>
              <a:t>P3(n=3):4</a:t>
            </a:r>
            <a:r>
              <a:rPr lang="zh-CN" altLang="en-US" sz="1950" dirty="0"/>
              <a:t>、</a:t>
            </a:r>
            <a:r>
              <a:rPr lang="en-US" altLang="zh-CN" sz="1950" dirty="0"/>
              <a:t>5</a:t>
            </a:r>
            <a:r>
              <a:rPr lang="zh-CN" altLang="en-US" sz="1950" dirty="0"/>
              <a:t>、</a:t>
            </a:r>
            <a:r>
              <a:rPr lang="en-US" altLang="zh-CN" sz="1950" dirty="0"/>
              <a:t>6</a:t>
            </a:r>
            <a:r>
              <a:rPr lang="zh-CN" altLang="en-US" sz="1950" dirty="0"/>
              <a:t>、</a:t>
            </a:r>
            <a:r>
              <a:rPr lang="en-US" altLang="zh-CN" sz="1950" dirty="0"/>
              <a:t>7</a:t>
            </a:r>
            <a:r>
              <a:rPr lang="zh-CN" altLang="en-US" sz="1950" dirty="0"/>
              <a:t>、</a:t>
            </a:r>
            <a:r>
              <a:rPr lang="en-US" altLang="zh-CN" sz="1950" dirty="0"/>
              <a:t>12</a:t>
            </a:r>
            <a:endParaRPr lang="en-US" altLang="zh-CN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50" dirty="0"/>
              <a:t>              0   0    0    1    1  </a:t>
            </a:r>
            <a:endParaRPr lang="en-US" altLang="zh-CN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50" dirty="0"/>
              <a:t>P4(n=4):8</a:t>
            </a:r>
            <a:r>
              <a:rPr lang="zh-CN" altLang="en-US" sz="1950" dirty="0"/>
              <a:t>、</a:t>
            </a:r>
            <a:r>
              <a:rPr lang="en-US" altLang="zh-CN" sz="1950" dirty="0"/>
              <a:t>9</a:t>
            </a:r>
            <a:r>
              <a:rPr lang="zh-CN" altLang="en-US" sz="1950" dirty="0"/>
              <a:t>、</a:t>
            </a:r>
            <a:r>
              <a:rPr lang="en-US" altLang="zh-CN" sz="1950" dirty="0"/>
              <a:t>10</a:t>
            </a:r>
            <a:r>
              <a:rPr lang="zh-CN" altLang="en-US" sz="1950" dirty="0"/>
              <a:t>、</a:t>
            </a:r>
            <a:r>
              <a:rPr lang="en-US" altLang="zh-CN" sz="1950" dirty="0"/>
              <a:t>11</a:t>
            </a:r>
            <a:r>
              <a:rPr lang="zh-CN" altLang="en-US" sz="1950" dirty="0"/>
              <a:t>、</a:t>
            </a:r>
            <a:r>
              <a:rPr lang="en-US" altLang="zh-CN" sz="1950" dirty="0"/>
              <a:t>12</a:t>
            </a:r>
            <a:endParaRPr lang="en-US" altLang="zh-CN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50" dirty="0"/>
              <a:t>              1    1    1     0      1</a:t>
            </a:r>
            <a:endParaRPr lang="en-US" altLang="zh-CN" sz="1950" dirty="0"/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50" dirty="0"/>
              <a:t>最终得出插入校验码后的信息码为：</a:t>
            </a:r>
            <a:r>
              <a:rPr lang="en-US" altLang="zh-CN" sz="1950" dirty="0"/>
              <a:t>111000111101</a:t>
            </a:r>
            <a:endParaRPr lang="zh-CN" altLang="en-US" sz="1950" dirty="0"/>
          </a:p>
          <a:p>
            <a:pPr marL="151130" lvl="1" indent="0">
              <a:buNone/>
            </a:pP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4417" y="3600461"/>
            <a:ext cx="4467498" cy="1645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2960" y="2297429"/>
            <a:ext cx="75438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500" dirty="0"/>
              <a:t>计算校验码位数</a:t>
            </a:r>
            <a:endParaRPr lang="en-US" altLang="zh-CN" sz="1500" dirty="0"/>
          </a:p>
          <a:p>
            <a:pPr>
              <a:buClr>
                <a:schemeClr val="accent1"/>
              </a:buClr>
            </a:pPr>
            <a:endParaRPr lang="en-US" altLang="zh-CN" sz="1500" dirty="0"/>
          </a:p>
          <a:p>
            <a:r>
              <a:rPr lang="en-US" altLang="zh-CN" sz="1350" dirty="0"/>
              <a:t>        </a:t>
            </a:r>
            <a:r>
              <a:rPr lang="zh-CN" altLang="en-US" sz="1350" dirty="0"/>
              <a:t>假设用</a:t>
            </a:r>
            <a:r>
              <a:rPr lang="en-US" altLang="zh-CN" sz="1350" dirty="0"/>
              <a:t>N</a:t>
            </a:r>
            <a:r>
              <a:rPr lang="zh-CN" altLang="en-US" sz="1350" dirty="0"/>
              <a:t>表示添加了校验码位后整个传输信息的二进制位数，用</a:t>
            </a:r>
            <a:r>
              <a:rPr lang="en-US" altLang="zh-CN" sz="1350" dirty="0"/>
              <a:t>K</a:t>
            </a:r>
            <a:r>
              <a:rPr lang="zh-CN" altLang="en-US" sz="1350" dirty="0"/>
              <a:t>代表其中有效信息位数，</a:t>
            </a:r>
            <a:r>
              <a:rPr lang="en-US" altLang="zh-CN" sz="1350" dirty="0"/>
              <a:t>r</a:t>
            </a:r>
            <a:r>
              <a:rPr lang="zh-CN" altLang="en-US" sz="1350" dirty="0"/>
              <a:t>表示添加的校验码位数，它们之间的关系应满足：</a:t>
            </a:r>
            <a:r>
              <a:rPr lang="en-US" altLang="zh-CN" sz="1350" dirty="0"/>
              <a:t>N=K</a:t>
            </a:r>
            <a:r>
              <a:rPr lang="zh-CN" altLang="en-US" sz="1350" dirty="0"/>
              <a:t>＋</a:t>
            </a:r>
            <a:r>
              <a:rPr lang="en-US" altLang="zh-CN" sz="1350" dirty="0"/>
              <a:t>r≤2^r</a:t>
            </a:r>
            <a:r>
              <a:rPr lang="zh-CN" altLang="en-US" sz="1350" dirty="0"/>
              <a:t>－</a:t>
            </a:r>
            <a:r>
              <a:rPr lang="en-US" altLang="zh-CN" sz="1350" dirty="0"/>
              <a:t>1</a:t>
            </a:r>
            <a:endParaRPr lang="zh-CN" alt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2297430"/>
            <a:ext cx="754380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 defTabSz="685800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确定校验码位置</a:t>
            </a:r>
            <a:endParaRPr lang="en-US" altLang="zh-CN" sz="15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685800">
              <a:buClr>
                <a:srgbClr val="E48312"/>
              </a:buClr>
              <a:defRPr/>
            </a:pPr>
            <a:endParaRPr lang="en-US" altLang="zh-CN" sz="15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685800">
              <a:defRPr/>
            </a:pPr>
            <a:r>
              <a:rPr lang="en-US" altLang="zh-CN" sz="135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        </a:t>
            </a:r>
            <a:r>
              <a:rPr lang="zh-CN" altLang="en-US" sz="135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校验码在</a:t>
            </a:r>
            <a:r>
              <a:rPr lang="en-US" altLang="zh-CN" sz="135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2^n</a:t>
            </a:r>
            <a:r>
              <a:rPr lang="zh-CN" altLang="en-US" sz="135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的位置，结果数组中相应位置先用</a:t>
            </a:r>
            <a:r>
              <a:rPr lang="en-US" altLang="zh-CN" sz="135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*</a:t>
            </a:r>
            <a:r>
              <a:rPr lang="zh-CN" altLang="en-US" sz="135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代替</a:t>
            </a:r>
            <a:endParaRPr lang="zh-CN" altLang="en-US" sz="135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409" y="3173251"/>
            <a:ext cx="4014168" cy="2274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Q10 </a:t>
            </a:r>
            <a:r>
              <a:rPr lang="zh-CN" altLang="en-US" dirty="0" smtClean="0"/>
              <a:t>斐波那契数列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0220" y="2354142"/>
            <a:ext cx="5657850" cy="262545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题目描述：</a:t>
            </a:r>
            <a:endParaRPr lang="en-US" altLang="zh-CN" sz="1500" dirty="0"/>
          </a:p>
          <a:p>
            <a:pPr marL="151130" lvl="1" indent="0">
              <a:buNone/>
            </a:pP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r>
              <a:rPr lang="en-US" altLang="zh-CN" dirty="0"/>
              <a:t>=F(n-1)+F(n-2)</a:t>
            </a:r>
            <a:r>
              <a:rPr lang="zh-CN" altLang="en-US" dirty="0"/>
              <a:t>（</a:t>
            </a:r>
            <a:r>
              <a:rPr lang="en-US" altLang="zh-CN" dirty="0"/>
              <a:t>n≥2</a:t>
            </a:r>
            <a:r>
              <a:rPr lang="zh-CN" altLang="en-US" dirty="0"/>
              <a:t>，</a:t>
            </a:r>
            <a:r>
              <a:rPr lang="en-US" altLang="zh-CN" dirty="0" err="1"/>
              <a:t>n∈N</a:t>
            </a:r>
            <a:r>
              <a:rPr lang="en-US" altLang="zh-CN" dirty="0"/>
              <a:t>*</a:t>
            </a:r>
            <a:r>
              <a:rPr lang="zh-CN" altLang="en-US" dirty="0"/>
              <a:t>），给定一个正整数</a:t>
            </a:r>
            <a:r>
              <a:rPr lang="en-US" altLang="zh-CN" dirty="0"/>
              <a:t>n</a:t>
            </a:r>
            <a:r>
              <a:rPr lang="zh-CN" altLang="en-US" dirty="0"/>
              <a:t>，求</a:t>
            </a:r>
            <a:r>
              <a:rPr lang="en-US" altLang="zh-CN" dirty="0"/>
              <a:t>F(n)</a:t>
            </a:r>
            <a:r>
              <a:rPr lang="zh-CN" altLang="en-US" dirty="0"/>
              <a:t>的值。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输入：</a:t>
            </a:r>
            <a:r>
              <a:rPr lang="en-US" altLang="zh-CN" sz="1500" dirty="0"/>
              <a:t>10</a:t>
            </a:r>
            <a:endParaRPr lang="en-US" altLang="zh-CN" sz="15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输出：</a:t>
            </a:r>
            <a:r>
              <a:rPr lang="en-US" altLang="zh-CN" sz="1500" dirty="0"/>
              <a:t>55(</a:t>
            </a:r>
            <a:r>
              <a:rPr lang="zh-CN" altLang="en-US" sz="1500" dirty="0"/>
              <a:t>没有换行符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 lvl="1"/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1" y="2297429"/>
            <a:ext cx="3608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630" indent="-214630" defTabSz="685800">
              <a:buClr>
                <a:srgbClr val="E4831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确定校验码的值</a:t>
            </a:r>
            <a:endParaRPr lang="en-US" altLang="zh-CN" sz="15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685800">
              <a:buClr>
                <a:srgbClr val="E48312"/>
              </a:buClr>
              <a:defRPr/>
            </a:pPr>
            <a:endParaRPr lang="en-US" altLang="zh-CN" sz="15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0"/>
            <a:r>
              <a:rPr lang="zh-CN" altLang="en-US" sz="1350" dirty="0"/>
              <a:t>      第</a:t>
            </a:r>
            <a:r>
              <a:rPr lang="en-US" altLang="zh-CN" sz="1350" dirty="0" err="1"/>
              <a:t>i</a:t>
            </a:r>
            <a:r>
              <a:rPr lang="zh-CN" altLang="en-US" sz="1350" dirty="0"/>
              <a:t>位校验码从当前校验码位开始，每次连续校验</a:t>
            </a:r>
            <a:r>
              <a:rPr lang="en-US" altLang="zh-CN" sz="1350" dirty="0" err="1"/>
              <a:t>i</a:t>
            </a:r>
            <a:r>
              <a:rPr lang="zh-CN" altLang="en-US" sz="1350" dirty="0"/>
              <a:t>位后再跳过</a:t>
            </a:r>
            <a:r>
              <a:rPr lang="en-US" altLang="zh-CN" sz="1350" dirty="0" err="1"/>
              <a:t>i</a:t>
            </a:r>
            <a:r>
              <a:rPr lang="zh-CN" altLang="en-US" sz="1350" dirty="0"/>
              <a:t>位，然后再连续校验</a:t>
            </a:r>
            <a:r>
              <a:rPr lang="en-US" altLang="zh-CN" sz="1350" dirty="0" err="1"/>
              <a:t>i</a:t>
            </a:r>
            <a:r>
              <a:rPr lang="zh-CN" altLang="en-US" sz="1350" dirty="0"/>
              <a:t>位，再跳过</a:t>
            </a:r>
            <a:r>
              <a:rPr lang="en-US" altLang="zh-CN" sz="1350" dirty="0" err="1"/>
              <a:t>i</a:t>
            </a:r>
            <a:r>
              <a:rPr lang="zh-CN" altLang="en-US" sz="1350" dirty="0"/>
              <a:t>位，以此类推。以偶校验为例，</a:t>
            </a:r>
            <a:r>
              <a:rPr lang="en-US" altLang="zh-CN" sz="1350" dirty="0"/>
              <a:t>1</a:t>
            </a:r>
            <a:r>
              <a:rPr lang="zh-CN" altLang="en-US" sz="1350" dirty="0"/>
              <a:t>的个数是偶数个则校验位为</a:t>
            </a:r>
            <a:r>
              <a:rPr lang="en-US" altLang="zh-CN" sz="1350" dirty="0"/>
              <a:t>0</a:t>
            </a:r>
            <a:r>
              <a:rPr lang="zh-CN" altLang="en-US" sz="1350" dirty="0"/>
              <a:t>，奇数个为</a:t>
            </a:r>
            <a:r>
              <a:rPr lang="en-US" altLang="zh-CN" sz="1350" dirty="0"/>
              <a:t>1</a:t>
            </a:r>
            <a:endParaRPr lang="zh-CN" altLang="en-US" sz="135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7048" y="2257405"/>
            <a:ext cx="3565751" cy="3524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思路一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232" y="2312704"/>
            <a:ext cx="3748373" cy="2904275"/>
          </a:xfrm>
          <a:prstGeom prst="rect">
            <a:avLst/>
          </a:prstGeom>
        </p:spPr>
      </p:pic>
      <p:sp>
        <p:nvSpPr>
          <p:cNvPr id="6" name="文本占位符 12"/>
          <p:cNvSpPr txBox="1"/>
          <p:nvPr>
            <p:custDataLst>
              <p:tags r:id="rId2"/>
            </p:custDataLst>
          </p:nvPr>
        </p:nvSpPr>
        <p:spPr>
          <a:xfrm>
            <a:off x="1037680" y="2644650"/>
            <a:ext cx="2823781" cy="2240383"/>
          </a:xfrm>
          <a:prstGeom prst="rect">
            <a:avLst/>
          </a:prstGeom>
          <a:ln>
            <a:solidFill>
              <a:sysClr val="window" lastClr="FFFFFF"/>
            </a:solidFill>
            <a:prstDash val="sysDash"/>
          </a:ln>
        </p:spPr>
        <p:txBody>
          <a:bodyPr vert="horz" lIns="51435" tIns="25718" rIns="51435" bIns="25718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342900">
              <a:spcBef>
                <a:spcPts val="750"/>
              </a:spcBef>
              <a:defRPr/>
            </a:pPr>
            <a:endParaRPr lang="en-US" altLang="zh-CN" sz="1575" kern="0" dirty="0">
              <a:solidFill>
                <a:prstClr val="black"/>
              </a:solidFill>
              <a:ea typeface="等线" panose="02010600030101010101" pitchFamily="2" charset="-122"/>
            </a:endParaRPr>
          </a:p>
          <a:p>
            <a:pPr algn="l" defTabSz="342900">
              <a:spcBef>
                <a:spcPts val="750"/>
              </a:spcBef>
              <a:defRPr/>
            </a:pPr>
            <a:r>
              <a:rPr lang="pt-BR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                    1     n=0,1 </a:t>
            </a:r>
            <a:endParaRPr lang="pt-BR" altLang="zh-CN" sz="1575" kern="0" dirty="0">
              <a:solidFill>
                <a:prstClr val="black"/>
              </a:solidFill>
              <a:ea typeface="等线" panose="02010600030101010101" pitchFamily="2" charset="-122"/>
            </a:endParaRPr>
          </a:p>
          <a:p>
            <a:pPr algn="l" defTabSz="342900">
              <a:spcBef>
                <a:spcPts val="750"/>
              </a:spcBef>
              <a:defRPr/>
            </a:pPr>
            <a:r>
              <a:rPr lang="pt-BR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f(n)   = {       </a:t>
            </a:r>
            <a:endParaRPr lang="pt-BR" altLang="zh-CN" sz="1575" kern="0" dirty="0">
              <a:solidFill>
                <a:prstClr val="black"/>
              </a:solidFill>
              <a:ea typeface="等线" panose="02010600030101010101" pitchFamily="2" charset="-122"/>
            </a:endParaRPr>
          </a:p>
          <a:p>
            <a:pPr algn="l" defTabSz="342900">
              <a:spcBef>
                <a:spcPts val="750"/>
              </a:spcBef>
              <a:defRPr/>
            </a:pPr>
            <a:r>
              <a:rPr lang="pt-BR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                     f(n-1)+f(n-2)  n&gt;1</a:t>
            </a:r>
            <a:endParaRPr lang="pt-BR" altLang="zh-CN" sz="1575" kern="0" dirty="0">
              <a:solidFill>
                <a:prstClr val="black"/>
              </a:solidFill>
              <a:ea typeface="等线" panose="02010600030101010101" pitchFamily="2" charset="-122"/>
            </a:endParaRPr>
          </a:p>
          <a:p>
            <a:pPr defTabSz="342900">
              <a:spcBef>
                <a:spcPts val="750"/>
              </a:spcBef>
              <a:defRPr/>
            </a:pPr>
            <a:endParaRPr lang="zh-CN" altLang="en-US" sz="1575" kern="0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思路二</a:t>
            </a:r>
            <a:endParaRPr lang="zh-CN" altLang="en-US" dirty="0"/>
          </a:p>
        </p:txBody>
      </p:sp>
      <p:sp>
        <p:nvSpPr>
          <p:cNvPr id="7" name="文本占位符 12"/>
          <p:cNvSpPr txBox="1"/>
          <p:nvPr>
            <p:custDataLst>
              <p:tags r:id="rId1"/>
            </p:custDataLst>
          </p:nvPr>
        </p:nvSpPr>
        <p:spPr>
          <a:xfrm>
            <a:off x="996776" y="2702016"/>
            <a:ext cx="2419146" cy="2125651"/>
          </a:xfrm>
          <a:prstGeom prst="rect">
            <a:avLst/>
          </a:prstGeom>
          <a:ln>
            <a:solidFill>
              <a:sysClr val="window" lastClr="FFFFFF"/>
            </a:solidFill>
            <a:prstDash val="sysDash"/>
          </a:ln>
        </p:spPr>
        <p:txBody>
          <a:bodyPr vert="horz" lIns="51435" tIns="25718" rIns="51435" bIns="25718" rtlCol="0" anchor="ctr" anchorCtr="0">
            <a:normAutofit fontScale="975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342900">
              <a:spcBef>
                <a:spcPts val="750"/>
              </a:spcBef>
              <a:defRPr/>
            </a:pPr>
            <a:endParaRPr lang="zh-CN" altLang="en-US" sz="1575" kern="0" dirty="0">
              <a:solidFill>
                <a:prstClr val="black"/>
              </a:solidFill>
              <a:ea typeface="等线" panose="02010600030101010101" pitchFamily="2" charset="-122"/>
            </a:endParaRPr>
          </a:p>
          <a:p>
            <a:pPr algn="l" defTabSz="342900">
              <a:spcBef>
                <a:spcPts val="750"/>
              </a:spcBef>
              <a:defRPr/>
            </a:pP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将第一个值设置为</a:t>
            </a:r>
            <a:r>
              <a:rPr lang="en-US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first</a:t>
            </a: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，第二个值设置为</a:t>
            </a:r>
            <a:r>
              <a:rPr lang="en-US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second</a:t>
            </a: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，以后每一个赋值都将得到新的</a:t>
            </a:r>
            <a:r>
              <a:rPr lang="en-US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f(n)</a:t>
            </a: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，将新的</a:t>
            </a:r>
            <a:r>
              <a:rPr lang="en-US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f(n)</a:t>
            </a: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赋值给</a:t>
            </a:r>
            <a:r>
              <a:rPr lang="en-US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third</a:t>
            </a: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。再将 </a:t>
            </a:r>
            <a:r>
              <a:rPr lang="en-US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second </a:t>
            </a: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赋给 </a:t>
            </a:r>
            <a:r>
              <a:rPr lang="en-US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first </a:t>
            </a: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，</a:t>
            </a:r>
            <a:r>
              <a:rPr lang="en-US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third </a:t>
            </a: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赋给 </a:t>
            </a:r>
            <a:r>
              <a:rPr lang="en-US" altLang="zh-CN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second</a:t>
            </a:r>
            <a:r>
              <a:rPr lang="zh-CN" altLang="en-US" sz="1575" kern="0" dirty="0">
                <a:solidFill>
                  <a:prstClr val="black"/>
                </a:solidFill>
                <a:ea typeface="等线" panose="02010600030101010101" pitchFamily="2" charset="-122"/>
              </a:rPr>
              <a:t>，如此循环。</a:t>
            </a:r>
            <a:endParaRPr lang="en-US" altLang="zh-CN" sz="1575" kern="0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1" y="2248444"/>
            <a:ext cx="3175478" cy="3175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Q9 </a:t>
            </a:r>
            <a:r>
              <a:rPr lang="zh-CN" altLang="en-US" dirty="0" smtClean="0"/>
              <a:t>求素数的和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0220" y="2354142"/>
            <a:ext cx="5657850" cy="262545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题目描述：</a:t>
            </a:r>
            <a:endParaRPr lang="en-US" altLang="zh-CN" sz="1500" dirty="0"/>
          </a:p>
          <a:p>
            <a:pPr marL="151130" lvl="1" indent="0">
              <a:buNone/>
            </a:pPr>
            <a:r>
              <a:rPr lang="zh-CN" altLang="en-US" dirty="0"/>
              <a:t>求从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m</a:t>
            </a:r>
            <a:r>
              <a:rPr lang="zh-CN" altLang="en-US" dirty="0"/>
              <a:t>的素数的和（包括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），输入是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（空格隔开），输出是素数的和。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输入：</a:t>
            </a:r>
            <a:r>
              <a:rPr lang="en-US" altLang="zh-CN" sz="1500" dirty="0"/>
              <a:t>1 5</a:t>
            </a:r>
            <a:endParaRPr lang="en-US" altLang="zh-CN" sz="15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输出：</a:t>
            </a:r>
            <a:r>
              <a:rPr lang="en-US" altLang="zh-CN" sz="1500" dirty="0"/>
              <a:t>10(</a:t>
            </a:r>
            <a:r>
              <a:rPr lang="zh-CN" altLang="en-US" sz="1500" dirty="0"/>
              <a:t>没有换行符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 lvl="1"/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60220" y="2354142"/>
            <a:ext cx="5657850" cy="2625457"/>
          </a:xfrm>
        </p:spPr>
        <p:txBody>
          <a:bodyPr>
            <a:normAutofit/>
          </a:bodyPr>
          <a:lstStyle/>
          <a:p>
            <a:pPr lvl="1"/>
            <a:r>
              <a:rPr lang="zh-CN" altLang="en-US" sz="1500" dirty="0"/>
              <a:t>判断素数</a:t>
            </a:r>
            <a:endParaRPr lang="en-US" altLang="zh-CN" sz="1500" dirty="0"/>
          </a:p>
          <a:p>
            <a:pPr lvl="2"/>
            <a:r>
              <a:rPr lang="zh-CN" altLang="en-US" sz="1200" dirty="0"/>
              <a:t>根据定义来判断，</a:t>
            </a:r>
            <a:r>
              <a:rPr lang="en-US" altLang="zh-CN" sz="1200" dirty="0"/>
              <a:t>2-N</a:t>
            </a:r>
            <a:r>
              <a:rPr lang="zh-CN" altLang="en-US" sz="1200" dirty="0"/>
              <a:t>的循环</a:t>
            </a:r>
            <a:endParaRPr lang="en-US" altLang="zh-CN" sz="1200" dirty="0"/>
          </a:p>
          <a:p>
            <a:pPr lvl="2"/>
            <a:r>
              <a:rPr lang="zh-CN" altLang="en-US" sz="1200" dirty="0"/>
              <a:t>优化上面的算法，</a:t>
            </a:r>
            <a:r>
              <a:rPr lang="en-US" altLang="zh-CN" sz="1200" dirty="0"/>
              <a:t>2-sqrt(N)</a:t>
            </a:r>
            <a:r>
              <a:rPr lang="zh-CN" altLang="en-US" sz="1200" dirty="0"/>
              <a:t>的循环</a:t>
            </a:r>
            <a:endParaRPr lang="en-US" altLang="zh-CN" sz="1200" dirty="0"/>
          </a:p>
          <a:p>
            <a:pPr lvl="2"/>
            <a:r>
              <a:rPr lang="zh-CN" altLang="en-US" sz="1200" dirty="0">
                <a:solidFill>
                  <a:srgbClr val="454545"/>
                </a:solidFill>
                <a:latin typeface="+mn-ea"/>
              </a:rPr>
              <a:t>素数分布的规律：大于等于</a:t>
            </a:r>
            <a:r>
              <a:rPr lang="en-US" altLang="zh-CN" sz="1200" dirty="0">
                <a:solidFill>
                  <a:srgbClr val="454545"/>
                </a:solidFill>
                <a:latin typeface="+mn-ea"/>
              </a:rPr>
              <a:t>5</a:t>
            </a:r>
            <a:r>
              <a:rPr lang="zh-CN" altLang="en-US" sz="1200" dirty="0">
                <a:solidFill>
                  <a:srgbClr val="454545"/>
                </a:solidFill>
                <a:latin typeface="+mn-ea"/>
              </a:rPr>
              <a:t>的素数一定和</a:t>
            </a:r>
            <a:r>
              <a:rPr lang="en-US" altLang="zh-CN" sz="1200" dirty="0">
                <a:solidFill>
                  <a:srgbClr val="454545"/>
                </a:solidFill>
                <a:latin typeface="+mn-ea"/>
              </a:rPr>
              <a:t>6</a:t>
            </a:r>
            <a:r>
              <a:rPr lang="zh-CN" altLang="en-US" sz="1200" dirty="0">
                <a:solidFill>
                  <a:srgbClr val="454545"/>
                </a:solidFill>
                <a:latin typeface="+mn-ea"/>
              </a:rPr>
              <a:t>的倍数相邻。例如</a:t>
            </a:r>
            <a:r>
              <a:rPr lang="en-US" altLang="zh-CN" sz="1200" dirty="0">
                <a:solidFill>
                  <a:srgbClr val="454545"/>
                </a:solidFill>
                <a:latin typeface="+mn-ea"/>
              </a:rPr>
              <a:t>5</a:t>
            </a:r>
            <a:r>
              <a:rPr lang="zh-CN" altLang="en-US" sz="1200" dirty="0">
                <a:solidFill>
                  <a:srgbClr val="454545"/>
                </a:solidFill>
                <a:latin typeface="+mn-ea"/>
              </a:rPr>
              <a:t>和</a:t>
            </a:r>
            <a:r>
              <a:rPr lang="en-US" altLang="zh-CN" sz="1200" dirty="0">
                <a:solidFill>
                  <a:srgbClr val="454545"/>
                </a:solidFill>
                <a:latin typeface="+mn-ea"/>
              </a:rPr>
              <a:t>7</a:t>
            </a:r>
            <a:r>
              <a:rPr lang="zh-CN" altLang="en-US" sz="1200" dirty="0">
                <a:solidFill>
                  <a:srgbClr val="454545"/>
                </a:solidFill>
                <a:latin typeface="+mn-ea"/>
              </a:rPr>
              <a:t>，</a:t>
            </a:r>
            <a:r>
              <a:rPr lang="en-US" altLang="zh-CN" sz="1200" dirty="0">
                <a:solidFill>
                  <a:srgbClr val="454545"/>
                </a:solidFill>
                <a:latin typeface="+mn-ea"/>
              </a:rPr>
              <a:t>11</a:t>
            </a:r>
            <a:r>
              <a:rPr lang="zh-CN" altLang="en-US" sz="1200" dirty="0">
                <a:solidFill>
                  <a:srgbClr val="454545"/>
                </a:solidFill>
                <a:latin typeface="+mn-ea"/>
              </a:rPr>
              <a:t>和</a:t>
            </a:r>
            <a:r>
              <a:rPr lang="en-US" altLang="zh-CN" sz="1200" dirty="0">
                <a:solidFill>
                  <a:srgbClr val="454545"/>
                </a:solidFill>
                <a:latin typeface="+mn-ea"/>
              </a:rPr>
              <a:t>13,17</a:t>
            </a:r>
            <a:r>
              <a:rPr lang="zh-CN" altLang="en-US" sz="1200" dirty="0">
                <a:solidFill>
                  <a:srgbClr val="454545"/>
                </a:solidFill>
                <a:latin typeface="+mn-ea"/>
              </a:rPr>
              <a:t>和</a:t>
            </a:r>
            <a:r>
              <a:rPr lang="en-US" altLang="zh-CN" sz="1200" dirty="0">
                <a:solidFill>
                  <a:srgbClr val="454545"/>
                </a:solidFill>
                <a:latin typeface="+mn-ea"/>
              </a:rPr>
              <a:t>19</a:t>
            </a:r>
            <a:r>
              <a:rPr lang="zh-CN" altLang="en-US" sz="1200" dirty="0">
                <a:solidFill>
                  <a:srgbClr val="454545"/>
                </a:solidFill>
                <a:latin typeface="+mn-ea"/>
              </a:rPr>
              <a:t>等等（但是与</a:t>
            </a:r>
            <a:r>
              <a:rPr lang="en-US" altLang="zh-CN" sz="1200" dirty="0">
                <a:solidFill>
                  <a:srgbClr val="454545"/>
                </a:solidFill>
                <a:latin typeface="+mn-ea"/>
              </a:rPr>
              <a:t>6</a:t>
            </a:r>
            <a:r>
              <a:rPr lang="zh-CN" altLang="en-US" sz="1200" dirty="0">
                <a:solidFill>
                  <a:srgbClr val="454545"/>
                </a:solidFill>
                <a:latin typeface="+mn-ea"/>
              </a:rPr>
              <a:t>的倍数相邻的数不一定是素数）</a:t>
            </a:r>
            <a:endParaRPr lang="zh-CN" altLang="en-US" sz="1200" dirty="0">
              <a:latin typeface="+mn-ea"/>
            </a:endParaRPr>
          </a:p>
          <a:p>
            <a:pPr lvl="2"/>
            <a:endParaRPr lang="en-US" altLang="zh-CN" sz="1200" dirty="0"/>
          </a:p>
          <a:p>
            <a:pPr lvl="1"/>
            <a:r>
              <a:rPr lang="zh-CN" altLang="en-US" sz="1500" dirty="0"/>
              <a:t>求和</a:t>
            </a:r>
            <a:endParaRPr lang="en-US" altLang="zh-CN" sz="1500" dirty="0"/>
          </a:p>
          <a:p>
            <a:pPr lvl="2"/>
            <a:r>
              <a:rPr lang="zh-CN" altLang="en-US" sz="1200" dirty="0"/>
              <a:t>循环把素数相加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764" y="2313473"/>
            <a:ext cx="3952395" cy="3095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Q70 </a:t>
            </a:r>
            <a:r>
              <a:rPr lang="zh-CN" altLang="en-US" dirty="0" smtClean="0"/>
              <a:t>学生成绩处理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6732" y="2160272"/>
            <a:ext cx="6133010" cy="3556361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题目描述：</a:t>
            </a:r>
            <a:endParaRPr lang="en-US" altLang="zh-CN" sz="1500" dirty="0"/>
          </a:p>
          <a:p>
            <a:pPr marL="288290" lvl="2" indent="0">
              <a:buNone/>
            </a:pPr>
            <a:r>
              <a:rPr lang="zh-CN" altLang="en-US" sz="1200" dirty="0"/>
              <a:t>输入学生信息（包括姓名，学号，科目，成绩），学号为唯一，成绩可能发生更新。  </a:t>
            </a:r>
            <a:endParaRPr lang="zh-CN" altLang="en-US" sz="1200" dirty="0"/>
          </a:p>
          <a:p>
            <a:pPr marL="288290" lvl="2" indent="0">
              <a:lnSpc>
                <a:spcPct val="110000"/>
              </a:lnSpc>
              <a:buNone/>
            </a:pPr>
            <a:r>
              <a:rPr lang="zh-CN" altLang="en-US" sz="1200" dirty="0"/>
              <a:t>定义两种输出命令：</a:t>
            </a:r>
            <a:r>
              <a:rPr lang="en-US" altLang="zh-CN" sz="1200" dirty="0"/>
              <a:t>course [</a:t>
            </a:r>
            <a:r>
              <a:rPr lang="en-US" altLang="zh-CN" sz="1200" dirty="0" err="1"/>
              <a:t>coursename</a:t>
            </a:r>
            <a:r>
              <a:rPr lang="en-US" altLang="zh-CN" sz="1200" dirty="0"/>
              <a:t>]</a:t>
            </a:r>
            <a:r>
              <a:rPr lang="zh-CN" altLang="en-US" sz="1200" dirty="0"/>
              <a:t>和</a:t>
            </a:r>
            <a:r>
              <a:rPr lang="en-US" altLang="zh-CN" sz="1200" dirty="0"/>
              <a:t>student [</a:t>
            </a:r>
            <a:r>
              <a:rPr lang="en-US" altLang="zh-CN" sz="1200" dirty="0" err="1"/>
              <a:t>studentname</a:t>
            </a:r>
            <a:r>
              <a:rPr lang="en-US" altLang="zh-CN" sz="1200" dirty="0"/>
              <a:t>]</a:t>
            </a:r>
            <a:r>
              <a:rPr lang="zh-CN" altLang="en-US" sz="1200" dirty="0"/>
              <a:t>。</a:t>
            </a:r>
            <a:r>
              <a:rPr lang="en-US" altLang="zh-CN" sz="1200" dirty="0"/>
              <a:t>course</a:t>
            </a:r>
            <a:r>
              <a:rPr lang="zh-CN" altLang="en-US" sz="1200" dirty="0"/>
              <a:t>命令后接课程名称，输出对应的课程的平均分（保留</a:t>
            </a:r>
            <a:r>
              <a:rPr lang="en-US" altLang="zh-CN" sz="1200" dirty="0"/>
              <a:t>2</a:t>
            </a:r>
            <a:r>
              <a:rPr lang="zh-CN" altLang="en-US" sz="1200" dirty="0"/>
              <a:t>位小数）。</a:t>
            </a:r>
            <a:r>
              <a:rPr lang="en-US" altLang="zh-CN" sz="1200" dirty="0"/>
              <a:t>student</a:t>
            </a:r>
            <a:r>
              <a:rPr lang="zh-CN" altLang="en-US" sz="1200" dirty="0"/>
              <a:t>命令后接学生名称，输出对应的学生的科目平均分（保留</a:t>
            </a:r>
            <a:r>
              <a:rPr lang="en-US" altLang="zh-CN" sz="1200" dirty="0"/>
              <a:t>2</a:t>
            </a:r>
            <a:r>
              <a:rPr lang="zh-CN" altLang="en-US" sz="1200" dirty="0"/>
              <a:t>位小数）。  </a:t>
            </a:r>
            <a:endParaRPr lang="zh-CN" altLang="en-US" sz="1200" dirty="0"/>
          </a:p>
          <a:p>
            <a:pPr marL="288290" lvl="2" indent="0">
              <a:lnSpc>
                <a:spcPct val="110000"/>
              </a:lnSpc>
              <a:buNone/>
            </a:pPr>
            <a:r>
              <a:rPr lang="zh-CN" altLang="en-US" sz="1200" dirty="0"/>
              <a:t>输入</a:t>
            </a:r>
            <a:r>
              <a:rPr lang="en-US" altLang="zh-CN" sz="1200" dirty="0"/>
              <a:t>n</a:t>
            </a:r>
            <a:r>
              <a:rPr lang="zh-CN" altLang="en-US" sz="1200" dirty="0"/>
              <a:t>，</a:t>
            </a:r>
            <a:r>
              <a:rPr lang="en-US" altLang="zh-CN" sz="1200" dirty="0"/>
              <a:t>n</a:t>
            </a:r>
            <a:r>
              <a:rPr lang="zh-CN" altLang="en-US" sz="1200" dirty="0"/>
              <a:t>表示学生信息数量，接着输入</a:t>
            </a:r>
            <a:r>
              <a:rPr lang="en-US" altLang="zh-CN" sz="1200" dirty="0"/>
              <a:t>n</a:t>
            </a:r>
            <a:r>
              <a:rPr lang="zh-CN" altLang="en-US" sz="1200" dirty="0"/>
              <a:t>条学生的信息（</a:t>
            </a:r>
            <a:r>
              <a:rPr lang="en-US" altLang="zh-CN" sz="1200" dirty="0"/>
              <a:t>0&lt;n&lt;100</a:t>
            </a:r>
            <a:r>
              <a:rPr lang="zh-CN" altLang="en-US" sz="1200" dirty="0"/>
              <a:t>）。然后输入</a:t>
            </a:r>
            <a:r>
              <a:rPr lang="en-US" altLang="zh-CN" sz="1200" dirty="0"/>
              <a:t>m</a:t>
            </a:r>
            <a:r>
              <a:rPr lang="zh-CN" altLang="en-US" sz="1200" dirty="0"/>
              <a:t>，</a:t>
            </a:r>
            <a:r>
              <a:rPr lang="en-US" altLang="zh-CN" sz="1200" dirty="0"/>
              <a:t>m</a:t>
            </a:r>
            <a:r>
              <a:rPr lang="zh-CN" altLang="en-US" sz="1200" dirty="0"/>
              <a:t>表示命令条数，接着输入命令。输出命令的执行结果。 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输入：</a:t>
            </a:r>
            <a:endParaRPr lang="en-US" altLang="zh-CN" sz="1500" dirty="0"/>
          </a:p>
          <a:p>
            <a:pPr marL="288290" lvl="2" indent="0">
              <a:buNone/>
            </a:pPr>
            <a:r>
              <a:rPr lang="es-ES" altLang="zh-CN" sz="1200" dirty="0"/>
              <a:t>3  </a:t>
            </a:r>
            <a:endParaRPr lang="es-ES" altLang="zh-CN" sz="1200" dirty="0"/>
          </a:p>
          <a:p>
            <a:pPr marL="288290" lvl="2" indent="0">
              <a:buNone/>
            </a:pPr>
            <a:r>
              <a:rPr lang="es-ES" altLang="zh-CN" sz="1200" dirty="0"/>
              <a:t>simaqian 000001 cpp 80  </a:t>
            </a:r>
            <a:endParaRPr lang="es-ES" altLang="zh-CN" sz="1200" dirty="0"/>
          </a:p>
          <a:p>
            <a:pPr marL="288290" lvl="2" indent="0">
              <a:buNone/>
            </a:pPr>
            <a:r>
              <a:rPr lang="es-ES" altLang="zh-CN" sz="1200" dirty="0"/>
              <a:t>simaqian 000001 java 90  </a:t>
            </a:r>
            <a:endParaRPr lang="es-ES" altLang="zh-CN" sz="1200" dirty="0"/>
          </a:p>
          <a:p>
            <a:pPr marL="288290" lvl="2" indent="0">
              <a:buNone/>
            </a:pPr>
            <a:r>
              <a:rPr lang="es-ES" altLang="zh-CN" sz="1200" dirty="0"/>
              <a:t>baijuyi 000002 cpp 70 </a:t>
            </a:r>
            <a:endParaRPr lang="es-ES" altLang="zh-CN" sz="1200" dirty="0"/>
          </a:p>
          <a:p>
            <a:pPr marL="288290" lvl="2" indent="0">
              <a:buNone/>
            </a:pPr>
            <a:r>
              <a:rPr lang="en-US" altLang="zh-CN" sz="1200" dirty="0"/>
              <a:t>2  </a:t>
            </a:r>
            <a:endParaRPr lang="en-US" altLang="zh-CN" sz="1200" dirty="0"/>
          </a:p>
          <a:p>
            <a:pPr marL="288290" lvl="2" indent="0">
              <a:buNone/>
            </a:pPr>
            <a:r>
              <a:rPr lang="en-US" altLang="zh-CN" sz="1200" dirty="0"/>
              <a:t>course </a:t>
            </a:r>
            <a:r>
              <a:rPr lang="en-US" altLang="zh-CN" sz="1200" dirty="0" err="1"/>
              <a:t>cpp</a:t>
            </a:r>
            <a:r>
              <a:rPr lang="en-US" altLang="zh-CN" sz="1200" dirty="0"/>
              <a:t>  </a:t>
            </a:r>
            <a:endParaRPr lang="en-US" altLang="zh-CN" sz="1200" dirty="0"/>
          </a:p>
          <a:p>
            <a:pPr marL="288290" lvl="2" indent="0">
              <a:buNone/>
            </a:pPr>
            <a:r>
              <a:rPr lang="en-US" altLang="zh-CN" sz="1200" dirty="0"/>
              <a:t>student </a:t>
            </a:r>
            <a:r>
              <a:rPr lang="en-US" altLang="zh-CN" sz="1200" dirty="0" err="1"/>
              <a:t>simaqian</a:t>
            </a:r>
            <a:r>
              <a:rPr lang="en-US" altLang="zh-CN" sz="1200" dirty="0"/>
              <a:t> </a:t>
            </a:r>
            <a:endParaRPr lang="en-US" altLang="zh-CN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500" dirty="0"/>
              <a:t>输出：</a:t>
            </a:r>
            <a:endParaRPr lang="en-US" altLang="zh-CN" sz="1500" dirty="0"/>
          </a:p>
          <a:p>
            <a:pPr marL="288290" lvl="2" indent="0">
              <a:buNone/>
            </a:pPr>
            <a:r>
              <a:rPr lang="en-US" altLang="zh-CN" sz="1200" dirty="0" err="1"/>
              <a:t>cpp</a:t>
            </a:r>
            <a:r>
              <a:rPr lang="en-US" altLang="zh-CN" sz="1200" dirty="0"/>
              <a:t> 75.00  </a:t>
            </a:r>
            <a:endParaRPr lang="en-US" altLang="zh-CN" sz="1200" dirty="0"/>
          </a:p>
          <a:p>
            <a:pPr marL="288290" lvl="2" indent="0">
              <a:buNone/>
            </a:pPr>
            <a:r>
              <a:rPr lang="en-US" altLang="zh-CN" sz="1200" dirty="0" err="1"/>
              <a:t>simaqian</a:t>
            </a:r>
            <a:r>
              <a:rPr lang="en-US" altLang="zh-CN" sz="1200" dirty="0"/>
              <a:t> 85.00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60220" y="2354142"/>
            <a:ext cx="5657850" cy="2625457"/>
          </a:xfrm>
        </p:spPr>
        <p:txBody>
          <a:bodyPr>
            <a:normAutofit/>
          </a:bodyPr>
          <a:lstStyle/>
          <a:p>
            <a:pPr lvl="1"/>
            <a:r>
              <a:rPr lang="zh-CN" altLang="en-US" sz="1500" dirty="0"/>
              <a:t>数据的解析</a:t>
            </a:r>
            <a:endParaRPr lang="en-US" altLang="zh-CN" sz="1500" dirty="0"/>
          </a:p>
          <a:p>
            <a:pPr lvl="2"/>
            <a:r>
              <a:rPr lang="zh-CN" altLang="en-US" sz="1200" dirty="0"/>
              <a:t>用</a:t>
            </a:r>
            <a:r>
              <a:rPr lang="en-US" altLang="zh-CN" sz="1200" dirty="0"/>
              <a:t>3</a:t>
            </a:r>
            <a:r>
              <a:rPr lang="zh-CN" altLang="en-US" sz="1200" dirty="0"/>
              <a:t>个数组来记录</a:t>
            </a:r>
            <a:r>
              <a:rPr lang="en-US" altLang="zh-CN" sz="1200" dirty="0"/>
              <a:t>3</a:t>
            </a:r>
            <a:r>
              <a:rPr lang="zh-CN" altLang="en-US" sz="1200" dirty="0"/>
              <a:t>列，</a:t>
            </a:r>
            <a:r>
              <a:rPr lang="en-US" altLang="zh-CN" sz="1200" dirty="0"/>
              <a:t>name</a:t>
            </a:r>
            <a:r>
              <a:rPr lang="zh-CN" altLang="en-US" sz="1200" dirty="0"/>
              <a:t>、</a:t>
            </a:r>
            <a:r>
              <a:rPr lang="en-US" altLang="zh-CN" sz="1200" dirty="0"/>
              <a:t>course</a:t>
            </a:r>
            <a:r>
              <a:rPr lang="zh-CN" altLang="en-US" sz="1200" dirty="0"/>
              <a:t>、</a:t>
            </a:r>
            <a:r>
              <a:rPr lang="en-US" altLang="zh-CN" sz="1200" dirty="0"/>
              <a:t>grade</a:t>
            </a:r>
            <a:endParaRPr lang="en-US" altLang="zh-CN" sz="1200" dirty="0"/>
          </a:p>
          <a:p>
            <a:pPr lvl="1"/>
            <a:r>
              <a:rPr lang="zh-CN" altLang="en-US" sz="1500" dirty="0"/>
              <a:t>成绩的更新</a:t>
            </a:r>
            <a:endParaRPr lang="en-US" altLang="zh-CN" sz="1500" dirty="0"/>
          </a:p>
          <a:p>
            <a:pPr lvl="2"/>
            <a:r>
              <a:rPr lang="zh-CN" altLang="en-US" sz="1200" dirty="0"/>
              <a:t>根据</a:t>
            </a:r>
            <a:r>
              <a:rPr lang="en-US" altLang="zh-CN" sz="1200" dirty="0"/>
              <a:t>name</a:t>
            </a:r>
            <a:r>
              <a:rPr lang="zh-CN" altLang="en-US" sz="1200" dirty="0"/>
              <a:t>数组下标和</a:t>
            </a:r>
            <a:r>
              <a:rPr lang="en-US" altLang="zh-CN" sz="1200" dirty="0"/>
              <a:t>course</a:t>
            </a:r>
            <a:r>
              <a:rPr lang="zh-CN" altLang="en-US" sz="1200" dirty="0"/>
              <a:t>数组下标来更新成绩，删除更新过的成绩</a:t>
            </a:r>
            <a:endParaRPr lang="en-US" altLang="zh-CN" sz="1200" dirty="0"/>
          </a:p>
          <a:p>
            <a:pPr lvl="1"/>
            <a:r>
              <a:rPr lang="zh-CN" altLang="en-US" sz="1500" dirty="0"/>
              <a:t>命令的判断与解析</a:t>
            </a:r>
            <a:endParaRPr lang="en-US" altLang="zh-CN" sz="1200" dirty="0"/>
          </a:p>
          <a:p>
            <a:pPr lvl="2"/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201"/>
  <p:tag name="KSO_WM_UNIT_TYPE" val="l_h_f"/>
  <p:tag name="KSO_WM_UNIT_INDEX" val="1_1_1"/>
  <p:tag name="KSO_WM_UNIT_ID" val="150995247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五组"/>
  <p:tag name="KSO_WM_UNIT_PRESET_TEXT" val="请在此处添加文本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201"/>
  <p:tag name="KSO_WM_UNIT_TYPE" val="l_h_f"/>
  <p:tag name="KSO_WM_UNIT_INDEX" val="1_1_1"/>
  <p:tag name="KSO_WM_UNIT_ID" val="150995247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DIAGRAM_GROUP_CODE" val="第五组"/>
  <p:tag name="KSO_WM_UNIT_PRESET_TEXT" val="请在此处添加文本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2377</Words>
  <Application>WPS 演示</Application>
  <PresentationFormat>全屏显示(4:3)</PresentationFormat>
  <Paragraphs>165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等线</vt:lpstr>
      <vt:lpstr>Calibri Light</vt:lpstr>
      <vt:lpstr>Arial Unicode MS</vt:lpstr>
      <vt:lpstr>Calibri</vt:lpstr>
      <vt:lpstr>Office 主题​​</vt:lpstr>
      <vt:lpstr>回顾</vt:lpstr>
      <vt:lpstr>1_回顾</vt:lpstr>
      <vt:lpstr>C++第一次作业习题讲解</vt:lpstr>
      <vt:lpstr>Q10 斐波那契数列</vt:lpstr>
      <vt:lpstr>思路一</vt:lpstr>
      <vt:lpstr>思路二</vt:lpstr>
      <vt:lpstr>Q9 求素数的和</vt:lpstr>
      <vt:lpstr>思路</vt:lpstr>
      <vt:lpstr>参考代码</vt:lpstr>
      <vt:lpstr>Q70 学生成绩处理</vt:lpstr>
      <vt:lpstr>思路</vt:lpstr>
      <vt:lpstr>参考代码</vt:lpstr>
      <vt:lpstr>参考代码</vt:lpstr>
      <vt:lpstr>Q68 字符串简单操作</vt:lpstr>
      <vt:lpstr>思路</vt:lpstr>
      <vt:lpstr>参考代码</vt:lpstr>
      <vt:lpstr>Q66 计算海明编码</vt:lpstr>
      <vt:lpstr>思路</vt:lpstr>
      <vt:lpstr>计算实例</vt:lpstr>
      <vt:lpstr>参考代码</vt:lpstr>
      <vt:lpstr>参考代码</vt:lpstr>
      <vt:lpstr>参考代码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C++第一次作业习题讲解</dc:title>
  <dc:creator>Windows User</dc:creator>
  <cp:lastModifiedBy>简·若媛</cp:lastModifiedBy>
  <cp:revision>31</cp:revision>
  <dcterms:created xsi:type="dcterms:W3CDTF">2017-10-24T06:01:00Z</dcterms:created>
  <dcterms:modified xsi:type="dcterms:W3CDTF">2017-11-06T13:04:48Z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