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3" r:id="rId1"/>
  </p:sldMasterIdLst>
  <p:notesMasterIdLst>
    <p:notesMasterId r:id="rId29"/>
  </p:notesMasterIdLst>
  <p:sldIdLst>
    <p:sldId id="256" r:id="rId2"/>
    <p:sldId id="277" r:id="rId3"/>
    <p:sldId id="261" r:id="rId4"/>
    <p:sldId id="262" r:id="rId5"/>
    <p:sldId id="269" r:id="rId6"/>
    <p:sldId id="270" r:id="rId7"/>
    <p:sldId id="271" r:id="rId8"/>
    <p:sldId id="267" r:id="rId9"/>
    <p:sldId id="278" r:id="rId10"/>
    <p:sldId id="268" r:id="rId11"/>
    <p:sldId id="275" r:id="rId12"/>
    <p:sldId id="264" r:id="rId13"/>
    <p:sldId id="272" r:id="rId14"/>
    <p:sldId id="279" r:id="rId15"/>
    <p:sldId id="263" r:id="rId16"/>
    <p:sldId id="265" r:id="rId17"/>
    <p:sldId id="260" r:id="rId18"/>
    <p:sldId id="258" r:id="rId19"/>
    <p:sldId id="259" r:id="rId20"/>
    <p:sldId id="280" r:id="rId21"/>
    <p:sldId id="266" r:id="rId22"/>
    <p:sldId id="276" r:id="rId23"/>
    <p:sldId id="273" r:id="rId24"/>
    <p:sldId id="274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用户" initials="W用" lastIdx="1" clrIdx="0">
    <p:extLst>
      <p:ext uri="{19B8F6BF-5375-455C-9EA6-DF929625EA0E}">
        <p15:presenceInfo xmlns:p15="http://schemas.microsoft.com/office/powerpoint/2012/main" userId="Windows 用户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7"/>
  </p:normalViewPr>
  <p:slideViewPr>
    <p:cSldViewPr snapToGrid="0">
      <p:cViewPr varScale="1">
        <p:scale>
          <a:sx n="69" d="100"/>
          <a:sy n="69" d="100"/>
        </p:scale>
        <p:origin x="14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A6849B-2CA5-4CB7-BF65-3184CC018881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64336DC-4157-4AC6-9FF7-9B821A59B035}" type="pres">
      <dgm:prSet presAssocID="{1AA6849B-2CA5-4CB7-BF65-3184CC01888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1CA515F-9492-46D4-9E9A-7A736530EB38}" type="presOf" srcId="{1AA6849B-2CA5-4CB7-BF65-3184CC018881}" destId="{964336DC-4157-4AC6-9FF7-9B821A59B035}" srcOrd="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7B5C5-317B-4076-8203-7ABC8670B433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1C7A09-AFE5-4A3A-A6C8-4E05935F7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82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我讲的部分有得分最高的，也有得分最低的</a:t>
            </a:r>
            <a:r>
              <a:rPr lang="en-US" altLang="zh-CN" dirty="0" smtClean="0"/>
              <a:t>~</a:t>
            </a:r>
            <a:r>
              <a:rPr lang="zh-CN" altLang="en-US" dirty="0" smtClean="0"/>
              <a:t>，说明我们助教的分工很均匀。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C7A09-AFE5-4A3A-A6C8-4E05935F7FD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172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既然要考察数的范围，当然只能玩越界了，其他也没法考察。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C7A09-AFE5-4A3A-A6C8-4E05935F7FD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683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C7A09-AFE5-4A3A-A6C8-4E05935F7FD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91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这个地方输入的数字也可以耍赖，只是在处理的时候当做字符处理即可，计算对应的值，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-</a:t>
            </a:r>
            <a:r>
              <a:rPr lang="zh-CN" altLang="en-US" dirty="0" smtClean="0"/>
              <a:t>‘</a:t>
            </a:r>
            <a:r>
              <a:rPr lang="en-US" altLang="zh-CN" dirty="0" smtClean="0"/>
              <a:t>0</a:t>
            </a:r>
            <a:r>
              <a:rPr lang="zh-CN" altLang="en-US" dirty="0" smtClean="0"/>
              <a:t>’即可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C7A09-AFE5-4A3A-A6C8-4E05935F7FD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562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同一份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C7A09-AFE5-4A3A-A6C8-4E05935F7FD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852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07445-8FA7-49BF-BAC9-92978267F324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2FF0-E8D3-49F2-BF7F-CB5D40E5B1E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805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07445-8FA7-49BF-BAC9-92978267F324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2FF0-E8D3-49F2-BF7F-CB5D40E5B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735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07445-8FA7-49BF-BAC9-92978267F324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2FF0-E8D3-49F2-BF7F-CB5D40E5B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812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07445-8FA7-49BF-BAC9-92978267F324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2FF0-E8D3-49F2-BF7F-CB5D40E5B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380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07445-8FA7-49BF-BAC9-92978267F324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2FF0-E8D3-49F2-BF7F-CB5D40E5B1E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28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07445-8FA7-49BF-BAC9-92978267F324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2FF0-E8D3-49F2-BF7F-CB5D40E5B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45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07445-8FA7-49BF-BAC9-92978267F324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2FF0-E8D3-49F2-BF7F-CB5D40E5B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28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07445-8FA7-49BF-BAC9-92978267F324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2FF0-E8D3-49F2-BF7F-CB5D40E5B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036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07445-8FA7-49BF-BAC9-92978267F324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2FF0-E8D3-49F2-BF7F-CB5D40E5B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60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1A07445-8FA7-49BF-BAC9-92978267F324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412FF0-E8D3-49F2-BF7F-CB5D40E5B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647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07445-8FA7-49BF-BAC9-92978267F324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2FF0-E8D3-49F2-BF7F-CB5D40E5B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672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1A07445-8FA7-49BF-BAC9-92978267F324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B412FF0-E8D3-49F2-BF7F-CB5D40E5B1E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82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2392" y="1918921"/>
            <a:ext cx="7639216" cy="1568051"/>
          </a:xfrm>
        </p:spPr>
        <p:txBody>
          <a:bodyPr>
            <a:normAutofit/>
          </a:bodyPr>
          <a:lstStyle/>
          <a:p>
            <a:pPr algn="ctr"/>
            <a:r>
              <a:rPr lang="en-US" altLang="zh-CN" sz="5400" dirty="0" smtClean="0"/>
              <a:t>C++</a:t>
            </a:r>
            <a:r>
              <a:rPr lang="zh-CN" altLang="en-US" sz="5400" dirty="0" smtClean="0"/>
              <a:t>第一次作业习题讲解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7500" y="4448608"/>
            <a:ext cx="7929000" cy="925691"/>
          </a:xfrm>
        </p:spPr>
        <p:txBody>
          <a:bodyPr>
            <a:noAutofit/>
          </a:bodyPr>
          <a:lstStyle/>
          <a:p>
            <a:pPr algn="r"/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MF1732135 –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韦祖策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mF1732135@smail.nju.edu.cn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595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81397" y="886693"/>
            <a:ext cx="79608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考察点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marL="7429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数的位移运算</a:t>
            </a:r>
            <a:endParaRPr lang="en-US" altLang="zh-CN" dirty="0"/>
          </a:p>
          <a:p>
            <a:pPr marL="285750" lvl="1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三种位移</a:t>
            </a:r>
            <a:endParaRPr lang="en-US" altLang="zh-CN" dirty="0"/>
          </a:p>
          <a:p>
            <a:pPr marL="12001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en-US" altLang="zh-CN" dirty="0" smtClean="0"/>
              <a:t>&lt;&lt;   </a:t>
            </a:r>
            <a:r>
              <a:rPr lang="zh-CN" altLang="en-US" dirty="0"/>
              <a:t> </a:t>
            </a:r>
            <a:r>
              <a:rPr lang="zh-CN" altLang="en-US" dirty="0" smtClean="0"/>
              <a:t>规则</a:t>
            </a:r>
            <a:r>
              <a:rPr lang="zh-CN" altLang="en-US" dirty="0"/>
              <a:t>：高位移出舍弃，低位的移入补零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1657350" lvl="3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数学意义：在数字没有溢出的前提下，对于正数和负数，左移一位都相当于乘以</a:t>
            </a:r>
            <a:r>
              <a:rPr lang="en-US" altLang="zh-CN" dirty="0"/>
              <a:t>2</a:t>
            </a:r>
            <a:r>
              <a:rPr lang="zh-CN" altLang="en-US" dirty="0"/>
              <a:t>的</a:t>
            </a:r>
            <a:r>
              <a:rPr lang="en-US" altLang="zh-CN" dirty="0"/>
              <a:t>1</a:t>
            </a:r>
            <a:r>
              <a:rPr lang="zh-CN" altLang="en-US" dirty="0"/>
              <a:t>次方，左移</a:t>
            </a:r>
            <a:r>
              <a:rPr lang="en-US" altLang="zh-CN" dirty="0"/>
              <a:t>n</a:t>
            </a:r>
            <a:r>
              <a:rPr lang="zh-CN" altLang="en-US" dirty="0"/>
              <a:t>位就相当于乘以</a:t>
            </a:r>
            <a:r>
              <a:rPr lang="en-US" altLang="zh-CN" dirty="0"/>
              <a:t>2</a:t>
            </a:r>
            <a:r>
              <a:rPr lang="zh-CN" altLang="en-US" dirty="0"/>
              <a:t>的</a:t>
            </a:r>
            <a:r>
              <a:rPr lang="en-US" altLang="zh-CN" dirty="0"/>
              <a:t>n</a:t>
            </a:r>
            <a:r>
              <a:rPr lang="zh-CN" altLang="en-US" dirty="0"/>
              <a:t>次方。</a:t>
            </a:r>
            <a:endParaRPr lang="en-US" altLang="zh-CN" dirty="0" smtClean="0"/>
          </a:p>
          <a:p>
            <a:pPr marL="12001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en-US" altLang="zh-CN" dirty="0" smtClean="0"/>
              <a:t>&gt;&gt;    </a:t>
            </a:r>
            <a:r>
              <a:rPr lang="zh-CN" altLang="en-US" dirty="0" smtClean="0"/>
              <a:t>规则</a:t>
            </a:r>
            <a:r>
              <a:rPr lang="zh-CN" altLang="en-US" dirty="0"/>
              <a:t>：低位移出舍弃，高位的空位补符号位，即正数补零，负数补</a:t>
            </a:r>
            <a:r>
              <a:rPr lang="en-US" altLang="zh-CN" dirty="0"/>
              <a:t>1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1657350" lvl="3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数学意义：对于正数，当移出的位中没有</a:t>
            </a:r>
            <a:r>
              <a:rPr lang="en-US" altLang="zh-CN" dirty="0"/>
              <a:t>1</a:t>
            </a:r>
            <a:r>
              <a:rPr lang="zh-CN" altLang="en-US" dirty="0"/>
              <a:t>时，右移一位相当于除</a:t>
            </a:r>
            <a:r>
              <a:rPr lang="en-US" altLang="zh-CN" dirty="0"/>
              <a:t>2</a:t>
            </a:r>
            <a:r>
              <a:rPr lang="zh-CN" altLang="en-US" dirty="0"/>
              <a:t>，右移</a:t>
            </a:r>
            <a:r>
              <a:rPr lang="en-US" altLang="zh-CN" dirty="0"/>
              <a:t>n</a:t>
            </a:r>
            <a:r>
              <a:rPr lang="zh-CN" altLang="en-US" dirty="0"/>
              <a:t>位相当于除</a:t>
            </a:r>
            <a:r>
              <a:rPr lang="en-US" altLang="zh-CN" dirty="0"/>
              <a:t>2</a:t>
            </a:r>
            <a:r>
              <a:rPr lang="zh-CN" altLang="en-US" dirty="0"/>
              <a:t>的</a:t>
            </a:r>
            <a:r>
              <a:rPr lang="en-US" altLang="zh-CN" dirty="0"/>
              <a:t>n</a:t>
            </a:r>
            <a:r>
              <a:rPr lang="zh-CN" altLang="en-US" dirty="0"/>
              <a:t>次方；对于负数，当移出的位中没有</a:t>
            </a:r>
            <a:r>
              <a:rPr lang="en-US" altLang="zh-CN" dirty="0"/>
              <a:t>0</a:t>
            </a:r>
            <a:r>
              <a:rPr lang="zh-CN" altLang="en-US" dirty="0"/>
              <a:t>时，右移一位相当于除</a:t>
            </a:r>
            <a:r>
              <a:rPr lang="en-US" altLang="zh-CN" dirty="0"/>
              <a:t>2</a:t>
            </a:r>
            <a:r>
              <a:rPr lang="zh-CN" altLang="en-US" dirty="0"/>
              <a:t>，右移</a:t>
            </a:r>
            <a:r>
              <a:rPr lang="en-US" altLang="zh-CN" dirty="0"/>
              <a:t>n</a:t>
            </a:r>
            <a:r>
              <a:rPr lang="zh-CN" altLang="en-US" dirty="0"/>
              <a:t>位相当于除</a:t>
            </a:r>
            <a:r>
              <a:rPr lang="en-US" altLang="zh-CN" dirty="0"/>
              <a:t>2</a:t>
            </a:r>
            <a:r>
              <a:rPr lang="zh-CN" altLang="en-US" dirty="0"/>
              <a:t>的</a:t>
            </a:r>
            <a:r>
              <a:rPr lang="en-US" altLang="zh-CN" dirty="0"/>
              <a:t>n</a:t>
            </a:r>
            <a:r>
              <a:rPr lang="zh-CN" altLang="en-US" dirty="0"/>
              <a:t>次方。</a:t>
            </a:r>
            <a:endParaRPr lang="en-US" altLang="zh-CN" dirty="0" smtClean="0"/>
          </a:p>
          <a:p>
            <a:pPr marL="12001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en-US" altLang="zh-CN" dirty="0" smtClean="0"/>
              <a:t>&gt;&gt;&gt;  </a:t>
            </a:r>
            <a:r>
              <a:rPr lang="zh-CN" altLang="en-US" dirty="0" smtClean="0"/>
              <a:t>规则：低位</a:t>
            </a:r>
            <a:r>
              <a:rPr lang="zh-CN" altLang="en-US" dirty="0"/>
              <a:t>移出舍弃，高位补零</a:t>
            </a:r>
            <a:r>
              <a:rPr lang="zh-CN" altLang="en-US" dirty="0" smtClean="0"/>
              <a:t>。</a:t>
            </a:r>
            <a:r>
              <a:rPr lang="zh-CN" altLang="en-US" dirty="0"/>
              <a:t>对于正数来说，与</a:t>
            </a:r>
            <a:r>
              <a:rPr lang="en-US" altLang="zh-CN" dirty="0"/>
              <a:t>(2)</a:t>
            </a:r>
            <a:r>
              <a:rPr lang="zh-CN" altLang="en-US" dirty="0"/>
              <a:t>相同，而对于负数则不同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1657350" lvl="3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数学意义：正数</a:t>
            </a:r>
            <a:r>
              <a:rPr lang="zh-CN" altLang="en-US" dirty="0" smtClean="0"/>
              <a:t>与</a:t>
            </a:r>
            <a:r>
              <a:rPr lang="en-US" altLang="zh-CN" dirty="0" smtClean="0"/>
              <a:t>&gt;&gt;</a:t>
            </a:r>
            <a:r>
              <a:rPr lang="zh-CN" altLang="en-US" dirty="0" smtClean="0"/>
              <a:t>相同</a:t>
            </a:r>
            <a:r>
              <a:rPr lang="zh-CN" altLang="en-US" dirty="0"/>
              <a:t>，负数无数学意义。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242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思路：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 smtClean="0"/>
              <a:t>常规法，将十进制的数转化为二进制，取前面三位（繁琐）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 smtClean="0"/>
              <a:t>位移的方法，使用右移使得只剩下在二进制表示的情况下只有三</a:t>
            </a:r>
            <a:r>
              <a:rPr lang="zh-CN" altLang="en-US" dirty="0" smtClean="0"/>
              <a:t>位（简单不容易出错）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p"/>
            </a:pPr>
            <a:r>
              <a:rPr lang="zh-CN" altLang="en-US" dirty="0" smtClean="0"/>
              <a:t>如何</a:t>
            </a:r>
            <a:r>
              <a:rPr lang="zh-CN" altLang="en-US" dirty="0" smtClean="0"/>
              <a:t>保证只有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位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CN" dirty="0"/>
              <a:t>3</a:t>
            </a:r>
            <a:r>
              <a:rPr lang="zh-CN" altLang="en-US" dirty="0"/>
              <a:t>位正数的二进制最大的数为</a:t>
            </a:r>
            <a:r>
              <a:rPr lang="en-US" altLang="zh-CN" dirty="0"/>
              <a:t>111</a:t>
            </a:r>
            <a:r>
              <a:rPr lang="zh-CN" altLang="en-US" dirty="0"/>
              <a:t>，即十进制的</a:t>
            </a:r>
            <a:r>
              <a:rPr lang="en-US" altLang="zh-CN" dirty="0"/>
              <a:t>7</a:t>
            </a:r>
            <a:r>
              <a:rPr lang="zh-CN" altLang="en-US" dirty="0"/>
              <a:t>，可以每次位移一次直到值小于</a:t>
            </a:r>
            <a:r>
              <a:rPr lang="en-US" altLang="zh-CN" dirty="0"/>
              <a:t>8</a:t>
            </a:r>
            <a:r>
              <a:rPr lang="zh-CN" altLang="en-US" dirty="0"/>
              <a:t>即可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p"/>
            </a:pPr>
            <a:r>
              <a:rPr lang="zh-CN" altLang="en-US" dirty="0"/>
              <a:t>方法二是先计算十进制的数在二进制表示下有多少位长度，如果长度小于</a:t>
            </a:r>
            <a:r>
              <a:rPr lang="en-US" altLang="zh-CN" dirty="0"/>
              <a:t>3</a:t>
            </a:r>
            <a:r>
              <a:rPr lang="zh-CN" altLang="en-US" dirty="0"/>
              <a:t>，则不需要进行位移，长度大于</a:t>
            </a:r>
            <a:r>
              <a:rPr lang="en-US" altLang="zh-CN" dirty="0"/>
              <a:t>3</a:t>
            </a:r>
            <a:r>
              <a:rPr lang="zh-CN" altLang="en-US" dirty="0"/>
              <a:t>的情况下位移（</a:t>
            </a:r>
            <a:r>
              <a:rPr lang="en-US" altLang="zh-CN" dirty="0"/>
              <a:t>length-3</a:t>
            </a:r>
            <a:r>
              <a:rPr lang="zh-CN" altLang="en-US" dirty="0"/>
              <a:t>）次就可以得到高三位的数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8988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27" y="1219200"/>
            <a:ext cx="4469853" cy="435032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822" y="1579418"/>
            <a:ext cx="3629251" cy="297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86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Q69 </a:t>
            </a:r>
            <a:r>
              <a:rPr lang="zh-CN" altLang="en-US" dirty="0" smtClean="0"/>
              <a:t>最大回文数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845734"/>
            <a:ext cx="8196350" cy="4023360"/>
          </a:xfrm>
        </p:spPr>
        <p:txBody>
          <a:bodyPr>
            <a:noAutofit/>
          </a:bodyPr>
          <a:lstStyle/>
          <a:p>
            <a:r>
              <a:rPr lang="zh-CN" altLang="en-US" sz="1600" dirty="0" smtClean="0"/>
              <a:t>题目描述：</a:t>
            </a:r>
            <a:endParaRPr lang="en-US" altLang="zh-CN" sz="1600" dirty="0" smtClean="0"/>
          </a:p>
          <a:p>
            <a:pPr>
              <a:lnSpc>
                <a:spcPct val="170000"/>
              </a:lnSpc>
            </a:pPr>
            <a:r>
              <a:rPr lang="zh-CN" altLang="en-US" sz="1600" dirty="0"/>
              <a:t>写一个</a:t>
            </a:r>
            <a:r>
              <a:rPr lang="en-US" altLang="zh-CN" sz="1600" dirty="0"/>
              <a:t>C++</a:t>
            </a:r>
            <a:r>
              <a:rPr lang="zh-CN" altLang="en-US" sz="1600" dirty="0"/>
              <a:t>程序</a:t>
            </a:r>
            <a:r>
              <a:rPr lang="en-US" altLang="zh-CN" sz="1600" dirty="0"/>
              <a:t>,</a:t>
            </a:r>
            <a:r>
              <a:rPr lang="zh-CN" altLang="en-US" sz="1600" dirty="0"/>
              <a:t>读取一个</a:t>
            </a:r>
            <a:r>
              <a:rPr lang="en-US" altLang="zh-CN" sz="1600" dirty="0"/>
              <a:t>n</a:t>
            </a:r>
            <a:r>
              <a:rPr lang="zh-CN" altLang="en-US" sz="1600" dirty="0"/>
              <a:t>位正整数并确定这个整数中的最大回文数</a:t>
            </a:r>
            <a:r>
              <a:rPr lang="zh-CN" altLang="en-US" sz="1600" dirty="0" smtClean="0"/>
              <a:t>。回文</a:t>
            </a:r>
            <a:r>
              <a:rPr lang="zh-CN" altLang="en-US" sz="1600" dirty="0"/>
              <a:t>是指数字正向和逆向读取的结果相同</a:t>
            </a:r>
            <a:r>
              <a:rPr lang="zh-CN" altLang="en-US" sz="1600" dirty="0" smtClean="0"/>
              <a:t>。例如</a:t>
            </a:r>
            <a:r>
              <a:rPr lang="zh-CN" altLang="en-US" sz="1600" dirty="0"/>
              <a:t>下面的五位数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r>
              <a:rPr lang="en-US" altLang="zh-CN" sz="1600" dirty="0" smtClean="0"/>
              <a:t>78387</a:t>
            </a:r>
            <a:r>
              <a:rPr lang="zh-CN" altLang="en-US" sz="1600" dirty="0"/>
              <a:t>。  </a:t>
            </a:r>
          </a:p>
          <a:p>
            <a:r>
              <a:rPr lang="zh-CN" altLang="en-US" sz="1600" dirty="0"/>
              <a:t>整数中的最大回文数是指整数中包含的最长的回文串的长度。  </a:t>
            </a:r>
          </a:p>
          <a:p>
            <a:r>
              <a:rPr lang="zh-CN" altLang="en-US" sz="1600" dirty="0"/>
              <a:t>输入第一个数是正整数的长度</a:t>
            </a:r>
            <a:r>
              <a:rPr lang="en-US" altLang="zh-CN" sz="1600" dirty="0"/>
              <a:t>n</a:t>
            </a:r>
            <a:r>
              <a:rPr lang="zh-CN" altLang="en-US" sz="1600" dirty="0"/>
              <a:t>，之后是输入的正整数。（</a:t>
            </a:r>
            <a:r>
              <a:rPr lang="en-US" altLang="zh-CN" sz="1600" dirty="0"/>
              <a:t>0&lt;n&lt;50</a:t>
            </a:r>
            <a:r>
              <a:rPr lang="zh-CN" altLang="en-US" sz="1600" dirty="0"/>
              <a:t>）  </a:t>
            </a:r>
          </a:p>
          <a:p>
            <a:r>
              <a:rPr lang="en-US" altLang="zh-CN" sz="1600" dirty="0"/>
              <a:t>Input</a:t>
            </a:r>
            <a:r>
              <a:rPr lang="zh-CN" altLang="en-US" sz="1600" dirty="0"/>
              <a:t>：  </a:t>
            </a:r>
          </a:p>
          <a:p>
            <a:r>
              <a:rPr lang="en-US" altLang="zh-CN" sz="1600" dirty="0"/>
              <a:t>5 </a:t>
            </a:r>
            <a:endParaRPr lang="en-US" altLang="zh-CN" sz="1600" dirty="0" smtClean="0"/>
          </a:p>
          <a:p>
            <a:r>
              <a:rPr lang="en-US" altLang="zh-CN" sz="1600" dirty="0" smtClean="0"/>
              <a:t>78386  </a:t>
            </a:r>
            <a:endParaRPr lang="en-US" altLang="zh-CN" sz="1600" dirty="0"/>
          </a:p>
          <a:p>
            <a:r>
              <a:rPr lang="en-US" altLang="zh-CN" sz="1600" dirty="0"/>
              <a:t>Output</a:t>
            </a:r>
            <a:r>
              <a:rPr lang="zh-CN" altLang="en-US" sz="1600" dirty="0"/>
              <a:t>：  </a:t>
            </a:r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（输出无换行）</a:t>
            </a:r>
          </a:p>
        </p:txBody>
      </p:sp>
    </p:spTree>
    <p:extLst>
      <p:ext uri="{BB962C8B-B14F-4D97-AF65-F5344CB8AC3E}">
        <p14:creationId xmlns:p14="http://schemas.microsoft.com/office/powerpoint/2010/main" val="132936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46" y="237036"/>
            <a:ext cx="4209524" cy="45333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500" y="748342"/>
            <a:ext cx="1257143" cy="230476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06582" y="5001491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en-US" altLang="zh-CN" dirty="0" smtClean="0"/>
              <a:t>Test9</a:t>
            </a:r>
            <a:r>
              <a:rPr lang="zh-CN" altLang="en-US" dirty="0" smtClean="0"/>
              <a:t>：</a:t>
            </a:r>
            <a:r>
              <a:rPr lang="zh-CN" altLang="en-US" dirty="0" smtClean="0">
                <a:solidFill>
                  <a:srgbClr val="FF0000"/>
                </a:solidFill>
              </a:rPr>
              <a:t>错误原因，数字的范围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/>
              <a:t>其他测试用例分布较均匀，编码的原因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752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考察点：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 smtClean="0"/>
              <a:t>数组遍历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 smtClean="0"/>
              <a:t>数组边界</a:t>
            </a:r>
            <a:endParaRPr lang="en-US" altLang="zh-CN" dirty="0" smtClean="0"/>
          </a:p>
          <a:p>
            <a:pPr lvl="2">
              <a:buFont typeface="Wingdings" panose="05000000000000000000" pitchFamily="2" charset="2"/>
              <a:buChar char="p"/>
            </a:pPr>
            <a:r>
              <a:rPr lang="zh-CN" altLang="en-US" sz="1800" dirty="0" smtClean="0"/>
              <a:t>长度为</a:t>
            </a:r>
            <a:r>
              <a:rPr lang="en-US" altLang="zh-CN" sz="1800" dirty="0" smtClean="0"/>
              <a:t>n</a:t>
            </a:r>
            <a:r>
              <a:rPr lang="zh-CN" altLang="en-US" sz="1800" dirty="0" smtClean="0"/>
              <a:t>的数组从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开始计数，直至</a:t>
            </a:r>
            <a:r>
              <a:rPr lang="en-US" altLang="zh-CN" sz="1800" dirty="0" smtClean="0"/>
              <a:t>n-1</a:t>
            </a:r>
            <a:r>
              <a:rPr lang="zh-CN" altLang="en-US" sz="1800" dirty="0" smtClean="0"/>
              <a:t>，题目中需要考虑访问越界的问题</a:t>
            </a:r>
            <a:endParaRPr lang="en-US" altLang="zh-CN" sz="1800" dirty="0" smtClean="0"/>
          </a:p>
          <a:p>
            <a:pPr lvl="1">
              <a:buFont typeface="Wingdings" panose="05000000000000000000" pitchFamily="2" charset="2"/>
              <a:buChar char="p"/>
            </a:pPr>
            <a:endParaRPr lang="en-US" altLang="zh-CN" dirty="0" smtClean="0"/>
          </a:p>
          <a:p>
            <a:pPr lvl="1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 smtClean="0"/>
              <a:t>思路</a:t>
            </a:r>
            <a:r>
              <a:rPr lang="en-US" altLang="zh-CN" dirty="0" smtClean="0"/>
              <a:t>	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800" dirty="0" smtClean="0"/>
              <a:t>依次以数组中的每一个元素做为轴心，向两边扩展，扩展两边的时候值相等，则可以继续扩展，然后取以每一个元素值作为回文轴心的值最大的长度。</a:t>
            </a:r>
            <a:endParaRPr lang="en-US" altLang="zh-CN" sz="1800" dirty="0" smtClean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800" dirty="0" smtClean="0"/>
              <a:t>使用元素的轴心的时候，需要注意到回文长度可能是奇数个也可能是偶数个。</a:t>
            </a:r>
            <a:endParaRPr lang="en-US" altLang="zh-CN" sz="1800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259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960" y="1072954"/>
            <a:ext cx="7543800" cy="724877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182" y="0"/>
            <a:ext cx="6858000" cy="663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42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Q71 </a:t>
            </a:r>
            <a:r>
              <a:rPr lang="zh-CN" altLang="en-US" dirty="0" smtClean="0"/>
              <a:t>数字翻转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94509" y="2105891"/>
            <a:ext cx="75230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/>
              <a:t>题目描述：</a:t>
            </a:r>
            <a:endParaRPr lang="en-US" altLang="zh-CN" dirty="0"/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/>
              <a:t>给定一个数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，将数字翻转。</a:t>
            </a:r>
            <a:r>
              <a:rPr lang="en-US" altLang="zh-CN" dirty="0" smtClean="0"/>
              <a:t>(0&lt;n&lt;2^31) 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/>
              <a:t>考察点：</a:t>
            </a:r>
            <a:endParaRPr lang="en-US" altLang="zh-CN" dirty="0" smtClean="0"/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/>
              <a:t>数字操作的取余运算</a:t>
            </a:r>
            <a:endParaRPr lang="en-US" altLang="zh-CN" dirty="0"/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endParaRPr lang="en-US" altLang="zh-CN" dirty="0" smtClean="0"/>
          </a:p>
          <a:p>
            <a:pPr marL="285750" lvl="1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/>
              <a:t>思路</a:t>
            </a:r>
            <a:endParaRPr lang="en-US" altLang="zh-CN" dirty="0" smtClean="0"/>
          </a:p>
          <a:p>
            <a:pPr marL="7429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/>
              <a:t>获取一个十进制正整数的数最后一位只需要取这个数除</a:t>
            </a:r>
            <a:r>
              <a:rPr lang="en-US" altLang="zh-CN" dirty="0" smtClean="0"/>
              <a:t>10</a:t>
            </a:r>
            <a:r>
              <a:rPr lang="zh-CN" altLang="en-US" dirty="0" smtClean="0"/>
              <a:t>的余数</a:t>
            </a:r>
            <a:endParaRPr lang="en-US" altLang="zh-CN" dirty="0" smtClean="0"/>
          </a:p>
          <a:p>
            <a:pPr marL="7429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/>
              <a:t>取完倒数第一个要取倒数第二个只需要将原来的数除</a:t>
            </a:r>
            <a:r>
              <a:rPr lang="en-US" altLang="zh-CN" dirty="0" smtClean="0"/>
              <a:t>10</a:t>
            </a:r>
            <a:r>
              <a:rPr lang="zh-CN" altLang="en-US" dirty="0" smtClean="0"/>
              <a:t>得到新的值，然后按照上一步的方法即可。</a:t>
            </a:r>
            <a:endParaRPr lang="en-US" altLang="zh-CN" dirty="0" smtClean="0"/>
          </a:p>
          <a:p>
            <a:pPr marL="742950" lvl="2" indent="-285750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169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94210" y="124690"/>
            <a:ext cx="5155324" cy="372687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114" y="1274618"/>
            <a:ext cx="4245502" cy="466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51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960" y="430297"/>
            <a:ext cx="7543800" cy="1088068"/>
          </a:xfrm>
        </p:spPr>
        <p:txBody>
          <a:bodyPr/>
          <a:lstStyle/>
          <a:p>
            <a:r>
              <a:rPr lang="en-US" altLang="zh-CN" dirty="0" smtClean="0"/>
              <a:t>Q73 </a:t>
            </a:r>
            <a:r>
              <a:rPr lang="zh-CN" altLang="en-US" dirty="0" smtClean="0"/>
              <a:t>手机九宫格问题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2472349"/>
            <a:ext cx="7543800" cy="2750282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zh-CN" altLang="en-US" dirty="0" smtClean="0"/>
              <a:t>题目描述：</a:t>
            </a:r>
            <a:endParaRPr lang="en-US" altLang="zh-CN" dirty="0" smtClean="0"/>
          </a:p>
          <a:p>
            <a:pPr lvl="1"/>
            <a:r>
              <a:rPr lang="zh-CN" altLang="en-US" dirty="0"/>
              <a:t>输入一串数字</a:t>
            </a:r>
            <a:r>
              <a:rPr lang="en-US" altLang="zh-CN" dirty="0"/>
              <a:t>n</a:t>
            </a:r>
            <a:r>
              <a:rPr lang="zh-CN" altLang="en-US" dirty="0"/>
              <a:t>（</a:t>
            </a:r>
            <a:r>
              <a:rPr lang="en-US" altLang="zh-CN" dirty="0"/>
              <a:t>0&lt;n&lt;2^31</a:t>
            </a:r>
            <a:r>
              <a:rPr lang="zh-CN" altLang="en-US" dirty="0"/>
              <a:t>），每个数字代表多个可能的字母（数字与字母的对应关系参考手机九宫格），得到所有可能的字母组合，按字典序输出。 </a:t>
            </a:r>
            <a:r>
              <a:rPr lang="en-US" altLang="zh-CN" dirty="0"/>
              <a:t>Input</a:t>
            </a:r>
            <a:r>
              <a:rPr lang="zh-CN" altLang="en-US" dirty="0"/>
              <a:t>：</a:t>
            </a:r>
            <a:r>
              <a:rPr lang="en-US" altLang="zh-CN" dirty="0"/>
              <a:t>23 Output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/>
              <a:t>a</a:t>
            </a:r>
            <a:r>
              <a:rPr lang="en-US" altLang="zh-CN" dirty="0" smtClean="0"/>
              <a:t>d</a:t>
            </a:r>
          </a:p>
          <a:p>
            <a:pPr lvl="1"/>
            <a:r>
              <a:rPr lang="en-US" altLang="zh-CN" dirty="0"/>
              <a:t>a</a:t>
            </a:r>
            <a:r>
              <a:rPr lang="en-US" altLang="zh-CN" dirty="0" smtClean="0"/>
              <a:t>e</a:t>
            </a:r>
          </a:p>
          <a:p>
            <a:pPr lvl="1"/>
            <a:r>
              <a:rPr lang="en-US" altLang="zh-CN" dirty="0" err="1"/>
              <a:t>a</a:t>
            </a:r>
            <a:r>
              <a:rPr lang="en-US" altLang="zh-CN" dirty="0" err="1" smtClean="0"/>
              <a:t>f</a:t>
            </a:r>
            <a:endParaRPr lang="en-US" altLang="zh-CN" dirty="0" smtClean="0"/>
          </a:p>
          <a:p>
            <a:pPr lvl="1"/>
            <a:r>
              <a:rPr lang="en-US" altLang="zh-CN" dirty="0" err="1"/>
              <a:t>b</a:t>
            </a:r>
            <a:r>
              <a:rPr lang="en-US" altLang="zh-CN" dirty="0" err="1" smtClean="0"/>
              <a:t>d</a:t>
            </a:r>
            <a:endParaRPr lang="en-US" altLang="zh-CN" dirty="0" smtClean="0"/>
          </a:p>
          <a:p>
            <a:pPr lvl="1"/>
            <a:r>
              <a:rPr lang="en-US" altLang="zh-CN" dirty="0"/>
              <a:t>b</a:t>
            </a:r>
            <a:r>
              <a:rPr lang="en-US" altLang="zh-CN" dirty="0" smtClean="0"/>
              <a:t>e</a:t>
            </a:r>
          </a:p>
          <a:p>
            <a:pPr lvl="1"/>
            <a:r>
              <a:rPr lang="en-US" altLang="zh-CN" dirty="0"/>
              <a:t>b</a:t>
            </a:r>
            <a:r>
              <a:rPr lang="en-US" altLang="zh-CN" dirty="0" smtClean="0"/>
              <a:t>f</a:t>
            </a:r>
          </a:p>
          <a:p>
            <a:pPr lvl="1"/>
            <a:r>
              <a:rPr lang="en-US" altLang="zh-CN" dirty="0"/>
              <a:t>c</a:t>
            </a:r>
            <a:r>
              <a:rPr lang="en-US" altLang="zh-CN" dirty="0" smtClean="0"/>
              <a:t>d</a:t>
            </a:r>
          </a:p>
          <a:p>
            <a:pPr lvl="1"/>
            <a:r>
              <a:rPr lang="en-US" altLang="zh-CN" dirty="0" err="1"/>
              <a:t>c</a:t>
            </a:r>
            <a:r>
              <a:rPr lang="en-US" altLang="zh-CN" dirty="0" err="1" smtClean="0"/>
              <a:t>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cf</a:t>
            </a:r>
            <a:r>
              <a:rPr lang="zh-CN" altLang="en-US" dirty="0"/>
              <a:t>（无换行符）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225" y="3155964"/>
            <a:ext cx="3438095" cy="2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4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011982"/>
            <a:ext cx="8843174" cy="432825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8545" y="5749636"/>
            <a:ext cx="8714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Q2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Q65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Q69</a:t>
            </a:r>
            <a:r>
              <a:rPr lang="zh-CN" altLang="en-US" dirty="0" smtClean="0"/>
              <a:t>、</a:t>
            </a:r>
            <a:r>
              <a:rPr lang="en-US" altLang="zh-CN" dirty="0" smtClean="0"/>
              <a:t>Q71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Q73</a:t>
            </a:r>
            <a:endParaRPr lang="zh-CN" altLang="en-US" dirty="0"/>
          </a:p>
        </p:txBody>
      </p:sp>
      <p:sp>
        <p:nvSpPr>
          <p:cNvPr id="6" name="下箭头 5"/>
          <p:cNvSpPr/>
          <p:nvPr/>
        </p:nvSpPr>
        <p:spPr>
          <a:xfrm>
            <a:off x="8238814" y="1425147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>
            <a:off x="5426029" y="1168353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3737715" y="1112833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3167151" y="1098978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353173" y="828228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01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2796" y="3029054"/>
            <a:ext cx="1742857" cy="165714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32" y="286604"/>
            <a:ext cx="5190476" cy="48761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508" y="2046246"/>
            <a:ext cx="1742857" cy="165714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25235" y="5334000"/>
            <a:ext cx="250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Testcase_6:</a:t>
            </a:r>
            <a:r>
              <a:rPr lang="zh-CN" altLang="en-US" dirty="0" smtClean="0"/>
              <a:t>出现了</a:t>
            </a:r>
            <a:r>
              <a:rPr lang="en-US" altLang="zh-CN" dirty="0" smtClean="0"/>
              <a:t>7</a:t>
            </a:r>
            <a:r>
              <a:rPr lang="zh-CN" altLang="en-US" dirty="0" smtClean="0"/>
              <a:t>和</a:t>
            </a:r>
            <a:r>
              <a:rPr lang="en-US" altLang="zh-CN" dirty="0" smtClean="0"/>
              <a:t>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7881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34234" y="2854836"/>
            <a:ext cx="7186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考察</a:t>
            </a:r>
            <a:r>
              <a:rPr lang="zh-CN" altLang="en-US" dirty="0" smtClean="0"/>
              <a:t>点：</a:t>
            </a:r>
            <a:endParaRPr lang="en-US" altLang="zh-CN" dirty="0" smtClean="0"/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/>
              <a:t>数组操作</a:t>
            </a:r>
            <a:endParaRPr lang="en-US" altLang="zh-CN" dirty="0" smtClean="0"/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/>
              <a:t>字符串操作</a:t>
            </a:r>
            <a:endParaRPr lang="en-US" altLang="zh-CN" dirty="0"/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/>
              <a:t>本质</a:t>
            </a:r>
            <a:r>
              <a:rPr lang="zh-CN" altLang="en-US" dirty="0"/>
              <a:t>：字符的排列</a:t>
            </a:r>
            <a:endParaRPr lang="en-US" altLang="zh-CN" dirty="0"/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285750" lvl="1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思路</a:t>
            </a:r>
            <a:r>
              <a:rPr lang="zh-CN" altLang="en-US" dirty="0" smtClean="0"/>
              <a:t>：使用迭代法，使用上一次的输出作为下一次的输入，初始输入为空</a:t>
            </a:r>
            <a:r>
              <a:rPr lang="en-US" altLang="zh-CN" dirty="0" smtClean="0"/>
              <a:t>,</a:t>
            </a:r>
            <a:r>
              <a:rPr lang="zh-CN" altLang="en-US" dirty="0" smtClean="0"/>
              <a:t>每次在上一次输出的结果上追加新的字符，组成新的字符。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2830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1388" y="471270"/>
            <a:ext cx="7437812" cy="682690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405746" y="332940"/>
            <a:ext cx="88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abc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151419" y="286604"/>
            <a:ext cx="74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3:def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2519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19" y="0"/>
            <a:ext cx="4104762" cy="56380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381" y="566666"/>
            <a:ext cx="4514286" cy="4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453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932" y="105487"/>
            <a:ext cx="6291853" cy="640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1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解答一下有人对同一份代码在不同</a:t>
            </a:r>
            <a:r>
              <a:rPr lang="en-US" altLang="zh-CN" dirty="0" smtClean="0"/>
              <a:t>IDE</a:t>
            </a:r>
            <a:r>
              <a:rPr lang="zh-CN" altLang="en-US" dirty="0" smtClean="0"/>
              <a:t>上编译的结果不一样很愤怒的问题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 smtClean="0"/>
              <a:t>编译器的类型不一样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 smtClean="0"/>
              <a:t>编译器版本带来的问题，相同的编译器随着版本的更替会进行优化，版本改变之后的编译对</a:t>
            </a:r>
            <a:endParaRPr lang="en-US" altLang="zh-CN" dirty="0" smtClean="0"/>
          </a:p>
          <a:p>
            <a:pPr marL="201168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词法、语法的分析可能会发生改变。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2000" dirty="0"/>
              <a:t>当前</a:t>
            </a:r>
            <a:r>
              <a:rPr lang="zh-CN" altLang="en-US" sz="2000" dirty="0"/>
              <a:t>有主流哪些编译器</a:t>
            </a:r>
            <a:endParaRPr lang="en-US" altLang="zh-CN" sz="2000" dirty="0"/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 smtClean="0"/>
              <a:t>MSVC</a:t>
            </a:r>
            <a:r>
              <a:rPr lang="zh-CN" altLang="en-US" sz="1600" dirty="0"/>
              <a:t>、</a:t>
            </a:r>
            <a:r>
              <a:rPr lang="en-US" altLang="zh-CN" sz="1600" dirty="0"/>
              <a:t>GCC</a:t>
            </a:r>
            <a:r>
              <a:rPr lang="zh-CN" altLang="en-US" sz="1600" dirty="0"/>
              <a:t>、</a:t>
            </a:r>
            <a:r>
              <a:rPr lang="en-US" altLang="zh-CN" sz="1600" dirty="0"/>
              <a:t>Cygwin</a:t>
            </a:r>
            <a:r>
              <a:rPr lang="zh-CN" altLang="en-US" sz="1600" dirty="0"/>
              <a:t>、</a:t>
            </a:r>
            <a:r>
              <a:rPr lang="en-US" altLang="zh-CN" sz="1600" dirty="0" err="1" smtClean="0"/>
              <a:t>MingW</a:t>
            </a:r>
            <a:endParaRPr lang="en-US" altLang="zh-CN" sz="1600" dirty="0"/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/>
              <a:t>MSVC</a:t>
            </a:r>
            <a:r>
              <a:rPr lang="zh-CN" altLang="en-US" sz="1600" dirty="0"/>
              <a:t>是微软</a:t>
            </a:r>
            <a:r>
              <a:rPr lang="en-US" altLang="zh-CN" sz="1600" dirty="0"/>
              <a:t>Windows</a:t>
            </a:r>
            <a:r>
              <a:rPr lang="zh-CN" altLang="en-US" sz="1600" dirty="0"/>
              <a:t>平台</a:t>
            </a:r>
            <a:r>
              <a:rPr lang="en-US" altLang="zh-CN" sz="1600" dirty="0"/>
              <a:t>Visual Studio</a:t>
            </a:r>
            <a:r>
              <a:rPr lang="zh-CN" altLang="en-US" sz="1600" dirty="0"/>
              <a:t>自带的</a:t>
            </a:r>
            <a:r>
              <a:rPr lang="en-US" altLang="zh-CN" sz="1600" dirty="0"/>
              <a:t>C/C++</a:t>
            </a:r>
            <a:r>
              <a:rPr lang="zh-CN" altLang="en-US" sz="1600" dirty="0" smtClean="0"/>
              <a:t>编译器，优点是</a:t>
            </a:r>
            <a:r>
              <a:rPr lang="zh-CN" altLang="en-US" sz="1600" dirty="0"/>
              <a:t>对</a:t>
            </a:r>
            <a:r>
              <a:rPr lang="en-US" altLang="zh-CN" sz="1600" dirty="0"/>
              <a:t>Windows</a:t>
            </a:r>
            <a:r>
              <a:rPr lang="zh-CN" altLang="en-US" sz="1600" dirty="0"/>
              <a:t>平台支持好，编译</a:t>
            </a:r>
            <a:r>
              <a:rPr lang="zh-CN" altLang="en-US" sz="1600" dirty="0" smtClean="0"/>
              <a:t>快，缺点是</a:t>
            </a:r>
            <a:r>
              <a:rPr lang="zh-CN" altLang="en-US" sz="1600" dirty="0"/>
              <a:t>对</a:t>
            </a:r>
            <a:r>
              <a:rPr lang="en-US" altLang="zh-CN" sz="1600" dirty="0"/>
              <a:t>C++</a:t>
            </a:r>
            <a:r>
              <a:rPr lang="zh-CN" altLang="en-US" sz="1600" dirty="0"/>
              <a:t>的新标准支持得少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/>
              <a:t>GCC</a:t>
            </a:r>
            <a:r>
              <a:rPr lang="zh-CN" altLang="en-US" sz="1600" dirty="0"/>
              <a:t>原名</a:t>
            </a:r>
            <a:r>
              <a:rPr lang="en-US" altLang="zh-CN" sz="1600" dirty="0"/>
              <a:t>GNU C Compiler</a:t>
            </a:r>
            <a:r>
              <a:rPr lang="zh-CN" altLang="en-US" sz="1600" dirty="0"/>
              <a:t>，后来逐渐支持更多的语言编译（</a:t>
            </a:r>
            <a:r>
              <a:rPr lang="en-US" altLang="zh-CN" sz="1600" dirty="0"/>
              <a:t>C++</a:t>
            </a:r>
            <a:r>
              <a:rPr lang="zh-CN" altLang="en-US" sz="1600" dirty="0"/>
              <a:t>、</a:t>
            </a:r>
            <a:r>
              <a:rPr lang="en-US" altLang="zh-CN" sz="1600" dirty="0"/>
              <a:t>Fortran</a:t>
            </a:r>
            <a:r>
              <a:rPr lang="zh-CN" altLang="en-US" sz="1600" dirty="0"/>
              <a:t>、</a:t>
            </a:r>
            <a:r>
              <a:rPr lang="en-US" altLang="zh-CN" sz="1600" dirty="0"/>
              <a:t>Pascal</a:t>
            </a:r>
            <a:r>
              <a:rPr lang="zh-CN" altLang="en-US" sz="1600" dirty="0"/>
              <a:t>、</a:t>
            </a:r>
            <a:r>
              <a:rPr lang="en-US" altLang="zh-CN" sz="1600" dirty="0"/>
              <a:t>Objective-C</a:t>
            </a:r>
            <a:r>
              <a:rPr lang="zh-CN" altLang="en-US" sz="1600" dirty="0"/>
              <a:t>、</a:t>
            </a:r>
            <a:r>
              <a:rPr lang="en-US" altLang="zh-CN" sz="1600" dirty="0"/>
              <a:t>Java</a:t>
            </a:r>
            <a:r>
              <a:rPr lang="zh-CN" altLang="en-US" sz="1600" dirty="0"/>
              <a:t>、</a:t>
            </a:r>
            <a:r>
              <a:rPr lang="en-US" altLang="zh-CN" sz="1600" dirty="0"/>
              <a:t>Ada</a:t>
            </a:r>
            <a:r>
              <a:rPr lang="zh-CN" altLang="en-US" sz="1600" dirty="0"/>
              <a:t>、</a:t>
            </a:r>
            <a:r>
              <a:rPr lang="en-US" altLang="zh-CN" sz="1600" dirty="0"/>
              <a:t>Go</a:t>
            </a:r>
            <a:r>
              <a:rPr lang="zh-CN" altLang="en-US" sz="1600" dirty="0"/>
              <a:t>等），所以变成了</a:t>
            </a:r>
            <a:r>
              <a:rPr lang="en-US" altLang="zh-CN" sz="1600" dirty="0"/>
              <a:t>GNU Compiler Collection</a:t>
            </a:r>
            <a:r>
              <a:rPr lang="zh-CN" altLang="en-US" sz="1600" dirty="0"/>
              <a:t>（</a:t>
            </a:r>
            <a:r>
              <a:rPr lang="en-US" altLang="zh-CN" sz="1600" dirty="0"/>
              <a:t>GNU</a:t>
            </a:r>
            <a:r>
              <a:rPr lang="zh-CN" altLang="en-US" sz="1600" dirty="0"/>
              <a:t>编译器套装</a:t>
            </a:r>
            <a:r>
              <a:rPr lang="zh-CN" altLang="en-US" sz="1600" dirty="0" smtClean="0"/>
              <a:t>），</a:t>
            </a:r>
            <a:endParaRPr lang="en-US" altLang="zh-CN" sz="1600" dirty="0" smtClean="0"/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 smtClean="0"/>
              <a:t>特别的提出，</a:t>
            </a:r>
            <a:r>
              <a:rPr lang="en-US" altLang="zh-CN" sz="1600" dirty="0" smtClean="0"/>
              <a:t>g++</a:t>
            </a:r>
            <a:r>
              <a:rPr lang="zh-CN" altLang="en-US" sz="1600" dirty="0" smtClean="0"/>
              <a:t>是</a:t>
            </a:r>
            <a:r>
              <a:rPr lang="en-US" altLang="zh-CN" sz="1600" dirty="0" smtClean="0"/>
              <a:t>GCC</a:t>
            </a:r>
            <a:r>
              <a:rPr lang="zh-CN" altLang="en-US" sz="1600" dirty="0" smtClean="0"/>
              <a:t>针对</a:t>
            </a:r>
            <a:r>
              <a:rPr lang="en-US" altLang="zh-CN" sz="1600" dirty="0" smtClean="0"/>
              <a:t>C++</a:t>
            </a:r>
            <a:r>
              <a:rPr lang="zh-CN" altLang="en-US" sz="1600" dirty="0" smtClean="0"/>
              <a:t>的编译器，属于套装的成员之一</a:t>
            </a:r>
            <a:endParaRPr lang="en-US" altLang="zh-CN" sz="1600" dirty="0" smtClean="0"/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小众化的编译器：</a:t>
            </a:r>
            <a:r>
              <a:rPr lang="en-US" altLang="zh-CN" dirty="0"/>
              <a:t>ICC</a:t>
            </a:r>
            <a:r>
              <a:rPr lang="zh-CN" altLang="en-US" dirty="0"/>
              <a:t>（</a:t>
            </a:r>
            <a:r>
              <a:rPr lang="en-US" altLang="zh-CN" dirty="0"/>
              <a:t>Intel C/C++ Compiler</a:t>
            </a:r>
            <a:r>
              <a:rPr lang="zh-CN" altLang="en-US" dirty="0"/>
              <a:t>）、</a:t>
            </a:r>
            <a:r>
              <a:rPr lang="en-US" altLang="zh-CN" dirty="0" smtClean="0"/>
              <a:t>BCC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Borland</a:t>
            </a:r>
            <a:r>
              <a:rPr lang="en-US" altLang="zh-CN" dirty="0"/>
              <a:t> C/C++ Compiler</a:t>
            </a:r>
            <a:r>
              <a:rPr lang="zh-CN" altLang="en-US" dirty="0"/>
              <a:t>，快销声匿迹了）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324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sz="5400" dirty="0" smtClean="0">
                <a:solidFill>
                  <a:schemeClr val="accent1"/>
                </a:solidFill>
              </a:rPr>
              <a:t>Q&amp;A </a:t>
            </a:r>
            <a:endParaRPr lang="zh-CN" altLang="en-US" sz="5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108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zh-CN" dirty="0" smtClean="0">
              <a:solidFill>
                <a:schemeClr val="accent1"/>
              </a:solidFill>
            </a:endParaRPr>
          </a:p>
          <a:p>
            <a:pPr algn="ctr"/>
            <a:endParaRPr lang="en-US" altLang="zh-CN" dirty="0">
              <a:solidFill>
                <a:schemeClr val="accent1"/>
              </a:solidFill>
            </a:endParaRPr>
          </a:p>
          <a:p>
            <a:pPr algn="ctr"/>
            <a:endParaRPr lang="en-US" altLang="zh-CN" dirty="0" smtClean="0">
              <a:solidFill>
                <a:schemeClr val="accent1"/>
              </a:solidFill>
            </a:endParaRPr>
          </a:p>
          <a:p>
            <a:pPr algn="ctr"/>
            <a:r>
              <a:rPr lang="zh-CN" altLang="en-US" sz="4400" dirty="0" smtClean="0">
                <a:solidFill>
                  <a:schemeClr val="accent1"/>
                </a:solidFill>
              </a:rPr>
              <a:t>谢谢</a:t>
            </a:r>
            <a:r>
              <a:rPr lang="zh-CN" altLang="en-US" sz="4400" dirty="0">
                <a:solidFill>
                  <a:schemeClr val="accent1"/>
                </a:solidFill>
              </a:rPr>
              <a:t>大家！</a:t>
            </a:r>
            <a:endParaRPr lang="en-US" altLang="zh-CN" sz="4400" dirty="0">
              <a:solidFill>
                <a:schemeClr val="accent1"/>
              </a:solidFill>
            </a:endParaRP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934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Q2 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y </a:t>
            </a:r>
            <a:r>
              <a:rPr lang="zh-CN" altLang="en-US" dirty="0" smtClean="0"/>
              <a:t>次方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995854"/>
            <a:ext cx="7543800" cy="3500609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 smtClean="0"/>
              <a:t>题目描述：</a:t>
            </a:r>
            <a:endParaRPr lang="en-US" altLang="zh-CN" sz="2000" dirty="0" smtClean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/>
              <a:t>求</a:t>
            </a:r>
            <a:r>
              <a:rPr lang="en-US" altLang="zh-CN" sz="1600" dirty="0"/>
              <a:t>x</a:t>
            </a:r>
            <a:r>
              <a:rPr lang="zh-CN" altLang="en-US" sz="1600" dirty="0"/>
              <a:t>的</a:t>
            </a:r>
            <a:r>
              <a:rPr lang="en-US" altLang="zh-CN" sz="1600" dirty="0"/>
              <a:t>y</a:t>
            </a:r>
            <a:r>
              <a:rPr lang="zh-CN" altLang="en-US" sz="1600" dirty="0"/>
              <a:t>次方（</a:t>
            </a:r>
            <a:r>
              <a:rPr lang="en-US" altLang="zh-CN" sz="1600" dirty="0"/>
              <a:t>x</a:t>
            </a:r>
            <a:r>
              <a:rPr lang="zh-CN" altLang="en-US" sz="1600" dirty="0"/>
              <a:t>和</a:t>
            </a:r>
            <a:r>
              <a:rPr lang="en-US" altLang="zh-CN" sz="1600" dirty="0"/>
              <a:t>y</a:t>
            </a:r>
            <a:r>
              <a:rPr lang="zh-CN" altLang="en-US" sz="1600" dirty="0"/>
              <a:t>都是</a:t>
            </a:r>
            <a:r>
              <a:rPr lang="zh-CN" altLang="en-US" sz="1600" b="1" i="1" dirty="0"/>
              <a:t>整数</a:t>
            </a:r>
            <a:r>
              <a:rPr lang="zh-CN" altLang="en-US" sz="1600" dirty="0"/>
              <a:t>），输入的第一个数是</a:t>
            </a:r>
            <a:r>
              <a:rPr lang="en-US" altLang="zh-CN" sz="1600" dirty="0"/>
              <a:t>x</a:t>
            </a:r>
            <a:r>
              <a:rPr lang="zh-CN" altLang="en-US" sz="1600" dirty="0"/>
              <a:t>，第二个数是</a:t>
            </a:r>
            <a:r>
              <a:rPr lang="en-US" altLang="zh-CN" sz="1600" dirty="0" smtClean="0"/>
              <a:t>y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 smtClean="0"/>
              <a:t>输入</a:t>
            </a:r>
            <a:r>
              <a:rPr lang="zh-CN" altLang="en-US" sz="2000" dirty="0"/>
              <a:t>：</a:t>
            </a:r>
            <a:r>
              <a:rPr lang="en-US" altLang="zh-CN" sz="2000" dirty="0"/>
              <a:t>3 </a:t>
            </a:r>
            <a:r>
              <a:rPr lang="en-US" altLang="zh-CN" sz="2000" dirty="0" smtClean="0"/>
              <a:t>2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 smtClean="0"/>
              <a:t>输出</a:t>
            </a:r>
            <a:r>
              <a:rPr lang="zh-CN" altLang="en-US" sz="2000" dirty="0"/>
              <a:t>：</a:t>
            </a:r>
            <a:r>
              <a:rPr lang="en-US" altLang="zh-CN" sz="2000" dirty="0"/>
              <a:t>9(</a:t>
            </a:r>
            <a:r>
              <a:rPr lang="zh-CN" altLang="en-US" sz="2000" dirty="0"/>
              <a:t>没有换行符</a:t>
            </a:r>
            <a:r>
              <a:rPr lang="en-US" altLang="zh-CN" sz="2000" dirty="0"/>
              <a:t>)</a:t>
            </a:r>
            <a:endParaRPr lang="en-US" altLang="zh-CN" sz="2000" dirty="0" smtClean="0"/>
          </a:p>
          <a:p>
            <a:pPr lvl="1"/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2632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8566998"/>
              </p:ext>
            </p:extLst>
          </p:nvPr>
        </p:nvGraphicFramePr>
        <p:xfrm>
          <a:off x="822722" y="2241948"/>
          <a:ext cx="7543800" cy="30170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22722" y="2747118"/>
            <a:ext cx="7190509" cy="171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4068" lvl="1" indent="-3429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题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很简单，但有很多同学并没有一次性通过全部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测试用例，可能也在想为什么我使用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long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类型还不满足长度要求？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4068" lvl="1" indent="-3429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考察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中数的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范围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71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数据模型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 TYPE             </a:t>
            </a:r>
            <a:r>
              <a:rPr lang="en-US" altLang="zh-CN" dirty="0" smtClean="0"/>
              <a:t>	</a:t>
            </a:r>
            <a:r>
              <a:rPr lang="en-US" altLang="zh-CN" dirty="0"/>
              <a:t>  LP32  </a:t>
            </a:r>
            <a:r>
              <a:rPr lang="en-US" altLang="zh-CN" b="1" dirty="0">
                <a:solidFill>
                  <a:srgbClr val="FF0000"/>
                </a:solidFill>
              </a:rPr>
              <a:t>ILP32</a:t>
            </a:r>
            <a:r>
              <a:rPr lang="en-US" altLang="zh-CN" dirty="0"/>
              <a:t>  LP64  ILP64  LLP64</a:t>
            </a:r>
          </a:p>
          <a:p>
            <a:r>
              <a:rPr lang="en-US" altLang="zh-CN" dirty="0"/>
              <a:t>CHAR                </a:t>
            </a:r>
            <a:r>
              <a:rPr lang="en-US" altLang="zh-CN" dirty="0" smtClean="0"/>
              <a:t>	   8</a:t>
            </a:r>
            <a:r>
              <a:rPr lang="en-US" altLang="zh-CN" dirty="0"/>
              <a:t>       </a:t>
            </a:r>
            <a:r>
              <a:rPr lang="en-US" altLang="zh-CN" b="1" dirty="0">
                <a:solidFill>
                  <a:srgbClr val="FF0000"/>
                </a:solidFill>
              </a:rPr>
              <a:t>  8 </a:t>
            </a:r>
            <a:r>
              <a:rPr lang="en-US" altLang="zh-CN" dirty="0"/>
              <a:t>         8        </a:t>
            </a:r>
            <a:r>
              <a:rPr lang="en-US" altLang="zh-CN" dirty="0" smtClean="0"/>
              <a:t> </a:t>
            </a:r>
            <a:r>
              <a:rPr lang="en-US" altLang="zh-CN" dirty="0"/>
              <a:t> 8         8</a:t>
            </a:r>
          </a:p>
          <a:p>
            <a:r>
              <a:rPr lang="en-US" altLang="zh-CN" dirty="0"/>
              <a:t>SHORT           </a:t>
            </a:r>
            <a:r>
              <a:rPr lang="en-US" altLang="zh-CN" dirty="0" smtClean="0"/>
              <a:t>	</a:t>
            </a:r>
            <a:r>
              <a:rPr lang="en-US" altLang="zh-CN" dirty="0"/>
              <a:t>  16      </a:t>
            </a:r>
            <a:r>
              <a:rPr lang="en-US" altLang="zh-CN" b="1" dirty="0">
                <a:solidFill>
                  <a:srgbClr val="FF0000"/>
                </a:solidFill>
              </a:rPr>
              <a:t> 16</a:t>
            </a:r>
            <a:r>
              <a:rPr lang="en-US" altLang="zh-CN" dirty="0"/>
              <a:t>        16      </a:t>
            </a:r>
            <a:r>
              <a:rPr lang="en-US" altLang="zh-CN" dirty="0" smtClean="0"/>
              <a:t>  </a:t>
            </a:r>
            <a:r>
              <a:rPr lang="en-US" altLang="zh-CN" dirty="0"/>
              <a:t>16       16</a:t>
            </a:r>
          </a:p>
          <a:p>
            <a:r>
              <a:rPr lang="en-US" altLang="zh-CN" dirty="0"/>
              <a:t>INT                 </a:t>
            </a:r>
            <a:r>
              <a:rPr lang="en-US" altLang="zh-CN" dirty="0" smtClean="0"/>
              <a:t>	</a:t>
            </a:r>
            <a:r>
              <a:rPr lang="en-US" altLang="zh-CN" dirty="0"/>
              <a:t> </a:t>
            </a:r>
            <a:r>
              <a:rPr lang="en-US" altLang="zh-CN" dirty="0" smtClean="0"/>
              <a:t> 16</a:t>
            </a:r>
            <a:r>
              <a:rPr lang="en-US" altLang="zh-CN" dirty="0"/>
              <a:t>       </a:t>
            </a:r>
            <a:r>
              <a:rPr lang="en-US" altLang="zh-CN" b="1" dirty="0">
                <a:solidFill>
                  <a:srgbClr val="FF0000"/>
                </a:solidFill>
              </a:rPr>
              <a:t>32</a:t>
            </a:r>
            <a:r>
              <a:rPr lang="en-US" altLang="zh-CN" dirty="0"/>
              <a:t>        32        64      </a:t>
            </a:r>
            <a:r>
              <a:rPr lang="en-US" altLang="zh-CN" dirty="0" smtClean="0"/>
              <a:t> 32</a:t>
            </a:r>
            <a:endParaRPr lang="en-US" altLang="zh-CN" dirty="0"/>
          </a:p>
          <a:p>
            <a:r>
              <a:rPr lang="en-US" altLang="zh-CN" dirty="0"/>
              <a:t>LONG             </a:t>
            </a:r>
            <a:r>
              <a:rPr lang="en-US" altLang="zh-CN" dirty="0" smtClean="0"/>
              <a:t>	</a:t>
            </a:r>
            <a:r>
              <a:rPr lang="en-US" altLang="zh-CN" dirty="0"/>
              <a:t>  32      </a:t>
            </a:r>
            <a:r>
              <a:rPr lang="en-US" altLang="zh-CN" b="1" dirty="0">
                <a:solidFill>
                  <a:srgbClr val="FF0000"/>
                </a:solidFill>
              </a:rPr>
              <a:t> 32</a:t>
            </a:r>
            <a:r>
              <a:rPr lang="en-US" altLang="zh-CN" dirty="0"/>
              <a:t>        64      </a:t>
            </a:r>
            <a:r>
              <a:rPr lang="en-US" altLang="zh-CN" dirty="0" smtClean="0"/>
              <a:t> </a:t>
            </a:r>
            <a:r>
              <a:rPr lang="en-US" altLang="zh-CN" dirty="0"/>
              <a:t> 64       32</a:t>
            </a:r>
          </a:p>
          <a:p>
            <a:r>
              <a:rPr lang="en-US" altLang="zh-CN" dirty="0"/>
              <a:t>LONG </a:t>
            </a:r>
            <a:r>
              <a:rPr lang="en-US" altLang="zh-CN" dirty="0" err="1"/>
              <a:t>LONG</a:t>
            </a:r>
            <a:r>
              <a:rPr lang="en-US" altLang="zh-CN" dirty="0"/>
              <a:t>    </a:t>
            </a:r>
            <a:r>
              <a:rPr lang="en-US" altLang="zh-CN" dirty="0" smtClean="0"/>
              <a:t>	  </a:t>
            </a:r>
            <a:r>
              <a:rPr lang="en-US" altLang="zh-CN" dirty="0"/>
              <a:t>64    </a:t>
            </a:r>
            <a:r>
              <a:rPr lang="en-US" altLang="zh-CN" b="1" dirty="0">
                <a:solidFill>
                  <a:srgbClr val="FF0000"/>
                </a:solidFill>
              </a:rPr>
              <a:t>   64 </a:t>
            </a:r>
            <a:r>
              <a:rPr lang="en-US" altLang="zh-CN" dirty="0"/>
              <a:t>       64      </a:t>
            </a:r>
            <a:r>
              <a:rPr lang="en-US" altLang="zh-CN" dirty="0" smtClean="0"/>
              <a:t> </a:t>
            </a:r>
            <a:r>
              <a:rPr lang="en-US" altLang="zh-CN" dirty="0"/>
              <a:t> 64       64</a:t>
            </a:r>
          </a:p>
          <a:p>
            <a:r>
              <a:rPr lang="en-US" altLang="zh-CN" dirty="0"/>
              <a:t>POINTER          </a:t>
            </a:r>
            <a:r>
              <a:rPr lang="en-US" altLang="zh-CN" dirty="0" smtClean="0"/>
              <a:t>	  32</a:t>
            </a:r>
            <a:r>
              <a:rPr lang="en-US" altLang="zh-CN" dirty="0"/>
              <a:t>       </a:t>
            </a:r>
            <a:r>
              <a:rPr lang="en-US" altLang="zh-CN" b="1" dirty="0">
                <a:solidFill>
                  <a:srgbClr val="FF0000"/>
                </a:solidFill>
              </a:rPr>
              <a:t>32</a:t>
            </a:r>
            <a:r>
              <a:rPr lang="en-US" altLang="zh-CN" dirty="0"/>
              <a:t>        64     </a:t>
            </a:r>
            <a:r>
              <a:rPr lang="en-US" altLang="zh-CN" dirty="0" smtClean="0"/>
              <a:t> </a:t>
            </a:r>
            <a:r>
              <a:rPr lang="en-US" altLang="zh-CN" dirty="0"/>
              <a:t>  64       64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54182" y="530629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我们在使用</a:t>
            </a:r>
            <a:r>
              <a:rPr lang="en-US" altLang="zh-CN" dirty="0" smtClean="0"/>
              <a:t>VS</a:t>
            </a:r>
            <a:r>
              <a:rPr lang="zh-CN" altLang="en-US" dirty="0" smtClean="0"/>
              <a:t>创建项目的时候可以创建的是</a:t>
            </a:r>
            <a:r>
              <a:rPr lang="en-US" altLang="zh-CN" dirty="0" smtClean="0"/>
              <a:t>WIN_32</a:t>
            </a:r>
            <a:r>
              <a:rPr lang="zh-CN" altLang="en-US" dirty="0" smtClean="0"/>
              <a:t>项目，选用的数据模型是</a:t>
            </a:r>
            <a:r>
              <a:rPr lang="en-US" altLang="zh-CN" dirty="0" smtClean="0"/>
              <a:t>ILP32</a:t>
            </a:r>
            <a:r>
              <a:rPr lang="zh-CN" altLang="en-US" dirty="0" smtClean="0"/>
              <a:t>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963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数据类型</a:t>
            </a:r>
            <a:endParaRPr lang="zh-CN" alt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7637" y="1846263"/>
            <a:ext cx="5891804" cy="4022725"/>
          </a:xfrm>
          <a:prstGeom prst="rect">
            <a:avLst/>
          </a:prstGeom>
        </p:spPr>
      </p:pic>
      <p:sp>
        <p:nvSpPr>
          <p:cNvPr id="4" name="左箭头 3"/>
          <p:cNvSpPr/>
          <p:nvPr/>
        </p:nvSpPr>
        <p:spPr>
          <a:xfrm>
            <a:off x="6875478" y="4059382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021781" y="4117032"/>
            <a:ext cx="131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</a:t>
            </a:r>
            <a:r>
              <a:rPr lang="zh-CN" altLang="en-US" dirty="0" smtClean="0"/>
              <a:t>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038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参考代码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22960" y="2241551"/>
            <a:ext cx="7543800" cy="3017520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1094509" y="1737361"/>
            <a:ext cx="804949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long </a:t>
            </a:r>
            <a:r>
              <a:rPr lang="en-US" altLang="zh-CN" dirty="0" err="1"/>
              <a:t>long</a:t>
            </a:r>
            <a:r>
              <a:rPr lang="en-US" altLang="zh-CN" dirty="0"/>
              <a:t> </a:t>
            </a:r>
            <a:r>
              <a:rPr lang="en-US" altLang="zh-CN" dirty="0" smtClean="0"/>
              <a:t>Q2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num</a:t>
            </a:r>
            <a:r>
              <a:rPr lang="en-US" altLang="zh-CN" dirty="0"/>
              <a:t>, x;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cin</a:t>
            </a:r>
            <a:r>
              <a:rPr lang="en-US" altLang="zh-CN" dirty="0"/>
              <a:t> &gt;&gt; </a:t>
            </a:r>
            <a:r>
              <a:rPr lang="en-US" altLang="zh-CN" dirty="0" err="1"/>
              <a:t>num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cin</a:t>
            </a:r>
            <a:r>
              <a:rPr lang="en-US" altLang="zh-CN" dirty="0"/>
              <a:t> &gt;&gt; x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/>
              <a:t>	if (</a:t>
            </a:r>
            <a:r>
              <a:rPr lang="en-US" altLang="zh-CN" dirty="0" err="1"/>
              <a:t>num</a:t>
            </a:r>
            <a:r>
              <a:rPr lang="en-US" altLang="zh-CN" dirty="0"/>
              <a:t> == 0){</a:t>
            </a:r>
          </a:p>
          <a:p>
            <a:r>
              <a:rPr lang="en-US" altLang="zh-CN" dirty="0"/>
              <a:t>		return 0;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if (x == 0){</a:t>
            </a:r>
          </a:p>
          <a:p>
            <a:r>
              <a:rPr lang="en-US" altLang="zh-CN" dirty="0"/>
              <a:t>		return 1;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long </a:t>
            </a:r>
            <a:r>
              <a:rPr lang="en-US" altLang="zh-CN" dirty="0" err="1"/>
              <a:t>long</a:t>
            </a:r>
            <a:r>
              <a:rPr lang="en-US" altLang="zh-CN" dirty="0"/>
              <a:t> res = 1;</a:t>
            </a:r>
          </a:p>
          <a:p>
            <a:endParaRPr lang="en-US" altLang="zh-CN" dirty="0"/>
          </a:p>
          <a:p>
            <a:r>
              <a:rPr lang="en-US" altLang="zh-CN" dirty="0"/>
              <a:t>	for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x; </a:t>
            </a:r>
            <a:r>
              <a:rPr lang="en-US" altLang="zh-CN" dirty="0" err="1"/>
              <a:t>i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		res = res * </a:t>
            </a:r>
            <a:r>
              <a:rPr lang="en-US" altLang="zh-CN" dirty="0" err="1"/>
              <a:t>num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return res;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895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Q65 </a:t>
            </a:r>
            <a:r>
              <a:rPr lang="zh-CN" altLang="en-US" dirty="0" smtClean="0"/>
              <a:t>二进制的高三位之和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981200"/>
            <a:ext cx="7794567" cy="330737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1800" dirty="0" smtClean="0"/>
              <a:t>题目描述：</a:t>
            </a:r>
            <a:endParaRPr lang="en-US" altLang="zh-CN" sz="1800" dirty="0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600" dirty="0" smtClean="0"/>
              <a:t>给定</a:t>
            </a:r>
            <a:r>
              <a:rPr lang="zh-CN" altLang="en-US" sz="1600" dirty="0"/>
              <a:t>一个数列，数列中数字均为正整数。取每个数字的</a:t>
            </a:r>
            <a:r>
              <a:rPr lang="zh-CN" altLang="en-US" sz="1600" dirty="0">
                <a:solidFill>
                  <a:srgbClr val="FF0000"/>
                </a:solidFill>
              </a:rPr>
              <a:t>二进制高三位</a:t>
            </a:r>
            <a:r>
              <a:rPr lang="zh-CN" altLang="en-US" sz="1600" dirty="0"/>
              <a:t>形成新的</a:t>
            </a:r>
            <a:r>
              <a:rPr lang="zh-CN" altLang="en-US" sz="1600" dirty="0">
                <a:solidFill>
                  <a:srgbClr val="FF0000"/>
                </a:solidFill>
              </a:rPr>
              <a:t>数列</a:t>
            </a:r>
            <a:r>
              <a:rPr lang="zh-CN" altLang="en-US" sz="1600" dirty="0"/>
              <a:t>，计算新数列之和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1800" dirty="0" smtClean="0"/>
              <a:t>Input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1600" dirty="0" smtClean="0"/>
              <a:t>5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1600" dirty="0" smtClean="0"/>
              <a:t>100 </a:t>
            </a:r>
            <a:r>
              <a:rPr lang="en-US" altLang="zh-CN" sz="1600" dirty="0"/>
              <a:t>200 300 400 </a:t>
            </a:r>
            <a:r>
              <a:rPr lang="en-US" altLang="zh-CN" sz="1600" dirty="0" smtClean="0"/>
              <a:t>500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1800" dirty="0" smtClean="0"/>
              <a:t>Output: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1600" dirty="0" smtClean="0"/>
              <a:t> </a:t>
            </a:r>
            <a:r>
              <a:rPr lang="en-US" altLang="zh-CN" sz="1600" dirty="0"/>
              <a:t>29(</a:t>
            </a:r>
            <a:r>
              <a:rPr lang="zh-CN" altLang="en-US" sz="1600" dirty="0"/>
              <a:t>无换行符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7322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5760" y="1507698"/>
            <a:ext cx="1838095" cy="240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28" y="264523"/>
            <a:ext cx="5238095" cy="457142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11778" y="5619113"/>
            <a:ext cx="6954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 smtClean="0">
                <a:solidFill>
                  <a:srgbClr val="FF0000"/>
                </a:solidFill>
              </a:rPr>
              <a:t>测试用例</a:t>
            </a:r>
            <a:r>
              <a:rPr lang="en-US" altLang="zh-CN" b="1" u="sng" dirty="0" smtClean="0">
                <a:solidFill>
                  <a:srgbClr val="FF0000"/>
                </a:solidFill>
              </a:rPr>
              <a:t>9,10</a:t>
            </a:r>
            <a:r>
              <a:rPr lang="zh-CN" altLang="en-US" b="1" u="sng" dirty="0" smtClean="0">
                <a:solidFill>
                  <a:srgbClr val="FF0000"/>
                </a:solidFill>
              </a:rPr>
              <a:t>数据都超过</a:t>
            </a:r>
            <a:r>
              <a:rPr lang="en-US" altLang="zh-CN" b="1" u="sng" dirty="0" smtClean="0">
                <a:solidFill>
                  <a:srgbClr val="FF0000"/>
                </a:solidFill>
              </a:rPr>
              <a:t>15</a:t>
            </a:r>
            <a:r>
              <a:rPr lang="zh-CN" altLang="en-US" b="1" u="sng" dirty="0" smtClean="0">
                <a:solidFill>
                  <a:srgbClr val="FF0000"/>
                </a:solidFill>
              </a:rPr>
              <a:t>位，</a:t>
            </a:r>
            <a:r>
              <a:rPr lang="zh-CN" altLang="en-US" b="1" u="sng" dirty="0" smtClean="0">
                <a:solidFill>
                  <a:srgbClr val="FF0000"/>
                </a:solidFill>
              </a:rPr>
              <a:t>总共含</a:t>
            </a:r>
            <a:r>
              <a:rPr lang="en-US" altLang="zh-CN" b="1" u="sng" dirty="0" smtClean="0">
                <a:solidFill>
                  <a:srgbClr val="FF0000"/>
                </a:solidFill>
              </a:rPr>
              <a:t>4000</a:t>
            </a:r>
            <a:r>
              <a:rPr lang="en-US" altLang="zh-CN" b="1" u="sng" dirty="0" smtClean="0">
                <a:solidFill>
                  <a:srgbClr val="FF0000"/>
                </a:solidFill>
              </a:rPr>
              <a:t>+</a:t>
            </a:r>
            <a:r>
              <a:rPr lang="zh-CN" altLang="en-US" b="1" u="sng" dirty="0" smtClean="0">
                <a:solidFill>
                  <a:srgbClr val="FF0000"/>
                </a:solidFill>
              </a:rPr>
              <a:t>的个数，</a:t>
            </a:r>
            <a:r>
              <a:rPr lang="en-US" altLang="zh-CN" b="1" u="sng" dirty="0" err="1" smtClean="0">
                <a:solidFill>
                  <a:srgbClr val="FF0000"/>
                </a:solidFill>
              </a:rPr>
              <a:t>int</a:t>
            </a:r>
            <a:r>
              <a:rPr lang="zh-CN" altLang="en-US" b="1" u="sng" dirty="0" smtClean="0">
                <a:solidFill>
                  <a:srgbClr val="FF0000"/>
                </a:solidFill>
              </a:rPr>
              <a:t>类型无法满足</a:t>
            </a:r>
            <a:endParaRPr lang="zh-CN" altLang="en-US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052972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1115</TotalTime>
  <Words>1142</Words>
  <Application>Microsoft Office PowerPoint</Application>
  <PresentationFormat>全屏显示(4:3)</PresentationFormat>
  <Paragraphs>149</Paragraphs>
  <Slides>27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等线</vt:lpstr>
      <vt:lpstr>宋体</vt:lpstr>
      <vt:lpstr>微软雅黑</vt:lpstr>
      <vt:lpstr>Calibri</vt:lpstr>
      <vt:lpstr>Calibri Light</vt:lpstr>
      <vt:lpstr>Wingdings</vt:lpstr>
      <vt:lpstr>回顾</vt:lpstr>
      <vt:lpstr>C++第一次作业习题讲解</vt:lpstr>
      <vt:lpstr>PowerPoint 演示文稿</vt:lpstr>
      <vt:lpstr>Q2 x的y 次方</vt:lpstr>
      <vt:lpstr>PowerPoint 演示文稿</vt:lpstr>
      <vt:lpstr>数据模型</vt:lpstr>
      <vt:lpstr>数据类型</vt:lpstr>
      <vt:lpstr>参考代码</vt:lpstr>
      <vt:lpstr>Q65 二进制的高三位之和</vt:lpstr>
      <vt:lpstr>PowerPoint 演示文稿</vt:lpstr>
      <vt:lpstr>PowerPoint 演示文稿</vt:lpstr>
      <vt:lpstr>PowerPoint 演示文稿</vt:lpstr>
      <vt:lpstr>PowerPoint 演示文稿</vt:lpstr>
      <vt:lpstr>Q69 最大回文数</vt:lpstr>
      <vt:lpstr>PowerPoint 演示文稿</vt:lpstr>
      <vt:lpstr>PowerPoint 演示文稿</vt:lpstr>
      <vt:lpstr>PowerPoint 演示文稿</vt:lpstr>
      <vt:lpstr>Q71 数字翻转</vt:lpstr>
      <vt:lpstr>PowerPoint 演示文稿</vt:lpstr>
      <vt:lpstr>Q73 手机九宫格问题</vt:lpstr>
      <vt:lpstr>PowerPoint 演示文稿</vt:lpstr>
      <vt:lpstr>PowerPoint 演示文稿</vt:lpstr>
      <vt:lpstr>PowerPoint 演示文稿</vt:lpstr>
      <vt:lpstr>: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VS插件使用讲解</dc:title>
  <dc:creator>Youhua Wu</dc:creator>
  <cp:lastModifiedBy>Windows 用户</cp:lastModifiedBy>
  <cp:revision>356</cp:revision>
  <dcterms:created xsi:type="dcterms:W3CDTF">2016-12-07T08:19:27Z</dcterms:created>
  <dcterms:modified xsi:type="dcterms:W3CDTF">2017-10-25T15:59:43Z</dcterms:modified>
</cp:coreProperties>
</file>