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
  </p:notesMasterIdLst>
  <p:sldIdLst>
    <p:sldId id="256" r:id="rId2"/>
    <p:sldId id="258" r:id="rId3"/>
    <p:sldId id="260" r:id="rId4"/>
  </p:sldIdLst>
  <p:sldSz cx="18288000" cy="10287000"/>
  <p:notesSz cx="6858000" cy="9144000"/>
  <p:embeddedFontLst>
    <p:embeddedFont>
      <p:font typeface="Glacial Indifference" panose="020B0604020202020204" charset="0"/>
      <p:regular r:id="rId6"/>
    </p:embeddedFont>
    <p:embeddedFont>
      <p:font typeface="Glacial Indifference Bold" panose="020B0604020202020204" charset="0"/>
      <p:regular r:id="rId7"/>
      <p:bold r:id="rId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94626" autoAdjust="0"/>
  </p:normalViewPr>
  <p:slideViewPr>
    <p:cSldViewPr>
      <p:cViewPr varScale="1">
        <p:scale>
          <a:sx n="74" d="100"/>
          <a:sy n="74" d="100"/>
        </p:scale>
        <p:origin x="89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theme" Target="theme/theme1.xml"/><Relationship Id="rId5" Type="http://schemas.openxmlformats.org/officeDocument/2006/relationships/notesMaster" Target="notesMasters/notesMaster1.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07.08.2025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2D floor plans and even 3D models on monitors had limitations, especially for people who are not used to interpreting these technical visuals. </a:t>
            </a:r>
          </a:p>
          <a:p>
            <a:endParaRPr lang="en-US"/>
          </a:p>
          <a:p>
            <a:r>
              <a:rPr lang="en-US"/>
              <a:t>VR overcomes this by creating a fully immersive experience, which ca support deeper understanding of space, layout, and design, which helps both architects and clients identify design flaws early. </a:t>
            </a:r>
          </a:p>
          <a:p>
            <a:endParaRPr lang="en-US"/>
          </a:p>
          <a:p>
            <a:r>
              <a:rPr lang="en-US"/>
              <a:t>VR’s ability to support collaborative decision-making can be valuable in large projects, potentially reducing costs by catching issues that might only be found in the construction phase.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2D floor plans and even 3D models on monitors had limitations, especially for people who are not used to interpreting these technical visuals. </a:t>
            </a:r>
          </a:p>
          <a:p>
            <a:endParaRPr lang="en-US"/>
          </a:p>
          <a:p>
            <a:r>
              <a:rPr lang="en-US"/>
              <a:t>VR overcomes this by creating a fully immersive experience, which ca support deeper understanding of space, layout, and design, which helps both architects and clients identify design flaws early. </a:t>
            </a:r>
          </a:p>
          <a:p>
            <a:endParaRPr lang="en-US"/>
          </a:p>
          <a:p>
            <a:r>
              <a:rPr lang="en-US"/>
              <a:t>VR’s ability to support collaborative decision-making can be valuable in large projects, potentially reducing costs by catching issues that might only be found in the construction phase.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16182" y="9836474"/>
            <a:ext cx="16855636" cy="450526"/>
            <a:chOff x="0" y="0"/>
            <a:chExt cx="5701783" cy="152400"/>
          </a:xfrm>
        </p:grpSpPr>
        <p:sp>
          <p:nvSpPr>
            <p:cNvPr id="3" name="Freeform 3"/>
            <p:cNvSpPr/>
            <p:nvPr/>
          </p:nvSpPr>
          <p:spPr>
            <a:xfrm>
              <a:off x="0" y="0"/>
              <a:ext cx="5701783" cy="152400"/>
            </a:xfrm>
            <a:custGeom>
              <a:avLst/>
              <a:gdLst/>
              <a:ahLst/>
              <a:cxnLst/>
              <a:rect l="l" t="t" r="r" b="b"/>
              <a:pathLst>
                <a:path w="5701783" h="152400">
                  <a:moveTo>
                    <a:pt x="0" y="0"/>
                  </a:moveTo>
                  <a:lnTo>
                    <a:pt x="5701783" y="0"/>
                  </a:lnTo>
                  <a:lnTo>
                    <a:pt x="5701783" y="152400"/>
                  </a:lnTo>
                  <a:lnTo>
                    <a:pt x="0" y="152400"/>
                  </a:lnTo>
                  <a:close/>
                </a:path>
              </a:pathLst>
            </a:custGeom>
            <a:solidFill>
              <a:srgbClr val="890000"/>
            </a:solidFill>
          </p:spPr>
          <p:txBody>
            <a:bodyPr/>
            <a:lstStyle/>
            <a:p>
              <a:endParaRPr lang="en-JP"/>
            </a:p>
          </p:txBody>
        </p:sp>
      </p:grpSp>
      <p:sp>
        <p:nvSpPr>
          <p:cNvPr id="4" name="AutoShape 4"/>
          <p:cNvSpPr/>
          <p:nvPr/>
        </p:nvSpPr>
        <p:spPr>
          <a:xfrm>
            <a:off x="716182" y="1566713"/>
            <a:ext cx="16855636" cy="0"/>
          </a:xfrm>
          <a:prstGeom prst="line">
            <a:avLst/>
          </a:prstGeom>
          <a:ln w="19050" cap="rnd">
            <a:solidFill>
              <a:srgbClr val="00C49A"/>
            </a:solidFill>
            <a:prstDash val="solid"/>
            <a:headEnd type="none" w="sm" len="sm"/>
            <a:tailEnd type="none" w="sm" len="sm"/>
          </a:ln>
        </p:spPr>
        <p:txBody>
          <a:bodyPr/>
          <a:lstStyle/>
          <a:p>
            <a:endParaRPr lang="en-JP"/>
          </a:p>
        </p:txBody>
      </p:sp>
      <p:sp>
        <p:nvSpPr>
          <p:cNvPr id="5" name="Freeform 5"/>
          <p:cNvSpPr/>
          <p:nvPr/>
        </p:nvSpPr>
        <p:spPr>
          <a:xfrm>
            <a:off x="16760816" y="1843117"/>
            <a:ext cx="839638" cy="1722334"/>
          </a:xfrm>
          <a:custGeom>
            <a:avLst/>
            <a:gdLst/>
            <a:ahLst/>
            <a:cxnLst/>
            <a:rect l="l" t="t" r="r" b="b"/>
            <a:pathLst>
              <a:path w="839638" h="1722334">
                <a:moveTo>
                  <a:pt x="0" y="0"/>
                </a:moveTo>
                <a:lnTo>
                  <a:pt x="839637" y="0"/>
                </a:lnTo>
                <a:lnTo>
                  <a:pt x="839637" y="1722334"/>
                </a:lnTo>
                <a:lnTo>
                  <a:pt x="0" y="1722334"/>
                </a:lnTo>
                <a:lnTo>
                  <a:pt x="0" y="0"/>
                </a:lnTo>
                <a:close/>
              </a:path>
            </a:pathLst>
          </a:custGeom>
          <a:blipFill>
            <a:blip r:embed="rId2"/>
            <a:stretch>
              <a:fillRect/>
            </a:stretch>
          </a:blipFill>
        </p:spPr>
        <p:txBody>
          <a:bodyPr/>
          <a:lstStyle/>
          <a:p>
            <a:endParaRPr lang="en-JP"/>
          </a:p>
        </p:txBody>
      </p:sp>
      <p:sp>
        <p:nvSpPr>
          <p:cNvPr id="6" name="TextBox 6"/>
          <p:cNvSpPr txBox="1"/>
          <p:nvPr/>
        </p:nvSpPr>
        <p:spPr>
          <a:xfrm>
            <a:off x="1028700" y="4013126"/>
            <a:ext cx="15889447" cy="1847850"/>
          </a:xfrm>
          <a:prstGeom prst="rect">
            <a:avLst/>
          </a:prstGeom>
        </p:spPr>
        <p:txBody>
          <a:bodyPr lIns="0" tIns="0" rIns="0" bIns="0" rtlCol="0" anchor="t">
            <a:spAutoFit/>
          </a:bodyPr>
          <a:lstStyle/>
          <a:p>
            <a:pPr algn="l">
              <a:lnSpc>
                <a:spcPts val="7200"/>
              </a:lnSpc>
            </a:pPr>
            <a:r>
              <a:rPr lang="en-US" sz="6000" b="1" spc="186">
                <a:solidFill>
                  <a:srgbClr val="333333"/>
                </a:solidFill>
                <a:latin typeface="Glacial Indifference Bold"/>
                <a:ea typeface="Glacial Indifference Bold"/>
                <a:cs typeface="Glacial Indifference Bold"/>
                <a:sym typeface="Glacial Indifference Bold"/>
              </a:rPr>
              <a:t>DareFightingICE Sound Design Competition 2025</a:t>
            </a:r>
          </a:p>
        </p:txBody>
      </p:sp>
      <p:sp>
        <p:nvSpPr>
          <p:cNvPr id="7" name="TextBox 7"/>
          <p:cNvSpPr txBox="1"/>
          <p:nvPr/>
        </p:nvSpPr>
        <p:spPr>
          <a:xfrm>
            <a:off x="716182" y="383866"/>
            <a:ext cx="6724706" cy="490855"/>
          </a:xfrm>
          <a:prstGeom prst="rect">
            <a:avLst/>
          </a:prstGeom>
        </p:spPr>
        <p:txBody>
          <a:bodyPr lIns="0" tIns="0" rIns="0" bIns="0" rtlCol="0" anchor="t">
            <a:spAutoFit/>
          </a:bodyPr>
          <a:lstStyle/>
          <a:p>
            <a:pPr algn="just">
              <a:lnSpc>
                <a:spcPts val="3919"/>
              </a:lnSpc>
            </a:pPr>
            <a:r>
              <a:rPr lang="en-US" sz="2799" b="1">
                <a:solidFill>
                  <a:srgbClr val="333333"/>
                </a:solidFill>
                <a:latin typeface="Glacial Indifference Bold"/>
                <a:ea typeface="Glacial Indifference Bold"/>
                <a:cs typeface="Glacial Indifference Bold"/>
                <a:sym typeface="Glacial Indifference Bold"/>
              </a:rPr>
              <a:t>PBL5: Design Evolution</a:t>
            </a:r>
          </a:p>
        </p:txBody>
      </p:sp>
      <p:sp>
        <p:nvSpPr>
          <p:cNvPr id="8" name="TextBox 8"/>
          <p:cNvSpPr txBox="1"/>
          <p:nvPr/>
        </p:nvSpPr>
        <p:spPr>
          <a:xfrm>
            <a:off x="716182" y="883500"/>
            <a:ext cx="9093488" cy="490855"/>
          </a:xfrm>
          <a:prstGeom prst="rect">
            <a:avLst/>
          </a:prstGeom>
        </p:spPr>
        <p:txBody>
          <a:bodyPr lIns="0" tIns="0" rIns="0" bIns="0" rtlCol="0" anchor="t">
            <a:spAutoFit/>
          </a:bodyPr>
          <a:lstStyle/>
          <a:p>
            <a:pPr algn="just">
              <a:lnSpc>
                <a:spcPts val="3919"/>
              </a:lnSpc>
            </a:pPr>
            <a:r>
              <a:rPr lang="en-US" sz="2799">
                <a:solidFill>
                  <a:srgbClr val="333333"/>
                </a:solidFill>
                <a:latin typeface="Glacial Indifference"/>
                <a:ea typeface="Glacial Indifference"/>
                <a:cs typeface="Glacial Indifference"/>
                <a:sym typeface="Glacial Indifference"/>
              </a:rPr>
              <a:t>Intelligent Computer Entertainment Lab.</a:t>
            </a:r>
          </a:p>
        </p:txBody>
      </p:sp>
      <p:sp>
        <p:nvSpPr>
          <p:cNvPr id="9" name="TextBox 9"/>
          <p:cNvSpPr txBox="1"/>
          <p:nvPr/>
        </p:nvSpPr>
        <p:spPr>
          <a:xfrm>
            <a:off x="12817778" y="383866"/>
            <a:ext cx="4782676" cy="490855"/>
          </a:xfrm>
          <a:prstGeom prst="rect">
            <a:avLst/>
          </a:prstGeom>
        </p:spPr>
        <p:txBody>
          <a:bodyPr lIns="0" tIns="0" rIns="0" bIns="0" rtlCol="0" anchor="t">
            <a:spAutoFit/>
          </a:bodyPr>
          <a:lstStyle/>
          <a:p>
            <a:pPr algn="r">
              <a:lnSpc>
                <a:spcPts val="3919"/>
              </a:lnSpc>
            </a:pPr>
            <a:r>
              <a:rPr lang="en-US" sz="2799" b="1">
                <a:solidFill>
                  <a:srgbClr val="333333"/>
                </a:solidFill>
                <a:latin typeface="Glacial Indifference Bold"/>
                <a:ea typeface="Glacial Indifference Bold"/>
                <a:cs typeface="Glacial Indifference Bold"/>
                <a:sym typeface="Glacial Indifference Bold"/>
              </a:rPr>
              <a:t>Ritsumeikan University</a:t>
            </a:r>
          </a:p>
        </p:txBody>
      </p:sp>
      <p:sp>
        <p:nvSpPr>
          <p:cNvPr id="10" name="TextBox 10"/>
          <p:cNvSpPr txBox="1"/>
          <p:nvPr/>
        </p:nvSpPr>
        <p:spPr>
          <a:xfrm>
            <a:off x="10186622" y="883500"/>
            <a:ext cx="7413831" cy="490855"/>
          </a:xfrm>
          <a:prstGeom prst="rect">
            <a:avLst/>
          </a:prstGeom>
        </p:spPr>
        <p:txBody>
          <a:bodyPr lIns="0" tIns="0" rIns="0" bIns="0" rtlCol="0" anchor="t">
            <a:spAutoFit/>
          </a:bodyPr>
          <a:lstStyle/>
          <a:p>
            <a:pPr algn="r">
              <a:lnSpc>
                <a:spcPts val="3919"/>
              </a:lnSpc>
            </a:pPr>
            <a:r>
              <a:rPr lang="en-US" sz="2799">
                <a:solidFill>
                  <a:srgbClr val="333333"/>
                </a:solidFill>
                <a:latin typeface="Glacial Indifference"/>
                <a:ea typeface="Glacial Indifference"/>
                <a:cs typeface="Glacial Indifference"/>
                <a:sym typeface="Glacial Indifference"/>
              </a:rPr>
              <a:t>College of Information Science &amp; Engineering</a:t>
            </a:r>
          </a:p>
        </p:txBody>
      </p:sp>
      <p:sp>
        <p:nvSpPr>
          <p:cNvPr id="11" name="TextBox 11"/>
          <p:cNvSpPr txBox="1"/>
          <p:nvPr/>
        </p:nvSpPr>
        <p:spPr>
          <a:xfrm>
            <a:off x="16918147" y="9134475"/>
            <a:ext cx="682307" cy="581025"/>
          </a:xfrm>
          <a:prstGeom prst="rect">
            <a:avLst/>
          </a:prstGeom>
        </p:spPr>
        <p:txBody>
          <a:bodyPr lIns="0" tIns="0" rIns="0" bIns="0" rtlCol="0" anchor="t">
            <a:spAutoFit/>
          </a:bodyPr>
          <a:lstStyle/>
          <a:p>
            <a:pPr algn="r">
              <a:lnSpc>
                <a:spcPts val="4800"/>
              </a:lnSpc>
            </a:pPr>
            <a:r>
              <a:rPr lang="en-US" sz="3000">
                <a:solidFill>
                  <a:srgbClr val="333333"/>
                </a:solidFill>
                <a:latin typeface="Glacial Indifference"/>
                <a:ea typeface="Glacial Indifference"/>
                <a:cs typeface="Glacial Indifference"/>
                <a:sym typeface="Glacial Indifference"/>
              </a:rPr>
              <a:t>1</a:t>
            </a:r>
          </a:p>
        </p:txBody>
      </p:sp>
      <p:sp>
        <p:nvSpPr>
          <p:cNvPr id="12" name="TextBox 12"/>
          <p:cNvSpPr txBox="1"/>
          <p:nvPr/>
        </p:nvSpPr>
        <p:spPr>
          <a:xfrm>
            <a:off x="1028700" y="5965751"/>
            <a:ext cx="14431835" cy="1233805"/>
          </a:xfrm>
          <a:prstGeom prst="rect">
            <a:avLst/>
          </a:prstGeom>
        </p:spPr>
        <p:txBody>
          <a:bodyPr lIns="0" tIns="0" rIns="0" bIns="0" rtlCol="0" anchor="t">
            <a:spAutoFit/>
          </a:bodyPr>
          <a:lstStyle/>
          <a:p>
            <a:pPr algn="l">
              <a:lnSpc>
                <a:spcPts val="5459"/>
              </a:lnSpc>
            </a:pPr>
            <a:r>
              <a:rPr lang="en-US" sz="3899" dirty="0">
                <a:solidFill>
                  <a:srgbClr val="333333"/>
                </a:solidFill>
                <a:latin typeface="Glacial Indifference"/>
                <a:ea typeface="Glacial Indifference"/>
                <a:cs typeface="Glacial Indifference"/>
                <a:sym typeface="Glacial Indifference"/>
              </a:rPr>
              <a:t>PPT Final Project</a:t>
            </a:r>
          </a:p>
          <a:p>
            <a:pPr algn="l">
              <a:lnSpc>
                <a:spcPts val="4480"/>
              </a:lnSpc>
            </a:pPr>
            <a:r>
              <a:rPr lang="en-US" sz="3200" dirty="0">
                <a:solidFill>
                  <a:srgbClr val="333333"/>
                </a:solidFill>
                <a:latin typeface="Glacial Indifference"/>
                <a:ea typeface="Glacial Indifference"/>
                <a:cs typeface="Glacial Indifference"/>
                <a:sym typeface="Glacial Indifference"/>
              </a:rPr>
              <a:t>Andifallih Noor Malela, Liu </a:t>
            </a:r>
            <a:r>
              <a:rPr lang="en-US" sz="3200" dirty="0" err="1">
                <a:solidFill>
                  <a:srgbClr val="333333"/>
                </a:solidFill>
                <a:latin typeface="Glacial Indifference"/>
                <a:ea typeface="Glacial Indifference"/>
                <a:cs typeface="Glacial Indifference"/>
                <a:sym typeface="Glacial Indifference"/>
              </a:rPr>
              <a:t>Zhuorong</a:t>
            </a:r>
            <a:r>
              <a:rPr lang="en-US" sz="3200" dirty="0">
                <a:solidFill>
                  <a:srgbClr val="333333"/>
                </a:solidFill>
                <a:latin typeface="Glacial Indifference"/>
                <a:ea typeface="Glacial Indifference"/>
                <a:cs typeface="Glacial Indifference"/>
                <a:sym typeface="Glacial Indifference"/>
              </a:rPr>
              <a:t> (Team Spiderman)</a:t>
            </a:r>
          </a:p>
        </p:txBody>
      </p:sp>
      <p:sp>
        <p:nvSpPr>
          <p:cNvPr id="13" name="TextBox 13"/>
          <p:cNvSpPr txBox="1"/>
          <p:nvPr/>
        </p:nvSpPr>
        <p:spPr>
          <a:xfrm>
            <a:off x="716182" y="9224645"/>
            <a:ext cx="4230887" cy="464871"/>
          </a:xfrm>
          <a:prstGeom prst="rect">
            <a:avLst/>
          </a:prstGeom>
        </p:spPr>
        <p:txBody>
          <a:bodyPr lIns="0" tIns="0" rIns="0" bIns="0" rtlCol="0" anchor="t">
            <a:spAutoFit/>
          </a:bodyPr>
          <a:lstStyle/>
          <a:p>
            <a:pPr algn="just">
              <a:lnSpc>
                <a:spcPts val="3919"/>
              </a:lnSpc>
            </a:pPr>
            <a:r>
              <a:rPr lang="en-US" sz="2799" dirty="0">
                <a:solidFill>
                  <a:srgbClr val="333333"/>
                </a:solidFill>
                <a:latin typeface="Glacial Indifference"/>
                <a:ea typeface="Glacial Indifference"/>
                <a:cs typeface="Glacial Indifference"/>
                <a:sym typeface="Glacial Indifference"/>
              </a:rPr>
              <a:t>Aug 7</a:t>
            </a:r>
            <a:r>
              <a:rPr lang="en-US" sz="2799" baseline="30000" dirty="0">
                <a:solidFill>
                  <a:srgbClr val="333333"/>
                </a:solidFill>
                <a:latin typeface="Glacial Indifference"/>
                <a:ea typeface="Glacial Indifference"/>
                <a:cs typeface="Glacial Indifference"/>
                <a:sym typeface="Glacial Indifference"/>
              </a:rPr>
              <a:t>th</a:t>
            </a:r>
            <a:r>
              <a:rPr lang="en-US" sz="2799" dirty="0">
                <a:solidFill>
                  <a:srgbClr val="333333"/>
                </a:solidFill>
                <a:latin typeface="Glacial Indifference"/>
                <a:ea typeface="Glacial Indifference"/>
                <a:cs typeface="Glacial Indifference"/>
                <a:sym typeface="Glacial Indifference"/>
              </a:rPr>
              <a:t> 2025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600075"/>
            <a:chOff x="0" y="0"/>
            <a:chExt cx="6186311" cy="202988"/>
          </a:xfrm>
        </p:grpSpPr>
        <p:sp>
          <p:nvSpPr>
            <p:cNvPr id="3" name="Freeform 3"/>
            <p:cNvSpPr/>
            <p:nvPr/>
          </p:nvSpPr>
          <p:spPr>
            <a:xfrm>
              <a:off x="0" y="0"/>
              <a:ext cx="6186311" cy="202988"/>
            </a:xfrm>
            <a:custGeom>
              <a:avLst/>
              <a:gdLst/>
              <a:ahLst/>
              <a:cxnLst/>
              <a:rect l="l" t="t" r="r" b="b"/>
              <a:pathLst>
                <a:path w="6186311" h="202988">
                  <a:moveTo>
                    <a:pt x="0" y="0"/>
                  </a:moveTo>
                  <a:lnTo>
                    <a:pt x="6186311" y="0"/>
                  </a:lnTo>
                  <a:lnTo>
                    <a:pt x="6186311" y="202988"/>
                  </a:lnTo>
                  <a:lnTo>
                    <a:pt x="0" y="202988"/>
                  </a:lnTo>
                  <a:close/>
                </a:path>
              </a:pathLst>
            </a:custGeom>
            <a:solidFill>
              <a:srgbClr val="890000"/>
            </a:solidFill>
          </p:spPr>
          <p:txBody>
            <a:bodyPr/>
            <a:lstStyle/>
            <a:p>
              <a:endParaRPr lang="en-JP"/>
            </a:p>
          </p:txBody>
        </p:sp>
      </p:grpSp>
      <p:sp>
        <p:nvSpPr>
          <p:cNvPr id="4" name="Freeform 4"/>
          <p:cNvSpPr/>
          <p:nvPr/>
        </p:nvSpPr>
        <p:spPr>
          <a:xfrm>
            <a:off x="17259300" y="885825"/>
            <a:ext cx="659290" cy="1352390"/>
          </a:xfrm>
          <a:custGeom>
            <a:avLst/>
            <a:gdLst/>
            <a:ahLst/>
            <a:cxnLst/>
            <a:rect l="l" t="t" r="r" b="b"/>
            <a:pathLst>
              <a:path w="659290" h="1352390">
                <a:moveTo>
                  <a:pt x="0" y="0"/>
                </a:moveTo>
                <a:lnTo>
                  <a:pt x="659290" y="0"/>
                </a:lnTo>
                <a:lnTo>
                  <a:pt x="659290" y="1352390"/>
                </a:lnTo>
                <a:lnTo>
                  <a:pt x="0" y="1352390"/>
                </a:lnTo>
                <a:lnTo>
                  <a:pt x="0" y="0"/>
                </a:lnTo>
                <a:close/>
              </a:path>
            </a:pathLst>
          </a:custGeom>
          <a:blipFill>
            <a:blip r:embed="rId3"/>
            <a:stretch>
              <a:fillRect/>
            </a:stretch>
          </a:blipFill>
        </p:spPr>
        <p:txBody>
          <a:bodyPr/>
          <a:lstStyle/>
          <a:p>
            <a:endParaRPr lang="en-JP"/>
          </a:p>
        </p:txBody>
      </p:sp>
      <p:sp>
        <p:nvSpPr>
          <p:cNvPr id="5" name="TextBox 5"/>
          <p:cNvSpPr txBox="1"/>
          <p:nvPr/>
        </p:nvSpPr>
        <p:spPr>
          <a:xfrm>
            <a:off x="693012" y="2095340"/>
            <a:ext cx="16566288" cy="6597960"/>
          </a:xfrm>
          <a:prstGeom prst="rect">
            <a:avLst/>
          </a:prstGeom>
        </p:spPr>
        <p:txBody>
          <a:bodyPr lIns="0" tIns="0" rIns="0" bIns="0" rtlCol="0" anchor="t">
            <a:spAutoFit/>
          </a:bodyPr>
          <a:lstStyle/>
          <a:p>
            <a:pPr marL="777238" lvl="1" indent="-388619">
              <a:lnSpc>
                <a:spcPts val="5759"/>
              </a:lnSpc>
              <a:buFont typeface="Arial"/>
              <a:buChar char="•"/>
            </a:pPr>
            <a:r>
              <a:rPr lang="en-US" sz="2800" b="1" dirty="0">
                <a:solidFill>
                  <a:srgbClr val="333333"/>
                </a:solidFill>
                <a:latin typeface="Glacial Indifference Bold"/>
                <a:ea typeface="Glacial Indifference Bold"/>
                <a:cs typeface="Glacial Indifference Bold"/>
                <a:sym typeface="Glacial Indifference Bold"/>
              </a:rPr>
              <a:t>BGM:</a:t>
            </a:r>
            <a:r>
              <a:rPr lang="en-US" sz="2800" dirty="0">
                <a:solidFill>
                  <a:srgbClr val="333333"/>
                </a:solidFill>
                <a:latin typeface="Glacial Indifference"/>
                <a:ea typeface="Glacial Indifference"/>
                <a:cs typeface="Glacial Indifference"/>
                <a:sym typeface="Glacial Indifference"/>
              </a:rPr>
              <a:t> changed for aesthetics aspect from default.</a:t>
            </a:r>
          </a:p>
          <a:p>
            <a:pPr marL="777238" lvl="1" indent="-388619">
              <a:lnSpc>
                <a:spcPts val="5759"/>
              </a:lnSpc>
              <a:buFont typeface="Arial"/>
              <a:buChar char="•"/>
            </a:pPr>
            <a:r>
              <a:rPr lang="en-US" sz="2800" b="1" dirty="0">
                <a:solidFill>
                  <a:srgbClr val="333333"/>
                </a:solidFill>
                <a:latin typeface="Glacial Indifference Bold"/>
                <a:ea typeface="Glacial Indifference Bold"/>
                <a:cs typeface="Glacial Indifference Bold"/>
                <a:sym typeface="Glacial Indifference Bold"/>
              </a:rPr>
              <a:t>Timer countdown:</a:t>
            </a:r>
            <a:r>
              <a:rPr lang="en-US" sz="2800" dirty="0">
                <a:solidFill>
                  <a:srgbClr val="333333"/>
                </a:solidFill>
                <a:latin typeface="Glacial Indifference"/>
                <a:ea typeface="Glacial Indifference"/>
                <a:cs typeface="Glacial Indifference"/>
                <a:sym typeface="Glacial Indifference"/>
              </a:rPr>
              <a:t> Cue for last 5 second in the round. Audio cue to indicate round is ending.</a:t>
            </a:r>
          </a:p>
          <a:p>
            <a:pPr marL="777238" lvl="1" indent="-388619">
              <a:lnSpc>
                <a:spcPts val="5759"/>
              </a:lnSpc>
              <a:buFont typeface="Arial"/>
              <a:buChar char="•"/>
            </a:pPr>
            <a:r>
              <a:rPr lang="en-US" sz="2800" b="1" dirty="0">
                <a:solidFill>
                  <a:srgbClr val="333333"/>
                </a:solidFill>
                <a:latin typeface="Glacial Indifference Bold"/>
                <a:ea typeface="Glacial Indifference Bold"/>
                <a:cs typeface="Glacial Indifference Bold"/>
                <a:sym typeface="Glacial Indifference Bold"/>
              </a:rPr>
              <a:t>Enemy side location </a:t>
            </a:r>
            <a:r>
              <a:rPr lang="en-US" sz="2800" dirty="0">
                <a:solidFill>
                  <a:srgbClr val="333333"/>
                </a:solidFill>
                <a:latin typeface="Glacial Indifference"/>
                <a:ea typeface="Glacial Indifference"/>
                <a:cs typeface="Glacial Indifference"/>
                <a:sym typeface="Glacial Indifference"/>
              </a:rPr>
              <a:t>(</a:t>
            </a:r>
            <a:r>
              <a:rPr lang="en-US" sz="2800" dirty="0">
                <a:solidFill>
                  <a:srgbClr val="333333"/>
                </a:solidFill>
                <a:latin typeface="Glacial Indifference Bold" panose="020B0604020202020204" charset="0"/>
                <a:ea typeface="Glacial Indifference"/>
                <a:cs typeface="Glacial Indifference"/>
                <a:sym typeface="Glacial Indifference"/>
              </a:rPr>
              <a:t>Only implemented for player 1</a:t>
            </a:r>
            <a:r>
              <a:rPr lang="en-US" sz="2800" dirty="0">
                <a:solidFill>
                  <a:srgbClr val="333333"/>
                </a:solidFill>
                <a:latin typeface="Glacial Indifference"/>
                <a:ea typeface="Glacial Indifference"/>
                <a:cs typeface="Glacial Indifference"/>
                <a:sym typeface="Glacial Indifference"/>
              </a:rPr>
              <a:t>)</a:t>
            </a:r>
            <a:r>
              <a:rPr lang="en-US" sz="2800" b="1" dirty="0">
                <a:solidFill>
                  <a:srgbClr val="333333"/>
                </a:solidFill>
                <a:latin typeface="Glacial Indifference Bold"/>
                <a:ea typeface="Glacial Indifference Bold"/>
                <a:cs typeface="Glacial Indifference Bold"/>
                <a:sym typeface="Glacial Indifference Bold"/>
              </a:rPr>
              <a:t>:</a:t>
            </a:r>
            <a:r>
              <a:rPr lang="en-US" sz="2800" dirty="0">
                <a:solidFill>
                  <a:srgbClr val="333333"/>
                </a:solidFill>
                <a:latin typeface="Glacial Indifference"/>
                <a:ea typeface="Glacial Indifference"/>
                <a:cs typeface="Glacial Indifference"/>
                <a:sym typeface="Glacial Indifference"/>
              </a:rPr>
              <a:t> Cue for when the enemy switched to left or right side of player. There are two different cues each for if the enemy switches to player 1’s left or right side.</a:t>
            </a:r>
          </a:p>
          <a:p>
            <a:pPr marL="777238" lvl="1" indent="-388619">
              <a:lnSpc>
                <a:spcPts val="5759"/>
              </a:lnSpc>
              <a:buFont typeface="Arial"/>
              <a:buChar char="•"/>
            </a:pPr>
            <a:r>
              <a:rPr lang="en-US" sz="2800" b="1" dirty="0">
                <a:solidFill>
                  <a:srgbClr val="333333"/>
                </a:solidFill>
                <a:latin typeface="Glacial Indifference Bold"/>
                <a:ea typeface="Glacial Indifference Bold"/>
                <a:cs typeface="Glacial Indifference Bold"/>
                <a:sym typeface="Glacial Indifference Bold"/>
              </a:rPr>
              <a:t>Health cue at 200 hp and 50 hp </a:t>
            </a:r>
            <a:r>
              <a:rPr lang="en-US" sz="2800" dirty="0">
                <a:solidFill>
                  <a:srgbClr val="333333"/>
                </a:solidFill>
                <a:latin typeface="Glacial Indifference"/>
                <a:ea typeface="Glacial Indifference"/>
                <a:cs typeface="Glacial Indifference"/>
                <a:sym typeface="Glacial Indifference"/>
              </a:rPr>
              <a:t>(</a:t>
            </a:r>
            <a:r>
              <a:rPr lang="en-US" sz="2800" dirty="0">
                <a:solidFill>
                  <a:srgbClr val="333333"/>
                </a:solidFill>
                <a:latin typeface="Glacial Indifference Bold" panose="020B0604020202020204" charset="0"/>
                <a:ea typeface="Glacial Indifference"/>
                <a:cs typeface="Glacial Indifference"/>
                <a:sym typeface="Glacial Indifference"/>
              </a:rPr>
              <a:t>Only implemented for player 1</a:t>
            </a:r>
            <a:r>
              <a:rPr lang="en-US" sz="2800" dirty="0">
                <a:solidFill>
                  <a:srgbClr val="333333"/>
                </a:solidFill>
                <a:latin typeface="Glacial Indifference"/>
                <a:ea typeface="Glacial Indifference"/>
                <a:cs typeface="Glacial Indifference"/>
                <a:sym typeface="Glacial Indifference"/>
              </a:rPr>
              <a:t>)</a:t>
            </a:r>
            <a:r>
              <a:rPr lang="en-US" sz="2800" b="1" dirty="0">
                <a:solidFill>
                  <a:srgbClr val="333333"/>
                </a:solidFill>
                <a:latin typeface="Glacial Indifference Bold"/>
                <a:ea typeface="Glacial Indifference Bold"/>
                <a:cs typeface="Glacial Indifference Bold"/>
                <a:sym typeface="Glacial Indifference Bold"/>
              </a:rPr>
              <a:t>: </a:t>
            </a:r>
            <a:r>
              <a:rPr lang="en-US" sz="2800" dirty="0">
                <a:solidFill>
                  <a:srgbClr val="333333"/>
                </a:solidFill>
                <a:latin typeface="Glacial Indifference Bold" panose="020B0604020202020204" charset="0"/>
                <a:ea typeface="Glacial Indifference Bold"/>
                <a:cs typeface="Glacial Indifference Bold"/>
                <a:sym typeface="Glacial Indifference"/>
              </a:rPr>
              <a:t>Looping</a:t>
            </a:r>
            <a:r>
              <a:rPr lang="en-US" sz="2800" b="1" dirty="0">
                <a:solidFill>
                  <a:srgbClr val="333333"/>
                </a:solidFill>
                <a:latin typeface="Glacial Indifference"/>
                <a:ea typeface="Glacial Indifference Bold"/>
                <a:cs typeface="Glacial Indifference Bold"/>
                <a:sym typeface="Glacial Indifference"/>
              </a:rPr>
              <a:t> h</a:t>
            </a:r>
            <a:r>
              <a:rPr lang="en-US" sz="2800" dirty="0">
                <a:solidFill>
                  <a:srgbClr val="333333"/>
                </a:solidFill>
                <a:latin typeface="Glacial Indifference"/>
                <a:ea typeface="Glacial Indifference"/>
                <a:cs typeface="Glacial Indifference"/>
                <a:sym typeface="Glacial Indifference"/>
              </a:rPr>
              <a:t>eartbeat audio when reaching 200 HP (full HP = 400) that plays </a:t>
            </a:r>
            <a:r>
              <a:rPr lang="en-US" sz="2800" dirty="0" err="1">
                <a:solidFill>
                  <a:srgbClr val="333333"/>
                </a:solidFill>
                <a:latin typeface="Glacial Indifference"/>
                <a:ea typeface="Glacial Indifference"/>
                <a:cs typeface="Glacial Indifference"/>
                <a:sym typeface="Glacial Indifference"/>
              </a:rPr>
              <a:t>continueously</a:t>
            </a:r>
            <a:r>
              <a:rPr lang="en-US" sz="2800" dirty="0">
                <a:solidFill>
                  <a:srgbClr val="333333"/>
                </a:solidFill>
                <a:latin typeface="Glacial Indifference"/>
                <a:ea typeface="Glacial Indifference"/>
                <a:cs typeface="Glacial Indifference"/>
                <a:sym typeface="Glacial Indifference"/>
              </a:rPr>
              <a:t> and a </a:t>
            </a:r>
            <a:r>
              <a:rPr lang="en-US" sz="2800" dirty="0">
                <a:solidFill>
                  <a:srgbClr val="333333"/>
                </a:solidFill>
                <a:latin typeface="Glacial Indifference Bold" panose="020B0604020202020204" charset="0"/>
                <a:ea typeface="Glacial Indifference"/>
                <a:cs typeface="Glacial Indifference"/>
                <a:sym typeface="Glacial Indifference"/>
              </a:rPr>
              <a:t>looping</a:t>
            </a:r>
            <a:r>
              <a:rPr lang="en-US" sz="2800" dirty="0">
                <a:solidFill>
                  <a:srgbClr val="333333"/>
                </a:solidFill>
                <a:latin typeface="Glacial Indifference"/>
                <a:ea typeface="Glacial Indifference"/>
                <a:cs typeface="Glacial Indifference"/>
                <a:sym typeface="Glacial Indifference"/>
              </a:rPr>
              <a:t> beeping audio when reaching 50 HP. Cue for player to monitor their health. Heartbeat turns off when reaching 50 HP and is replaced by the beeping audio.</a:t>
            </a:r>
          </a:p>
        </p:txBody>
      </p:sp>
      <p:sp>
        <p:nvSpPr>
          <p:cNvPr id="6" name="TextBox 6"/>
          <p:cNvSpPr txBox="1"/>
          <p:nvPr/>
        </p:nvSpPr>
        <p:spPr>
          <a:xfrm>
            <a:off x="693012" y="1233407"/>
            <a:ext cx="15675021" cy="704850"/>
          </a:xfrm>
          <a:prstGeom prst="rect">
            <a:avLst/>
          </a:prstGeom>
        </p:spPr>
        <p:txBody>
          <a:bodyPr lIns="0" tIns="0" rIns="0" bIns="0" rtlCol="0" anchor="t">
            <a:spAutoFit/>
          </a:bodyPr>
          <a:lstStyle/>
          <a:p>
            <a:pPr algn="l">
              <a:lnSpc>
                <a:spcPts val="5519"/>
              </a:lnSpc>
            </a:pPr>
            <a:r>
              <a:rPr lang="en-US" sz="4599" b="1" spc="142" dirty="0">
                <a:solidFill>
                  <a:srgbClr val="333333"/>
                </a:solidFill>
                <a:latin typeface="Glacial Indifference Bold"/>
                <a:ea typeface="Glacial Indifference Bold"/>
                <a:cs typeface="Glacial Indifference Bold"/>
                <a:sym typeface="Glacial Indifference Bold"/>
              </a:rPr>
              <a:t>Changes Implemented from Default</a:t>
            </a:r>
          </a:p>
        </p:txBody>
      </p:sp>
      <p:sp>
        <p:nvSpPr>
          <p:cNvPr id="7" name="TextBox 7"/>
          <p:cNvSpPr txBox="1"/>
          <p:nvPr/>
        </p:nvSpPr>
        <p:spPr>
          <a:xfrm>
            <a:off x="16918147" y="9134475"/>
            <a:ext cx="682307" cy="557845"/>
          </a:xfrm>
          <a:prstGeom prst="rect">
            <a:avLst/>
          </a:prstGeom>
        </p:spPr>
        <p:txBody>
          <a:bodyPr lIns="0" tIns="0" rIns="0" bIns="0" rtlCol="0" anchor="t">
            <a:spAutoFit/>
          </a:bodyPr>
          <a:lstStyle/>
          <a:p>
            <a:pPr algn="r">
              <a:lnSpc>
                <a:spcPts val="4800"/>
              </a:lnSpc>
            </a:pPr>
            <a:r>
              <a:rPr lang="en-US" sz="3000" dirty="0">
                <a:solidFill>
                  <a:srgbClr val="333333"/>
                </a:solidFill>
                <a:latin typeface="Glacial Indifference"/>
                <a:ea typeface="Glacial Indifference"/>
                <a:cs typeface="Glacial Indifference"/>
                <a:sym typeface="Glacial Indifference"/>
              </a:rPr>
              <a:t>2</a:t>
            </a:r>
          </a:p>
        </p:txBody>
      </p:sp>
      <p:sp>
        <p:nvSpPr>
          <p:cNvPr id="8" name="TextBox 8"/>
          <p:cNvSpPr txBox="1"/>
          <p:nvPr/>
        </p:nvSpPr>
        <p:spPr>
          <a:xfrm>
            <a:off x="265471" y="-14605"/>
            <a:ext cx="16102562" cy="524509"/>
          </a:xfrm>
          <a:prstGeom prst="rect">
            <a:avLst/>
          </a:prstGeom>
        </p:spPr>
        <p:txBody>
          <a:bodyPr lIns="0" tIns="0" rIns="0" bIns="0" rtlCol="0" anchor="t">
            <a:spAutoFit/>
          </a:bodyPr>
          <a:lstStyle/>
          <a:p>
            <a:pPr algn="l">
              <a:lnSpc>
                <a:spcPts val="4480"/>
              </a:lnSpc>
            </a:pPr>
            <a:r>
              <a:rPr lang="en-US" sz="2800">
                <a:solidFill>
                  <a:srgbClr val="FFFFFF"/>
                </a:solidFill>
                <a:latin typeface="Glacial Indifference"/>
                <a:ea typeface="Glacial Indifference"/>
                <a:cs typeface="Glacial Indifference"/>
                <a:sym typeface="Glacial Indifference"/>
              </a:rPr>
              <a:t>I. DareFightingICE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600075"/>
            <a:chOff x="0" y="0"/>
            <a:chExt cx="6186311" cy="202988"/>
          </a:xfrm>
        </p:grpSpPr>
        <p:sp>
          <p:nvSpPr>
            <p:cNvPr id="3" name="Freeform 3"/>
            <p:cNvSpPr/>
            <p:nvPr/>
          </p:nvSpPr>
          <p:spPr>
            <a:xfrm>
              <a:off x="0" y="0"/>
              <a:ext cx="6186311" cy="202988"/>
            </a:xfrm>
            <a:custGeom>
              <a:avLst/>
              <a:gdLst/>
              <a:ahLst/>
              <a:cxnLst/>
              <a:rect l="l" t="t" r="r" b="b"/>
              <a:pathLst>
                <a:path w="6186311" h="202988">
                  <a:moveTo>
                    <a:pt x="0" y="0"/>
                  </a:moveTo>
                  <a:lnTo>
                    <a:pt x="6186311" y="0"/>
                  </a:lnTo>
                  <a:lnTo>
                    <a:pt x="6186311" y="202988"/>
                  </a:lnTo>
                  <a:lnTo>
                    <a:pt x="0" y="202988"/>
                  </a:lnTo>
                  <a:close/>
                </a:path>
              </a:pathLst>
            </a:custGeom>
            <a:solidFill>
              <a:srgbClr val="890000"/>
            </a:solidFill>
          </p:spPr>
          <p:txBody>
            <a:bodyPr/>
            <a:lstStyle/>
            <a:p>
              <a:endParaRPr lang="en-JP"/>
            </a:p>
          </p:txBody>
        </p:sp>
      </p:grpSp>
      <p:sp>
        <p:nvSpPr>
          <p:cNvPr id="4" name="Freeform 4"/>
          <p:cNvSpPr/>
          <p:nvPr/>
        </p:nvSpPr>
        <p:spPr>
          <a:xfrm>
            <a:off x="17259300" y="885825"/>
            <a:ext cx="659290" cy="1352390"/>
          </a:xfrm>
          <a:custGeom>
            <a:avLst/>
            <a:gdLst/>
            <a:ahLst/>
            <a:cxnLst/>
            <a:rect l="l" t="t" r="r" b="b"/>
            <a:pathLst>
              <a:path w="659290" h="1352390">
                <a:moveTo>
                  <a:pt x="0" y="0"/>
                </a:moveTo>
                <a:lnTo>
                  <a:pt x="659290" y="0"/>
                </a:lnTo>
                <a:lnTo>
                  <a:pt x="659290" y="1352390"/>
                </a:lnTo>
                <a:lnTo>
                  <a:pt x="0" y="1352390"/>
                </a:lnTo>
                <a:lnTo>
                  <a:pt x="0" y="0"/>
                </a:lnTo>
                <a:close/>
              </a:path>
            </a:pathLst>
          </a:custGeom>
          <a:blipFill>
            <a:blip r:embed="rId3"/>
            <a:stretch>
              <a:fillRect/>
            </a:stretch>
          </a:blipFill>
        </p:spPr>
        <p:txBody>
          <a:bodyPr/>
          <a:lstStyle/>
          <a:p>
            <a:endParaRPr lang="en-JP"/>
          </a:p>
        </p:txBody>
      </p:sp>
      <p:sp>
        <p:nvSpPr>
          <p:cNvPr id="5" name="TextBox 5"/>
          <p:cNvSpPr txBox="1"/>
          <p:nvPr/>
        </p:nvSpPr>
        <p:spPr>
          <a:xfrm>
            <a:off x="693012" y="1233407"/>
            <a:ext cx="15675021" cy="704850"/>
          </a:xfrm>
          <a:prstGeom prst="rect">
            <a:avLst/>
          </a:prstGeom>
        </p:spPr>
        <p:txBody>
          <a:bodyPr lIns="0" tIns="0" rIns="0" bIns="0" rtlCol="0" anchor="t">
            <a:spAutoFit/>
          </a:bodyPr>
          <a:lstStyle/>
          <a:p>
            <a:pPr>
              <a:lnSpc>
                <a:spcPts val="5519"/>
              </a:lnSpc>
            </a:pPr>
            <a:r>
              <a:rPr lang="en-US" sz="4599" b="1" spc="142" dirty="0">
                <a:solidFill>
                  <a:srgbClr val="333333"/>
                </a:solidFill>
                <a:latin typeface="Glacial Indifference Bold"/>
                <a:ea typeface="Glacial Indifference Bold"/>
                <a:cs typeface="Glacial Indifference Bold"/>
                <a:sym typeface="Glacial Indifference Bold"/>
              </a:rPr>
              <a:t>Changes Implemented from Default (Part 2)</a:t>
            </a:r>
          </a:p>
        </p:txBody>
      </p:sp>
      <p:sp>
        <p:nvSpPr>
          <p:cNvPr id="6" name="TextBox 6"/>
          <p:cNvSpPr txBox="1"/>
          <p:nvPr/>
        </p:nvSpPr>
        <p:spPr>
          <a:xfrm>
            <a:off x="693012" y="2095340"/>
            <a:ext cx="16566288" cy="8842164"/>
          </a:xfrm>
          <a:prstGeom prst="rect">
            <a:avLst/>
          </a:prstGeom>
        </p:spPr>
        <p:txBody>
          <a:bodyPr lIns="0" tIns="0" rIns="0" bIns="0" rtlCol="0" anchor="t">
            <a:spAutoFit/>
          </a:bodyPr>
          <a:lstStyle/>
          <a:p>
            <a:pPr marL="571500" indent="-571500" algn="just">
              <a:lnSpc>
                <a:spcPts val="5759"/>
              </a:lnSpc>
              <a:buFont typeface="Arial" panose="020B0604020202020204" pitchFamily="34" charset="0"/>
              <a:buChar char="•"/>
            </a:pPr>
            <a:r>
              <a:rPr lang="en-US" sz="2800" dirty="0">
                <a:solidFill>
                  <a:srgbClr val="333333"/>
                </a:solidFill>
                <a:latin typeface="Glacial Indifference"/>
                <a:ea typeface="Glacial Indifference"/>
                <a:cs typeface="Glacial Indifference"/>
                <a:sym typeface="Glacial Indifference"/>
              </a:rPr>
              <a:t>In the original sound design, the heartbeat cue was implemented for both Player 1 and Player 2. However, the competition guidelines made no mention of player-versus-player scenarios during evaluation. Based on this, we assumed that all evaluations would be conducted solely from Player 1’s perspective. As a result, we decided to implement the heartbeat and player position-switching audio cues exclusively for Player 1. This decision also helped minimize potential audio fatigue during extended gameplay.</a:t>
            </a:r>
          </a:p>
          <a:p>
            <a:pPr marL="571500" indent="-571500" algn="just">
              <a:lnSpc>
                <a:spcPts val="5759"/>
              </a:lnSpc>
              <a:buFont typeface="Arial" panose="020B0604020202020204" pitchFamily="34" charset="0"/>
              <a:buChar char="•"/>
            </a:pPr>
            <a:r>
              <a:rPr lang="en-US" sz="2800" dirty="0">
                <a:solidFill>
                  <a:srgbClr val="333333"/>
                </a:solidFill>
                <a:latin typeface="Glacial Indifference Bold" panose="020B0604020202020204" charset="0"/>
                <a:ea typeface="Glacial Indifference"/>
                <a:cs typeface="Glacial Indifference"/>
                <a:sym typeface="Glacial Indifference"/>
              </a:rPr>
              <a:t>All sound </a:t>
            </a:r>
            <a:r>
              <a:rPr lang="en-US" sz="2800" dirty="0" err="1">
                <a:solidFill>
                  <a:srgbClr val="333333"/>
                </a:solidFill>
                <a:latin typeface="Glacial Indifference Bold" panose="020B0604020202020204" charset="0"/>
                <a:ea typeface="Glacial Indifference"/>
                <a:cs typeface="Glacial Indifference"/>
                <a:sym typeface="Glacial Indifference"/>
              </a:rPr>
              <a:t>fx</a:t>
            </a:r>
            <a:r>
              <a:rPr lang="en-US" sz="2800" dirty="0">
                <a:solidFill>
                  <a:srgbClr val="333333"/>
                </a:solidFill>
                <a:latin typeface="Glacial Indifference Bold" panose="020B0604020202020204" charset="0"/>
                <a:ea typeface="Glacial Indifference"/>
                <a:cs typeface="Glacial Indifference"/>
                <a:sym typeface="Glacial Indifference"/>
              </a:rPr>
              <a:t> are text-to-audio AI generated except for BGM which was a CC0 taken from OpenGameArt.org</a:t>
            </a:r>
          </a:p>
          <a:p>
            <a:pPr marL="571500" indent="-571500" algn="just">
              <a:lnSpc>
                <a:spcPts val="5759"/>
              </a:lnSpc>
              <a:buFont typeface="Arial" panose="020B0604020202020204" pitchFamily="34" charset="0"/>
              <a:buChar char="•"/>
            </a:pPr>
            <a:r>
              <a:rPr lang="en-US" sz="2800" i="1" dirty="0">
                <a:solidFill>
                  <a:srgbClr val="333333"/>
                </a:solidFill>
                <a:latin typeface="Glacial Indifference" panose="020B0604020202020204" charset="0"/>
                <a:ea typeface="Glacial Indifference"/>
                <a:cs typeface="Glacial Indifference"/>
                <a:sym typeface="Glacial Indifference"/>
              </a:rPr>
              <a:t>Note: </a:t>
            </a:r>
            <a:r>
              <a:rPr lang="en-US" sz="2800" i="1" dirty="0">
                <a:solidFill>
                  <a:srgbClr val="333333"/>
                </a:solidFill>
                <a:latin typeface="Glacial Indifference" panose="020B0604020202020204" charset="0"/>
                <a:ea typeface="Glacial Indifference Bold"/>
                <a:cs typeface="Glacial Indifference Bold"/>
                <a:sym typeface="Glacial Indifference Bold"/>
              </a:rPr>
              <a:t>No new sound was added in comparison to midterm submission, only tweaks in volume and a replacement for the round timer announcer’s voice.</a:t>
            </a:r>
          </a:p>
          <a:p>
            <a:pPr marL="571500" indent="-571500" algn="just">
              <a:lnSpc>
                <a:spcPts val="5759"/>
              </a:lnSpc>
              <a:buFont typeface="Arial" panose="020B0604020202020204" pitchFamily="34" charset="0"/>
              <a:buChar char="•"/>
            </a:pPr>
            <a:endParaRPr lang="en-US" sz="2800" i="1" dirty="0">
              <a:solidFill>
                <a:srgbClr val="333333"/>
              </a:solidFill>
              <a:latin typeface="Glacial Indifference" panose="020B0604020202020204" charset="0"/>
              <a:ea typeface="Glacial Indifference"/>
              <a:cs typeface="Glacial Indifference"/>
              <a:sym typeface="Glacial Indifference"/>
            </a:endParaRPr>
          </a:p>
          <a:p>
            <a:pPr algn="just">
              <a:lnSpc>
                <a:spcPts val="5759"/>
              </a:lnSpc>
            </a:pPr>
            <a:endParaRPr lang="en-US" sz="2800" dirty="0">
              <a:solidFill>
                <a:srgbClr val="333333"/>
              </a:solidFill>
              <a:latin typeface="Glacial Indifference"/>
              <a:ea typeface="Glacial Indifference"/>
              <a:cs typeface="Glacial Indifference"/>
              <a:sym typeface="Glacial Indifference"/>
            </a:endParaRPr>
          </a:p>
        </p:txBody>
      </p:sp>
      <p:sp>
        <p:nvSpPr>
          <p:cNvPr id="7" name="TextBox 7"/>
          <p:cNvSpPr txBox="1"/>
          <p:nvPr/>
        </p:nvSpPr>
        <p:spPr>
          <a:xfrm>
            <a:off x="16918147" y="9134475"/>
            <a:ext cx="682307" cy="557845"/>
          </a:xfrm>
          <a:prstGeom prst="rect">
            <a:avLst/>
          </a:prstGeom>
        </p:spPr>
        <p:txBody>
          <a:bodyPr lIns="0" tIns="0" rIns="0" bIns="0" rtlCol="0" anchor="t">
            <a:spAutoFit/>
          </a:bodyPr>
          <a:lstStyle/>
          <a:p>
            <a:pPr algn="r">
              <a:lnSpc>
                <a:spcPts val="4800"/>
              </a:lnSpc>
            </a:pPr>
            <a:r>
              <a:rPr lang="en-US" sz="3000" dirty="0">
                <a:solidFill>
                  <a:srgbClr val="333333"/>
                </a:solidFill>
                <a:latin typeface="Glacial Indifference"/>
                <a:ea typeface="Glacial Indifference"/>
                <a:cs typeface="Glacial Indifference"/>
                <a:sym typeface="Glacial Indifference"/>
              </a:rPr>
              <a:t>3</a:t>
            </a:r>
          </a:p>
        </p:txBody>
      </p:sp>
      <p:sp>
        <p:nvSpPr>
          <p:cNvPr id="8" name="TextBox 8"/>
          <p:cNvSpPr txBox="1"/>
          <p:nvPr/>
        </p:nvSpPr>
        <p:spPr>
          <a:xfrm>
            <a:off x="265471" y="-14605"/>
            <a:ext cx="16102562" cy="524509"/>
          </a:xfrm>
          <a:prstGeom prst="rect">
            <a:avLst/>
          </a:prstGeom>
        </p:spPr>
        <p:txBody>
          <a:bodyPr lIns="0" tIns="0" rIns="0" bIns="0" rtlCol="0" anchor="t">
            <a:spAutoFit/>
          </a:bodyPr>
          <a:lstStyle/>
          <a:p>
            <a:pPr algn="l">
              <a:lnSpc>
                <a:spcPts val="4480"/>
              </a:lnSpc>
            </a:pPr>
            <a:r>
              <a:rPr lang="en-US" sz="2800">
                <a:solidFill>
                  <a:srgbClr val="FFFFFF"/>
                </a:solidFill>
                <a:latin typeface="Glacial Indifference"/>
                <a:ea typeface="Glacial Indifference"/>
                <a:cs typeface="Glacial Indifference"/>
                <a:sym typeface="Glacial Indifference"/>
              </a:rPr>
              <a:t>III. Current Implementations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505</Words>
  <Application>Microsoft Office PowerPoint</Application>
  <PresentationFormat>Custom</PresentationFormat>
  <Paragraphs>36</Paragraphs>
  <Slides>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Glacial Indifference Bold</vt:lpstr>
      <vt:lpstr>Arial</vt:lpstr>
      <vt:lpstr>Calibri</vt:lpstr>
      <vt:lpstr>Glacial Indifference</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DareFightingICE Sound Design 2025</dc:title>
  <cp:lastModifiedBy>Ａｎｄｉｆａｌｌｉｈ Ｎｏｏｒ ＭＡＬＥＬＡ(is0751hr)</cp:lastModifiedBy>
  <cp:revision>6</cp:revision>
  <dcterms:created xsi:type="dcterms:W3CDTF">2006-08-16T00:00:00Z</dcterms:created>
  <dcterms:modified xsi:type="dcterms:W3CDTF">2025-08-07T10:27:22Z</dcterms:modified>
  <dc:identifier>DAGm7d4LiLw</dc:identifier>
</cp:coreProperties>
</file>