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nva Sans" panose="020B0503030501040103" pitchFamily="34" charset="0"/>
      <p:regular r:id="rId10"/>
    </p:embeddedFont>
    <p:embeddedFont>
      <p:font typeface="Canva Sans Bold" panose="020B0803030501040103" pitchFamily="34" charset="0"/>
      <p:regular r:id="rId11"/>
      <p:bold r:id="rId12"/>
    </p:embeddedFont>
    <p:embeddedFont>
      <p:font typeface="Glacial Indifference" pitchFamily="2" charset="0"/>
      <p:regular r:id="rId13"/>
    </p:embeddedFont>
    <p:embeddedFont>
      <p:font typeface="Glacial Indifference Bold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26" autoAdjust="0"/>
  </p:normalViewPr>
  <p:slideViewPr>
    <p:cSldViewPr>
      <p:cViewPr varScale="1">
        <p:scale>
          <a:sx n="80" d="100"/>
          <a:sy n="80" d="100"/>
        </p:scale>
        <p:origin x="82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2D floor plans and even 3D models on monitors had limitations, especially for people who are not used to interpreting these technical visuals. </a:t>
            </a:r>
          </a:p>
          <a:p>
            <a:endParaRPr lang="en-US"/>
          </a:p>
          <a:p>
            <a:r>
              <a:rPr lang="en-US"/>
              <a:t>VR overcomes this by creating a fully immersive experience, which ca support deeper understanding of space, layout, and design, which helps both architects and clients identify design flaws early. </a:t>
            </a:r>
          </a:p>
          <a:p>
            <a:endParaRPr lang="en-US"/>
          </a:p>
          <a:p>
            <a:r>
              <a:rPr lang="en-US"/>
              <a:t>VR’s ability to support collaborative decision-making can be valuable in large projects, potentially reducing costs by catching issues that might only be found in the construction phase.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2D floor plans and even 3D models on monitors had limitations, especially for people who are not used to interpreting these technical visuals. </a:t>
            </a:r>
          </a:p>
          <a:p>
            <a:endParaRPr lang="en-US"/>
          </a:p>
          <a:p>
            <a:r>
              <a:rPr lang="en-US"/>
              <a:t>VR overcomes this by creating a fully immersive experience, which ca support deeper understanding of space, layout, and design, which helps both architects and clients identify design flaws early. </a:t>
            </a:r>
          </a:p>
          <a:p>
            <a:endParaRPr lang="en-US"/>
          </a:p>
          <a:p>
            <a:r>
              <a:rPr lang="en-US"/>
              <a:t>VR’s ability to support collaborative decision-making can be valuable in large projects, potentially reducing costs by catching issues that might only be found in the construction phase.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2D floor plans and even 3D models on monitors had limitations, especially for people who are not used to interpreting these technical visuals. </a:t>
            </a:r>
          </a:p>
          <a:p>
            <a:endParaRPr lang="en-US"/>
          </a:p>
          <a:p>
            <a:r>
              <a:rPr lang="en-US"/>
              <a:t>VR overcomes this by creating a fully immersive experience, which ca support deeper understanding of space, layout, and design, which helps both architects and clients identify design flaws early. </a:t>
            </a:r>
          </a:p>
          <a:p>
            <a:endParaRPr lang="en-US"/>
          </a:p>
          <a:p>
            <a:r>
              <a:rPr lang="en-US"/>
              <a:t>VR’s ability to support collaborative decision-making can be valuable in large projects, potentially reducing costs by catching issues that might only be found in the construction phase.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2D floor plans and even 3D models on monitors had limitations, especially for people who are not used to interpreting these technical visuals. </a:t>
            </a:r>
          </a:p>
          <a:p>
            <a:endParaRPr lang="en-US"/>
          </a:p>
          <a:p>
            <a:r>
              <a:rPr lang="en-US"/>
              <a:t>VR overcomes this by creating a fully immersive experience, which ca support deeper understanding of space, layout, and design, which helps both architects and clients identify design flaws early. </a:t>
            </a:r>
          </a:p>
          <a:p>
            <a:endParaRPr lang="en-US"/>
          </a:p>
          <a:p>
            <a:r>
              <a:rPr lang="en-US"/>
              <a:t>VR’s ability to support collaborative decision-making can be valuable in large projects, potentially reducing costs by catching issues that might only be found in the construction phase.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2D floor plans and even 3D models on monitors had limitations, especially for people who are not used to interpreting these technical visuals. </a:t>
            </a:r>
          </a:p>
          <a:p>
            <a:endParaRPr lang="en-US"/>
          </a:p>
          <a:p>
            <a:r>
              <a:rPr lang="en-US"/>
              <a:t>VR overcomes this by creating a fully immersive experience, which ca support deeper understanding of space, layout, and design, which helps both architects and clients identify design flaws early. </a:t>
            </a:r>
          </a:p>
          <a:p>
            <a:endParaRPr lang="en-US"/>
          </a:p>
          <a:p>
            <a:r>
              <a:rPr lang="en-US"/>
              <a:t>VR’s ability to support collaborative decision-making can be valuable in large projects, potentially reducing costs by catching issues that might only be found in the construction phase.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TyMksc974c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16182" y="9836474"/>
            <a:ext cx="16855636" cy="450526"/>
            <a:chOff x="0" y="0"/>
            <a:chExt cx="5701783" cy="152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701783" cy="152400"/>
            </a:xfrm>
            <a:custGeom>
              <a:avLst/>
              <a:gdLst/>
              <a:ahLst/>
              <a:cxnLst/>
              <a:rect l="l" t="t" r="r" b="b"/>
              <a:pathLst>
                <a:path w="5701783" h="152400">
                  <a:moveTo>
                    <a:pt x="0" y="0"/>
                  </a:moveTo>
                  <a:lnTo>
                    <a:pt x="5701783" y="0"/>
                  </a:lnTo>
                  <a:lnTo>
                    <a:pt x="5701783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en-JP"/>
            </a:p>
          </p:txBody>
        </p:sp>
      </p:grpSp>
      <p:sp>
        <p:nvSpPr>
          <p:cNvPr id="4" name="AutoShape 4"/>
          <p:cNvSpPr/>
          <p:nvPr/>
        </p:nvSpPr>
        <p:spPr>
          <a:xfrm>
            <a:off x="716182" y="1566713"/>
            <a:ext cx="16855636" cy="0"/>
          </a:xfrm>
          <a:prstGeom prst="line">
            <a:avLst/>
          </a:prstGeom>
          <a:ln w="19050" cap="rnd">
            <a:solidFill>
              <a:srgbClr val="00C49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JP"/>
          </a:p>
        </p:txBody>
      </p:sp>
      <p:sp>
        <p:nvSpPr>
          <p:cNvPr id="5" name="Freeform 5"/>
          <p:cNvSpPr/>
          <p:nvPr/>
        </p:nvSpPr>
        <p:spPr>
          <a:xfrm>
            <a:off x="16760816" y="1843117"/>
            <a:ext cx="839638" cy="1722334"/>
          </a:xfrm>
          <a:custGeom>
            <a:avLst/>
            <a:gdLst/>
            <a:ahLst/>
            <a:cxnLst/>
            <a:rect l="l" t="t" r="r" b="b"/>
            <a:pathLst>
              <a:path w="839638" h="1722334">
                <a:moveTo>
                  <a:pt x="0" y="0"/>
                </a:moveTo>
                <a:lnTo>
                  <a:pt x="839637" y="0"/>
                </a:lnTo>
                <a:lnTo>
                  <a:pt x="839637" y="1722334"/>
                </a:lnTo>
                <a:lnTo>
                  <a:pt x="0" y="172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JP"/>
          </a:p>
        </p:txBody>
      </p:sp>
      <p:sp>
        <p:nvSpPr>
          <p:cNvPr id="6" name="TextBox 6"/>
          <p:cNvSpPr txBox="1"/>
          <p:nvPr/>
        </p:nvSpPr>
        <p:spPr>
          <a:xfrm>
            <a:off x="1028700" y="4013126"/>
            <a:ext cx="15889447" cy="184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 spc="186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DareFightingICE Sound Design Competition 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16182" y="383866"/>
            <a:ext cx="672470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PBL5: Design Evolution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6182" y="883500"/>
            <a:ext cx="9093488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Intelligent Computer Entertainment Lab.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17778" y="383866"/>
            <a:ext cx="4782676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Ritsumeikan University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86622" y="883500"/>
            <a:ext cx="7413831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919"/>
              </a:lnSpc>
            </a:pPr>
            <a:r>
              <a:rPr lang="en-US" sz="27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College of Information Science &amp; Engineering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65751"/>
            <a:ext cx="14431835" cy="1233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59"/>
              </a:lnSpc>
            </a:pPr>
            <a:r>
              <a:rPr lang="en-US" sz="38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PPT Progress 1</a:t>
            </a:r>
          </a:p>
          <a:p>
            <a:pPr algn="l">
              <a:lnSpc>
                <a:spcPts val="4480"/>
              </a:lnSpc>
            </a:pPr>
            <a:r>
              <a:rPr lang="en-US" sz="3200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Andifallih Noor Malela, Liu </a:t>
            </a:r>
            <a:r>
              <a:rPr lang="en-US" sz="3200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Zhuorong</a:t>
            </a:r>
            <a:endParaRPr lang="en-US" sz="3200" dirty="0">
              <a:solidFill>
                <a:srgbClr val="333333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16182" y="9224645"/>
            <a:ext cx="4230887" cy="490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Fri, May 15th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518384" y="3173512"/>
            <a:ext cx="8481782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Main Strategy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518384" y="4458012"/>
            <a:ext cx="8481782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Current Implementations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518384" y="5742512"/>
            <a:ext cx="8481782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Video Demo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306723" y="3173512"/>
            <a:ext cx="682307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II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306723" y="4458012"/>
            <a:ext cx="682307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III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306723" y="5742512"/>
            <a:ext cx="682307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IV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0" y="0"/>
            <a:ext cx="3580965" cy="10287000"/>
            <a:chOff x="0" y="0"/>
            <a:chExt cx="1370105" cy="393588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105" cy="3935885"/>
            </a:xfrm>
            <a:custGeom>
              <a:avLst/>
              <a:gdLst/>
              <a:ahLst/>
              <a:cxnLst/>
              <a:rect l="l" t="t" r="r" b="b"/>
              <a:pathLst>
                <a:path w="1370105" h="3935885">
                  <a:moveTo>
                    <a:pt x="0" y="0"/>
                  </a:moveTo>
                  <a:lnTo>
                    <a:pt x="1370105" y="0"/>
                  </a:lnTo>
                  <a:lnTo>
                    <a:pt x="1370105" y="3935885"/>
                  </a:lnTo>
                  <a:lnTo>
                    <a:pt x="0" y="3935885"/>
                  </a:ln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en-JP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47912" y="648568"/>
            <a:ext cx="2885142" cy="1924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 b="1" spc="13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TABLE </a:t>
            </a:r>
          </a:p>
          <a:p>
            <a:pPr algn="l">
              <a:lnSpc>
                <a:spcPts val="5040"/>
              </a:lnSpc>
            </a:pPr>
            <a:r>
              <a:rPr lang="en-US" sz="4200" b="1" spc="130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OF CONTENTS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06723" y="1889541"/>
            <a:ext cx="682307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518384" y="1889541"/>
            <a:ext cx="8481782" cy="768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99"/>
              </a:lnSpc>
            </a:pPr>
            <a:r>
              <a:rPr lang="en-US" sz="39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DareFightingICE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00075"/>
            <a:chOff x="0" y="0"/>
            <a:chExt cx="6186311" cy="202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02988"/>
            </a:xfrm>
            <a:custGeom>
              <a:avLst/>
              <a:gdLst/>
              <a:ahLst/>
              <a:cxnLst/>
              <a:rect l="l" t="t" r="r" b="b"/>
              <a:pathLst>
                <a:path w="6186311" h="202988">
                  <a:moveTo>
                    <a:pt x="0" y="0"/>
                  </a:moveTo>
                  <a:lnTo>
                    <a:pt x="6186311" y="0"/>
                  </a:lnTo>
                  <a:lnTo>
                    <a:pt x="6186311" y="202988"/>
                  </a:lnTo>
                  <a:lnTo>
                    <a:pt x="0" y="202988"/>
                  </a:ln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en-JP"/>
            </a:p>
          </p:txBody>
        </p:sp>
      </p:grpSp>
      <p:sp>
        <p:nvSpPr>
          <p:cNvPr id="4" name="Freeform 4"/>
          <p:cNvSpPr/>
          <p:nvPr/>
        </p:nvSpPr>
        <p:spPr>
          <a:xfrm>
            <a:off x="17259300" y="885825"/>
            <a:ext cx="659290" cy="1352390"/>
          </a:xfrm>
          <a:custGeom>
            <a:avLst/>
            <a:gdLst/>
            <a:ahLst/>
            <a:cxnLst/>
            <a:rect l="l" t="t" r="r" b="b"/>
            <a:pathLst>
              <a:path w="659290" h="1352390">
                <a:moveTo>
                  <a:pt x="0" y="0"/>
                </a:moveTo>
                <a:lnTo>
                  <a:pt x="659290" y="0"/>
                </a:lnTo>
                <a:lnTo>
                  <a:pt x="659290" y="1352390"/>
                </a:lnTo>
                <a:lnTo>
                  <a:pt x="0" y="135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JP"/>
          </a:p>
        </p:txBody>
      </p:sp>
      <p:sp>
        <p:nvSpPr>
          <p:cNvPr id="5" name="TextBox 5"/>
          <p:cNvSpPr txBox="1"/>
          <p:nvPr/>
        </p:nvSpPr>
        <p:spPr>
          <a:xfrm>
            <a:off x="693012" y="2095340"/>
            <a:ext cx="16566288" cy="9370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Main Purpose: </a:t>
            </a: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give hints to the production of sound designs that can be used in video games to improve their accessibility by Visually Impaired Players (</a:t>
            </a: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VI players).</a:t>
            </a:r>
          </a:p>
          <a:p>
            <a:pPr algn="just">
              <a:lnSpc>
                <a:spcPts val="5759"/>
              </a:lnSpc>
            </a:pPr>
            <a:endParaRPr lang="en-US" sz="3599" b="1">
              <a:solidFill>
                <a:srgbClr val="333333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just">
              <a:lnSpc>
                <a:spcPts val="5759"/>
              </a:lnSpc>
            </a:pP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FightingICE with “Dare”: The platform of DareFightingICE simulates the VI player’s accessibility problem by using only sound as input.</a:t>
            </a:r>
          </a:p>
          <a:p>
            <a:pPr algn="just">
              <a:lnSpc>
                <a:spcPts val="5759"/>
              </a:lnSpc>
            </a:pPr>
            <a:endParaRPr lang="en-US" sz="3599" b="1">
              <a:solidFill>
                <a:srgbClr val="333333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just">
              <a:lnSpc>
                <a:spcPts val="5759"/>
              </a:lnSpc>
            </a:pP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Sound Design Evaluation: </a:t>
            </a:r>
          </a:p>
          <a:p>
            <a:pPr algn="just">
              <a:lnSpc>
                <a:spcPts val="5759"/>
              </a:lnSpc>
            </a:pP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Pre-screening: Survey for </a:t>
            </a: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general respondents</a:t>
            </a: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 Top 5 designs. </a:t>
            </a:r>
          </a:p>
          <a:p>
            <a:pPr algn="just">
              <a:lnSpc>
                <a:spcPts val="5759"/>
              </a:lnSpc>
            </a:pP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Screening:</a:t>
            </a: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Blindfolded players</a:t>
            </a: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play against the weak AI. Trained </a:t>
            </a: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Blind AI</a:t>
            </a: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with each Sound design.</a:t>
            </a:r>
          </a:p>
          <a:p>
            <a:pPr algn="just">
              <a:lnSpc>
                <a:spcPts val="5759"/>
              </a:lnSpc>
            </a:pPr>
            <a:endParaRPr lang="en-US" sz="3599">
              <a:solidFill>
                <a:srgbClr val="333333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5759"/>
              </a:lnSpc>
            </a:pPr>
            <a:endParaRPr lang="en-US" sz="3599">
              <a:solidFill>
                <a:srgbClr val="333333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5759"/>
              </a:lnSpc>
            </a:pPr>
            <a:endParaRPr lang="en-US" sz="3599">
              <a:solidFill>
                <a:srgbClr val="333333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93012" y="1233407"/>
            <a:ext cx="15675021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4599" b="1" spc="142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DareFightingICE Sound Design Competition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5471" y="-14605"/>
            <a:ext cx="16102562" cy="52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I. DareFightingICE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00075"/>
            <a:chOff x="0" y="0"/>
            <a:chExt cx="6186311" cy="202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02988"/>
            </a:xfrm>
            <a:custGeom>
              <a:avLst/>
              <a:gdLst/>
              <a:ahLst/>
              <a:cxnLst/>
              <a:rect l="l" t="t" r="r" b="b"/>
              <a:pathLst>
                <a:path w="6186311" h="202988">
                  <a:moveTo>
                    <a:pt x="0" y="0"/>
                  </a:moveTo>
                  <a:lnTo>
                    <a:pt x="6186311" y="0"/>
                  </a:lnTo>
                  <a:lnTo>
                    <a:pt x="6186311" y="202988"/>
                  </a:lnTo>
                  <a:lnTo>
                    <a:pt x="0" y="202988"/>
                  </a:ln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en-JP"/>
            </a:p>
          </p:txBody>
        </p:sp>
      </p:grpSp>
      <p:sp>
        <p:nvSpPr>
          <p:cNvPr id="4" name="Freeform 4"/>
          <p:cNvSpPr/>
          <p:nvPr/>
        </p:nvSpPr>
        <p:spPr>
          <a:xfrm>
            <a:off x="17259300" y="885825"/>
            <a:ext cx="659290" cy="1352390"/>
          </a:xfrm>
          <a:custGeom>
            <a:avLst/>
            <a:gdLst/>
            <a:ahLst/>
            <a:cxnLst/>
            <a:rect l="l" t="t" r="r" b="b"/>
            <a:pathLst>
              <a:path w="659290" h="1352390">
                <a:moveTo>
                  <a:pt x="0" y="0"/>
                </a:moveTo>
                <a:lnTo>
                  <a:pt x="659290" y="0"/>
                </a:lnTo>
                <a:lnTo>
                  <a:pt x="659290" y="1352390"/>
                </a:lnTo>
                <a:lnTo>
                  <a:pt x="0" y="135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JP"/>
          </a:p>
        </p:txBody>
      </p:sp>
      <p:sp>
        <p:nvSpPr>
          <p:cNvPr id="5" name="TextBox 5"/>
          <p:cNvSpPr txBox="1"/>
          <p:nvPr/>
        </p:nvSpPr>
        <p:spPr>
          <a:xfrm>
            <a:off x="336307" y="1824830"/>
            <a:ext cx="17343676" cy="6838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just">
              <a:lnSpc>
                <a:spcPts val="5759"/>
              </a:lnSpc>
              <a:buFont typeface="Arial"/>
              <a:buChar char="•"/>
            </a:pP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Game Interaction Model (Bei Yuan, 2010)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299" y="6800714"/>
            <a:ext cx="17227001" cy="285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just">
              <a:lnSpc>
                <a:spcPts val="5759"/>
              </a:lnSpc>
              <a:buFont typeface="Arial"/>
              <a:buChar char="•"/>
            </a:pP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Audio Cues: </a:t>
            </a: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 real world sounds to provide information or hints to the players</a:t>
            </a:r>
          </a:p>
          <a:p>
            <a:pPr marL="777238" lvl="1" indent="-388619" algn="just">
              <a:lnSpc>
                <a:spcPts val="5759"/>
              </a:lnSpc>
              <a:buFont typeface="Arial"/>
              <a:buChar char="•"/>
            </a:pP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Sonification: </a:t>
            </a: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uses non-speech audio to convey information using changes in pitch, amplitude or tempo.</a:t>
            </a:r>
          </a:p>
          <a:p>
            <a:pPr marL="777238" lvl="1" indent="-388619" algn="just">
              <a:lnSpc>
                <a:spcPts val="5759"/>
              </a:lnSpc>
              <a:buFont typeface="Arial"/>
              <a:buChar char="•"/>
            </a:pPr>
            <a:r>
              <a:rPr lang="en-US" sz="3599" b="1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Realism:</a:t>
            </a: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improve sense of immersion while gaming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5471" y="-14605"/>
            <a:ext cx="16102562" cy="52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II. Main Strategy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36307" y="1019175"/>
            <a:ext cx="15675021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4599" b="1" spc="142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Main Design Strategies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028700" y="2732114"/>
            <a:ext cx="5893579" cy="3992400"/>
            <a:chOff x="0" y="0"/>
            <a:chExt cx="7858105" cy="5323199"/>
          </a:xfrm>
        </p:grpSpPr>
        <p:sp>
          <p:nvSpPr>
            <p:cNvPr id="11" name="AutoShape 11"/>
            <p:cNvSpPr/>
            <p:nvPr/>
          </p:nvSpPr>
          <p:spPr>
            <a:xfrm>
              <a:off x="1920755" y="1758305"/>
              <a:ext cx="3952092" cy="0"/>
            </a:xfrm>
            <a:prstGeom prst="line">
              <a:avLst/>
            </a:prstGeom>
            <a:ln w="43901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JP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0"/>
              <a:ext cx="3123525" cy="938418"/>
              <a:chOff x="0" y="0"/>
              <a:chExt cx="713950" cy="214496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713950" cy="214496"/>
              </a:xfrm>
              <a:custGeom>
                <a:avLst/>
                <a:gdLst/>
                <a:ahLst/>
                <a:cxnLst/>
                <a:rect l="l" t="t" r="r" b="b"/>
                <a:pathLst>
                  <a:path w="713950" h="214496">
                    <a:moveTo>
                      <a:pt x="0" y="0"/>
                    </a:moveTo>
                    <a:lnTo>
                      <a:pt x="713950" y="0"/>
                    </a:lnTo>
                    <a:lnTo>
                      <a:pt x="713950" y="214496"/>
                    </a:lnTo>
                    <a:lnTo>
                      <a:pt x="0" y="214496"/>
                    </a:lnTo>
                    <a:close/>
                  </a:path>
                </a:pathLst>
              </a:custGeom>
              <a:solidFill>
                <a:srgbClr val="890000"/>
              </a:solidFill>
            </p:spPr>
            <p:txBody>
              <a:bodyPr/>
              <a:lstStyle/>
              <a:p>
                <a:endParaRPr lang="en-JP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713950" cy="2525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r>
                  <a:rPr lang="en-US" sz="1899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Player</a:t>
                </a: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4734580" y="0"/>
              <a:ext cx="3123525" cy="938418"/>
              <a:chOff x="0" y="0"/>
              <a:chExt cx="713950" cy="214496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713950" cy="214496"/>
              </a:xfrm>
              <a:custGeom>
                <a:avLst/>
                <a:gdLst/>
                <a:ahLst/>
                <a:cxnLst/>
                <a:rect l="l" t="t" r="r" b="b"/>
                <a:pathLst>
                  <a:path w="713950" h="214496">
                    <a:moveTo>
                      <a:pt x="0" y="0"/>
                    </a:moveTo>
                    <a:lnTo>
                      <a:pt x="713950" y="0"/>
                    </a:lnTo>
                    <a:lnTo>
                      <a:pt x="713950" y="214496"/>
                    </a:lnTo>
                    <a:lnTo>
                      <a:pt x="0" y="214496"/>
                    </a:lnTo>
                    <a:close/>
                  </a:path>
                </a:pathLst>
              </a:custGeom>
              <a:solidFill>
                <a:srgbClr val="890000"/>
              </a:solidFill>
            </p:spPr>
            <p:txBody>
              <a:bodyPr/>
              <a:lstStyle/>
              <a:p>
                <a:endParaRPr lang="en-JP"/>
              </a:p>
            </p:txBody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713950" cy="2525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r>
                  <a:rPr lang="en-US" sz="1899">
                    <a:solidFill>
                      <a:srgbClr val="FFFFFF"/>
                    </a:solidFill>
                    <a:latin typeface="Canva Sans"/>
                    <a:ea typeface="Canva Sans"/>
                    <a:cs typeface="Canva Sans"/>
                    <a:sym typeface="Canva Sans"/>
                  </a:rPr>
                  <a:t>Game</a:t>
                </a: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>
              <a:off x="1219512" y="1287586"/>
              <a:ext cx="475970" cy="782418"/>
              <a:chOff x="0" y="0"/>
              <a:chExt cx="108793" cy="178839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08793" cy="178839"/>
              </a:xfrm>
              <a:custGeom>
                <a:avLst/>
                <a:gdLst/>
                <a:ahLst/>
                <a:cxnLst/>
                <a:rect l="l" t="t" r="r" b="b"/>
                <a:pathLst>
                  <a:path w="108793" h="178839">
                    <a:moveTo>
                      <a:pt x="0" y="0"/>
                    </a:moveTo>
                    <a:lnTo>
                      <a:pt x="108793" y="0"/>
                    </a:lnTo>
                    <a:lnTo>
                      <a:pt x="108793" y="178839"/>
                    </a:lnTo>
                    <a:lnTo>
                      <a:pt x="0" y="17883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JP"/>
              </a:p>
            </p:txBody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108793" cy="2169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3029253" y="1182364"/>
              <a:ext cx="1735125" cy="4522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041"/>
                </a:lnSpc>
                <a:spcBef>
                  <a:spcPct val="0"/>
                </a:spcBef>
              </a:pPr>
              <a:r>
                <a:rPr lang="en-US" sz="1901" b="1">
                  <a:solidFill>
                    <a:srgbClr val="000000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Start Game</a:t>
              </a:r>
            </a:p>
          </p:txBody>
        </p:sp>
        <p:sp>
          <p:nvSpPr>
            <p:cNvPr id="22" name="AutoShape 22"/>
            <p:cNvSpPr/>
            <p:nvPr/>
          </p:nvSpPr>
          <p:spPr>
            <a:xfrm flipH="1">
              <a:off x="1457497" y="938418"/>
              <a:ext cx="0" cy="4384782"/>
            </a:xfrm>
            <a:prstGeom prst="line">
              <a:avLst/>
            </a:prstGeom>
            <a:ln w="208531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JP"/>
            </a:p>
          </p:txBody>
        </p:sp>
        <p:sp>
          <p:nvSpPr>
            <p:cNvPr id="23" name="AutoShape 23"/>
            <p:cNvSpPr/>
            <p:nvPr/>
          </p:nvSpPr>
          <p:spPr>
            <a:xfrm>
              <a:off x="6400608" y="938418"/>
              <a:ext cx="0" cy="4384782"/>
            </a:xfrm>
            <a:prstGeom prst="line">
              <a:avLst/>
            </a:prstGeom>
            <a:ln w="208531" cap="flat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JP"/>
            </a:p>
          </p:txBody>
        </p:sp>
        <p:grpSp>
          <p:nvGrpSpPr>
            <p:cNvPr id="24" name="Group 24"/>
            <p:cNvGrpSpPr/>
            <p:nvPr/>
          </p:nvGrpSpPr>
          <p:grpSpPr>
            <a:xfrm>
              <a:off x="953206" y="2389098"/>
              <a:ext cx="6168842" cy="2067358"/>
              <a:chOff x="0" y="0"/>
              <a:chExt cx="1410023" cy="47254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410024" cy="472540"/>
              </a:xfrm>
              <a:custGeom>
                <a:avLst/>
                <a:gdLst/>
                <a:ahLst/>
                <a:cxnLst/>
                <a:rect l="l" t="t" r="r" b="b"/>
                <a:pathLst>
                  <a:path w="1410024" h="472540">
                    <a:moveTo>
                      <a:pt x="0" y="0"/>
                    </a:moveTo>
                    <a:lnTo>
                      <a:pt x="1410024" y="0"/>
                    </a:lnTo>
                    <a:lnTo>
                      <a:pt x="1410024" y="472540"/>
                    </a:lnTo>
                    <a:lnTo>
                      <a:pt x="0" y="47254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85725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en-JP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410023" cy="5106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AutoShape 27"/>
            <p:cNvSpPr/>
            <p:nvPr/>
          </p:nvSpPr>
          <p:spPr>
            <a:xfrm flipH="1" flipV="1">
              <a:off x="1920755" y="2994335"/>
              <a:ext cx="3952092" cy="0"/>
            </a:xfrm>
            <a:prstGeom prst="line">
              <a:avLst/>
            </a:prstGeom>
            <a:ln w="43901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JP"/>
            </a:p>
          </p:txBody>
        </p:sp>
        <p:sp>
          <p:nvSpPr>
            <p:cNvPr id="28" name="AutoShape 28"/>
            <p:cNvSpPr/>
            <p:nvPr/>
          </p:nvSpPr>
          <p:spPr>
            <a:xfrm>
              <a:off x="1920755" y="3740654"/>
              <a:ext cx="3952092" cy="0"/>
            </a:xfrm>
            <a:prstGeom prst="line">
              <a:avLst/>
            </a:prstGeom>
            <a:ln w="43901" cap="flat">
              <a:solidFill>
                <a:srgbClr val="000000"/>
              </a:solidFill>
              <a:prstDash val="solid"/>
              <a:headEnd type="none" w="sm" len="sm"/>
              <a:tailEnd type="arrow" w="med" len="sm"/>
            </a:ln>
          </p:spPr>
          <p:txBody>
            <a:bodyPr/>
            <a:lstStyle/>
            <a:p>
              <a:endParaRPr lang="en-JP"/>
            </a:p>
          </p:txBody>
        </p:sp>
        <p:grpSp>
          <p:nvGrpSpPr>
            <p:cNvPr id="29" name="Group 29"/>
            <p:cNvGrpSpPr/>
            <p:nvPr/>
          </p:nvGrpSpPr>
          <p:grpSpPr>
            <a:xfrm>
              <a:off x="3489433" y="4135765"/>
              <a:ext cx="3965777" cy="694424"/>
              <a:chOff x="0" y="0"/>
              <a:chExt cx="906465" cy="158726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906465" cy="158726"/>
              </a:xfrm>
              <a:custGeom>
                <a:avLst/>
                <a:gdLst/>
                <a:ahLst/>
                <a:cxnLst/>
                <a:rect l="l" t="t" r="r" b="b"/>
                <a:pathLst>
                  <a:path w="906465" h="158726">
                    <a:moveTo>
                      <a:pt x="0" y="0"/>
                    </a:moveTo>
                    <a:lnTo>
                      <a:pt x="906465" y="0"/>
                    </a:lnTo>
                    <a:lnTo>
                      <a:pt x="906465" y="158726"/>
                    </a:lnTo>
                    <a:lnTo>
                      <a:pt x="0" y="15872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JP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906465" cy="19682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r>
                  <a:rPr lang="en-US" sz="1899" b="1">
                    <a:solidFill>
                      <a:srgbClr val="000000"/>
                    </a:solidFill>
                    <a:latin typeface="Canva Sans Bold"/>
                    <a:ea typeface="Canva Sans Bold"/>
                    <a:cs typeface="Canva Sans Bold"/>
                    <a:sym typeface="Canva Sans Bold"/>
                  </a:rPr>
                  <a:t>Until game over or finish</a:t>
                </a:r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3270538" y="2362746"/>
              <a:ext cx="1252555" cy="631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48"/>
                </a:lnSpc>
                <a:spcBef>
                  <a:spcPct val="0"/>
                </a:spcBef>
              </a:pPr>
              <a:r>
                <a:rPr lang="en-US" sz="25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Stimuli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3004045" y="3109066"/>
              <a:ext cx="1785543" cy="6315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148"/>
                </a:lnSpc>
                <a:spcBef>
                  <a:spcPct val="0"/>
                </a:spcBef>
              </a:pPr>
              <a:r>
                <a:rPr lang="en-US" sz="2592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Response</a:t>
              </a:r>
            </a:p>
          </p:txBody>
        </p:sp>
        <p:grpSp>
          <p:nvGrpSpPr>
            <p:cNvPr id="34" name="Group 34"/>
            <p:cNvGrpSpPr/>
            <p:nvPr/>
          </p:nvGrpSpPr>
          <p:grpSpPr>
            <a:xfrm>
              <a:off x="6162623" y="2730928"/>
              <a:ext cx="475970" cy="782418"/>
              <a:chOff x="0" y="0"/>
              <a:chExt cx="108793" cy="178839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8793" cy="178839"/>
              </a:xfrm>
              <a:custGeom>
                <a:avLst/>
                <a:gdLst/>
                <a:ahLst/>
                <a:cxnLst/>
                <a:rect l="l" t="t" r="r" b="b"/>
                <a:pathLst>
                  <a:path w="108793" h="178839">
                    <a:moveTo>
                      <a:pt x="0" y="0"/>
                    </a:moveTo>
                    <a:lnTo>
                      <a:pt x="108793" y="0"/>
                    </a:lnTo>
                    <a:lnTo>
                      <a:pt x="108793" y="178839"/>
                    </a:lnTo>
                    <a:lnTo>
                      <a:pt x="0" y="17883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JP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108793" cy="2169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7" name="Group 37"/>
            <p:cNvGrpSpPr/>
            <p:nvPr/>
          </p:nvGrpSpPr>
          <p:grpSpPr>
            <a:xfrm>
              <a:off x="1219512" y="3477247"/>
              <a:ext cx="475970" cy="782418"/>
              <a:chOff x="0" y="0"/>
              <a:chExt cx="108793" cy="178839"/>
            </a:xfrm>
          </p:grpSpPr>
          <p:sp>
            <p:nvSpPr>
              <p:cNvPr id="38" name="Freeform 38"/>
              <p:cNvSpPr/>
              <p:nvPr/>
            </p:nvSpPr>
            <p:spPr>
              <a:xfrm>
                <a:off x="0" y="0"/>
                <a:ext cx="108793" cy="178839"/>
              </a:xfrm>
              <a:custGeom>
                <a:avLst/>
                <a:gdLst/>
                <a:ahLst/>
                <a:cxnLst/>
                <a:rect l="l" t="t" r="r" b="b"/>
                <a:pathLst>
                  <a:path w="108793" h="178839">
                    <a:moveTo>
                      <a:pt x="0" y="0"/>
                    </a:moveTo>
                    <a:lnTo>
                      <a:pt x="108793" y="0"/>
                    </a:lnTo>
                    <a:lnTo>
                      <a:pt x="108793" y="178839"/>
                    </a:lnTo>
                    <a:lnTo>
                      <a:pt x="0" y="17883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JP"/>
              </a:p>
            </p:txBody>
          </p:sp>
          <p:sp>
            <p:nvSpPr>
              <p:cNvPr id="39" name="TextBox 39"/>
              <p:cNvSpPr txBox="1"/>
              <p:nvPr/>
            </p:nvSpPr>
            <p:spPr>
              <a:xfrm>
                <a:off x="0" y="-38100"/>
                <a:ext cx="108793" cy="2169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40" name="TextBox 40"/>
          <p:cNvSpPr txBox="1"/>
          <p:nvPr/>
        </p:nvSpPr>
        <p:spPr>
          <a:xfrm>
            <a:off x="7196043" y="3429952"/>
            <a:ext cx="9722104" cy="2855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759"/>
              </a:lnSpc>
            </a:pP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VI Players is Unable to percieve primary stimuli (Visuals) from game</a:t>
            </a:r>
          </a:p>
          <a:p>
            <a:pPr algn="just">
              <a:lnSpc>
                <a:spcPts val="5759"/>
              </a:lnSpc>
            </a:pPr>
            <a:endParaRPr lang="en-US" sz="3599">
              <a:solidFill>
                <a:srgbClr val="333333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just">
              <a:lnSpc>
                <a:spcPts val="5759"/>
              </a:lnSpc>
            </a:pPr>
            <a:r>
              <a:rPr lang="en-US" sz="3599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Changing primary stimuli from visuals to audio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00075"/>
            <a:chOff x="0" y="0"/>
            <a:chExt cx="6186311" cy="202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02988"/>
            </a:xfrm>
            <a:custGeom>
              <a:avLst/>
              <a:gdLst/>
              <a:ahLst/>
              <a:cxnLst/>
              <a:rect l="l" t="t" r="r" b="b"/>
              <a:pathLst>
                <a:path w="6186311" h="202988">
                  <a:moveTo>
                    <a:pt x="0" y="0"/>
                  </a:moveTo>
                  <a:lnTo>
                    <a:pt x="6186311" y="0"/>
                  </a:lnTo>
                  <a:lnTo>
                    <a:pt x="6186311" y="202988"/>
                  </a:lnTo>
                  <a:lnTo>
                    <a:pt x="0" y="202988"/>
                  </a:ln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en-JP"/>
            </a:p>
          </p:txBody>
        </p:sp>
      </p:grpSp>
      <p:sp>
        <p:nvSpPr>
          <p:cNvPr id="4" name="Freeform 4"/>
          <p:cNvSpPr/>
          <p:nvPr/>
        </p:nvSpPr>
        <p:spPr>
          <a:xfrm>
            <a:off x="17259300" y="885825"/>
            <a:ext cx="659290" cy="1352390"/>
          </a:xfrm>
          <a:custGeom>
            <a:avLst/>
            <a:gdLst/>
            <a:ahLst/>
            <a:cxnLst/>
            <a:rect l="l" t="t" r="r" b="b"/>
            <a:pathLst>
              <a:path w="659290" h="1352390">
                <a:moveTo>
                  <a:pt x="0" y="0"/>
                </a:moveTo>
                <a:lnTo>
                  <a:pt x="659290" y="0"/>
                </a:lnTo>
                <a:lnTo>
                  <a:pt x="659290" y="1352390"/>
                </a:lnTo>
                <a:lnTo>
                  <a:pt x="0" y="135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JP"/>
          </a:p>
        </p:txBody>
      </p:sp>
      <p:sp>
        <p:nvSpPr>
          <p:cNvPr id="5" name="TextBox 5"/>
          <p:cNvSpPr txBox="1"/>
          <p:nvPr/>
        </p:nvSpPr>
        <p:spPr>
          <a:xfrm>
            <a:off x="693012" y="1233407"/>
            <a:ext cx="15675021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4599" b="1" spc="142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Changes &amp; Addition So Far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3012" y="2095340"/>
            <a:ext cx="16566288" cy="73674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All text-to-audio AI generated except for BGM which was a CC0 taken from 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OpenGameArt.org</a:t>
            </a:r>
            <a:endParaRPr lang="en-US" sz="3599" dirty="0">
              <a:solidFill>
                <a:srgbClr val="333333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marL="777238" lvl="1" indent="-388619" algn="l">
              <a:lnSpc>
                <a:spcPts val="5759"/>
              </a:lnSpc>
              <a:buFont typeface="Arial"/>
              <a:buChar char="•"/>
            </a:pPr>
            <a:r>
              <a:rPr lang="en-US" sz="3599" b="1" dirty="0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BGM: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Added for aesthetics aspect.</a:t>
            </a:r>
          </a:p>
          <a:p>
            <a:pPr marL="777238" lvl="1" indent="-388619" algn="l">
              <a:lnSpc>
                <a:spcPts val="5759"/>
              </a:lnSpc>
              <a:buFont typeface="Arial"/>
              <a:buChar char="•"/>
            </a:pPr>
            <a:r>
              <a:rPr lang="en-US" sz="3599" b="1" dirty="0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Timer countdown: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Cue for last 5 seconds. Audio cue to indicate round is ending.</a:t>
            </a:r>
          </a:p>
          <a:p>
            <a:pPr marL="777238" lvl="1" indent="-388619" algn="l">
              <a:lnSpc>
                <a:spcPts val="5759"/>
              </a:lnSpc>
              <a:buFont typeface="Arial"/>
              <a:buChar char="•"/>
            </a:pPr>
            <a:r>
              <a:rPr lang="en-US" sz="3599" b="1" dirty="0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Enemy side location: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Cue for when the enemy switched to left or right side of player.</a:t>
            </a:r>
          </a:p>
          <a:p>
            <a:pPr marL="777238" lvl="1" indent="-388619" algn="l">
              <a:lnSpc>
                <a:spcPts val="5759"/>
              </a:lnSpc>
              <a:buFont typeface="Arial"/>
              <a:buChar char="•"/>
            </a:pPr>
            <a:r>
              <a:rPr lang="en-US" sz="3599" b="1" dirty="0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Health cue: 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Heartbeat audio when reaching 200 HP (full HP = 400) and beeping audio when reaching 50 HP. More audio cue for player to monitor their health. https://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youtu.be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/OTyMksc974c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5471" y="-14605"/>
            <a:ext cx="16102562" cy="52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III. Current Implementations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00075"/>
            <a:chOff x="0" y="0"/>
            <a:chExt cx="6186311" cy="202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02988"/>
            </a:xfrm>
            <a:custGeom>
              <a:avLst/>
              <a:gdLst/>
              <a:ahLst/>
              <a:cxnLst/>
              <a:rect l="l" t="t" r="r" b="b"/>
              <a:pathLst>
                <a:path w="6186311" h="202988">
                  <a:moveTo>
                    <a:pt x="0" y="0"/>
                  </a:moveTo>
                  <a:lnTo>
                    <a:pt x="6186311" y="0"/>
                  </a:lnTo>
                  <a:lnTo>
                    <a:pt x="6186311" y="202988"/>
                  </a:lnTo>
                  <a:lnTo>
                    <a:pt x="0" y="202988"/>
                  </a:ln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en-JP"/>
            </a:p>
          </p:txBody>
        </p:sp>
      </p:grpSp>
      <p:sp>
        <p:nvSpPr>
          <p:cNvPr id="4" name="Freeform 4"/>
          <p:cNvSpPr/>
          <p:nvPr/>
        </p:nvSpPr>
        <p:spPr>
          <a:xfrm>
            <a:off x="17259300" y="885825"/>
            <a:ext cx="659290" cy="1352390"/>
          </a:xfrm>
          <a:custGeom>
            <a:avLst/>
            <a:gdLst/>
            <a:ahLst/>
            <a:cxnLst/>
            <a:rect l="l" t="t" r="r" b="b"/>
            <a:pathLst>
              <a:path w="659290" h="1352390">
                <a:moveTo>
                  <a:pt x="0" y="0"/>
                </a:moveTo>
                <a:lnTo>
                  <a:pt x="659290" y="0"/>
                </a:lnTo>
                <a:lnTo>
                  <a:pt x="659290" y="1352390"/>
                </a:lnTo>
                <a:lnTo>
                  <a:pt x="0" y="13523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JP"/>
          </a:p>
        </p:txBody>
      </p:sp>
      <p:sp>
        <p:nvSpPr>
          <p:cNvPr id="5" name="TextBox 5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6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5471" y="-14605"/>
            <a:ext cx="16102562" cy="524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8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IV. Video Demo</a:t>
            </a:r>
          </a:p>
        </p:txBody>
      </p:sp>
      <p:pic>
        <p:nvPicPr>
          <p:cNvPr id="12" name="Online Media 11" descr="fullvid_delta">
            <a:hlinkClick r:id="" action="ppaction://media"/>
            <a:extLst>
              <a:ext uri="{FF2B5EF4-FFF2-40B4-BE49-F238E27FC236}">
                <a16:creationId xmlns:a16="http://schemas.microsoft.com/office/drawing/2014/main" id="{E8151E23-4417-79A7-17CA-0DCC68C0C28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2468408" y="1074083"/>
            <a:ext cx="13351184" cy="7543419"/>
          </a:xfrm>
          <a:prstGeom prst="rect">
            <a:avLst/>
          </a:prstGeom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900D713D-1786-4F48-FE83-CFED0504BF7A}"/>
              </a:ext>
            </a:extLst>
          </p:cNvPr>
          <p:cNvSpPr txBox="1"/>
          <p:nvPr/>
        </p:nvSpPr>
        <p:spPr>
          <a:xfrm>
            <a:off x="860856" y="9212917"/>
            <a:ext cx="16566288" cy="673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Persistent link: https://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youtu.be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/OTyMksc974c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600075"/>
            <a:chOff x="0" y="0"/>
            <a:chExt cx="6186311" cy="20298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186311" cy="202988"/>
            </a:xfrm>
            <a:custGeom>
              <a:avLst/>
              <a:gdLst/>
              <a:ahLst/>
              <a:cxnLst/>
              <a:rect l="l" t="t" r="r" b="b"/>
              <a:pathLst>
                <a:path w="6186311" h="202988">
                  <a:moveTo>
                    <a:pt x="0" y="0"/>
                  </a:moveTo>
                  <a:lnTo>
                    <a:pt x="6186311" y="0"/>
                  </a:lnTo>
                  <a:lnTo>
                    <a:pt x="6186311" y="202988"/>
                  </a:lnTo>
                  <a:lnTo>
                    <a:pt x="0" y="202988"/>
                  </a:lnTo>
                  <a:close/>
                </a:path>
              </a:pathLst>
            </a:custGeom>
            <a:solidFill>
              <a:srgbClr val="890000"/>
            </a:solidFill>
          </p:spPr>
          <p:txBody>
            <a:bodyPr/>
            <a:lstStyle/>
            <a:p>
              <a:endParaRPr lang="en-JP"/>
            </a:p>
          </p:txBody>
        </p:sp>
      </p:grpSp>
      <p:sp>
        <p:nvSpPr>
          <p:cNvPr id="4" name="Freeform 4"/>
          <p:cNvSpPr/>
          <p:nvPr/>
        </p:nvSpPr>
        <p:spPr>
          <a:xfrm>
            <a:off x="17259300" y="885825"/>
            <a:ext cx="659290" cy="1352390"/>
          </a:xfrm>
          <a:custGeom>
            <a:avLst/>
            <a:gdLst/>
            <a:ahLst/>
            <a:cxnLst/>
            <a:rect l="l" t="t" r="r" b="b"/>
            <a:pathLst>
              <a:path w="659290" h="1352390">
                <a:moveTo>
                  <a:pt x="0" y="0"/>
                </a:moveTo>
                <a:lnTo>
                  <a:pt x="659290" y="0"/>
                </a:lnTo>
                <a:lnTo>
                  <a:pt x="659290" y="1352390"/>
                </a:lnTo>
                <a:lnTo>
                  <a:pt x="0" y="1352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JP"/>
          </a:p>
        </p:txBody>
      </p:sp>
      <p:sp>
        <p:nvSpPr>
          <p:cNvPr id="5" name="TextBox 5"/>
          <p:cNvSpPr txBox="1"/>
          <p:nvPr/>
        </p:nvSpPr>
        <p:spPr>
          <a:xfrm>
            <a:off x="693012" y="1233407"/>
            <a:ext cx="15675021" cy="704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9"/>
              </a:lnSpc>
            </a:pPr>
            <a:r>
              <a:rPr lang="en-US" sz="4599" b="1" spc="142">
                <a:solidFill>
                  <a:srgbClr val="333333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References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93012" y="2381090"/>
            <a:ext cx="16566288" cy="5751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38" lvl="1" indent="-388619" algn="just">
              <a:lnSpc>
                <a:spcPts val="5759"/>
              </a:lnSpc>
              <a:buFont typeface="Arial"/>
              <a:buChar char="•"/>
            </a:pP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Agrimi, E., 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Battaglini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C., Bottari, D., Gnecco, G., &amp; 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Leporini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B. (2024). Game accessibility for visually impaired people: a review. Soft Computing, 28(17), 10475-10489.</a:t>
            </a:r>
          </a:p>
          <a:p>
            <a:pPr marL="777238" lvl="1" indent="-388619" algn="just">
              <a:lnSpc>
                <a:spcPts val="5759"/>
              </a:lnSpc>
              <a:buFont typeface="Arial"/>
              <a:buChar char="•"/>
            </a:pP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Khan, I., Van Nguyen, T., Dai, X., &amp; 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Thawonmas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R. (2022, August). 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Darefightingice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competition: A fighting game sound design and ai competition. In 2022 IEEE Conference on Games (</a:t>
            </a:r>
            <a:r>
              <a:rPr lang="en-US" sz="3599" dirty="0" err="1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CoG</a:t>
            </a: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) (pp. 478-485). IEEE.</a:t>
            </a:r>
          </a:p>
          <a:p>
            <a:pPr marL="777238" lvl="1" indent="-388619" algn="just">
              <a:lnSpc>
                <a:spcPts val="5759"/>
              </a:lnSpc>
              <a:buFont typeface="Arial"/>
              <a:buChar char="•"/>
            </a:pPr>
            <a:r>
              <a:rPr lang="en-US" sz="3599" dirty="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Yuan, B., Folmer, E., &amp; Harris, F. C. (2011). Game accessibility: a survey. Universal Access in the information Society, 10, 81-100.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918147" y="9134475"/>
            <a:ext cx="682307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00"/>
              </a:lnSpc>
            </a:pPr>
            <a:r>
              <a:rPr lang="en-US" sz="3000">
                <a:solidFill>
                  <a:srgbClr val="333333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935</Words>
  <Application>Microsoft Macintosh PowerPoint</Application>
  <PresentationFormat>Custom</PresentationFormat>
  <Paragraphs>98</Paragraphs>
  <Slides>7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Canva Sans</vt:lpstr>
      <vt:lpstr>Calibri</vt:lpstr>
      <vt:lpstr>Canva Sans Bold</vt:lpstr>
      <vt:lpstr>Glacial Indifference Bold</vt:lpstr>
      <vt:lpstr>Glacial Indifference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DareFightingICE Sound Design 2025</dc:title>
  <cp:lastModifiedBy>Ａｎｄｉｆａｌｌｉｈ Ｎｏｏｒ ＭＡＬＥＬＡ(is0751hr)</cp:lastModifiedBy>
  <cp:revision>2</cp:revision>
  <dcterms:created xsi:type="dcterms:W3CDTF">2006-08-16T00:00:00Z</dcterms:created>
  <dcterms:modified xsi:type="dcterms:W3CDTF">2025-06-06T07:00:38Z</dcterms:modified>
  <dc:identifier>DAGm7d4LiLw</dc:identifier>
</cp:coreProperties>
</file>