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25e4547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f25e454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v3W9yDdmehk"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txBox="1"/>
          <p:nvPr>
            <p:ph type="ctrTitle"/>
          </p:nvPr>
        </p:nvSpPr>
        <p:spPr>
          <a:xfrm>
            <a:off x="5706654" y="1300357"/>
            <a:ext cx="6172782" cy="288911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b="1" lang="en-GB" sz="4800">
                <a:solidFill>
                  <a:schemeClr val="lt1"/>
                </a:solidFill>
                <a:latin typeface="Arial"/>
                <a:ea typeface="Arial"/>
                <a:cs typeface="Arial"/>
                <a:sym typeface="Arial"/>
              </a:rPr>
              <a:t>Autonomous Weapons</a:t>
            </a:r>
            <a:br>
              <a:rPr b="1" lang="en-GB" sz="4800">
                <a:solidFill>
                  <a:schemeClr val="lt1"/>
                </a:solidFill>
                <a:latin typeface="Arial"/>
                <a:ea typeface="Arial"/>
                <a:cs typeface="Arial"/>
                <a:sym typeface="Arial"/>
              </a:rPr>
            </a:br>
            <a:br>
              <a:rPr lang="en-GB" sz="3300">
                <a:solidFill>
                  <a:schemeClr val="lt1"/>
                </a:solidFill>
                <a:latin typeface="Arial"/>
                <a:ea typeface="Arial"/>
                <a:cs typeface="Arial"/>
                <a:sym typeface="Arial"/>
              </a:rPr>
            </a:br>
            <a:r>
              <a:rPr b="1" lang="en-GB" sz="2800">
                <a:solidFill>
                  <a:schemeClr val="lt1"/>
                </a:solidFill>
                <a:latin typeface="Arial"/>
                <a:ea typeface="Arial"/>
                <a:cs typeface="Arial"/>
                <a:sym typeface="Arial"/>
              </a:rPr>
              <a:t>Are there ever situations where it could be condoned?</a:t>
            </a:r>
            <a:endParaRPr b="1" sz="3300">
              <a:solidFill>
                <a:schemeClr val="lt1"/>
              </a:solidFill>
              <a:latin typeface="Arial"/>
              <a:ea typeface="Arial"/>
              <a:cs typeface="Arial"/>
              <a:sym typeface="Arial"/>
            </a:endParaRPr>
          </a:p>
        </p:txBody>
      </p:sp>
      <p:sp>
        <p:nvSpPr>
          <p:cNvPr id="98" name="Google Shape;98;p15"/>
          <p:cNvSpPr txBox="1"/>
          <p:nvPr>
            <p:ph idx="1" type="subTitle"/>
          </p:nvPr>
        </p:nvSpPr>
        <p:spPr>
          <a:xfrm>
            <a:off x="6746627" y="4750893"/>
            <a:ext cx="4645250" cy="114786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None/>
            </a:pPr>
            <a:r>
              <a:rPr i="1" lang="en-GB">
                <a:solidFill>
                  <a:schemeClr val="lt1"/>
                </a:solidFill>
              </a:rPr>
              <a:t>By</a:t>
            </a:r>
            <a:r>
              <a:rPr lang="en-GB">
                <a:solidFill>
                  <a:schemeClr val="lt1"/>
                </a:solidFill>
              </a:rPr>
              <a:t> Konstantinos Christodoulou</a:t>
            </a:r>
            <a:endParaRPr/>
          </a:p>
        </p:txBody>
      </p:sp>
      <p:sp>
        <p:nvSpPr>
          <p:cNvPr id="99" name="Google Shape;99;p15"/>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5"/>
          <p:cNvSpPr/>
          <p:nvPr/>
        </p:nvSpPr>
        <p:spPr>
          <a:xfrm>
            <a:off x="0" y="0"/>
            <a:ext cx="6024154" cy="685800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close up of a logo&#10;&#10;Description automatically generated" id="101" name="Google Shape;101;p15"/>
          <p:cNvPicPr preferRelativeResize="0"/>
          <p:nvPr/>
        </p:nvPicPr>
        <p:blipFill rotWithShape="1">
          <a:blip r:embed="rId3">
            <a:alphaModFix/>
          </a:blip>
          <a:srcRect b="7701" l="0" r="0" t="13185"/>
          <a:stretch/>
        </p:blipFill>
        <p:spPr>
          <a:xfrm>
            <a:off x="419382" y="1143710"/>
            <a:ext cx="4047843" cy="32024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66" name="Shape 166"/>
        <p:cNvGrpSpPr/>
        <p:nvPr/>
      </p:nvGrpSpPr>
      <p:grpSpPr>
        <a:xfrm>
          <a:off x="0" y="0"/>
          <a:ext cx="0" cy="0"/>
          <a:chOff x="0" y="0"/>
          <a:chExt cx="0" cy="0"/>
        </a:xfrm>
      </p:grpSpPr>
      <p:sp>
        <p:nvSpPr>
          <p:cNvPr id="167" name="Google Shape;167;p24"/>
          <p:cNvSpPr txBox="1"/>
          <p:nvPr>
            <p:ph type="title"/>
          </p:nvPr>
        </p:nvSpPr>
        <p:spPr>
          <a:xfrm>
            <a:off x="5234600" y="457625"/>
            <a:ext cx="7745100" cy="2889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b="1" lang="en-GB">
                <a:latin typeface="Arial"/>
                <a:ea typeface="Arial"/>
                <a:cs typeface="Arial"/>
                <a:sym typeface="Arial"/>
              </a:rPr>
              <a:t>3.0 Reliable </a:t>
            </a:r>
            <a:endParaRPr b="1">
              <a:latin typeface="Arial"/>
              <a:ea typeface="Arial"/>
              <a:cs typeface="Arial"/>
              <a:sym typeface="Arial"/>
            </a:endParaRPr>
          </a:p>
          <a:p>
            <a:pPr indent="0" lvl="0" marL="0" rtl="0" algn="ctr">
              <a:lnSpc>
                <a:spcPct val="90000"/>
              </a:lnSpc>
              <a:spcBef>
                <a:spcPts val="0"/>
              </a:spcBef>
              <a:spcAft>
                <a:spcPts val="0"/>
              </a:spcAft>
              <a:buClr>
                <a:schemeClr val="lt1"/>
              </a:buClr>
              <a:buSzPts val="4400"/>
              <a:buFont typeface="Arial"/>
              <a:buNone/>
            </a:pPr>
            <a:r>
              <a:rPr b="1" lang="en-GB">
                <a:latin typeface="Arial"/>
                <a:ea typeface="Arial"/>
                <a:cs typeface="Arial"/>
                <a:sym typeface="Arial"/>
              </a:rPr>
              <a:t>applications</a:t>
            </a:r>
            <a:endParaRPr/>
          </a:p>
        </p:txBody>
      </p:sp>
      <p:sp>
        <p:nvSpPr>
          <p:cNvPr id="168" name="Google Shape;168;p24"/>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Image result for terminator 2" id="169" name="Google Shape;169;p24"/>
          <p:cNvPicPr preferRelativeResize="0"/>
          <p:nvPr>
            <p:ph idx="1" type="body"/>
          </p:nvPr>
        </p:nvPicPr>
        <p:blipFill rotWithShape="1">
          <a:blip r:embed="rId3">
            <a:alphaModFix/>
          </a:blip>
          <a:srcRect b="23443" l="0" r="2" t="0"/>
          <a:stretch/>
        </p:blipFill>
        <p:spPr>
          <a:xfrm>
            <a:off x="0" y="0"/>
            <a:ext cx="61728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GB" sz="3600">
                <a:latin typeface="Arial"/>
                <a:ea typeface="Arial"/>
                <a:cs typeface="Arial"/>
                <a:sym typeface="Arial"/>
              </a:rPr>
              <a:t>3.1 Reliable applications</a:t>
            </a:r>
            <a:endParaRPr sz="3600"/>
          </a:p>
        </p:txBody>
      </p:sp>
      <p:sp>
        <p:nvSpPr>
          <p:cNvPr id="175" name="Google Shape;17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Verification and Validation techniques</a:t>
            </a:r>
            <a:endParaRPr sz="2400"/>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Can they be reliably applied in war ?</a:t>
            </a:r>
            <a:endParaRPr sz="2400"/>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Reduce PTSD in soldiers </a:t>
            </a:r>
            <a:endParaRPr sz="2400"/>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i="1" sz="2400">
              <a:solidFill>
                <a:srgbClr val="FF0000"/>
              </a:solidFill>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b="1" lang="en-GB" sz="3600">
                <a:latin typeface="Arial"/>
                <a:ea typeface="Arial"/>
                <a:cs typeface="Arial"/>
                <a:sym typeface="Arial"/>
              </a:rPr>
              <a:t>4</a:t>
            </a:r>
            <a:r>
              <a:rPr b="1" lang="en-GB" sz="3600">
                <a:latin typeface="Arial"/>
                <a:ea typeface="Arial"/>
                <a:cs typeface="Arial"/>
                <a:sym typeface="Arial"/>
              </a:rPr>
              <a:t>.0 Summary</a:t>
            </a:r>
            <a:endParaRPr/>
          </a:p>
        </p:txBody>
      </p:sp>
      <p:sp>
        <p:nvSpPr>
          <p:cNvPr id="181" name="Google Shape;181;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Arial"/>
              <a:buChar char="●"/>
            </a:pPr>
            <a:r>
              <a:rPr lang="en-GB" sz="2400">
                <a:latin typeface="Arial"/>
                <a:ea typeface="Arial"/>
                <a:cs typeface="Arial"/>
                <a:sym typeface="Arial"/>
              </a:rPr>
              <a:t>Develop autonomous robots but not autonomous enough </a:t>
            </a:r>
            <a:endParaRPr sz="2400">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a:p>
            <a:pPr indent="-381000" lvl="0" marL="457200" rtl="0" algn="l">
              <a:spcBef>
                <a:spcPts val="1000"/>
              </a:spcBef>
              <a:spcAft>
                <a:spcPts val="0"/>
              </a:spcAft>
              <a:buSzPts val="2400"/>
              <a:buFont typeface="Arial"/>
              <a:buChar char="●"/>
            </a:pPr>
            <a:r>
              <a:rPr lang="en-GB" sz="2400">
                <a:latin typeface="Arial"/>
                <a:ea typeface="Arial"/>
                <a:cs typeface="Arial"/>
                <a:sym typeface="Arial"/>
              </a:rPr>
              <a:t>Autonomous robots can be used or a</a:t>
            </a:r>
            <a:r>
              <a:rPr lang="en-GB" sz="2400">
                <a:latin typeface="Arial"/>
                <a:ea typeface="Arial"/>
                <a:cs typeface="Arial"/>
                <a:sym typeface="Arial"/>
              </a:rPr>
              <a:t>dopted in different fields, including, police forces and rescue services</a:t>
            </a:r>
            <a:endParaRPr sz="2400">
              <a:latin typeface="Arial"/>
              <a:ea typeface="Arial"/>
              <a:cs typeface="Arial"/>
              <a:sym typeface="Arial"/>
            </a:endParaRPr>
          </a:p>
          <a:p>
            <a:pPr indent="0" lvl="0" marL="457200" rtl="0" algn="l">
              <a:spcBef>
                <a:spcPts val="1000"/>
              </a:spcBef>
              <a:spcAft>
                <a:spcPts val="0"/>
              </a:spcAft>
              <a:buNone/>
            </a:pPr>
            <a:r>
              <a:t/>
            </a:r>
            <a:endParaRPr sz="2400">
              <a:latin typeface="Arial"/>
              <a:ea typeface="Arial"/>
              <a:cs typeface="Arial"/>
              <a:sym typeface="Arial"/>
            </a:endParaRPr>
          </a:p>
          <a:p>
            <a:pPr indent="0" lvl="0" marL="457200" rtl="0" algn="l">
              <a:spcBef>
                <a:spcPts val="1000"/>
              </a:spcBef>
              <a:spcAft>
                <a:spcPts val="0"/>
              </a:spcAft>
              <a:buNone/>
            </a:pPr>
            <a:r>
              <a:t/>
            </a:r>
            <a:endParaRPr sz="2400">
              <a:latin typeface="Arial"/>
              <a:ea typeface="Arial"/>
              <a:cs typeface="Arial"/>
              <a:sym typeface="Arial"/>
            </a:endParaRPr>
          </a:p>
          <a:p>
            <a:pPr indent="-381000" lvl="0" marL="457200" rtl="0" algn="l">
              <a:spcBef>
                <a:spcPts val="1000"/>
              </a:spcBef>
              <a:spcAft>
                <a:spcPts val="0"/>
              </a:spcAft>
              <a:buSzPts val="2400"/>
              <a:buFont typeface="Arial"/>
              <a:buChar char="●"/>
            </a:pPr>
            <a:r>
              <a:rPr lang="en-GB" sz="2400">
                <a:latin typeface="Arial"/>
                <a:ea typeface="Arial"/>
                <a:cs typeface="Arial"/>
                <a:sym typeface="Arial"/>
              </a:rPr>
              <a:t>Robots are necessary for space missions and space exploration</a:t>
            </a:r>
            <a:endParaRPr sz="2400">
              <a:latin typeface="Arial"/>
              <a:ea typeface="Arial"/>
              <a:cs typeface="Arial"/>
              <a:sym typeface="Arial"/>
            </a:endParaRPr>
          </a:p>
          <a:p>
            <a:pPr indent="0" lvl="0" marL="457200" rtl="0" algn="l">
              <a:spcBef>
                <a:spcPts val="1000"/>
              </a:spcBef>
              <a:spcAft>
                <a:spcPts val="0"/>
              </a:spcAft>
              <a:buNone/>
            </a:pPr>
            <a:r>
              <a:t/>
            </a:r>
            <a:endParaRPr sz="2400">
              <a:latin typeface="Arial"/>
              <a:ea typeface="Arial"/>
              <a:cs typeface="Arial"/>
              <a:sym typeface="Arial"/>
            </a:endParaRPr>
          </a:p>
          <a:p>
            <a:pPr indent="0" lvl="0" marL="45720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GB" sz="3600">
                <a:latin typeface="Arial"/>
                <a:ea typeface="Arial"/>
                <a:cs typeface="Arial"/>
                <a:sym typeface="Arial"/>
              </a:rPr>
              <a:t>Outline</a:t>
            </a:r>
            <a:endParaRPr b="1" sz="4800">
              <a:latin typeface="Arial"/>
              <a:ea typeface="Arial"/>
              <a:cs typeface="Arial"/>
              <a:sym typeface="Arial"/>
            </a:endParaRPr>
          </a:p>
        </p:txBody>
      </p:sp>
      <p:sp>
        <p:nvSpPr>
          <p:cNvPr id="107" name="Google Shape;107;p16"/>
          <p:cNvSpPr txBox="1"/>
          <p:nvPr>
            <p:ph idx="1" type="body"/>
          </p:nvPr>
        </p:nvSpPr>
        <p:spPr>
          <a:xfrm>
            <a:off x="838200" y="2173350"/>
            <a:ext cx="10515600" cy="43194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Clr>
                <a:schemeClr val="dk1"/>
              </a:buClr>
              <a:buSzPts val="3000"/>
              <a:buChar char="•"/>
            </a:pPr>
            <a:r>
              <a:rPr b="1" lang="en-GB" sz="3000">
                <a:latin typeface="Arial"/>
                <a:ea typeface="Arial"/>
                <a:cs typeface="Arial"/>
                <a:sym typeface="Arial"/>
              </a:rPr>
              <a:t>Lethal autonomous weapons</a:t>
            </a:r>
            <a:endParaRPr sz="3000"/>
          </a:p>
          <a:p>
            <a:pPr indent="0" lvl="0" marL="0" rtl="0" algn="l">
              <a:lnSpc>
                <a:spcPct val="90000"/>
              </a:lnSpc>
              <a:spcBef>
                <a:spcPts val="1000"/>
              </a:spcBef>
              <a:spcAft>
                <a:spcPts val="0"/>
              </a:spcAft>
              <a:buClr>
                <a:schemeClr val="dk1"/>
              </a:buClr>
              <a:buSzPts val="2400"/>
              <a:buNone/>
            </a:pPr>
            <a:r>
              <a:t/>
            </a:r>
            <a:endParaRPr b="1" sz="3000">
              <a:latin typeface="Arial"/>
              <a:ea typeface="Arial"/>
              <a:cs typeface="Arial"/>
              <a:sym typeface="Arial"/>
            </a:endParaRPr>
          </a:p>
          <a:p>
            <a:pPr indent="-266700" lvl="0" marL="228600" rtl="0" algn="l">
              <a:lnSpc>
                <a:spcPct val="90000"/>
              </a:lnSpc>
              <a:spcBef>
                <a:spcPts val="1000"/>
              </a:spcBef>
              <a:spcAft>
                <a:spcPts val="0"/>
              </a:spcAft>
              <a:buClr>
                <a:schemeClr val="dk1"/>
              </a:buClr>
              <a:buSzPts val="3000"/>
              <a:buChar char="•"/>
            </a:pPr>
            <a:r>
              <a:rPr b="1" lang="en-GB" sz="3000">
                <a:latin typeface="Arial"/>
                <a:ea typeface="Arial"/>
                <a:cs typeface="Arial"/>
                <a:sym typeface="Arial"/>
              </a:rPr>
              <a:t>Ethical and security issues</a:t>
            </a:r>
            <a:endParaRPr sz="3000"/>
          </a:p>
          <a:p>
            <a:pPr indent="-76200" lvl="0" marL="228600" rtl="0" algn="l">
              <a:lnSpc>
                <a:spcPct val="90000"/>
              </a:lnSpc>
              <a:spcBef>
                <a:spcPts val="1000"/>
              </a:spcBef>
              <a:spcAft>
                <a:spcPts val="0"/>
              </a:spcAft>
              <a:buClr>
                <a:schemeClr val="dk1"/>
              </a:buClr>
              <a:buSzPts val="2400"/>
              <a:buNone/>
            </a:pPr>
            <a:r>
              <a:t/>
            </a:r>
            <a:endParaRPr b="1" sz="3000">
              <a:latin typeface="Arial"/>
              <a:ea typeface="Arial"/>
              <a:cs typeface="Arial"/>
              <a:sym typeface="Arial"/>
            </a:endParaRPr>
          </a:p>
          <a:p>
            <a:pPr indent="-266700" lvl="0" marL="228600" rtl="0" algn="l">
              <a:lnSpc>
                <a:spcPct val="90000"/>
              </a:lnSpc>
              <a:spcBef>
                <a:spcPts val="1000"/>
              </a:spcBef>
              <a:spcAft>
                <a:spcPts val="0"/>
              </a:spcAft>
              <a:buClr>
                <a:schemeClr val="dk1"/>
              </a:buClr>
              <a:buSzPts val="3000"/>
              <a:buChar char="•"/>
            </a:pPr>
            <a:r>
              <a:rPr b="1" lang="en-GB" sz="3000">
                <a:latin typeface="Arial"/>
                <a:ea typeface="Arial"/>
                <a:cs typeface="Arial"/>
                <a:sym typeface="Arial"/>
              </a:rPr>
              <a:t>Reliable applications</a:t>
            </a:r>
            <a:endParaRPr sz="3000"/>
          </a:p>
          <a:p>
            <a:pPr indent="-76200" lvl="0" marL="228600" rtl="0" algn="l">
              <a:lnSpc>
                <a:spcPct val="90000"/>
              </a:lnSpc>
              <a:spcBef>
                <a:spcPts val="1000"/>
              </a:spcBef>
              <a:spcAft>
                <a:spcPts val="0"/>
              </a:spcAft>
              <a:buClr>
                <a:schemeClr val="dk1"/>
              </a:buClr>
              <a:buSzPts val="2400"/>
              <a:buNone/>
            </a:pPr>
            <a:r>
              <a:t/>
            </a:r>
            <a:endParaRPr b="1" sz="3000">
              <a:latin typeface="Arial"/>
              <a:ea typeface="Arial"/>
              <a:cs typeface="Arial"/>
              <a:sym typeface="Arial"/>
            </a:endParaRPr>
          </a:p>
          <a:p>
            <a:pPr indent="-266700" lvl="0" marL="228600" rtl="0" algn="l">
              <a:lnSpc>
                <a:spcPct val="90000"/>
              </a:lnSpc>
              <a:spcBef>
                <a:spcPts val="1000"/>
              </a:spcBef>
              <a:spcAft>
                <a:spcPts val="0"/>
              </a:spcAft>
              <a:buClr>
                <a:schemeClr val="dk1"/>
              </a:buClr>
              <a:buSzPts val="3000"/>
              <a:buChar char="•"/>
            </a:pPr>
            <a:r>
              <a:rPr b="1" lang="en-GB" sz="3000">
                <a:latin typeface="Arial"/>
                <a:ea typeface="Arial"/>
                <a:cs typeface="Arial"/>
                <a:sym typeface="Arial"/>
              </a:rPr>
              <a:t>Summary</a:t>
            </a:r>
            <a:endParaRPr sz="3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b="1" lang="en-GB" sz="3959"/>
            </a:br>
            <a:r>
              <a:rPr b="1" lang="en-GB" sz="3600">
                <a:latin typeface="Arial"/>
                <a:ea typeface="Arial"/>
                <a:cs typeface="Arial"/>
                <a:sym typeface="Arial"/>
              </a:rPr>
              <a:t>1.0 Lethal Autonomous Weapons - Definition</a:t>
            </a:r>
            <a:br>
              <a:rPr lang="en-GB" sz="3959"/>
            </a:br>
            <a:endParaRPr sz="3959"/>
          </a:p>
        </p:txBody>
      </p:sp>
      <p:sp>
        <p:nvSpPr>
          <p:cNvPr id="113" name="Google Shape;113;p17"/>
          <p:cNvSpPr txBox="1"/>
          <p:nvPr>
            <p:ph idx="1" type="body"/>
          </p:nvPr>
        </p:nvSpPr>
        <p:spPr>
          <a:xfrm>
            <a:off x="673100" y="1533525"/>
            <a:ext cx="10515600" cy="4980600"/>
          </a:xfrm>
          <a:prstGeom prst="rect">
            <a:avLst/>
          </a:prstGeom>
          <a:noFill/>
          <a:ln>
            <a:noFill/>
          </a:ln>
        </p:spPr>
        <p:txBody>
          <a:bodyPr anchorCtr="0" anchor="t" bIns="45700" lIns="91425" spcFirstLastPara="1" rIns="91425" wrap="square" tIns="45700">
            <a:noAutofit/>
          </a:bodyPr>
          <a:lstStyle/>
          <a:p>
            <a:pPr indent="-171450" lvl="0" marL="228600" rtl="0" algn="l">
              <a:lnSpc>
                <a:spcPct val="70000"/>
              </a:lnSpc>
              <a:spcBef>
                <a:spcPts val="0"/>
              </a:spcBef>
              <a:spcAft>
                <a:spcPts val="0"/>
              </a:spcAft>
              <a:buClr>
                <a:schemeClr val="dk1"/>
              </a:buClr>
              <a:buSzPts val="900"/>
              <a:buNone/>
            </a:pPr>
            <a:r>
              <a:t/>
            </a:r>
            <a:endParaRPr sz="900">
              <a:latin typeface="Arial"/>
              <a:ea typeface="Arial"/>
              <a:cs typeface="Arial"/>
              <a:sym typeface="Arial"/>
            </a:endParaRPr>
          </a:p>
          <a:p>
            <a:pPr indent="-228600" lvl="0" marL="228600" rtl="0" algn="l">
              <a:lnSpc>
                <a:spcPct val="70000"/>
              </a:lnSpc>
              <a:spcBef>
                <a:spcPts val="1000"/>
              </a:spcBef>
              <a:spcAft>
                <a:spcPts val="0"/>
              </a:spcAft>
              <a:buClr>
                <a:schemeClr val="dk1"/>
              </a:buClr>
              <a:buSzPts val="2400"/>
              <a:buChar char="•"/>
            </a:pPr>
            <a:r>
              <a:rPr lang="en-GB" sz="2400">
                <a:latin typeface="Arial"/>
                <a:ea typeface="Arial"/>
                <a:cs typeface="Arial"/>
                <a:sym typeface="Arial"/>
              </a:rPr>
              <a:t>Technologies controlled by computer and run on artificial intelligence systems</a:t>
            </a:r>
            <a:endParaRPr/>
          </a:p>
          <a:p>
            <a:pPr indent="-76200" lvl="0" marL="228600" rtl="0" algn="l">
              <a:lnSpc>
                <a:spcPct val="7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70000"/>
              </a:lnSpc>
              <a:spcBef>
                <a:spcPts val="1000"/>
              </a:spcBef>
              <a:spcAft>
                <a:spcPts val="0"/>
              </a:spcAft>
              <a:buClr>
                <a:schemeClr val="dk1"/>
              </a:buClr>
              <a:buSzPts val="2400"/>
              <a:buChar char="•"/>
            </a:pPr>
            <a:r>
              <a:rPr lang="en-GB" sz="2400">
                <a:latin typeface="Arial"/>
                <a:ea typeface="Arial"/>
                <a:cs typeface="Arial"/>
                <a:sym typeface="Arial"/>
              </a:rPr>
              <a:t>Programmed to select and engage targets - without further intervention by a human operator</a:t>
            </a:r>
            <a:endParaRPr/>
          </a:p>
          <a:p>
            <a:pPr indent="-76200" lvl="0" marL="228600" rtl="0" algn="l">
              <a:lnSpc>
                <a:spcPct val="7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70000"/>
              </a:lnSpc>
              <a:spcBef>
                <a:spcPts val="1000"/>
              </a:spcBef>
              <a:spcAft>
                <a:spcPts val="0"/>
              </a:spcAft>
              <a:buClr>
                <a:schemeClr val="dk1"/>
              </a:buClr>
              <a:buSzPts val="2400"/>
              <a:buChar char="•"/>
            </a:pPr>
            <a:r>
              <a:rPr lang="en-GB" sz="2400">
                <a:latin typeface="Arial"/>
                <a:ea typeface="Arial"/>
                <a:cs typeface="Arial"/>
                <a:sym typeface="Arial"/>
              </a:rPr>
              <a:t>Swarm robots: interconnected, cooperative drones that are capable of working together to overwhelm adversaries</a:t>
            </a:r>
            <a:r>
              <a:rPr i="1" lang="en-GB" sz="2400">
                <a:latin typeface="Arial"/>
                <a:ea typeface="Arial"/>
                <a:cs typeface="Arial"/>
                <a:sym typeface="Arial"/>
              </a:rPr>
              <a:t>. </a:t>
            </a:r>
            <a:r>
              <a:rPr i="1" lang="en-GB" sz="2400">
                <a:solidFill>
                  <a:srgbClr val="FF0000"/>
                </a:solidFill>
                <a:latin typeface="Arial"/>
                <a:ea typeface="Arial"/>
                <a:cs typeface="Arial"/>
                <a:sym typeface="Arial"/>
              </a:rPr>
              <a:t>And when it comes to the battlefield, numbers matter!</a:t>
            </a:r>
            <a:endParaRPr/>
          </a:p>
          <a:p>
            <a:pPr indent="-76200" lvl="0" marL="228600" rtl="0" algn="l">
              <a:lnSpc>
                <a:spcPct val="7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70000"/>
              </a:lnSpc>
              <a:spcBef>
                <a:spcPts val="1000"/>
              </a:spcBef>
              <a:spcAft>
                <a:spcPts val="0"/>
              </a:spcAft>
              <a:buClr>
                <a:schemeClr val="dk1"/>
              </a:buClr>
              <a:buSzPts val="2400"/>
              <a:buChar char="•"/>
            </a:pPr>
            <a:r>
              <a:rPr lang="en-GB" sz="2400">
                <a:latin typeface="Arial"/>
                <a:ea typeface="Arial"/>
                <a:cs typeface="Arial"/>
                <a:sym typeface="Arial"/>
              </a:rPr>
              <a:t>E</a:t>
            </a:r>
            <a:r>
              <a:rPr b="0" lang="en-GB" sz="2400">
                <a:latin typeface="Arial"/>
                <a:ea typeface="Arial"/>
                <a:cs typeface="Arial"/>
                <a:sym typeface="Arial"/>
              </a:rPr>
              <a:t>liminating/reduce the human operator</a:t>
            </a:r>
            <a:r>
              <a:rPr lang="en-GB" sz="2400">
                <a:latin typeface="Arial"/>
                <a:ea typeface="Arial"/>
                <a:cs typeface="Arial"/>
                <a:sym typeface="Arial"/>
              </a:rPr>
              <a:t>: </a:t>
            </a:r>
            <a:endParaRPr/>
          </a:p>
          <a:p>
            <a:pPr indent="0" lvl="0" marL="0" rtl="0" algn="l">
              <a:lnSpc>
                <a:spcPct val="70000"/>
              </a:lnSpc>
              <a:spcBef>
                <a:spcPts val="1000"/>
              </a:spcBef>
              <a:spcAft>
                <a:spcPts val="0"/>
              </a:spcAft>
              <a:buClr>
                <a:schemeClr val="dk1"/>
              </a:buClr>
              <a:buSzPts val="2800"/>
              <a:buNone/>
            </a:pPr>
            <a:r>
              <a:rPr lang="en-GB" sz="2800">
                <a:latin typeface="Arial"/>
                <a:ea typeface="Arial"/>
                <a:cs typeface="Arial"/>
                <a:sym typeface="Arial"/>
              </a:rPr>
              <a:t>        </a:t>
            </a:r>
            <a:r>
              <a:rPr lang="en-GB" sz="2000">
                <a:latin typeface="Arial"/>
                <a:ea typeface="Arial"/>
                <a:cs typeface="Arial"/>
                <a:sym typeface="Arial"/>
              </a:rPr>
              <a:t>- the soldiers that never sleep (killer robots)</a:t>
            </a:r>
            <a:endParaRPr/>
          </a:p>
          <a:p>
            <a:pPr indent="0" lvl="0" marL="0" rtl="0" algn="l">
              <a:lnSpc>
                <a:spcPct val="70000"/>
              </a:lnSpc>
              <a:spcBef>
                <a:spcPts val="1000"/>
              </a:spcBef>
              <a:spcAft>
                <a:spcPts val="0"/>
              </a:spcAft>
              <a:buClr>
                <a:schemeClr val="dk1"/>
              </a:buClr>
              <a:buSzPts val="2000"/>
              <a:buNone/>
            </a:pPr>
            <a:r>
              <a:rPr lang="en-GB" sz="2000">
                <a:latin typeface="Arial"/>
                <a:ea typeface="Arial"/>
                <a:cs typeface="Arial"/>
                <a:sym typeface="Arial"/>
              </a:rPr>
              <a:t>           - can coordinate on a scale that would be impossible for humans </a:t>
            </a:r>
            <a:endParaRPr/>
          </a:p>
          <a:p>
            <a:pPr indent="-101600" lvl="0" marL="228600" rtl="0" algn="l">
              <a:lnSpc>
                <a:spcPct val="70000"/>
              </a:lnSpc>
              <a:spcBef>
                <a:spcPts val="1000"/>
              </a:spcBef>
              <a:spcAft>
                <a:spcPts val="0"/>
              </a:spcAft>
              <a:buClr>
                <a:schemeClr val="dk1"/>
              </a:buClr>
              <a:buSzPts val="2000"/>
              <a:buNone/>
            </a:pPr>
            <a:r>
              <a:t/>
            </a:r>
            <a:endParaRPr sz="2000">
              <a:latin typeface="Arial"/>
              <a:ea typeface="Arial"/>
              <a:cs typeface="Arial"/>
              <a:sym typeface="Arial"/>
            </a:endParaRPr>
          </a:p>
          <a:p>
            <a:pPr indent="-50800" lvl="0" marL="228600" rtl="0" algn="l">
              <a:lnSpc>
                <a:spcPct val="70000"/>
              </a:lnSpc>
              <a:spcBef>
                <a:spcPts val="1000"/>
              </a:spcBef>
              <a:spcAft>
                <a:spcPts val="0"/>
              </a:spcAft>
              <a:buClr>
                <a:schemeClr val="dk1"/>
              </a:buClr>
              <a:buSzPts val="2800"/>
              <a:buNone/>
            </a:pPr>
            <a:r>
              <a:t/>
            </a:r>
            <a:endParaRPr sz="2800">
              <a:latin typeface="Arial"/>
              <a:ea typeface="Arial"/>
              <a:cs typeface="Arial"/>
              <a:sym typeface="Arial"/>
            </a:endParaRPr>
          </a:p>
          <a:p>
            <a:pPr indent="0" lvl="0" marL="0" rtl="0" algn="l">
              <a:lnSpc>
                <a:spcPct val="70000"/>
              </a:lnSpc>
              <a:spcBef>
                <a:spcPts val="1000"/>
              </a:spcBef>
              <a:spcAft>
                <a:spcPts val="0"/>
              </a:spcAft>
              <a:buClr>
                <a:schemeClr val="dk1"/>
              </a:buClr>
              <a:buSzPts val="2800"/>
              <a:buNone/>
            </a:pPr>
            <a:r>
              <a:t/>
            </a:r>
            <a:endParaRPr sz="2800">
              <a:latin typeface="Arial"/>
              <a:ea typeface="Arial"/>
              <a:cs typeface="Arial"/>
              <a:sym typeface="Arial"/>
            </a:endParaRPr>
          </a:p>
          <a:p>
            <a:pPr indent="0" lvl="0" marL="0" rtl="0" algn="l">
              <a:lnSpc>
                <a:spcPct val="70000"/>
              </a:lnSpc>
              <a:spcBef>
                <a:spcPts val="1000"/>
              </a:spcBef>
              <a:spcAft>
                <a:spcPts val="0"/>
              </a:spcAft>
              <a:buClr>
                <a:schemeClr val="dk1"/>
              </a:buClr>
              <a:buSzPts val="2800"/>
              <a:buNone/>
            </a:pPr>
            <a:r>
              <a:t/>
            </a:r>
            <a:endParaRPr sz="2800">
              <a:latin typeface="Arial"/>
              <a:ea typeface="Arial"/>
              <a:cs typeface="Arial"/>
              <a:sym typeface="Arial"/>
            </a:endParaRPr>
          </a:p>
          <a:p>
            <a:pPr indent="-111125" lvl="0" marL="228600" rtl="0" algn="l">
              <a:lnSpc>
                <a:spcPct val="70000"/>
              </a:lnSpc>
              <a:spcBef>
                <a:spcPts val="1000"/>
              </a:spcBef>
              <a:spcAft>
                <a:spcPts val="0"/>
              </a:spcAft>
              <a:buClr>
                <a:schemeClr val="dk1"/>
              </a:buClr>
              <a:buSzPts val="1850"/>
              <a:buNone/>
            </a:pPr>
            <a:r>
              <a:t/>
            </a:r>
            <a:endParaRPr sz="1850">
              <a:latin typeface="Arial"/>
              <a:ea typeface="Arial"/>
              <a:cs typeface="Arial"/>
              <a:sym typeface="Arial"/>
            </a:endParaRPr>
          </a:p>
          <a:p>
            <a:pPr indent="-184150" lvl="0" marL="228600" rtl="0" algn="l">
              <a:lnSpc>
                <a:spcPct val="70000"/>
              </a:lnSpc>
              <a:spcBef>
                <a:spcPts val="1000"/>
              </a:spcBef>
              <a:spcAft>
                <a:spcPts val="0"/>
              </a:spcAft>
              <a:buClr>
                <a:schemeClr val="dk1"/>
              </a:buClr>
              <a:buSzPts val="700"/>
              <a:buNone/>
            </a:pPr>
            <a:r>
              <a:t/>
            </a:r>
            <a:endParaRPr b="1" sz="700"/>
          </a:p>
          <a:p>
            <a:pPr indent="-184150" lvl="0" marL="228600" rtl="0" algn="l">
              <a:lnSpc>
                <a:spcPct val="70000"/>
              </a:lnSpc>
              <a:spcBef>
                <a:spcPts val="1000"/>
              </a:spcBef>
              <a:spcAft>
                <a:spcPts val="0"/>
              </a:spcAft>
              <a:buClr>
                <a:schemeClr val="dk1"/>
              </a:buClr>
              <a:buSzPts val="700"/>
              <a:buNone/>
            </a:pPr>
            <a:r>
              <a:t/>
            </a:r>
            <a:endParaRPr b="0" sz="700"/>
          </a:p>
          <a:p>
            <a:pPr indent="-228600" lvl="0" marL="228600" rtl="0" algn="l">
              <a:lnSpc>
                <a:spcPct val="70000"/>
              </a:lnSpc>
              <a:spcBef>
                <a:spcPts val="1000"/>
              </a:spcBef>
              <a:spcAft>
                <a:spcPts val="0"/>
              </a:spcAft>
              <a:buClr>
                <a:schemeClr val="dk1"/>
              </a:buClr>
              <a:buSzPts val="700"/>
              <a:buChar char="•"/>
            </a:pPr>
            <a:br>
              <a:rPr lang="en-GB" sz="700"/>
            </a:b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b="1" lang="en-GB" sz="3959"/>
            </a:br>
            <a:r>
              <a:rPr b="1" lang="en-GB" sz="3600">
                <a:latin typeface="Arial"/>
                <a:ea typeface="Arial"/>
                <a:cs typeface="Arial"/>
                <a:sym typeface="Arial"/>
              </a:rPr>
              <a:t>1.1 Lethal Autonomous Weapons - Examples</a:t>
            </a:r>
            <a:br>
              <a:rPr b="0" lang="en-GB" sz="3959"/>
            </a:br>
            <a:br>
              <a:rPr lang="en-GB" sz="3959"/>
            </a:br>
            <a:endParaRPr sz="3959"/>
          </a:p>
        </p:txBody>
      </p:sp>
      <p:sp>
        <p:nvSpPr>
          <p:cNvPr id="119" name="Google Shape;119;p18"/>
          <p:cNvSpPr txBox="1"/>
          <p:nvPr>
            <p:ph idx="1" type="body"/>
          </p:nvPr>
        </p:nvSpPr>
        <p:spPr>
          <a:xfrm>
            <a:off x="838200" y="227423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br>
              <a:rPr lang="en-GB"/>
            </a:br>
            <a:endParaRPr/>
          </a:p>
        </p:txBody>
      </p:sp>
      <p:pic>
        <p:nvPicPr>
          <p:cNvPr descr="A screenshot of a cell phone&#10;&#10;Description automatically generated" id="120" name="Google Shape;120;p18"/>
          <p:cNvPicPr preferRelativeResize="0"/>
          <p:nvPr/>
        </p:nvPicPr>
        <p:blipFill rotWithShape="1">
          <a:blip r:embed="rId3">
            <a:alphaModFix/>
          </a:blip>
          <a:srcRect b="0" l="0" r="0" t="0"/>
          <a:stretch/>
        </p:blipFill>
        <p:spPr>
          <a:xfrm>
            <a:off x="838199" y="1924805"/>
            <a:ext cx="3035300" cy="1786078"/>
          </a:xfrm>
          <a:prstGeom prst="rect">
            <a:avLst/>
          </a:prstGeom>
          <a:noFill/>
          <a:ln>
            <a:noFill/>
          </a:ln>
        </p:spPr>
      </p:pic>
      <p:sp>
        <p:nvSpPr>
          <p:cNvPr id="121" name="Google Shape;121;p18"/>
          <p:cNvSpPr txBox="1"/>
          <p:nvPr/>
        </p:nvSpPr>
        <p:spPr>
          <a:xfrm>
            <a:off x="288924" y="3907552"/>
            <a:ext cx="3940176" cy="175432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15 meters and weights 20 tons.</a:t>
            </a:r>
            <a:endParaRPr/>
          </a:p>
          <a:p>
            <a:pPr indent="-285750" lvl="0" marL="285750" marR="0" rtl="0" algn="just">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Capable of conducting commands.</a:t>
            </a:r>
            <a:endParaRPr/>
          </a:p>
          <a:p>
            <a:pPr indent="-285750" lvl="0" marL="285750" marR="0" rtl="0" algn="just">
              <a:spcBef>
                <a:spcPts val="0"/>
              </a:spcBef>
              <a:spcAft>
                <a:spcPts val="0"/>
              </a:spcAft>
              <a:buClr>
                <a:srgbClr val="FF0000"/>
              </a:buClr>
              <a:buSzPts val="1800"/>
              <a:buFont typeface="Arial"/>
              <a:buChar char="•"/>
            </a:pPr>
            <a:r>
              <a:rPr b="1" i="0" lang="en-GB" sz="1800" u="none" cap="none" strike="noStrike">
                <a:solidFill>
                  <a:srgbClr val="FF0000"/>
                </a:solidFill>
                <a:latin typeface="Calibri"/>
                <a:ea typeface="Calibri"/>
                <a:cs typeface="Calibri"/>
                <a:sym typeface="Calibri"/>
              </a:rPr>
              <a:t>Unmanned destroyer</a:t>
            </a:r>
            <a:r>
              <a:rPr b="0" i="0" lang="en-GB" sz="1800" u="none" cap="none" strike="noStrike">
                <a:solidFill>
                  <a:schemeClr val="dk1"/>
                </a:solidFill>
                <a:latin typeface="Calibri"/>
                <a:ea typeface="Calibri"/>
                <a:cs typeface="Calibri"/>
                <a:sym typeface="Calibri"/>
              </a:rPr>
              <a:t>. </a:t>
            </a:r>
            <a:endParaRPr/>
          </a:p>
          <a:p>
            <a:pPr indent="-285750" lvl="0" marL="285750" marR="0" rtl="0" algn="just">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Remotely controlled.</a:t>
            </a:r>
            <a:endParaRPr/>
          </a:p>
          <a:p>
            <a:pPr indent="-285750" lvl="0" marL="285750" marR="0" rtl="0" algn="just">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Uses AI to autonomously navigate </a:t>
            </a:r>
            <a:endParaRPr/>
          </a:p>
          <a:p>
            <a:pPr indent="0" lvl="0" marL="0" marR="0" rtl="0" algn="just">
              <a:spcBef>
                <a:spcPts val="0"/>
              </a:spcBef>
              <a:spcAft>
                <a:spcPts val="0"/>
              </a:spcAft>
              <a:buNone/>
            </a:pPr>
            <a:r>
              <a:rPr b="0" i="0" lang="en-GB" sz="1800" u="none" cap="none" strike="noStrike">
                <a:solidFill>
                  <a:schemeClr val="dk1"/>
                </a:solidFill>
                <a:latin typeface="Calibri"/>
                <a:ea typeface="Calibri"/>
                <a:cs typeface="Calibri"/>
                <a:sym typeface="Calibri"/>
              </a:rPr>
              <a:t>      and undertake combat activities.</a:t>
            </a:r>
            <a:endParaRPr/>
          </a:p>
        </p:txBody>
      </p:sp>
      <p:sp>
        <p:nvSpPr>
          <p:cNvPr id="122" name="Google Shape;122;p18"/>
          <p:cNvSpPr txBox="1"/>
          <p:nvPr/>
        </p:nvSpPr>
        <p:spPr>
          <a:xfrm>
            <a:off x="838198" y="1495206"/>
            <a:ext cx="281282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alibri"/>
                <a:ea typeface="Calibri"/>
                <a:cs typeface="Calibri"/>
                <a:sym typeface="Calibri"/>
              </a:rPr>
              <a:t>Autonomous robot warship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outdoor, water, airplane, flying&#10;&#10;Description automatically generated" id="123" name="Google Shape;123;p18"/>
          <p:cNvPicPr preferRelativeResize="0"/>
          <p:nvPr/>
        </p:nvPicPr>
        <p:blipFill rotWithShape="1">
          <a:blip r:embed="rId4">
            <a:alphaModFix/>
          </a:blip>
          <a:srcRect b="0" l="0" r="0" t="0"/>
          <a:stretch/>
        </p:blipFill>
        <p:spPr>
          <a:xfrm>
            <a:off x="4464049" y="1924806"/>
            <a:ext cx="3035300" cy="1786078"/>
          </a:xfrm>
          <a:prstGeom prst="rect">
            <a:avLst/>
          </a:prstGeom>
          <a:noFill/>
          <a:ln>
            <a:noFill/>
          </a:ln>
        </p:spPr>
      </p:pic>
      <p:sp>
        <p:nvSpPr>
          <p:cNvPr id="124" name="Google Shape;124;p18"/>
          <p:cNvSpPr txBox="1"/>
          <p:nvPr/>
        </p:nvSpPr>
        <p:spPr>
          <a:xfrm>
            <a:off x="4373021" y="1510844"/>
            <a:ext cx="327346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Autonomous long range missiles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8"/>
          <p:cNvSpPr txBox="1"/>
          <p:nvPr/>
        </p:nvSpPr>
        <p:spPr>
          <a:xfrm>
            <a:off x="4125912" y="3976976"/>
            <a:ext cx="3940176" cy="175432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Long distance aerial weapon.</a:t>
            </a:r>
            <a:endParaRPr/>
          </a:p>
          <a:p>
            <a:pPr indent="-285750" lvl="0" marL="285750" marR="0" rtl="0" algn="just">
              <a:spcBef>
                <a:spcPts val="0"/>
              </a:spcBef>
              <a:spcAft>
                <a:spcPts val="0"/>
              </a:spcAft>
              <a:buClr>
                <a:srgbClr val="FF0000"/>
              </a:buClr>
              <a:buSzPts val="1800"/>
              <a:buFont typeface="Arial"/>
              <a:buChar char="•"/>
            </a:pPr>
            <a:r>
              <a:rPr b="1" lang="en-GB" sz="1800">
                <a:solidFill>
                  <a:srgbClr val="FF0000"/>
                </a:solidFill>
                <a:latin typeface="Calibri"/>
                <a:ea typeface="Calibri"/>
                <a:cs typeface="Calibri"/>
                <a:sym typeface="Calibri"/>
              </a:rPr>
              <a:t>Detect threats on its own</a:t>
            </a:r>
            <a:r>
              <a:rPr lang="en-GB" sz="1800">
                <a:solidFill>
                  <a:schemeClr val="dk1"/>
                </a:solidFill>
                <a:latin typeface="Calibri"/>
                <a:ea typeface="Calibri"/>
                <a:cs typeface="Calibri"/>
                <a:sym typeface="Calibri"/>
              </a:rPr>
              <a:t>.</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Ability to fly low under the radar. </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Keep pilots and their aircraft out </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of harm’s. </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      </a:t>
            </a:r>
            <a:endParaRPr/>
          </a:p>
        </p:txBody>
      </p:sp>
      <p:sp>
        <p:nvSpPr>
          <p:cNvPr id="126" name="Google Shape;126;p18"/>
          <p:cNvSpPr txBox="1"/>
          <p:nvPr/>
        </p:nvSpPr>
        <p:spPr>
          <a:xfrm>
            <a:off x="8644521" y="1495206"/>
            <a:ext cx="291708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Autonomous termites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8"/>
          <p:cNvSpPr txBox="1"/>
          <p:nvPr/>
        </p:nvSpPr>
        <p:spPr>
          <a:xfrm>
            <a:off x="7962902" y="3945000"/>
            <a:ext cx="4058653" cy="175432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Each one has its own brain.</a:t>
            </a:r>
            <a:endParaRPr/>
          </a:p>
          <a:p>
            <a:pPr indent="-285750" lvl="0" marL="285750" marR="0" rtl="0" algn="just">
              <a:spcBef>
                <a:spcPts val="0"/>
              </a:spcBef>
              <a:spcAft>
                <a:spcPts val="0"/>
              </a:spcAft>
              <a:buClr>
                <a:srgbClr val="FF0000"/>
              </a:buClr>
              <a:buSzPts val="1800"/>
              <a:buFont typeface="Arial"/>
              <a:buChar char="•"/>
            </a:pPr>
            <a:r>
              <a:rPr b="1" lang="en-GB" sz="1800">
                <a:solidFill>
                  <a:srgbClr val="FF0000"/>
                </a:solidFill>
                <a:latin typeface="Calibri"/>
                <a:ea typeface="Calibri"/>
                <a:cs typeface="Calibri"/>
                <a:sym typeface="Calibri"/>
              </a:rPr>
              <a:t>Self-organised and working together</a:t>
            </a:r>
            <a:r>
              <a:rPr lang="en-GB" sz="1800">
                <a:solidFill>
                  <a:schemeClr val="dk1"/>
                </a:solidFill>
                <a:latin typeface="Calibri"/>
                <a:ea typeface="Calibri"/>
                <a:cs typeface="Calibri"/>
                <a:sym typeface="Calibri"/>
              </a:rPr>
              <a:t>.</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Come in different shapes and sizes. </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Can spread out over large areas for:</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        - perform reconnaissance.</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        - search and rescue missions.</a:t>
            </a:r>
            <a:endParaRPr/>
          </a:p>
        </p:txBody>
      </p:sp>
      <p:pic>
        <p:nvPicPr>
          <p:cNvPr id="128" name="Google Shape;128;p18"/>
          <p:cNvPicPr preferRelativeResize="0"/>
          <p:nvPr/>
        </p:nvPicPr>
        <p:blipFill>
          <a:blip r:embed="rId5">
            <a:alphaModFix/>
          </a:blip>
          <a:stretch>
            <a:fillRect/>
          </a:stretch>
        </p:blipFill>
        <p:spPr>
          <a:xfrm>
            <a:off x="8202175" y="1924800"/>
            <a:ext cx="3533274" cy="17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b="1" lang="en-GB" sz="3959"/>
            </a:br>
            <a:r>
              <a:rPr b="1" lang="en-GB" sz="3600">
                <a:latin typeface="Arial"/>
                <a:ea typeface="Arial"/>
                <a:cs typeface="Arial"/>
                <a:sym typeface="Arial"/>
              </a:rPr>
              <a:t>1.2 Lethal Autonomous Weapons - Examples</a:t>
            </a:r>
            <a:br>
              <a:rPr b="0" lang="en-GB" sz="3959"/>
            </a:br>
            <a:br>
              <a:rPr lang="en-GB" sz="3959"/>
            </a:br>
            <a:endParaRPr sz="3959"/>
          </a:p>
        </p:txBody>
      </p:sp>
      <p:pic>
        <p:nvPicPr>
          <p:cNvPr descr="Russian Deputy Prime Minister Dmitry Rogozin said the country is not building a Terminator.&#10;&#10;Subscribe to Vocativ: http://www.youtube.com/subscription_center?add_user=vocativvideo&#10;&#10;Find us everywhere else:&#10;Facebook: https://www.facebook.com/Vocativ&#10;Twitter: https://twitter.com/vocativ &#10;Instagram: https://www.instagram.com/vocativ/&#10;Snapchat: http://www.snapchat.com/add/vocativ&#10;Website: http://www.vocativ.com &#10;&#10;Vocativ explores the nexus of media and technology, where science meets storytelling. We use proprietary technology to examine the uncharted space of the Deep Web, covering topics that are vital to our changing world. Follow us for more!" id="134" name="Google Shape;134;p19" title="This Gun-Toting Robot Was Designed To Go To Space">
            <a:hlinkClick r:id="rId3"/>
          </p:cNvPr>
          <p:cNvPicPr preferRelativeResize="0"/>
          <p:nvPr/>
        </p:nvPicPr>
        <p:blipFill>
          <a:blip r:embed="rId4">
            <a:alphaModFix/>
          </a:blip>
          <a:stretch>
            <a:fillRect/>
          </a:stretch>
        </p:blipFill>
        <p:spPr>
          <a:xfrm>
            <a:off x="921025" y="1431225"/>
            <a:ext cx="9679850" cy="510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GB" sz="3600">
                <a:latin typeface="Arial"/>
                <a:ea typeface="Arial"/>
                <a:cs typeface="Arial"/>
                <a:sym typeface="Arial"/>
              </a:rPr>
              <a:t>1.3 Lethal Autonomous Weapons – Thoughts?</a:t>
            </a:r>
            <a:br>
              <a:rPr b="0" lang="en-GB" sz="3959"/>
            </a:br>
            <a:br>
              <a:rPr lang="en-GB" sz="3959"/>
            </a:br>
            <a:endParaRPr sz="3959"/>
          </a:p>
        </p:txBody>
      </p:sp>
      <p:sp>
        <p:nvSpPr>
          <p:cNvPr id="140" name="Google Shape;14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4800"/>
              <a:buNone/>
            </a:pPr>
            <a:r>
              <a:rPr b="1" i="1" lang="en-GB" sz="4800">
                <a:latin typeface="Arial"/>
                <a:ea typeface="Arial"/>
                <a:cs typeface="Arial"/>
                <a:sym typeface="Arial"/>
              </a:rPr>
              <a:t>JUST DON’T LOOK AT HIM IN THE WRONG WAY</a:t>
            </a:r>
            <a:endParaRPr/>
          </a:p>
          <a:p>
            <a:pPr indent="0" lvl="0" marL="0" rtl="0" algn="ctr">
              <a:lnSpc>
                <a:spcPct val="90000"/>
              </a:lnSpc>
              <a:spcBef>
                <a:spcPts val="1000"/>
              </a:spcBef>
              <a:spcAft>
                <a:spcPts val="0"/>
              </a:spcAft>
              <a:buClr>
                <a:schemeClr val="dk1"/>
              </a:buClr>
              <a:buSzPts val="4800"/>
              <a:buNone/>
            </a:pPr>
            <a:r>
              <a:t/>
            </a:r>
            <a:endParaRPr i="1" sz="4800">
              <a:latin typeface="Arial"/>
              <a:ea typeface="Arial"/>
              <a:cs typeface="Arial"/>
              <a:sym typeface="Arial"/>
            </a:endParaRPr>
          </a:p>
          <a:p>
            <a:pPr indent="0" lvl="0" marL="0" rtl="0" algn="ctr">
              <a:lnSpc>
                <a:spcPct val="90000"/>
              </a:lnSpc>
              <a:spcBef>
                <a:spcPts val="1000"/>
              </a:spcBef>
              <a:spcAft>
                <a:spcPts val="0"/>
              </a:spcAft>
              <a:buClr>
                <a:srgbClr val="FF0000"/>
              </a:buClr>
              <a:buSzPts val="3200"/>
              <a:buNone/>
            </a:pPr>
            <a:r>
              <a:rPr lang="en-GB" sz="3200">
                <a:solidFill>
                  <a:srgbClr val="FF0000"/>
                </a:solidFill>
                <a:latin typeface="Arial"/>
                <a:ea typeface="Arial"/>
                <a:cs typeface="Arial"/>
                <a:sym typeface="Arial"/>
              </a:rPr>
              <a:t>THOUGHTS?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4" name="Shape 144"/>
        <p:cNvGrpSpPr/>
        <p:nvPr/>
      </p:nvGrpSpPr>
      <p:grpSpPr>
        <a:xfrm>
          <a:off x="0" y="0"/>
          <a:ext cx="0" cy="0"/>
          <a:chOff x="0" y="0"/>
          <a:chExt cx="0" cy="0"/>
        </a:xfrm>
      </p:grpSpPr>
      <p:sp>
        <p:nvSpPr>
          <p:cNvPr id="145" name="Google Shape;145;p2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outdoor, street, water, truck&#10;&#10;Description automatically generated" id="146" name="Google Shape;146;p21"/>
          <p:cNvPicPr preferRelativeResize="0"/>
          <p:nvPr>
            <p:ph idx="1" type="body"/>
          </p:nvPr>
        </p:nvPicPr>
        <p:blipFill rotWithShape="1">
          <a:blip r:embed="rId3">
            <a:alphaModFix/>
          </a:blip>
          <a:srcRect b="0" l="8488" r="24204" t="0"/>
          <a:stretch/>
        </p:blipFill>
        <p:spPr>
          <a:xfrm>
            <a:off x="3523488" y="10"/>
            <a:ext cx="8668512" cy="6857990"/>
          </a:xfrm>
          <a:prstGeom prst="rect">
            <a:avLst/>
          </a:prstGeom>
          <a:noFill/>
          <a:ln>
            <a:noFill/>
          </a:ln>
        </p:spPr>
      </p:pic>
      <p:sp>
        <p:nvSpPr>
          <p:cNvPr id="147" name="Google Shape;147;p2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21"/>
          <p:cNvSpPr txBox="1"/>
          <p:nvPr>
            <p:ph type="title"/>
          </p:nvPr>
        </p:nvSpPr>
        <p:spPr>
          <a:xfrm>
            <a:off x="833073" y="971966"/>
            <a:ext cx="5204362" cy="104032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b="1" lang="en-GB" sz="4000">
                <a:latin typeface="Arial"/>
                <a:ea typeface="Arial"/>
                <a:cs typeface="Arial"/>
                <a:sym typeface="Arial"/>
              </a:rPr>
              <a:t>2.0 Ethical issues</a:t>
            </a:r>
            <a:endParaRPr sz="4000">
              <a:latin typeface="Arial"/>
              <a:ea typeface="Arial"/>
              <a:cs typeface="Arial"/>
              <a:sym typeface="Arial"/>
            </a:endParaRPr>
          </a:p>
        </p:txBody>
      </p:sp>
      <p:sp>
        <p:nvSpPr>
          <p:cNvPr id="149" name="Google Shape;149;p2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2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GB" sz="3600">
                <a:latin typeface="Arial"/>
                <a:ea typeface="Arial"/>
                <a:cs typeface="Arial"/>
                <a:sym typeface="Arial"/>
              </a:rPr>
              <a:t>2.1 Ethical and security issues</a:t>
            </a:r>
            <a:endParaRPr sz="3600"/>
          </a:p>
        </p:txBody>
      </p:sp>
      <p:sp>
        <p:nvSpPr>
          <p:cNvPr id="156" name="Google Shape;15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400"/>
              <a:buChar char="•"/>
            </a:pPr>
            <a:r>
              <a:rPr lang="en-GB" sz="2400">
                <a:latin typeface="Arial"/>
                <a:ea typeface="Arial"/>
                <a:cs typeface="Arial"/>
                <a:sym typeface="Arial"/>
              </a:rPr>
              <a:t>Worldwide concern has been growing about the idea of developing LAW that take human beings “out of the loop”</a:t>
            </a:r>
            <a:endParaRPr/>
          </a:p>
          <a:p>
            <a:pPr indent="0" lvl="0" marL="0" rtl="0" algn="l">
              <a:lnSpc>
                <a:spcPct val="8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80000"/>
              </a:lnSpc>
              <a:spcBef>
                <a:spcPts val="1000"/>
              </a:spcBef>
              <a:spcAft>
                <a:spcPts val="0"/>
              </a:spcAft>
              <a:buClr>
                <a:schemeClr val="dk1"/>
              </a:buClr>
              <a:buSzPts val="2400"/>
              <a:buChar char="•"/>
            </a:pPr>
            <a:r>
              <a:rPr lang="en-GB" sz="2400">
                <a:latin typeface="Arial"/>
                <a:ea typeface="Arial"/>
                <a:cs typeface="Arial"/>
                <a:sym typeface="Arial"/>
              </a:rPr>
              <a:t>116 experts are calling for a ban on the use of AI in managing weapons, including,</a:t>
            </a:r>
            <a:endParaRPr/>
          </a:p>
          <a:p>
            <a:pPr indent="0" lvl="0" marL="0" rtl="0" algn="l">
              <a:lnSpc>
                <a:spcPct val="80000"/>
              </a:lnSpc>
              <a:spcBef>
                <a:spcPts val="1000"/>
              </a:spcBef>
              <a:spcAft>
                <a:spcPts val="0"/>
              </a:spcAft>
              <a:buClr>
                <a:schemeClr val="dk1"/>
              </a:buClr>
              <a:buSzPts val="2400"/>
              <a:buNone/>
            </a:pPr>
            <a:r>
              <a:rPr lang="en-GB" sz="2400">
                <a:latin typeface="Arial"/>
                <a:ea typeface="Arial"/>
                <a:cs typeface="Arial"/>
                <a:sym typeface="Arial"/>
              </a:rPr>
              <a:t>     </a:t>
            </a:r>
            <a:r>
              <a:rPr i="1" lang="en-GB" sz="2000">
                <a:solidFill>
                  <a:srgbClr val="FF0000"/>
                </a:solidFill>
                <a:latin typeface="Arial"/>
                <a:ea typeface="Arial"/>
                <a:cs typeface="Arial"/>
                <a:sym typeface="Arial"/>
              </a:rPr>
              <a:t>- Elon Musk (CEO &amp; CTO of SpaceX, CEO of Tesla Motor) </a:t>
            </a:r>
            <a:endParaRPr/>
          </a:p>
          <a:p>
            <a:pPr indent="0" lvl="0" marL="0" rtl="0" algn="l">
              <a:lnSpc>
                <a:spcPct val="80000"/>
              </a:lnSpc>
              <a:spcBef>
                <a:spcPts val="1000"/>
              </a:spcBef>
              <a:spcAft>
                <a:spcPts val="0"/>
              </a:spcAft>
              <a:buClr>
                <a:srgbClr val="FF0000"/>
              </a:buClr>
              <a:buSzPts val="2000"/>
              <a:buNone/>
            </a:pPr>
            <a:r>
              <a:rPr i="1" lang="en-GB" sz="2000">
                <a:solidFill>
                  <a:srgbClr val="FF0000"/>
                </a:solidFill>
                <a:latin typeface="Arial"/>
                <a:ea typeface="Arial"/>
                <a:cs typeface="Arial"/>
                <a:sym typeface="Arial"/>
              </a:rPr>
              <a:t>      - Alfonso Iniguez (founder &amp; CEO of Swarm Technology)</a:t>
            </a:r>
            <a:endParaRPr/>
          </a:p>
          <a:p>
            <a:pPr indent="0" lvl="0" marL="0" rtl="0" algn="l">
              <a:lnSpc>
                <a:spcPct val="80000"/>
              </a:lnSpc>
              <a:spcBef>
                <a:spcPts val="1000"/>
              </a:spcBef>
              <a:spcAft>
                <a:spcPts val="0"/>
              </a:spcAft>
              <a:buClr>
                <a:srgbClr val="FF0000"/>
              </a:buClr>
              <a:buSzPts val="2000"/>
              <a:buNone/>
            </a:pPr>
            <a:r>
              <a:rPr i="1" lang="en-GB" sz="2000">
                <a:solidFill>
                  <a:srgbClr val="FF0000"/>
                </a:solidFill>
                <a:latin typeface="Arial"/>
                <a:ea typeface="Arial"/>
                <a:cs typeface="Arial"/>
                <a:sym typeface="Arial"/>
              </a:rPr>
              <a:t>      - Mustafa Suleyman (co-founder  of Google’s DeepMind)</a:t>
            </a:r>
            <a:endParaRPr/>
          </a:p>
          <a:p>
            <a:pPr indent="0" lvl="0" marL="0" rtl="0" algn="l">
              <a:lnSpc>
                <a:spcPct val="80000"/>
              </a:lnSpc>
              <a:spcBef>
                <a:spcPts val="1000"/>
              </a:spcBef>
              <a:spcAft>
                <a:spcPts val="0"/>
              </a:spcAft>
              <a:buClr>
                <a:srgbClr val="FF0000"/>
              </a:buClr>
              <a:buSzPts val="2000"/>
              <a:buNone/>
            </a:pPr>
            <a:r>
              <a:rPr i="1" lang="en-GB" sz="2000">
                <a:solidFill>
                  <a:srgbClr val="FF0000"/>
                </a:solidFill>
                <a:latin typeface="Arial"/>
                <a:ea typeface="Arial"/>
                <a:cs typeface="Arial"/>
                <a:sym typeface="Arial"/>
              </a:rPr>
              <a:t>      - Steve Wozniak (Apple co-founder)</a:t>
            </a:r>
            <a:endParaRPr/>
          </a:p>
          <a:p>
            <a:pPr indent="0" lvl="0" marL="0" rtl="0" algn="l">
              <a:lnSpc>
                <a:spcPct val="80000"/>
              </a:lnSpc>
              <a:spcBef>
                <a:spcPts val="1000"/>
              </a:spcBef>
              <a:spcAft>
                <a:spcPts val="0"/>
              </a:spcAft>
              <a:buClr>
                <a:schemeClr val="dk1"/>
              </a:buClr>
              <a:buSzPts val="2400"/>
              <a:buNone/>
            </a:pPr>
            <a:r>
              <a:t/>
            </a:r>
            <a:endParaRPr i="1" sz="2400">
              <a:solidFill>
                <a:srgbClr val="FF0000"/>
              </a:solidFill>
            </a:endParaRPr>
          </a:p>
          <a:p>
            <a:pPr indent="-228600" lvl="0" marL="228600" rtl="0" algn="l">
              <a:lnSpc>
                <a:spcPct val="80000"/>
              </a:lnSpc>
              <a:spcBef>
                <a:spcPts val="1000"/>
              </a:spcBef>
              <a:spcAft>
                <a:spcPts val="0"/>
              </a:spcAft>
              <a:buClr>
                <a:schemeClr val="dk1"/>
              </a:buClr>
              <a:buSzPts val="2400"/>
              <a:buChar char="•"/>
            </a:pPr>
            <a:r>
              <a:rPr lang="en-GB" sz="2400">
                <a:latin typeface="Arial"/>
                <a:ea typeface="Arial"/>
                <a:cs typeface="Arial"/>
                <a:sym typeface="Arial"/>
              </a:rPr>
              <a:t>Stephen Hawking warned about the dangers of artificial intelligence</a:t>
            </a:r>
            <a:endParaRPr/>
          </a:p>
          <a:p>
            <a:pPr indent="0" lvl="0" marL="0" rtl="0" algn="l">
              <a:lnSpc>
                <a:spcPct val="80000"/>
              </a:lnSpc>
              <a:spcBef>
                <a:spcPts val="1000"/>
              </a:spcBef>
              <a:spcAft>
                <a:spcPts val="0"/>
              </a:spcAft>
              <a:buClr>
                <a:schemeClr val="dk1"/>
              </a:buClr>
              <a:buSzPts val="2400"/>
              <a:buNone/>
            </a:pPr>
            <a:r>
              <a:t/>
            </a:r>
            <a:endParaRPr i="1" sz="2400">
              <a:solidFill>
                <a:srgbClr val="FF0000"/>
              </a:solidFill>
            </a:endParaRPr>
          </a:p>
          <a:p>
            <a:pPr indent="-76200" lvl="0" marL="228600" rtl="0" algn="l">
              <a:lnSpc>
                <a:spcPct val="80000"/>
              </a:lnSpc>
              <a:spcBef>
                <a:spcPts val="1000"/>
              </a:spcBef>
              <a:spcAft>
                <a:spcPts val="0"/>
              </a:spcAft>
              <a:buClr>
                <a:schemeClr val="dk1"/>
              </a:buClr>
              <a:buSzPts val="2400"/>
              <a:buNone/>
            </a:pPr>
            <a:r>
              <a:t/>
            </a:r>
            <a:endParaRPr sz="2400">
              <a:latin typeface="Arial"/>
              <a:ea typeface="Arial"/>
              <a:cs typeface="Arial"/>
              <a:sym typeface="Arial"/>
            </a:endParaRPr>
          </a:p>
          <a:p>
            <a:pPr indent="0" lvl="0" marL="0" rtl="0" algn="l">
              <a:lnSpc>
                <a:spcPct val="80000"/>
              </a:lnSpc>
              <a:spcBef>
                <a:spcPts val="1000"/>
              </a:spcBef>
              <a:spcAft>
                <a:spcPts val="0"/>
              </a:spcAft>
              <a:buClr>
                <a:schemeClr val="dk1"/>
              </a:buClr>
              <a:buSzPts val="2400"/>
              <a:buNone/>
            </a:pPr>
            <a:r>
              <a:t/>
            </a:r>
            <a:endParaRPr sz="2400">
              <a:latin typeface="Arial"/>
              <a:ea typeface="Arial"/>
              <a:cs typeface="Arial"/>
              <a:sym typeface="Arial"/>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GB" sz="3600">
                <a:latin typeface="Arial"/>
                <a:ea typeface="Arial"/>
                <a:cs typeface="Arial"/>
                <a:sym typeface="Arial"/>
              </a:rPr>
              <a:t>2.2 Ethical and security issues</a:t>
            </a:r>
            <a:endParaRPr sz="3600"/>
          </a:p>
        </p:txBody>
      </p:sp>
      <p:sp>
        <p:nvSpPr>
          <p:cNvPr id="162" name="Google Shape;16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GB" sz="2400">
                <a:latin typeface="Arial"/>
                <a:ea typeface="Arial"/>
                <a:cs typeface="Arial"/>
                <a:sym typeface="Arial"/>
              </a:rPr>
              <a:t>What if they could be hacked? </a:t>
            </a:r>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Biases</a:t>
            </a:r>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Violation of human rights</a:t>
            </a:r>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GB" sz="2400">
                <a:latin typeface="Arial"/>
                <a:ea typeface="Arial"/>
                <a:cs typeface="Arial"/>
                <a:sym typeface="Arial"/>
              </a:rPr>
              <a:t>"The power to decide over life and death should never be taken out of human hands and given to machines“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