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8" r:id="rId2"/>
    <p:sldId id="498" r:id="rId3"/>
    <p:sldId id="505" r:id="rId4"/>
    <p:sldId id="507" r:id="rId5"/>
    <p:sldId id="506" r:id="rId6"/>
    <p:sldId id="508" r:id="rId7"/>
    <p:sldId id="511" r:id="rId8"/>
    <p:sldId id="515" r:id="rId9"/>
    <p:sldId id="510" r:id="rId10"/>
    <p:sldId id="509" r:id="rId11"/>
    <p:sldId id="514" r:id="rId12"/>
    <p:sldId id="2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73" d="100"/>
          <a:sy n="73" d="100"/>
        </p:scale>
        <p:origin x="96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0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84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"/>
          <p:cNvSpPr txBox="1"/>
          <p:nvPr/>
        </p:nvSpPr>
        <p:spPr>
          <a:xfrm>
            <a:off x="6496049" y="1219533"/>
            <a:ext cx="483870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Técnico en Programación de Software</a:t>
            </a:r>
            <a:r>
              <a:rPr lang="es-MX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9"/>
          <p:cNvSpPr txBox="1"/>
          <p:nvPr/>
        </p:nvSpPr>
        <p:spPr>
          <a:xfrm>
            <a:off x="605655" y="90170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B050"/>
                </a:solidFill>
                <a:sym typeface="Calibri"/>
              </a:rPr>
              <a:t>2.3 </a:t>
            </a: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Playfair Display"/>
              </a:rPr>
              <a:t>Canales</a:t>
            </a:r>
            <a:r>
              <a:rPr lang="en-US" sz="2800" b="1" dirty="0">
                <a:solidFill>
                  <a:srgbClr val="00B050"/>
                </a:solidFill>
                <a:sym typeface="Playfair Display"/>
              </a:rPr>
              <a:t> de </a:t>
            </a:r>
            <a:r>
              <a:rPr lang="es-CO" sz="2800" b="1" dirty="0">
                <a:solidFill>
                  <a:srgbClr val="00B050"/>
                </a:solidFill>
                <a:sym typeface="Playfair Display"/>
              </a:rPr>
              <a:t>Distribución</a:t>
            </a:r>
            <a:r>
              <a:rPr lang="en-US" sz="2800" b="1" dirty="0">
                <a:solidFill>
                  <a:srgbClr val="00B050"/>
                </a:solidFill>
                <a:sym typeface="Playfair Display"/>
              </a:rPr>
              <a:t> y </a:t>
            </a:r>
            <a:r>
              <a:rPr lang="es-CO" sz="2800" b="1" dirty="0">
                <a:solidFill>
                  <a:srgbClr val="00B050"/>
                </a:solidFill>
                <a:sym typeface="Playfair Display"/>
              </a:rPr>
              <a:t>Comunicación</a:t>
            </a:r>
            <a:endParaRPr lang="es-CO" sz="36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2;p5"/>
          <p:cNvSpPr/>
          <p:nvPr/>
        </p:nvSpPr>
        <p:spPr>
          <a:xfrm flipV="1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DBEA6D-BFB1-530C-0809-6FC9E1672129}"/>
              </a:ext>
            </a:extLst>
          </p:cNvPr>
          <p:cNvSpPr txBox="1"/>
          <p:nvPr/>
        </p:nvSpPr>
        <p:spPr>
          <a:xfrm>
            <a:off x="892885" y="1968649"/>
            <a:ext cx="9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Distribución: Plataforma web, alianzas con colegios, plataformas educativas, ferias escolares.</a:t>
            </a:r>
          </a:p>
          <a:p>
            <a:endParaRPr lang="es-CO" dirty="0"/>
          </a:p>
          <a:p>
            <a:r>
              <a:rPr lang="es-CO" dirty="0"/>
              <a:t> Comunicación: Redes sociales, email marketing, WhatsApp, </a:t>
            </a:r>
            <a:r>
              <a:rPr lang="es-CO" dirty="0" err="1"/>
              <a:t>influencers</a:t>
            </a:r>
            <a:r>
              <a:rPr lang="es-CO" dirty="0"/>
              <a:t>, blog, publicidad digital.</a:t>
            </a:r>
          </a:p>
        </p:txBody>
      </p:sp>
    </p:spTree>
    <p:extLst>
      <p:ext uri="{BB962C8B-B14F-4D97-AF65-F5344CB8AC3E}">
        <p14:creationId xmlns:p14="http://schemas.microsoft.com/office/powerpoint/2010/main" val="6173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;p11"/>
          <p:cNvSpPr txBox="1"/>
          <p:nvPr/>
        </p:nvSpPr>
        <p:spPr>
          <a:xfrm>
            <a:off x="697352" y="795487"/>
            <a:ext cx="461759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CO"/>
            </a:defPPr>
            <a:lvl1pPr lvl="0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es-CO" dirty="0">
                <a:solidFill>
                  <a:srgbClr val="00B050"/>
                </a:solidFill>
                <a:sym typeface="Calibri"/>
              </a:rPr>
              <a:t>2.4 Relación con los Clientes</a:t>
            </a:r>
          </a:p>
          <a:p>
            <a:pPr algn="ctr"/>
            <a:endParaRPr lang="es-CO" dirty="0">
              <a:solidFill>
                <a:srgbClr val="00B050"/>
              </a:solidFill>
              <a:sym typeface="Playfair Display"/>
            </a:endParaRPr>
          </a:p>
        </p:txBody>
      </p:sp>
      <p:sp>
        <p:nvSpPr>
          <p:cNvPr id="6" name="Google Shape;92;p5"/>
          <p:cNvSpPr/>
          <p:nvPr/>
        </p:nvSpPr>
        <p:spPr>
          <a:xfrm flipV="1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54CDFF-CB96-8244-B4A4-980CE64FED40}"/>
              </a:ext>
            </a:extLst>
          </p:cNvPr>
          <p:cNvSpPr txBox="1"/>
          <p:nvPr/>
        </p:nvSpPr>
        <p:spPr>
          <a:xfrm>
            <a:off x="736797" y="1520261"/>
            <a:ext cx="99723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Redes sociales: Crear perfiles en plataformas como Instagram, Facebook, y YouTube para compartir actualizaciones, </a:t>
            </a:r>
            <a:r>
              <a:rPr lang="es-MX" dirty="0" err="1"/>
              <a:t>tips</a:t>
            </a:r>
            <a:r>
              <a:rPr lang="es-MX" dirty="0"/>
              <a:t> educativos y retos semanales.</a:t>
            </a:r>
          </a:p>
          <a:p>
            <a:endParaRPr lang="es-MX" dirty="0"/>
          </a:p>
          <a:p>
            <a:r>
              <a:rPr lang="es-MX" dirty="0"/>
              <a:t>Blog educativo: Un espacio donde se publiquen artículos que hablen de métodos de estudio, técnicas para resolver problemas matemáticos, y novedades de la aplicación.</a:t>
            </a:r>
          </a:p>
          <a:p>
            <a:endParaRPr lang="es-MX" dirty="0"/>
          </a:p>
          <a:p>
            <a:r>
              <a:rPr lang="es-MX" dirty="0"/>
              <a:t>Actualizaciones y mejoras: Informar por medio de correo </a:t>
            </a:r>
            <a:r>
              <a:rPr lang="es-MX" dirty="0" err="1"/>
              <a:t>electronico</a:t>
            </a:r>
            <a:r>
              <a:rPr lang="es-MX" dirty="0"/>
              <a:t> a los usuarios cada vez que se agregue nuevo contenido o mejoras en la app. Esto mantiene la relación activa y demuestra que el proyecto sigue en crecimiento.</a:t>
            </a:r>
          </a:p>
          <a:p>
            <a:endParaRPr lang="es-MX" dirty="0"/>
          </a:p>
          <a:p>
            <a:r>
              <a:rPr lang="es-MX" dirty="0"/>
              <a:t>Encuestas y retroalimentación: Crear encuestas cortas en la aplicación para conocer la experiencia del usuario y así mejorarla.</a:t>
            </a:r>
          </a:p>
          <a:p>
            <a:endParaRPr lang="es-MX" dirty="0"/>
          </a:p>
          <a:p>
            <a:r>
              <a:rPr lang="es-MX" dirty="0"/>
              <a:t>Estrategias de retención: Enviar notificaciones recordando a los estudiantes volver a la app para practicar, o informarles sobre nuevas actividades disponibles.</a:t>
            </a:r>
          </a:p>
          <a:p>
            <a:endParaRPr lang="es-MX" dirty="0"/>
          </a:p>
          <a:p>
            <a:r>
              <a:rPr lang="es-MX" dirty="0"/>
              <a:t>Relación con los docentes: Establecer una relación con los profesores para que puedan recomendar </a:t>
            </a:r>
            <a:r>
              <a:rPr lang="es-MX" dirty="0" err="1"/>
              <a:t>Dinosapiens</a:t>
            </a:r>
            <a:r>
              <a:rPr lang="es-MX" dirty="0"/>
              <a:t> como una herramienta de refuerzo.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97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2"/>
          <p:cNvSpPr txBox="1"/>
          <p:nvPr/>
        </p:nvSpPr>
        <p:spPr>
          <a:xfrm>
            <a:off x="828675" y="2662311"/>
            <a:ext cx="3250570" cy="26432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Integrantes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del </a:t>
            </a:r>
            <a:r>
              <a:rPr lang="es-CO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grupo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 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Andres Giovanny Moreno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Daniela Cotes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Jaime </a:t>
            </a:r>
            <a:r>
              <a:rPr lang="en-US" dirty="0">
                <a:sym typeface="Calibri"/>
              </a:rPr>
              <a:t>Andres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Rosero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Sebastian Niño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 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AB84D-C4A0-4D42-9679-AB48FD8296A8}"/>
              </a:ext>
            </a:extLst>
          </p:cNvPr>
          <p:cNvSpPr txBox="1"/>
          <p:nvPr/>
        </p:nvSpPr>
        <p:spPr>
          <a:xfrm>
            <a:off x="984143" y="1318984"/>
            <a:ext cx="353794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>
                <a:solidFill>
                  <a:srgbClr val="00B050"/>
                </a:solidFill>
              </a:rPr>
              <a:t>Dinosapiens</a:t>
            </a:r>
          </a:p>
          <a:p>
            <a:endParaRPr lang="es-ES" sz="2800" b="1" dirty="0">
              <a:solidFill>
                <a:srgbClr val="00B050"/>
              </a:solidFill>
            </a:endParaRPr>
          </a:p>
        </p:txBody>
      </p:sp>
      <p:pic>
        <p:nvPicPr>
          <p:cNvPr id="6" name="Imagen 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164317C-5791-83C9-498F-877AD072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05" y="1580594"/>
            <a:ext cx="3552038" cy="39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9;p3"/>
          <p:cNvSpPr txBox="1"/>
          <p:nvPr/>
        </p:nvSpPr>
        <p:spPr>
          <a:xfrm>
            <a:off x="2334841" y="487041"/>
            <a:ext cx="75032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Tabla de Contenido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7" name="Google Shape;73;p3"/>
          <p:cNvSpPr txBox="1"/>
          <p:nvPr/>
        </p:nvSpPr>
        <p:spPr>
          <a:xfrm>
            <a:off x="999475" y="1812071"/>
            <a:ext cx="29514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dirty="0"/>
          </a:p>
        </p:txBody>
      </p:sp>
      <p:sp>
        <p:nvSpPr>
          <p:cNvPr id="9" name="Google Shape;74;p3"/>
          <p:cNvSpPr txBox="1"/>
          <p:nvPr/>
        </p:nvSpPr>
        <p:spPr>
          <a:xfrm>
            <a:off x="999475" y="3086951"/>
            <a:ext cx="20945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Componente Canvas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5;p3"/>
          <p:cNvSpPr txBox="1"/>
          <p:nvPr/>
        </p:nvSpPr>
        <p:spPr>
          <a:xfrm>
            <a:off x="1577773" y="3343014"/>
            <a:ext cx="4572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clientes..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valor..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Canales de distribución y comunicación…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el cliente</a:t>
            </a:r>
            <a:endParaRPr dirty="0"/>
          </a:p>
        </p:txBody>
      </p:sp>
      <p:sp>
        <p:nvSpPr>
          <p:cNvPr id="12" name="Google Shape;76;p3"/>
          <p:cNvSpPr txBox="1"/>
          <p:nvPr/>
        </p:nvSpPr>
        <p:spPr>
          <a:xfrm>
            <a:off x="1577773" y="2072573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1.1.1 ¿ Cuál es el problema?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1.1.2 ¿Cuál es la solución?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1.1.3 ¿Cuál es su funcionamiento?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95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;p4"/>
          <p:cNvSpPr txBox="1"/>
          <p:nvPr/>
        </p:nvSpPr>
        <p:spPr>
          <a:xfrm>
            <a:off x="2476843" y="2514171"/>
            <a:ext cx="66744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sz="5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50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5"/>
          <p:cNvSpPr txBox="1"/>
          <p:nvPr/>
        </p:nvSpPr>
        <p:spPr>
          <a:xfrm>
            <a:off x="691381" y="772627"/>
            <a:ext cx="531842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CO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00B05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MX" dirty="0">
                <a:sym typeface="Calibri"/>
              </a:rPr>
              <a:t>1.1 Presentación del Proyecto </a:t>
            </a:r>
            <a:endParaRPr dirty="0"/>
          </a:p>
          <a:p>
            <a:endParaRPr dirty="0">
              <a:sym typeface="Calibri"/>
            </a:endParaRPr>
          </a:p>
        </p:txBody>
      </p:sp>
      <p:sp>
        <p:nvSpPr>
          <p:cNvPr id="5" name="Google Shape;94;p5"/>
          <p:cNvSpPr txBox="1"/>
          <p:nvPr/>
        </p:nvSpPr>
        <p:spPr>
          <a:xfrm>
            <a:off x="7284951" y="1823898"/>
            <a:ext cx="3550482" cy="37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1.1.2 ¿Cuál es la solución? </a:t>
            </a:r>
            <a:endParaRPr dirty="0"/>
          </a:p>
        </p:txBody>
      </p:sp>
      <p:sp>
        <p:nvSpPr>
          <p:cNvPr id="7" name="Google Shape;93;p5"/>
          <p:cNvSpPr txBox="1"/>
          <p:nvPr/>
        </p:nvSpPr>
        <p:spPr>
          <a:xfrm>
            <a:off x="1651552" y="1695197"/>
            <a:ext cx="3550483" cy="37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1.1.1 ¿Cuál es el problema? </a:t>
            </a:r>
            <a:endParaRPr dirty="0"/>
          </a:p>
        </p:txBody>
      </p:sp>
      <p:sp>
        <p:nvSpPr>
          <p:cNvPr id="10" name="Google Shape;92;p5"/>
          <p:cNvSpPr/>
          <p:nvPr/>
        </p:nvSpPr>
        <p:spPr>
          <a:xfrm flipV="1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EF3B70-A11F-A062-747E-10EBA5817777}"/>
              </a:ext>
            </a:extLst>
          </p:cNvPr>
          <p:cNvSpPr txBox="1"/>
          <p:nvPr/>
        </p:nvSpPr>
        <p:spPr>
          <a:xfrm>
            <a:off x="499817" y="2649264"/>
            <a:ext cx="5701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la actualidad, muchos niños y adolescentes enfrentan dificultades para mantener el interés y la comprensión en materias clave como </a:t>
            </a:r>
            <a:r>
              <a:rPr lang="es-MX" b="1" dirty="0"/>
              <a:t>español, matemáticas e inglés</a:t>
            </a:r>
            <a:r>
              <a:rPr lang="es-MX" dirty="0"/>
              <a:t>. Las plataformas educativas tradicionales suelen ser poco interactivas y no siempre están adaptadas a las necesidades individuales de cada estudiante.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7558BD-D44B-0FDC-44AE-EC71CAD35586}"/>
              </a:ext>
            </a:extLst>
          </p:cNvPr>
          <p:cNvSpPr txBox="1"/>
          <p:nvPr/>
        </p:nvSpPr>
        <p:spPr>
          <a:xfrm>
            <a:off x="6336254" y="2469561"/>
            <a:ext cx="5637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endParaRPr lang="es-MX" dirty="0"/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</a:rPr>
              <a:t>Crear módulos de practica que cubran los principios fundamentales de las materias escolares, adaptados a las edades de preadolescentes y adolescentes.  </a:t>
            </a:r>
          </a:p>
          <a:p>
            <a:pPr algn="just" rtl="0" fontAlgn="base"/>
            <a:endParaRPr lang="es-MX" b="0" i="0" dirty="0">
              <a:solidFill>
                <a:srgbClr val="000000"/>
              </a:solidFill>
              <a:effectLst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</a:rPr>
              <a:t>Diseñar actividades y ejercicios interactivos que se basen en prácticas</a:t>
            </a:r>
            <a:r>
              <a:rPr lang="es-MX" dirty="0">
                <a:solidFill>
                  <a:srgbClr val="000000"/>
                </a:solidFill>
              </a:rPr>
              <a:t> </a:t>
            </a:r>
            <a:r>
              <a:rPr lang="es-MX" sz="1800" b="0" i="0" dirty="0">
                <a:solidFill>
                  <a:srgbClr val="000000"/>
                </a:solidFill>
                <a:effectLst/>
              </a:rPr>
              <a:t>en hacer el aprendizaje más atractivo y motivador.  </a:t>
            </a:r>
            <a:endParaRPr lang="es-MX" b="0" i="0" dirty="0">
              <a:solidFill>
                <a:srgbClr val="000000"/>
              </a:solidFill>
              <a:effectLst/>
            </a:endParaRPr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206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6;p6"/>
          <p:cNvSpPr txBox="1"/>
          <p:nvPr/>
        </p:nvSpPr>
        <p:spPr>
          <a:xfrm>
            <a:off x="486966" y="902168"/>
            <a:ext cx="52687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CO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00B05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1.1.3  </a:t>
            </a:r>
            <a:r>
              <a:rPr lang="es-CO" dirty="0">
                <a:sym typeface="Calibri"/>
              </a:rPr>
              <a:t>Funcionamiento</a:t>
            </a:r>
          </a:p>
          <a:p>
            <a:r>
              <a:rPr lang="en-US" dirty="0">
                <a:sym typeface="Calibri"/>
              </a:rPr>
              <a:t> </a:t>
            </a:r>
            <a:endParaRPr lang="en-US" dirty="0"/>
          </a:p>
        </p:txBody>
      </p:sp>
      <p:sp>
        <p:nvSpPr>
          <p:cNvPr id="15" name="Google Shape;92;p5"/>
          <p:cNvSpPr/>
          <p:nvPr/>
        </p:nvSpPr>
        <p:spPr>
          <a:xfrm flipV="1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5C33F6-1480-D02C-00F7-3F8733B1757D}"/>
              </a:ext>
            </a:extLst>
          </p:cNvPr>
          <p:cNvSpPr txBox="1"/>
          <p:nvPr/>
        </p:nvSpPr>
        <p:spPr>
          <a:xfrm>
            <a:off x="86061" y="1516828"/>
            <a:ext cx="11919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Interfaz intuitiva y atractiva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aplicación tendría una interfaz amigable y colorida, diseñada específicamente para captar el interés de los estudiantes . Los personajes y elementos visuales, como dinosaurios, serían parte integral de la navegación y las lecciones, facilitando una experiencia divertida y accesible.</a:t>
            </a:r>
          </a:p>
          <a:p>
            <a:endParaRPr lang="es-CO" dirty="0"/>
          </a:p>
          <a:p>
            <a:r>
              <a:rPr lang="es-MX" b="1" dirty="0"/>
              <a:t>Refuerzo de la practica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Las actividades estarían diseñadas para complementar lo que los estudiantes ven en la escuela por medio de la práctica , ofreciendo una manera rápida de repasar y reforzar lo aprendido. Esto lo convierte en una herramienta de apoyo accesible y eficaz en sus primeras etapas.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Ejercicios de refuerzo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Ofrecer ejercicios de refuerzo específicos para las áreas donde los estudiantes muestran más dificultad. Estos ejercicios adicionales estarían diseñados para ayudar a los estudiantes a superar sus desafíos en futuras actualizaciones del software.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39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p7"/>
          <p:cNvSpPr txBox="1"/>
          <p:nvPr/>
        </p:nvSpPr>
        <p:spPr>
          <a:xfrm>
            <a:off x="2657817" y="2451342"/>
            <a:ext cx="72305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Componentes </a:t>
            </a:r>
            <a:r>
              <a:rPr lang="es-MX" sz="54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sz="5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2;p7"/>
          <p:cNvSpPr txBox="1"/>
          <p:nvPr/>
        </p:nvSpPr>
        <p:spPr>
          <a:xfrm>
            <a:off x="2657818" y="3536942"/>
            <a:ext cx="3121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Metodología de negocio</a:t>
            </a:r>
            <a:endParaRPr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;p8"/>
          <p:cNvSpPr txBox="1"/>
          <p:nvPr/>
        </p:nvSpPr>
        <p:spPr>
          <a:xfrm>
            <a:off x="693308" y="749341"/>
            <a:ext cx="76783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CO"/>
            </a:defPPr>
            <a:lvl1pPr lvl="0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sym typeface="Calibri"/>
              </a:rPr>
              <a:t>2.1 </a:t>
            </a:r>
            <a:r>
              <a:rPr lang="es-CO" dirty="0">
                <a:solidFill>
                  <a:srgbClr val="00B050"/>
                </a:solidFill>
                <a:sym typeface="Calibri"/>
              </a:rPr>
              <a:t>Segmentación</a:t>
            </a:r>
            <a:r>
              <a:rPr lang="en-US" dirty="0">
                <a:solidFill>
                  <a:srgbClr val="00B050"/>
                </a:solidFill>
                <a:sym typeface="Calibri"/>
              </a:rPr>
              <a:t> de </a:t>
            </a:r>
            <a:r>
              <a:rPr lang="es-CO" dirty="0">
                <a:solidFill>
                  <a:srgbClr val="00B050"/>
                </a:solidFill>
                <a:sym typeface="Calibri"/>
              </a:rPr>
              <a:t>Clientes</a:t>
            </a:r>
          </a:p>
        </p:txBody>
      </p:sp>
      <p:sp>
        <p:nvSpPr>
          <p:cNvPr id="4" name="Google Shape;92;p5"/>
          <p:cNvSpPr/>
          <p:nvPr/>
        </p:nvSpPr>
        <p:spPr>
          <a:xfrm flipV="1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598FF2-D509-41D8-9555-3520A5081A62}"/>
              </a:ext>
            </a:extLst>
          </p:cNvPr>
          <p:cNvSpPr txBox="1"/>
          <p:nvPr/>
        </p:nvSpPr>
        <p:spPr>
          <a:xfrm>
            <a:off x="693308" y="1936376"/>
            <a:ext cx="10042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Primaria Alta (9-12 años)</a:t>
            </a:r>
            <a:r>
              <a:rPr lang="es-MX" dirty="0"/>
              <a:t>: Niños que ya están enfrentando materias más complejas y necesitan apoyo extra en matemáticas y otras materias clave.</a:t>
            </a:r>
          </a:p>
          <a:p>
            <a:endParaRPr lang="es-MX" dirty="0"/>
          </a:p>
          <a:p>
            <a:r>
              <a:rPr lang="es-MX" b="1" dirty="0"/>
              <a:t>Secundaria (13-15 años)</a:t>
            </a:r>
            <a:r>
              <a:rPr lang="es-MX" dirty="0"/>
              <a:t>: </a:t>
            </a:r>
            <a:r>
              <a:rPr lang="es-MX" dirty="0" err="1"/>
              <a:t>Pre-adolescentes</a:t>
            </a:r>
            <a:r>
              <a:rPr lang="es-MX" dirty="0"/>
              <a:t> que buscan consolidar conceptos aprendidos en materias más avanzadas antes de exámenes o evaluaciones.</a:t>
            </a:r>
          </a:p>
          <a:p>
            <a:endParaRPr lang="es-MX" dirty="0"/>
          </a:p>
          <a:p>
            <a:r>
              <a:rPr lang="es-MX" b="1" dirty="0"/>
              <a:t>Estudiantes con Dificultades Académicas</a:t>
            </a:r>
            <a:r>
              <a:rPr lang="es-MX" dirty="0"/>
              <a:t>: Aquellos que necesitan más tiempo y apoyo para entender los conceptos vistos en el colegio.</a:t>
            </a:r>
          </a:p>
          <a:p>
            <a:endParaRPr lang="es-MX" dirty="0"/>
          </a:p>
          <a:p>
            <a:r>
              <a:rPr lang="es-MX" b="1" dirty="0"/>
              <a:t>Estudiantes en Proceso de Reforzamiento</a:t>
            </a:r>
            <a:r>
              <a:rPr lang="es-MX" dirty="0"/>
              <a:t>: Aquellos que ya tienen un buen rendimiento, pero desean consolidar aún más su aprendizaje.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707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;p8"/>
          <p:cNvSpPr txBox="1"/>
          <p:nvPr/>
        </p:nvSpPr>
        <p:spPr>
          <a:xfrm>
            <a:off x="702833" y="749341"/>
            <a:ext cx="76783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CO"/>
            </a:defPPr>
            <a:lvl1pPr lvl="0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sym typeface="Calibri"/>
              </a:rPr>
              <a:t>2.2 </a:t>
            </a:r>
            <a:r>
              <a:rPr lang="es-CO" dirty="0">
                <a:solidFill>
                  <a:srgbClr val="00B050"/>
                </a:solidFill>
                <a:sym typeface="Calibri"/>
              </a:rPr>
              <a:t>Propuesta</a:t>
            </a:r>
            <a:r>
              <a:rPr lang="en-US" dirty="0">
                <a:solidFill>
                  <a:srgbClr val="00B050"/>
                </a:solidFill>
                <a:sym typeface="Calibri"/>
              </a:rPr>
              <a:t> de Valor</a:t>
            </a:r>
            <a:endParaRPr lang="es-CO" dirty="0">
              <a:solidFill>
                <a:srgbClr val="00B050"/>
              </a:solidFill>
              <a:sym typeface="Calibri"/>
            </a:endParaRPr>
          </a:p>
        </p:txBody>
      </p:sp>
      <p:sp>
        <p:nvSpPr>
          <p:cNvPr id="4" name="Google Shape;92;p5"/>
          <p:cNvSpPr/>
          <p:nvPr/>
        </p:nvSpPr>
        <p:spPr>
          <a:xfrm flipV="1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772F15-28E8-3B23-1869-012B1D6D7CD0}"/>
              </a:ext>
            </a:extLst>
          </p:cNvPr>
          <p:cNvSpPr txBox="1"/>
          <p:nvPr/>
        </p:nvSpPr>
        <p:spPr>
          <a:xfrm>
            <a:off x="702833" y="1904104"/>
            <a:ext cx="10259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</a:t>
            </a:r>
            <a:r>
              <a:rPr lang="es-CO" dirty="0" err="1"/>
              <a:t>Dinosapiens</a:t>
            </a:r>
            <a:r>
              <a:rPr lang="es-CO" dirty="0"/>
              <a:t> es una plataforma diseñada para ayudar a niños y adolescentes estudiantes de primaria y secundaria a reforzar y consultar los conocimientos adquiridos en sus clases , a través de ejercicios prácticos y una metodología interactiva.</a:t>
            </a:r>
          </a:p>
          <a:p>
            <a:endParaRPr lang="es-CO" dirty="0"/>
          </a:p>
          <a:p>
            <a:r>
              <a:rPr lang="es-CO" dirty="0"/>
              <a:t>Nuestro objetivo es proponer a los estudiantes una herramienta que refuerce el aprendizaje escolar , ofreciendo ejercicios alineados con los programas curriculares y que ofrezca una experiencia interactiva , disfrutando de una plataforma dinámica que presenta ejercicios entretenidos para mantenerse el interés mientras aprenden.</a:t>
            </a:r>
          </a:p>
          <a:p>
            <a:endParaRPr lang="es-CO" dirty="0"/>
          </a:p>
          <a:p>
            <a:r>
              <a:rPr lang="es-CO" dirty="0" err="1"/>
              <a:t>Dinosapies</a:t>
            </a:r>
            <a:r>
              <a:rPr lang="es-CO" dirty="0"/>
              <a:t> fomentara la autonomía en el aprendizaje motivando a los estudiantes de practicar de manera independiente , reforzando su confianza y mejorando su rendimiento académico , sin depender completamente del aula .</a:t>
            </a:r>
          </a:p>
        </p:txBody>
      </p:sp>
    </p:spTree>
    <p:extLst>
      <p:ext uri="{BB962C8B-B14F-4D97-AF65-F5344CB8AC3E}">
        <p14:creationId xmlns:p14="http://schemas.microsoft.com/office/powerpoint/2010/main" val="1542001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763</Words>
  <Application>Microsoft Office PowerPoint</Application>
  <PresentationFormat>Panorámica</PresentationFormat>
  <Paragraphs>78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Anii Cotes</cp:lastModifiedBy>
  <cp:revision>97</cp:revision>
  <dcterms:created xsi:type="dcterms:W3CDTF">2020-10-01T23:51:28Z</dcterms:created>
  <dcterms:modified xsi:type="dcterms:W3CDTF">2024-09-17T06:34:09Z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