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"/>
  </p:notesMasterIdLst>
  <p:handoutMasterIdLst>
    <p:handoutMasterId r:id="rId5"/>
  </p:handoutMasterIdLst>
  <p:sldIdLst>
    <p:sldId id="258" r:id="rId2"/>
    <p:sldId id="259" r:id="rId3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9911" autoAdjust="0"/>
  </p:normalViewPr>
  <p:slideViewPr>
    <p:cSldViewPr snapToGrid="0">
      <p:cViewPr varScale="1">
        <p:scale>
          <a:sx n="107" d="100"/>
          <a:sy n="107" d="100"/>
        </p:scale>
        <p:origin x="-126" y="126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6AFA9A-7D3E-42CC-927E-F23DCCD6D484}" type="datetime2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2022年3月18日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1311F18-D970-4D7B-B098-1E7546817641}" type="datetime2">
              <a:rPr lang="zh-TW" altLang="en-US" smtClean="0"/>
              <a:pPr/>
              <a:t>2022年3月18日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2674CE4-FBD8-4481-AEFB-CA53E599A74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TW" altLang="en-US" dirty="0"/>
              <a:t>簡報可讓觀眾獲得的好處：如果成人學習者了解課程主題的學習方式和重要性，可提升他們的學習動機。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TW" altLang="en-US" dirty="0"/>
              <a:t>簡報者對於此主題的專業程度：概述您在這個領域獲得的認證，或說明為何參與者必須聽信於您。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altLang="zh-TW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3" name="矩形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5" name="矩形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 useBgFill="1">
        <p:nvSpPr>
          <p:cNvPr id="30" name="圓角矩形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 useBgFill="1">
        <p:nvSpPr>
          <p:cNvPr id="31" name="圓角矩形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17" name="頁尾預留位置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28" name="日期預留位置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D680CC22-4E9F-4C64-95EA-15180CEA148A}" type="datetime2">
              <a:rPr lang="zh-TW" altLang="en-US" smtClean="0"/>
              <a:t>2022年3月18日</a:t>
            </a:fld>
            <a:endParaRPr lang="zh-TW" altLang="en-US" dirty="0"/>
          </a:p>
        </p:txBody>
      </p:sp>
      <p:sp>
        <p:nvSpPr>
          <p:cNvPr id="29" name="投影片編號預留位置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zh-TW" altLang="en-US"/>
              <a:t>按一下以編輯母片文字樣式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CFB655-E279-4DE7-AFF4-4A3FE36E3A57}" type="datetime2">
              <a:rPr lang="zh-TW" altLang="en-US" smtClean="0"/>
              <a:t>2022年3月18日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zh-TW" altLang="en-US" dirty="0"/>
              <a:t>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zh-TW" altLang="en-US" dirty="0"/>
              <a:t>按一下以編輯母片文字樣式</a:t>
            </a:r>
          </a:p>
          <a:p>
            <a:pPr lvl="1" rtl="0" eaLnBrk="1" latinLnBrk="0" hangingPunct="1"/>
            <a:r>
              <a:rPr lang="zh-TW" altLang="en-US" dirty="0"/>
              <a:t>第二層</a:t>
            </a:r>
          </a:p>
          <a:p>
            <a:pPr lvl="2" rtl="0" eaLnBrk="1" latinLnBrk="0" hangingPunct="1"/>
            <a:r>
              <a:rPr lang="zh-TW" altLang="en-US" dirty="0"/>
              <a:t>第三層</a:t>
            </a:r>
          </a:p>
          <a:p>
            <a:pPr lvl="3" rtl="0" eaLnBrk="1" latinLnBrk="0" hangingPunct="1"/>
            <a:r>
              <a:rPr lang="zh-TW" altLang="en-US" dirty="0"/>
              <a:t>第四層</a:t>
            </a:r>
          </a:p>
          <a:p>
            <a:pPr lvl="4" rtl="0" eaLnBrk="1" latinLnBrk="0" hangingPunct="1"/>
            <a:r>
              <a:rPr lang="zh-TW" altLang="en-US" dirty="0"/>
              <a:t>第五層</a:t>
            </a:r>
            <a:r>
              <a:rPr lang="en-US" altLang="zh-TW" dirty="0"/>
              <a:t>a</a:t>
            </a:r>
            <a:endParaRPr kumimoji="0"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7E4AE4-EFA9-4FD9-A229-004A31E547D5}" type="datetime2">
              <a:rPr lang="zh-TW" altLang="en-US" smtClean="0"/>
              <a:t>2022年3月18日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zh-TW" altLang="en-US"/>
              <a:t>按一下以編輯母片文字樣式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44B7CC-4AA8-43B8-AE83-02691DCDABC3}" type="datetime2">
              <a:rPr lang="zh-TW" altLang="en-US" smtClean="0"/>
              <a:t>2022年3月18日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zh-TW" altLang="en-US"/>
              <a:t>按一下以編輯母片文字樣式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572BCF-2FF2-4C6E-B5A8-E6DE1AF4B961}" type="datetime2">
              <a:rPr lang="zh-TW" altLang="en-US" smtClean="0"/>
              <a:t>2022年3月18日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zh-TW" altLang="en-US"/>
              <a:t>按一下以編輯母片文字樣式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zh-TW" altLang="en-US"/>
              <a:t>按一下以編輯母片文字樣式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F4FBF5-CDC6-4057-A311-5C521C8F5DB8}" type="datetime2">
              <a:rPr lang="zh-TW" altLang="en-US" smtClean="0"/>
              <a:t>2022年3月18日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TW" altLang="en-US"/>
              <a:t>按一下以編輯母片文字樣式</a:t>
            </a:r>
          </a:p>
        </p:txBody>
      </p:sp>
      <p:sp>
        <p:nvSpPr>
          <p:cNvPr id="5" name="內容預留位置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TW" altLang="en-US"/>
              <a:t>按一下以編輯母片文字樣式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TW" altLang="en-US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TW" altLang="en-US"/>
              <a:t>按一下以編輯母片文字樣式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28" name="頁尾預留位置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26" name="日期預留位置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3E8C17-4C3B-4AED-BB36-C741E1DC4CDE}" type="datetime2">
              <a:rPr lang="zh-TW" altLang="en-US" smtClean="0"/>
              <a:t>2022年3月18日</a:t>
            </a:fld>
            <a:endParaRPr lang="zh-TW" altLang="en-US" dirty="0"/>
          </a:p>
        </p:txBody>
      </p:sp>
      <p:sp>
        <p:nvSpPr>
          <p:cNvPr id="27" name="投影片編號預留位置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 rtlCol="0"/>
          <a:lstStyle/>
          <a:p>
            <a:pPr rtl="0"/>
            <a:fld id="{A274F4D4-41C4-43DF-B10D-F70E9B50FCC2}" type="datetime2">
              <a:rPr lang="zh-TW" altLang="en-US" smtClean="0"/>
              <a:t>2022年3月18日</a:t>
            </a:fld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0D8C69-8E88-4B86-8CF3-2D8ABB71F89F}" type="datetime2">
              <a:rPr lang="zh-TW" altLang="en-US" smtClean="0"/>
              <a:t>2022年3月18日</a:t>
            </a:fld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zh-TW" altLang="en-US" dirty="0"/>
              <a:t>編輯母片標題樣式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zh-TW" altLang="en-US"/>
              <a:t>按一下以編輯母片文字樣式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zh-TW" altLang="en-US"/>
              <a:t>按一下以編輯母片文字樣式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5A7139-9615-44C0-8E48-7B3A81ED52C4}" type="datetime2">
              <a:rPr lang="zh-TW" altLang="en-US" smtClean="0"/>
              <a:t>2022年3月18日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eaVert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zh-TW" altLang="en-US"/>
              <a:t>按一下圖示以新增圖片</a:t>
            </a:r>
            <a:endParaRPr kumimoji="0"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zh-TW" altLang="en-US"/>
              <a:t>按一下以編輯母片文字樣式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D70A3B-5055-4ACA-8D9E-69847E896869}" type="datetime2">
              <a:rPr lang="zh-TW" altLang="en-US" smtClean="0"/>
              <a:t>2022年3月18日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1" name="矩形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2" name="矩形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 useBgFill="1">
        <p:nvSpPr>
          <p:cNvPr id="33" name="圓角矩形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 useBgFill="1">
        <p:nvSpPr>
          <p:cNvPr id="34" name="圓角矩形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5" name="矩形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6" name="矩形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7" name="矩形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8" name="矩形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9" name="矩形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0" name="矩形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2" name="標題預留位置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13" name="文字預留位置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zh-TW" altLang="en-US" dirty="0"/>
              <a:t>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/>
              <a:t>新增頁尾</a:t>
            </a:r>
          </a:p>
        </p:txBody>
      </p:sp>
      <p:sp>
        <p:nvSpPr>
          <p:cNvPr id="14" name="日期預留位置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2233221-9E5A-44E3-8D2A-51D4D9EBD76D}" type="datetime2">
              <a:rPr lang="zh-TW" altLang="en-US" smtClean="0"/>
              <a:pPr/>
              <a:t>2022年3月18日</a:t>
            </a:fld>
            <a:endParaRPr lang="zh-TW" altLang="en-US" dirty="0"/>
          </a:p>
        </p:txBody>
      </p:sp>
      <p:sp>
        <p:nvSpPr>
          <p:cNvPr id="23" name="投影片編號預留位置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1CF334-2D5C-4859-84A6-CA7E6E43FAEB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9666" y="443432"/>
            <a:ext cx="10972800" cy="1066800"/>
          </a:xfrm>
        </p:spPr>
        <p:txBody>
          <a:bodyPr rtlCol="0">
            <a:normAutofit fontScale="90000"/>
          </a:bodyPr>
          <a:lstStyle/>
          <a:p>
            <a:r>
              <a:rPr lang="zh-TW" altLang="en-US" dirty="0"/>
              <a:t>程式習題四</a:t>
            </a:r>
            <a:r>
              <a:rPr lang="en-US" altLang="zh-TW" dirty="0"/>
              <a:t>:</a:t>
            </a:r>
            <a:r>
              <a:rPr lang="zh-TW" altLang="en-US" dirty="0"/>
              <a:t>輸入三角形邊長判斷三角形類型、計算周長及面積</a:t>
            </a:r>
            <a:r>
              <a:rPr lang="en-US" altLang="zh-TW" dirty="0"/>
              <a:t>(</a:t>
            </a:r>
            <a:r>
              <a:rPr lang="zh-TW" altLang="en-US" dirty="0"/>
              <a:t>用海龍公式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DC1A13A9-1EEC-431C-BC26-E390A5027A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1206437"/>
              </p:ext>
            </p:extLst>
          </p:nvPr>
        </p:nvGraphicFramePr>
        <p:xfrm>
          <a:off x="260938" y="3316288"/>
          <a:ext cx="10972800" cy="3413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96686">
                  <a:extLst>
                    <a:ext uri="{9D8B030D-6E8A-4147-A177-3AD203B41FA5}">
                      <a16:colId xmlns:a16="http://schemas.microsoft.com/office/drawing/2014/main" val="136758768"/>
                    </a:ext>
                  </a:extLst>
                </a:gridCol>
                <a:gridCol w="2046514">
                  <a:extLst>
                    <a:ext uri="{9D8B030D-6E8A-4147-A177-3AD203B41FA5}">
                      <a16:colId xmlns:a16="http://schemas.microsoft.com/office/drawing/2014/main" val="391046162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287128942"/>
                    </a:ext>
                  </a:extLst>
                </a:gridCol>
                <a:gridCol w="1224963">
                  <a:extLst>
                    <a:ext uri="{9D8B030D-6E8A-4147-A177-3AD203B41FA5}">
                      <a16:colId xmlns:a16="http://schemas.microsoft.com/office/drawing/2014/main" val="1688154531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311239187"/>
                    </a:ext>
                  </a:extLst>
                </a:gridCol>
                <a:gridCol w="1518557">
                  <a:extLst>
                    <a:ext uri="{9D8B030D-6E8A-4147-A177-3AD203B41FA5}">
                      <a16:colId xmlns:a16="http://schemas.microsoft.com/office/drawing/2014/main" val="1808058443"/>
                    </a:ext>
                  </a:extLst>
                </a:gridCol>
                <a:gridCol w="1643423">
                  <a:extLst>
                    <a:ext uri="{9D8B030D-6E8A-4147-A177-3AD203B41FA5}">
                      <a16:colId xmlns:a16="http://schemas.microsoft.com/office/drawing/2014/main" val="141923331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23779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訊息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例</a:t>
                      </a:r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例</a:t>
                      </a:r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例</a:t>
                      </a:r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例</a:t>
                      </a:r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例</a:t>
                      </a:r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例</a:t>
                      </a:r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56837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輸入邊長</a:t>
                      </a:r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825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輸入邊長</a:t>
                      </a:r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13195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輸入邊長</a:t>
                      </a:r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3360717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判斷及結果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1&lt;2+4</a:t>
                      </a:r>
                      <a:r>
                        <a:rPr lang="zh-TW" altLang="en-US" dirty="0"/>
                        <a:t>，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2,4,1</a:t>
                      </a:r>
                      <a:r>
                        <a:rPr lang="zh-TW" altLang="en-US" dirty="0">
                          <a:solidFill>
                            <a:srgbClr val="FF0000"/>
                          </a:solidFill>
                        </a:rPr>
                        <a:t>不是</a:t>
                      </a:r>
                      <a:r>
                        <a:rPr lang="zh-TW" altLang="en-US" dirty="0"/>
                        <a:t>三角形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5=3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3+4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4</a:t>
                      </a:r>
                      <a:r>
                        <a:rPr lang="zh-TW" altLang="en-US" dirty="0"/>
                        <a:t>，</a:t>
                      </a:r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4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5</a:t>
                      </a:r>
                      <a:r>
                        <a:rPr lang="zh-TW" altLang="en-US" dirty="0"/>
                        <a:t>是</a:t>
                      </a:r>
                      <a:r>
                        <a:rPr lang="zh-TW" altLang="en-US" dirty="0">
                          <a:solidFill>
                            <a:srgbClr val="FF0000"/>
                          </a:solidFill>
                        </a:rPr>
                        <a:t>直角</a:t>
                      </a:r>
                      <a:r>
                        <a:rPr lang="zh-TW" altLang="en-US" dirty="0"/>
                        <a:t>三角形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6=6=6</a:t>
                      </a:r>
                      <a:r>
                        <a:rPr lang="zh-TW" altLang="en-US" dirty="0"/>
                        <a:t>，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6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6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6</a:t>
                      </a:r>
                      <a:r>
                        <a:rPr lang="zh-TW" altLang="en-US" dirty="0"/>
                        <a:t>是</a:t>
                      </a:r>
                      <a:r>
                        <a:rPr lang="zh-TW" altLang="en-US" dirty="0">
                          <a:solidFill>
                            <a:srgbClr val="FF0000"/>
                          </a:solidFill>
                        </a:rPr>
                        <a:t>正</a:t>
                      </a:r>
                      <a:r>
                        <a:rPr lang="zh-TW" altLang="en-US" dirty="0"/>
                        <a:t>三角形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5&lt;6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6+6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6</a:t>
                      </a:r>
                      <a:r>
                        <a:rPr lang="zh-TW" altLang="en-US" dirty="0"/>
                        <a:t>且</a:t>
                      </a:r>
                      <a:r>
                        <a:rPr lang="en-US" altLang="zh-TW" dirty="0"/>
                        <a:t>6==6</a:t>
                      </a:r>
                      <a:r>
                        <a:rPr lang="zh-TW" altLang="en-US" dirty="0"/>
                        <a:t>，</a:t>
                      </a:r>
                      <a:r>
                        <a:rPr lang="en-US" altLang="zh-TW" dirty="0"/>
                        <a:t>6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8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6</a:t>
                      </a:r>
                      <a:r>
                        <a:rPr lang="zh-TW" altLang="en-US" dirty="0"/>
                        <a:t>是</a:t>
                      </a:r>
                      <a:r>
                        <a:rPr lang="zh-TW" altLang="en-US" dirty="0">
                          <a:solidFill>
                            <a:srgbClr val="FF0000"/>
                          </a:solidFill>
                        </a:rPr>
                        <a:t>等腰銳角</a:t>
                      </a:r>
                      <a:r>
                        <a:rPr lang="zh-TW" altLang="en-US" dirty="0"/>
                        <a:t>三角形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11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11&gt;6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6+6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6</a:t>
                      </a:r>
                      <a:r>
                        <a:rPr lang="zh-TW" altLang="en-US" dirty="0"/>
                        <a:t>且</a:t>
                      </a:r>
                      <a:r>
                        <a:rPr lang="en-US" altLang="zh-TW" dirty="0"/>
                        <a:t>6==6</a:t>
                      </a:r>
                      <a:r>
                        <a:rPr lang="zh-TW" altLang="en-US" dirty="0"/>
                        <a:t>，</a:t>
                      </a:r>
                      <a:r>
                        <a:rPr lang="en-US" altLang="zh-TW" dirty="0"/>
                        <a:t>6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6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11</a:t>
                      </a:r>
                      <a:r>
                        <a:rPr lang="zh-TW" altLang="en-US" dirty="0"/>
                        <a:t>是</a:t>
                      </a:r>
                      <a:r>
                        <a:rPr lang="zh-TW" altLang="en-US" dirty="0">
                          <a:solidFill>
                            <a:srgbClr val="FF0000"/>
                          </a:solidFill>
                        </a:rPr>
                        <a:t>等腰鈍角</a:t>
                      </a:r>
                      <a:r>
                        <a:rPr lang="zh-TW" altLang="en-US" dirty="0"/>
                        <a:t>三角形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8&gt;5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5+6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6</a:t>
                      </a:r>
                      <a:r>
                        <a:rPr lang="zh-TW" altLang="en-US" dirty="0"/>
                        <a:t>， </a:t>
                      </a:r>
                      <a:r>
                        <a:rPr lang="en-US" altLang="zh-TW" dirty="0"/>
                        <a:t>5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8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6</a:t>
                      </a:r>
                      <a:r>
                        <a:rPr lang="zh-TW" altLang="en-US" dirty="0"/>
                        <a:t>是</a:t>
                      </a:r>
                      <a:r>
                        <a:rPr lang="zh-TW" altLang="en-US" dirty="0">
                          <a:solidFill>
                            <a:srgbClr val="FF0000"/>
                          </a:solidFill>
                        </a:rPr>
                        <a:t>鈍角</a:t>
                      </a:r>
                      <a:r>
                        <a:rPr lang="zh-TW" altLang="en-US" dirty="0"/>
                        <a:t>三角形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57126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周長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rgbClr val="FF0000"/>
                          </a:solidFill>
                        </a:rPr>
                        <a:t>無法計算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66059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面積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用海龍公式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rgbClr val="FF0000"/>
                          </a:solidFill>
                        </a:rPr>
                        <a:t>無法計算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15.59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17.89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13.19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14.98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3972614"/>
                  </a:ext>
                </a:extLst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558052" y="1852172"/>
            <a:ext cx="4802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繳交</a:t>
            </a:r>
            <a:r>
              <a:rPr lang="en-US" altLang="zh-TW" dirty="0"/>
              <a:t>:</a:t>
            </a:r>
            <a:r>
              <a:rPr lang="en-US" altLang="zh-TW" sz="2400" dirty="0">
                <a:solidFill>
                  <a:srgbClr val="FF0000"/>
                </a:solidFill>
              </a:rPr>
              <a:t>java</a:t>
            </a:r>
            <a:r>
              <a:rPr lang="zh-TW" altLang="en-US" sz="2400" dirty="0">
                <a:solidFill>
                  <a:srgbClr val="FF0000"/>
                </a:solidFill>
              </a:rPr>
              <a:t>、</a:t>
            </a:r>
            <a:r>
              <a:rPr lang="en-US" altLang="zh-TW" sz="2400" dirty="0">
                <a:solidFill>
                  <a:srgbClr val="FF0000"/>
                </a:solidFill>
              </a:rPr>
              <a:t>class</a:t>
            </a:r>
            <a:r>
              <a:rPr lang="zh-TW" altLang="en-US" sz="2400" dirty="0">
                <a:solidFill>
                  <a:srgbClr val="FF0000"/>
                </a:solidFill>
              </a:rPr>
              <a:t>檔與學習歷程檔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6AB51FF-A6FD-471A-B379-2F8D1B63DB3E}"/>
              </a:ext>
            </a:extLst>
          </p:cNvPr>
          <p:cNvSpPr txBox="1"/>
          <p:nvPr/>
        </p:nvSpPr>
        <p:spPr>
          <a:xfrm>
            <a:off x="5029200" y="1196467"/>
            <a:ext cx="49754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EXAMPLE</a:t>
            </a:r>
            <a:endParaRPr lang="en-US" altLang="zh-TW" dirty="0"/>
          </a:p>
          <a:p>
            <a:r>
              <a:rPr lang="zh-TW" altLang="en-US" dirty="0"/>
              <a:t>輸入邊長</a:t>
            </a:r>
            <a:r>
              <a:rPr lang="en-US" altLang="zh-TW" dirty="0"/>
              <a:t>1:6</a:t>
            </a:r>
          </a:p>
          <a:p>
            <a:r>
              <a:rPr lang="zh-TW" altLang="en-US" dirty="0"/>
              <a:t>輸入邊長</a:t>
            </a:r>
            <a:r>
              <a:rPr lang="en-US" altLang="zh-TW" dirty="0"/>
              <a:t>2:6</a:t>
            </a:r>
            <a:endParaRPr lang="zh-TW" altLang="en-US" dirty="0"/>
          </a:p>
          <a:p>
            <a:r>
              <a:rPr lang="zh-TW" altLang="en-US" dirty="0"/>
              <a:t>輸入邊長</a:t>
            </a:r>
            <a:r>
              <a:rPr lang="en-US" altLang="zh-TW" dirty="0"/>
              <a:t>3:6</a:t>
            </a:r>
            <a:endParaRPr lang="zh-TW" altLang="en-US" dirty="0"/>
          </a:p>
          <a:p>
            <a:r>
              <a:rPr lang="zh-TW" altLang="en-US" dirty="0"/>
              <a:t>判斷結果</a:t>
            </a:r>
            <a:r>
              <a:rPr lang="en-US" altLang="zh-TW" dirty="0"/>
              <a:t>:</a:t>
            </a:r>
            <a:r>
              <a:rPr lang="zh-TW" altLang="en-US" dirty="0"/>
              <a:t>因</a:t>
            </a:r>
            <a:r>
              <a:rPr lang="en-US" altLang="zh-TW" dirty="0"/>
              <a:t>6=6=6</a:t>
            </a:r>
            <a:r>
              <a:rPr lang="zh-TW" altLang="en-US" dirty="0"/>
              <a:t>，所以</a:t>
            </a:r>
            <a:r>
              <a:rPr lang="en-US" altLang="zh-TW" dirty="0"/>
              <a:t>6</a:t>
            </a:r>
            <a:r>
              <a:rPr lang="zh-TW" altLang="en-US" dirty="0"/>
              <a:t>、</a:t>
            </a:r>
            <a:r>
              <a:rPr lang="en-US" altLang="zh-TW" dirty="0"/>
              <a:t>6</a:t>
            </a:r>
            <a:r>
              <a:rPr lang="zh-TW" altLang="en-US" dirty="0"/>
              <a:t>、</a:t>
            </a:r>
            <a:r>
              <a:rPr lang="en-US" altLang="zh-TW" dirty="0"/>
              <a:t>6</a:t>
            </a:r>
            <a:r>
              <a:rPr lang="zh-TW" altLang="en-US" dirty="0"/>
              <a:t>是</a:t>
            </a:r>
            <a:r>
              <a:rPr lang="zh-TW" altLang="en-US" dirty="0">
                <a:solidFill>
                  <a:srgbClr val="FF0000"/>
                </a:solidFill>
              </a:rPr>
              <a:t>正</a:t>
            </a:r>
            <a:r>
              <a:rPr lang="zh-TW" altLang="en-US" dirty="0"/>
              <a:t>三角形</a:t>
            </a:r>
          </a:p>
          <a:p>
            <a:r>
              <a:rPr lang="zh-TW" altLang="en-US" dirty="0"/>
              <a:t>周長</a:t>
            </a:r>
            <a:r>
              <a:rPr lang="en-US" altLang="zh-TW" dirty="0"/>
              <a:t>:18</a:t>
            </a:r>
          </a:p>
          <a:p>
            <a:r>
              <a:rPr lang="zh-TW" altLang="en-US" dirty="0"/>
              <a:t>面積</a:t>
            </a:r>
            <a:r>
              <a:rPr lang="en-US" altLang="zh-TW" dirty="0"/>
              <a:t>:15.59</a:t>
            </a:r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2447086-FC92-4FB8-90AF-46CA614FA4E3}"/>
              </a:ext>
            </a:extLst>
          </p:cNvPr>
          <p:cNvSpPr txBox="1"/>
          <p:nvPr/>
        </p:nvSpPr>
        <p:spPr>
          <a:xfrm>
            <a:off x="8676874" y="1081038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zh-TW" alt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開根號函數</a:t>
            </a:r>
            <a:b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 err="1">
                <a:effectLst/>
                <a:latin typeface="Consolas" panose="020B0609020204030204" pitchFamily="49" charset="0"/>
              </a:rPr>
              <a:t>Math.sqrt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X=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Math.sqrt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(100);//x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為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10</a:t>
            </a:r>
          </a:p>
          <a:p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5742B5-D102-439D-B8C0-20A9465D4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海龍公式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6D0187-FA48-48A1-ACBF-E1720B98D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s=(</a:t>
            </a:r>
            <a:r>
              <a:rPr lang="en-US" altLang="zh-TW" dirty="0" err="1"/>
              <a:t>a+b+c</a:t>
            </a:r>
            <a:r>
              <a:rPr lang="en-US" altLang="zh-TW" dirty="0"/>
              <a:t>)/2</a:t>
            </a:r>
          </a:p>
          <a:p>
            <a:r>
              <a:rPr lang="en-US" altLang="zh-TW" dirty="0"/>
              <a:t>Sqrt(s(s-a)(s-b)(s-c))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7036335-F396-4C8D-B9A1-D1CB266F7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281" y="3494045"/>
            <a:ext cx="7360024" cy="295875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5BC6BAC-FC61-4169-802A-1B4E9B16AB64}"/>
              </a:ext>
            </a:extLst>
          </p:cNvPr>
          <p:cNvSpPr txBox="1"/>
          <p:nvPr/>
        </p:nvSpPr>
        <p:spPr>
          <a:xfrm>
            <a:off x="8174851" y="1649259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zh-TW" alt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開根號函數</a:t>
            </a:r>
            <a:b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 err="1">
                <a:effectLst/>
                <a:latin typeface="Consolas" panose="020B0609020204030204" pitchFamily="49" charset="0"/>
              </a:rPr>
              <a:t>Math.sqrt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X=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Math.sqrt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(100);//x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為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10</a:t>
            </a:r>
          </a:p>
          <a:p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88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訓練課程簡報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4615_TF03460604.potx" id="{459C345E-EC57-4CE6-8378-CD5A0E02B40D}" vid="{75388508-C140-4AE9-B3F8-1A15F21DF63F}"/>
    </a:ext>
  </a:extLst>
</a:theme>
</file>

<file path=ppt/theme/theme2.xml><?xml version="1.0" encoding="utf-8"?>
<a:theme xmlns:a="http://schemas.openxmlformats.org/drawingml/2006/main" name="Office 佈景主題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訓練課程簡報</Template>
  <TotalTime>20</TotalTime>
  <Words>337</Words>
  <Application>Microsoft Office PowerPoint</Application>
  <PresentationFormat>寬螢幕</PresentationFormat>
  <Paragraphs>73</Paragraphs>
  <Slides>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Microsoft JhengHei UI</vt:lpstr>
      <vt:lpstr>Arial</vt:lpstr>
      <vt:lpstr>Calibri</vt:lpstr>
      <vt:lpstr>Consolas</vt:lpstr>
      <vt:lpstr>Georgia</vt:lpstr>
      <vt:lpstr>Wingdings 2</vt:lpstr>
      <vt:lpstr>訓練課程簡報</vt:lpstr>
      <vt:lpstr>程式習題四:輸入三角形邊長判斷三角形類型、計算周長及面積(用海龍公式)</vt:lpstr>
      <vt:lpstr>海龍公式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程式習題四:三角形計算</dc:title>
  <dc:creator>俊成 劉</dc:creator>
  <cp:lastModifiedBy>劉品宏</cp:lastModifiedBy>
  <cp:revision>9</cp:revision>
  <dcterms:created xsi:type="dcterms:W3CDTF">2022-03-17T12:56:19Z</dcterms:created>
  <dcterms:modified xsi:type="dcterms:W3CDTF">2022-03-18T02:25:05Z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