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handoutMasterIdLst>
    <p:handoutMasterId r:id="rId56"/>
  </p:handoutMasterIdLst>
  <p:sldIdLst>
    <p:sldId id="470" r:id="rId2"/>
    <p:sldId id="521" r:id="rId3"/>
    <p:sldId id="522" r:id="rId4"/>
    <p:sldId id="471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520" r:id="rId21"/>
    <p:sldId id="518" r:id="rId22"/>
    <p:sldId id="519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96" r:id="rId33"/>
    <p:sldId id="497" r:id="rId34"/>
    <p:sldId id="498" r:id="rId35"/>
    <p:sldId id="499" r:id="rId36"/>
    <p:sldId id="500" r:id="rId37"/>
    <p:sldId id="501" r:id="rId38"/>
    <p:sldId id="502" r:id="rId39"/>
    <p:sldId id="503" r:id="rId40"/>
    <p:sldId id="504" r:id="rId41"/>
    <p:sldId id="505" r:id="rId42"/>
    <p:sldId id="506" r:id="rId43"/>
    <p:sldId id="507" r:id="rId44"/>
    <p:sldId id="508" r:id="rId45"/>
    <p:sldId id="509" r:id="rId46"/>
    <p:sldId id="510" r:id="rId47"/>
    <p:sldId id="511" r:id="rId48"/>
    <p:sldId id="512" r:id="rId49"/>
    <p:sldId id="513" r:id="rId50"/>
    <p:sldId id="514" r:id="rId51"/>
    <p:sldId id="516" r:id="rId52"/>
    <p:sldId id="515" r:id="rId53"/>
    <p:sldId id="517" r:id="rId54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未命名的章節" id="{813A2005-283D-4269-9F8A-513B8CD3EF9D}">
          <p14:sldIdLst>
            <p14:sldId id="470"/>
            <p14:sldId id="521"/>
            <p14:sldId id="522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520"/>
            <p14:sldId id="518"/>
            <p14:sldId id="519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6"/>
            <p14:sldId id="515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A1135-4D41-452B-99E1-536521F67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11649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4-17T09:25:44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20055 3387 0,'0'17'47,"0"1"-32,0 17 1,0-17-1,18 17 1,17 36 31,-35-54-31,0 1-1,18 0 1,-18-1-1,0 1 1,0 0 0,0-1-1,0 1 1,18-18 0,-18 35-1,0-17 1,17 17-1,-17-17 17,0-1-17,0 1 1,0 0 0,0-1-1,0 1-15,0 17 16,0 36-1,18-54 1,-18 19 0,0-1-1,0 0 1,0-17 0,0-1-1,0 1 1,0 17-1,0-17 1,0 0 0,0-1 15,0 19-31,0-19 16,0 1-16,0 17 15,0-17 1,0-1-1,-18 1 1,18 0 0,0 17-1,0 0 1,0 0 0,0 36-1,0 0 1,0-54-1,0 1-15,0 17 16,0-17 0,0 17-1,0-17 1,0 52 0,0 1-1,0-36 1,0 0-1,0 1 1,0-1 0,0 18-1,0-18 1,0 53 0,0-70-16,0 35 15,0-36 1,0 1-1,0 17 1,0 18 0,0-17-1,0 34 17,0-35-17,0-17 1,0 0-1,0-1 1,0 36 0,0-35-16,0 52 15,0-52-15,0 17 16,0 1 0,18-1-1,-18-17 16,0-1-31,0 1 16,18 17 0,-18-17 15,0 17-15,0-17-1,0-1 1,0 36-1,0 0 1,0 0 0,0 0-1,0 0 1,0-35 0,0-1-1,0 18 1,0-17-1,0 17 1,0-17 0,0 17-1,0-17 17,0 17-32,0-17 15,0-1-15,0 1 16,0 0-1,0-1 1,0 1 0,0 0-1,0-1 1,0 1 15,17-18-15,-17 18-1,0-1 1,0 1 109</inkml:trace>
  <inkml:trace contextRef="#ctx0" brushRef="#br0" timeOffset="3363.0167">20002 6615 0,'0'-18'79,"18"36"-48,0-1-16,35 54 1,-18-18 15,-17-18-15,-1-17 15,1-1-15,-18 1-1,0 0 1,0-1 0,18 1-1,-18-1 32,17 1-47,-17 0 16,18 17-1,-18-17 1,0-1 0,17-17 202,-17-17-202,18 17-16,-18-36 16,0 1-16,18-18 15,-18 36 1,0-36-16,0 17 31,17 1-15,-17 0-1,18 17 1,-18-17 0,18 17-1,-1 1 1,-17-1 15,0 0 0,0 1-15,18 17 0,-18-18-1,18 0 1,-18 1 0,0-19-1,-18 36 454,0 0-453,1 0-1,-1 0 1,0 0 15,1 0 0,-1 0 1,0 0-1,1 0-16,-18 0 32,17 0-31,0 18 0,1-18 46,-1 0-15,0 0-47,1 0 47,17 18-32,-18-18 17,0 0 15,1 0 390</inkml:trace>
  <inkml:trace contextRef="#ctx0" brushRef="#br0" timeOffset="10645.2701">18927 8714 0,'0'17'94,"0"1"-63,0 0 16,0-1-32,0 1 1,0-1 0,0 1-1,0 0 17,0-1-32,0 1 31,0 17-16,0-17 1,17 17 0,-17-17-1,0-1 1,0 1 0,0 0-1,0-1-15,0 1 31,0 0-15,0 17 0,0 0-1,0 0 1,0 1 0,0-19-1,0 1 1,0 0-1,0 17 1,0 18 0,0-35-16,18 34 15,-18-34 1,17 35 0,-17-35 15,0 17-16,0-17 1,18 17 0,-18 0-1,18 0 1,-18 1 0,0-19-1,0 19 1,0-1-16,0 0 15,0 0 1,0-17-16,17 35 16,1-18 15,-18-17-15,0 0-1,0 17 1,0 18-1,0-18 1,0 0 0,0 18-1,0 0 1,0-18-16,0 1 16,0-1-1,0 0-15,0-17 16,0 17-1,0 0 1,0 1 0,0-1-1,0 18 17,0-18-17,0 0-15,0 1 16,0-1-1,0-17 1,0 17-16,0 0 16,0 18-1,0-18 1,0-17 0,0 35-1,0-18 1,0-17-1,0 17 1,-18-17 0,18 17-1,0-17 1,0 17 0,-17-17-1,17 35 1,-18 17-1,0-17 1,18-18 0,0 18-1,0-35 1,0-1 15,-17 1-15,-1 17-1,1 1 1,17-1 0,-36 0-1,1 18 1,0-18 0,-1 18-1,1-35 1,0 17-1,17-17 1,1 0 0,-19-1-1,-52 18 1,18 1 15,17-19-15,0 1-1,35-18-15,-17 0 16,17 0-16,-17 18 16,0-1-1,-1 1 1,-17-18 0,18 0-1,18 18 1,-1-18 15,0 0-15,-17 0-1,-53 0 1,52 0 0,-16 0-1,34 0-15,0 0 31,1 0-31,-1 0 16,0 0 0,1 0-1,-54 0 1,36-18 0,-18-17-1,0 17 1,0 0-1,-53-17 1,89 17-16,-19-17 16,19 35-1,-19 0-15,19-35 16,-18 0 15,-18-18-15,0 0-1,0 0 1,35 18 0,-35-18-1,0-18 1,-17-52 0,-54-18-1,89 88-15,-36-53 16,54 70-1,-18-16-15,-1-19 16,-17 0 0,0-52-1,18 35 1,-18-36 15,0 1-15,18 52-1,0-17 1,-1 0 0,19-53-1,-1 70-15,-17-52 16,35 70-16,-18-18 16,18 1-1,0 17 1,0-35-1,0 35 1,0-18 0,0 18-1,0 0 1,0 18 15,18-18-15,35-17-1,-53 52-15,17-17 16,19-1 0,-19 1-1,1 0 1,0 17 0,-1 1-1,19-1 1,-1 0 31,-17 18-16,-1 0-31,18 0 16,-17 0 15,0 0-31,17 0 15,0 0-15,-17 0 16,0 0 0,17 0-1,-18 0 1,19 0 0,-19 0-1,36 0 1,-17 0-1,-1 18 1,0-18 0,-17 18-16,-1-18 15,1 17 1,0-17-16,52 35 31,1 1-15,-36-19-1,-17-17 1,17 36 0,-17-36-1,17 35 1,18 0 0,-18 0-1,-17-17 1,-1-18-16,1 18 15,0-1 17,-1-17-32,19 53 15,-1-35 1,0 17 0,0 1 15,-35-19-16,36 1 1,-36-1 0,35 1-1,0 17 1,-17-17-16,0 17 16,17 1-16,-35-19 15,35 18 1,-35 1-1,35-1 1,-17-17 0,-18-1 15,0 1-15,35 0-1,-35-1 1,0 1-1,18-1-15,-18 1 16,18 0-16,-1 17 16,-17-17 15,0 17-15,18-17-1,-1 17 1,-17-17-1,0 17 1,0-18 0,0 1-1,0 17 1,18-17 0,-18 0-16,0-1 31,18 1-31,-18 0 31,0-1-15,17 1-1,-17-1 17,0 1 93</inkml:trace>
  <inkml:trace contextRef="#ctx0" brushRef="#br0" timeOffset="12831.7395">17762 9948 0,'0'36'156,"0"-19"-140,36 54 0,-19-36-1,19 0 1,-19-17 15,1 0-15,-18 17-1,17-17 1,-17-1 0,18 1-1,0-1 1,-18 1-1,17 0 1,-17-1 0,0 1-1,18 17 32,0 1-16,-18-19-15,17-17 15,-17 18 32,0-36 62,0 1-110,0-1 1,0 0 0,0-17-16,0-18 15,0 35-15,0-17 16,0 0 0,0-36-1,0 18 1,0 1-1,0 16-15,0 19 16,0-1 0,0 0-1,0 1 17,0-1-17,0 0-15,0 1 16,0-1-16,0 0 15,0 1 1,0-1 0,0 1 15,-17-1-15,-1 18 30,0 0 17,1 0-47,-1 18-1,-17-1 1,17-17 15,-35 35-15,0 1-16,36-36 15,-19 17 1,1 1 15,18-18-15,-1 0-1,0 0 32</inkml:trace>
  <inkml:trace contextRef="#ctx0" brushRef="#br0" timeOffset="18257.3836">22119 8114 0,'0'35'47,"18"-35"-47,-1 53 16,19 0-16,-19-35 15,54 70 1,-36-71-16,89 142 31,-107-141 0,1-1-15,0-17 31,-18 18-47,0 0 16,17 17-1,1-17 1,-18-1 93,17-17-109</inkml:trace>
  <inkml:trace contextRef="#ctx0" brushRef="#br0" timeOffset="18995.8489">22384 8149 0,'0'18'47,"0"-1"-47,0 19 16,0-19 0,-18 54-1,-70 158 16,70-105-15,18-89 0,-17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4-17T09:22:34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20355 3475 0,'0'17'141,"0"1"-141,0 0 0,0-1 16,0 1-1,0 0-15,0-1 16,0 1-16,0 35 47,0 17-16,0-52-15,0 0-16,0-1 15,0 19 1,0 17 0,0-18-1,0 0-15,0 0 16,0-17-1,18 0-15,-18-1 16,0 19 0,0-1 15,0 18-15,0 0-1,0 17 1,18-17-1,-18-18 1,0 1 0,0-19-1,0 1 1,0 35 0,17 17-1,1-17 1,-18-17-1,0-19 1,0 1 15,0 35-15,0-18 0,0 36-1,17-18 1,-17 0-1,0-36-15,0 1 16,0-1 0,0 19-1,0-1 1,0 0 0,0 1-1,0-19 1,0 18-1,0 1 1,0-1 15,0 18-15,0-18 0,0 0-1,0-17-15,0 0 16,0-1-16,0 1 15,0 17 1,0-17 0,0 35-1,0-18 1,0-17 0,0 17-1,0-17 1,0 17-1,0 0 1,0-17 0,0 0-1,0-1 1,0 1 0,0-1-1,0 1 1</inkml:trace>
  <inkml:trace contextRef="#ctx0" brushRef="#br0" timeOffset="1734.0993">20267 5662 0,'0'-18'15,"18"36"48,-1-18-47,1 18-16,-18-1 15,71 107 16,-36-18-15,-18-53 0,-17-36 15,18 1-15,-18-1-16,0 19 15,0-19-15,18 19 16,-18-19-1,17-17 204,-17-35-203,0-18-1,0-53 1,0 0 0,0-17-1,0 35 1,0 35 15,0 18-15,0 17-16</inkml:trace>
  <inkml:trace contextRef="#ctx0" brushRef="#br0" timeOffset="3670.2279">20338 5627 0,'17'0'203,"1"0"-187,0 0-1,17 0 1,-18 0 46,1 0 32,0 17-78,-1-17-1,1 0-15,0 0 32,-1 0-1,1 0 0,0 18 63,-1-18-16,-17 18-62,0-1 187,-17-17-188,17 18-15,0 0 16,-18-18 0,18 17-1,0 19 1,-18-1 31,1-18-32,17 19 1,-18-19 0,18 1-1,0 0 1,-18-18 0,18 17-1,0 1 1,0 0 31,-17-1-47,17 1 31,0 17-15</inkml:trace>
  <inkml:trace contextRef="#ctx0" brushRef="#br0" timeOffset="15426.9934">20549 6897 0,'0'-18'94,"18"18"-47,0 18-16,-1-1-15,19 1 0,-19 17-1,1-35-15,-1 18 16,1 0-1,-18-1 1,53 1 0,-35 0-1,-1-18 1,-17 17 15,18-17 0,17 18-15,-35-1 0,18-17-1,-1 18 1,-17 0 0,18-1 15,0-17-16,-1 18 1,-17 0-16,18-18 16,0 17-1,-1 1 1,19 0 0,-36-1-1,52 1 16,-34 17-15,17-17-16,-35-1 16,36 1-16,-19 0 15,1-1 1,17 19 0,-17-19-1,-1 1 1,-17 0-1,36-1 1,-19 1 0,1-18 15,0 17-15,-1 1-1,1 0 16,17-18-15,-17 35 0,0-17-1,-1-18 1,18 17 0,-17 1-1,0 0 1,17-1-1,-17 1 1,17-1 0,-17 1-1,-1 0 1,1-18 0,-1 17-1,19 1 16,-36 0-15,17-18 0,19 17-1,-36 1 1,17 0 0,1-18-1,-18 17 1,18 1-16,-1-18 15,1 0 1,-18 17 31,18 1-31,-1 0-1,1-1 48,-1-17-16,1 18-32</inkml:trace>
  <inkml:trace contextRef="#ctx0" brushRef="#br0" timeOffset="17262.6318">22084 7779 0,'-18'0'93,"18"17"-93,0 36 16,0-35 0,0 0-1,0 52 17,0-52-17,0 17-15,0-17 31,18 17-31,-18-17 16,0-1 0,0 1-1,0 0 235,-18-18-218,1 0-32,-1 0 31,0 0-31,1 0 15,-1 0 1,-35 0 0,36 0 15,-1 0-15,0 0-1,1 0 1,-1 0-16,-17 0 31,17 0-15,0 0 31</inkml:trace>
  <inkml:trace contextRef="#ctx0" brushRef="#br0" timeOffset="24563.2175">22507 8749 0,'0'18'218,"0"-1"-218,0 1 16,0-1-16,0 1 31,0 0-31,0-1 16,0 1-1,0 0 17,0-1-32,0 54 31,0-54-15,0 19-1,0-1 1,0-17-1,0-1 1,0 1 0,0 0-1,0 17 1,18 0 0,-18 0-1,0-17 1,0 0-16,0-1 15,0 1 17,0 0-17,0-1 1,0 19 0,0 16-1,0-16 1,0-1-1,0-17 1,0 35 0,0-1-1,17 19 1,-17-53-16,18 17 16,-18-17-1,0-1-15,0 1 16,0 17-1,18 18 17,-18 0-17,0-35 1,0-1 0,0 1-1,17-18 1,-17 35-1,0-17 1,0 17-16,0-17 16,18 17-1,-18-17 1,0-1-16,0 1 16,0 0-1,0-1 1,0 1 15,0-1-15,0 1-1,0 0 1,0-1 0,0 1-1,0 0 1,0-1-16,0 1 15,0 0 1,0-1 0,0 18-1,0-17 1,0 0 0,0-1-1,0 19 1,0-19-1,0 19 1,0-1 15,0 0-15,0-17 0,0 17-1,0-17 1,0 17-1,0 18 1,0 0 0,0-18-1,0-17 1,0 35 0,0-36-1,0 1 1,0 0-16,0 17 15,0-18 1,0 19 0,0 17-1,18 0 1,-18-18 0,0 0-1,0 0 1,0-17-1,0 17 1,0 18 0,0-17-1,0 16 1,0-34-16,0 0 16,0 35-1,0-36 1,0 36-1,0 0 1,0 0 15,0-18-15,0 18 0,0-17-1,0 16 1,0 1-1,0 0 1,0-17-16,0-19 16,0 54-1,0-54-15,0 36 16,0-17 0,0-1-1,0-18 1,0 1-1,0 17 1,0-17 15,0 0-15,0 35 0,0-18-1,0-17-15,0-1 16,0 18-16,0-17 15,0 17 1,0-17 15,0 0-15,0 17 15,0-17-31,0-1 31,0 1-15,0-1 31,0 19-31,0-19-1,0 1 1,0 0-1,0-1 1,0 1 0,0 17-1,0 0 1,0 1 15,0-1-15,0-17 78,0-1 31,-18-17-63,0 0-46,1 0 15,-1 0-15,0 0 15,1 0-16,-36 0 1,18 0 0,-18 0-1,17 18-15,1-18 16,18 0 0,-19 18-1,-34-18 1,-36 0-1,-18 17 1,19 1 0,34-18-1,36 0 1,-1 0 0,-34 0-1,-36 18 1,71-18-16,-71 0 15,71 0 1,17 0 0,0 0 15,1 0-15,-1 0-1,-17 0 1,0 0-1,17 0 1,0 0 0,-17 0-1,17 0 1,-17 0-16,0 0 16,17 0 15,1 0-31,-1 0 15,-17 0 1,-71 0 0,-18 0-1,36 0 1,35 0 15,36 0-15,-1 0-1,-17 0 1,17 0 0,-35 0-16,0 0 15,0 0-15,36 0 16,-54 0 0,18 0-1,0 0 1,36 0-1,-19 0 1,19 0 0,-36 0-1,-18 17 1,54 1 15,-1-18-15,0 0-1,1 0 1,-1 0 0,0 0-1,18 17 32,0 1 31,-17 0-78,17-1 16,-18 54 0,18-36-1,0 18 1,-18-18-1,18 18 1,0 18 0,0-36 15,0 0-15,0 1-1,0-1 16,0-17-31,0-1 16,0 19-16,0-19 0,0 1 16,0 35-1,0-18 1,0 18 0,0-35-1,0-1 1,0 18-1,0-17 1,0 17 0,0-17-1,0 0 1,0-1 0,0 1-1,0 0-15,0-1 16,0 1 15,0-1 0,0 1 1,0 0-32,0-1 15,0 1 79,0 0-16</inkml:trace>
  <inkml:trace contextRef="#ctx0" brushRef="#br0" timeOffset="25901.5389">19562 14217 0,'35'0'78,"-18"18"-62,1-1-1,0 36 1,17 0 15,0 18-15,-35-54 15,18 1-15,0 17 15,-1-17 0,-17-1 32,18-34 202,-1-1-265,19-17 16,-19 0 0,1-1-1,17 1 1,1-18-16,-1 18 16,-18 17-1,1 1-15,17-36 16,-35 35-1,18 18 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8B4F5-CFB3-42A6-A732-3B3802D394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052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18B4F5-CFB3-42A6-A732-3B3802D3942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100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18B4F5-CFB3-42A6-A732-3B3802D3942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290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18B4F5-CFB3-42A6-A732-3B3802D3942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718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18B4F5-CFB3-42A6-A732-3B3802D3942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757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18B4F5-CFB3-42A6-A732-3B3802D3942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715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18B4F5-CFB3-42A6-A732-3B3802D3942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66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E05-6226-4164-9791-47952826217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B60-64B4-4E94-BCEA-2F84964C2E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5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E05-6226-4164-9791-47952826217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B60-64B4-4E94-BCEA-2F84964C2E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0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E05-6226-4164-9791-47952826217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B60-64B4-4E94-BCEA-2F84964C2E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8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E05-6226-4164-9791-47952826217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B60-64B4-4E94-BCEA-2F84964C2E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82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5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8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E05-6226-4164-9791-47952826217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B60-64B4-4E94-BCEA-2F84964C2E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E05-6226-4164-9791-47952826217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B60-64B4-4E94-BCEA-2F84964C2E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91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E05-6226-4164-9791-47952826217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B60-64B4-4E94-BCEA-2F84964C2E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6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E05-6226-4164-9791-47952826217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B60-64B4-4E94-BCEA-2F84964C2E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9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E05-6226-4164-9791-47952826217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B60-64B4-4E94-BCEA-2F84964C2E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65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4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E05-6226-4164-9791-47952826217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B60-64B4-4E94-BCEA-2F84964C2E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0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4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E05-6226-4164-9791-47952826217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B60-64B4-4E94-BCEA-2F84964C2E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6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F8E05-6226-4164-9791-47952826217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6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2EB60-64B4-4E94-BCEA-2F84964C2E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4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s.utaipei.edu.tw/bin/home.ph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s.utaipei.edu.tw/bin/home.php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412776"/>
            <a:ext cx="8208912" cy="482453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zh-TW" altLang="en-US" dirty="0" smtClean="0">
                <a:solidFill>
                  <a:srgbClr val="FF0000"/>
                </a:solidFill>
              </a:rPr>
              <a:t>如何</a:t>
            </a:r>
            <a:r>
              <a:rPr lang="zh-TW" altLang="en-US" dirty="0">
                <a:solidFill>
                  <a:srgbClr val="002060"/>
                </a:solidFill>
              </a:rPr>
              <a:t>依</a:t>
            </a:r>
            <a:r>
              <a:rPr lang="zh-TW" altLang="en-US" dirty="0">
                <a:solidFill>
                  <a:srgbClr val="C00000"/>
                </a:solidFill>
              </a:rPr>
              <a:t>條件</a:t>
            </a:r>
            <a:r>
              <a:rPr lang="zh-TW" altLang="en-US" dirty="0" smtClean="0">
                <a:solidFill>
                  <a:srgbClr val="FF0000"/>
                </a:solidFill>
              </a:rPr>
              <a:t>讓</a:t>
            </a:r>
            <a:r>
              <a:rPr lang="zh-TW" altLang="en-US" dirty="0" smtClean="0">
                <a:solidFill>
                  <a:srgbClr val="002060"/>
                </a:solidFill>
              </a:rPr>
              <a:t>程式轉彎 </a:t>
            </a:r>
            <a:r>
              <a:rPr lang="en-US" altLang="zh-TW" dirty="0" smtClean="0">
                <a:solidFill>
                  <a:srgbClr val="002060"/>
                </a:solidFill>
              </a:rPr>
              <a:t>II:</a:t>
            </a:r>
            <a:r>
              <a:rPr lang="zh-TW" altLang="en-US" dirty="0" smtClean="0">
                <a:solidFill>
                  <a:srgbClr val="002060"/>
                </a:solidFill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/>
            </a:r>
            <a:br>
              <a:rPr lang="en-US" altLang="zh-TW" dirty="0" smtClean="0">
                <a:solidFill>
                  <a:srgbClr val="002060"/>
                </a:solidFill>
              </a:rPr>
            </a:br>
            <a:r>
              <a:rPr lang="zh-TW" altLang="en-US" dirty="0" smtClean="0">
                <a:solidFill>
                  <a:srgbClr val="002060"/>
                </a:solidFill>
              </a:rPr>
              <a:t>多重</a:t>
            </a:r>
            <a:r>
              <a:rPr lang="zh-TW" altLang="en-US" dirty="0" smtClean="0">
                <a:solidFill>
                  <a:srgbClr val="FF0000"/>
                </a:solidFill>
              </a:rPr>
              <a:t>分支</a:t>
            </a:r>
            <a:r>
              <a:rPr lang="en-US" altLang="zh-TW" dirty="0">
                <a:solidFill>
                  <a:srgbClr val="FF0000"/>
                </a:solidFill>
              </a:rPr>
              <a:t>(selection, branch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&amp;&amp;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zh-TW" altLang="en-US" dirty="0" smtClean="0">
                <a:solidFill>
                  <a:srgbClr val="002060"/>
                </a:solidFill>
              </a:rPr>
              <a:t>重複執行</a:t>
            </a:r>
            <a:r>
              <a:rPr lang="en-US" altLang="zh-TW" dirty="0" smtClean="0">
                <a:solidFill>
                  <a:srgbClr val="002060"/>
                </a:solidFill>
              </a:rPr>
              <a:t>:</a:t>
            </a:r>
            <a:r>
              <a:rPr lang="zh-TW" altLang="en-US" dirty="0" smtClean="0">
                <a:solidFill>
                  <a:srgbClr val="002060"/>
                </a:solidFill>
              </a:rPr>
              <a:t> 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/>
              <a:t>(loop I)</a:t>
            </a:r>
            <a:br>
              <a:rPr lang="en-US" altLang="zh-TW" dirty="0"/>
            </a:br>
            <a:r>
              <a:rPr lang="en-US" altLang="zh-TW" dirty="0">
                <a:solidFill>
                  <a:srgbClr val="002060"/>
                </a:solidFill>
              </a:rPr>
              <a:t/>
            </a:r>
            <a:br>
              <a:rPr lang="en-US" altLang="zh-TW" dirty="0">
                <a:solidFill>
                  <a:srgbClr val="002060"/>
                </a:solidFill>
              </a:rPr>
            </a:br>
            <a:r>
              <a:rPr lang="en-US" altLang="zh-TW" dirty="0" smtClean="0">
                <a:solidFill>
                  <a:srgbClr val="002060"/>
                </a:solidFill>
              </a:rPr>
              <a:t/>
            </a:r>
            <a:br>
              <a:rPr lang="en-US" altLang="zh-TW" dirty="0" smtClean="0">
                <a:solidFill>
                  <a:srgbClr val="002060"/>
                </a:solidFill>
              </a:rPr>
            </a:br>
            <a:r>
              <a:rPr lang="en-US" altLang="zh-TW" dirty="0">
                <a:solidFill>
                  <a:srgbClr val="002060"/>
                </a:solidFill>
              </a:rPr>
              <a:t/>
            </a:r>
            <a:br>
              <a:rPr lang="en-US" altLang="zh-TW" dirty="0">
                <a:solidFill>
                  <a:srgbClr val="002060"/>
                </a:solidFill>
              </a:rPr>
            </a:br>
            <a:r>
              <a:rPr lang="en-US" altLang="zh-TW" dirty="0" smtClean="0">
                <a:solidFill>
                  <a:srgbClr val="002060"/>
                </a:solidFill>
              </a:rPr>
              <a:t/>
            </a:r>
            <a:br>
              <a:rPr lang="en-US" altLang="zh-TW" dirty="0" smtClean="0">
                <a:solidFill>
                  <a:srgbClr val="002060"/>
                </a:solidFill>
              </a:rPr>
            </a:br>
            <a:r>
              <a:rPr lang="zh-TW" altLang="en-US" dirty="0"/>
              <a:t>臺北市立大學 </a:t>
            </a:r>
            <a:r>
              <a:rPr lang="zh-TW" altLang="en-US" dirty="0">
                <a:hlinkClick r:id="rId2"/>
              </a:rPr>
              <a:t>資訊科學系</a:t>
            </a:r>
            <a:r>
              <a:rPr lang="en-US" altLang="zh-TW" dirty="0">
                <a:hlinkClick r:id="rId2"/>
              </a:rPr>
              <a:t>(</a:t>
            </a:r>
            <a:r>
              <a:rPr lang="zh-TW" altLang="en-US" dirty="0">
                <a:hlinkClick r:id="rId2"/>
              </a:rPr>
              <a:t>含碩士班</a:t>
            </a:r>
            <a:r>
              <a:rPr lang="en-US" altLang="zh-TW" dirty="0">
                <a:hlinkClick r:id="rId2"/>
              </a:rPr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賴阿福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>
                <a:solidFill>
                  <a:srgbClr val="002060"/>
                </a:solidFill>
              </a:rPr>
              <a:t/>
            </a:r>
            <a:br>
              <a:rPr lang="en-US" altLang="zh-TW" dirty="0" smtClean="0">
                <a:solidFill>
                  <a:srgbClr val="002060"/>
                </a:solidFill>
              </a:rPr>
            </a:b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9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06476" y="1052737"/>
            <a:ext cx="5915025" cy="994172"/>
          </a:xfrm>
        </p:spPr>
        <p:txBody>
          <a:bodyPr/>
          <a:lstStyle/>
          <a:p>
            <a:pPr algn="ctr"/>
            <a:r>
              <a:rPr lang="zh-TW" altLang="en-US" dirty="0" smtClean="0"/>
              <a:t>表示方法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83568" y="2046909"/>
            <a:ext cx="3672408" cy="30382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350" dirty="0"/>
              <a:t> if (</a:t>
            </a:r>
            <a:r>
              <a:rPr lang="en-US" altLang="zh-TW" sz="1350" dirty="0" err="1"/>
              <a:t>bmi</a:t>
            </a:r>
            <a:r>
              <a:rPr lang="en-US" altLang="zh-TW" sz="1350" dirty="0"/>
              <a:t>&gt;=24) {</a:t>
            </a:r>
          </a:p>
          <a:p>
            <a:pPr marL="0" indent="0">
              <a:buNone/>
            </a:pPr>
            <a:r>
              <a:rPr lang="en-US" altLang="zh-TW" sz="1350" dirty="0"/>
              <a:t>	status = "</a:t>
            </a:r>
            <a:r>
              <a:rPr lang="zh-TW" altLang="en-US" sz="1350" dirty="0"/>
              <a:t>過重</a:t>
            </a:r>
            <a:r>
              <a:rPr lang="en-US" altLang="zh-TW" sz="1350" dirty="0"/>
              <a:t>Overweight";</a:t>
            </a:r>
          </a:p>
          <a:p>
            <a:pPr marL="0" indent="0">
              <a:buNone/>
            </a:pPr>
            <a:r>
              <a:rPr lang="en-US" altLang="zh-TW" sz="1350" dirty="0"/>
              <a:t>	}</a:t>
            </a:r>
          </a:p>
          <a:p>
            <a:pPr marL="0" indent="0">
              <a:buNone/>
            </a:pPr>
            <a:r>
              <a:rPr lang="en-US" altLang="zh-TW" sz="1350" dirty="0"/>
              <a:t>    else if (</a:t>
            </a:r>
            <a:r>
              <a:rPr lang="en-US" altLang="zh-TW" sz="1350" u="sng" dirty="0">
                <a:solidFill>
                  <a:srgbClr val="FF0000"/>
                </a:solidFill>
              </a:rPr>
              <a:t>18.5&lt;=</a:t>
            </a:r>
            <a:r>
              <a:rPr lang="en-US" altLang="zh-TW" sz="1350" u="sng" dirty="0" err="1">
                <a:solidFill>
                  <a:srgbClr val="FF0000"/>
                </a:solidFill>
              </a:rPr>
              <a:t>bmi</a:t>
            </a:r>
            <a:r>
              <a:rPr lang="en-US" altLang="zh-TW" sz="1350" u="sng" dirty="0">
                <a:solidFill>
                  <a:srgbClr val="FF0000"/>
                </a:solidFill>
              </a:rPr>
              <a:t> </a:t>
            </a:r>
            <a:r>
              <a:rPr lang="en-US" altLang="zh-TW" sz="1350" dirty="0">
                <a:solidFill>
                  <a:srgbClr val="FF0000"/>
                </a:solidFill>
              </a:rPr>
              <a:t>&amp;&amp; </a:t>
            </a:r>
            <a:r>
              <a:rPr lang="en-US" altLang="zh-TW" sz="1350" u="sng" dirty="0" err="1">
                <a:solidFill>
                  <a:srgbClr val="FF0000"/>
                </a:solidFill>
              </a:rPr>
              <a:t>bmi</a:t>
            </a:r>
            <a:r>
              <a:rPr lang="en-US" altLang="zh-TW" sz="1350" u="sng" dirty="0">
                <a:solidFill>
                  <a:srgbClr val="FF0000"/>
                </a:solidFill>
              </a:rPr>
              <a:t>&lt;24</a:t>
            </a:r>
            <a:r>
              <a:rPr lang="en-US" altLang="zh-TW" sz="1350" dirty="0"/>
              <a:t>)</a:t>
            </a:r>
          </a:p>
          <a:p>
            <a:pPr marL="0" indent="0">
              <a:buNone/>
            </a:pPr>
            <a:r>
              <a:rPr lang="en-US" altLang="zh-TW" sz="1350" dirty="0"/>
              <a:t>         {</a:t>
            </a:r>
          </a:p>
          <a:p>
            <a:pPr marL="0" indent="0">
              <a:buNone/>
            </a:pPr>
            <a:r>
              <a:rPr lang="en-US" altLang="zh-TW" sz="1350" dirty="0"/>
              <a:t>	status = "</a:t>
            </a:r>
            <a:r>
              <a:rPr lang="zh-TW" altLang="en-US" sz="1350" dirty="0"/>
              <a:t>正常</a:t>
            </a:r>
            <a:r>
              <a:rPr lang="en-US" altLang="zh-TW" sz="1350" dirty="0"/>
              <a:t>Normal";</a:t>
            </a:r>
          </a:p>
          <a:p>
            <a:pPr marL="0" indent="0">
              <a:buNone/>
            </a:pPr>
            <a:r>
              <a:rPr lang="en-US" altLang="zh-TW" sz="1350" dirty="0"/>
              <a:t>         }</a:t>
            </a:r>
          </a:p>
          <a:p>
            <a:pPr marL="0" indent="0">
              <a:buNone/>
            </a:pPr>
            <a:r>
              <a:rPr lang="en-US" altLang="zh-TW" sz="1350" dirty="0"/>
              <a:t>    else </a:t>
            </a:r>
          </a:p>
          <a:p>
            <a:pPr marL="0" indent="0">
              <a:buNone/>
            </a:pPr>
            <a:r>
              <a:rPr lang="en-US" altLang="zh-TW" sz="1350" dirty="0"/>
              <a:t>	status = "</a:t>
            </a:r>
            <a:r>
              <a:rPr lang="zh-TW" altLang="en-US" sz="1350" dirty="0"/>
              <a:t>體重過輕</a:t>
            </a:r>
            <a:r>
              <a:rPr lang="en-US" altLang="zh-TW" sz="1350" dirty="0"/>
              <a:t>Underweight";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835424" y="2151515"/>
            <a:ext cx="3841031" cy="293366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350" dirty="0"/>
              <a:t> if (</a:t>
            </a:r>
            <a:r>
              <a:rPr lang="en-US" altLang="zh-TW" sz="1350" dirty="0" err="1"/>
              <a:t>bmi</a:t>
            </a:r>
            <a:r>
              <a:rPr lang="en-US" altLang="zh-TW" sz="1350" dirty="0"/>
              <a:t>&gt;=24) {</a:t>
            </a:r>
          </a:p>
          <a:p>
            <a:pPr marL="0" indent="0">
              <a:buNone/>
            </a:pPr>
            <a:r>
              <a:rPr lang="en-US" altLang="zh-TW" sz="1350" dirty="0"/>
              <a:t>	status = "</a:t>
            </a:r>
            <a:r>
              <a:rPr lang="zh-TW" altLang="en-US" sz="1350" dirty="0"/>
              <a:t>過重</a:t>
            </a:r>
            <a:r>
              <a:rPr lang="en-US" altLang="zh-TW" sz="1350" dirty="0"/>
              <a:t>Overweight";</a:t>
            </a:r>
          </a:p>
          <a:p>
            <a:pPr marL="0" indent="0">
              <a:buNone/>
            </a:pPr>
            <a:r>
              <a:rPr lang="en-US" altLang="zh-TW" sz="1350" dirty="0"/>
              <a:t>	}</a:t>
            </a:r>
          </a:p>
          <a:p>
            <a:pPr marL="0" indent="0">
              <a:buNone/>
            </a:pPr>
            <a:r>
              <a:rPr lang="en-US" altLang="zh-TW" sz="1350" dirty="0"/>
              <a:t>    else if (</a:t>
            </a:r>
            <a:r>
              <a:rPr lang="en-US" altLang="zh-TW" sz="1350" u="sng" dirty="0" err="1">
                <a:solidFill>
                  <a:srgbClr val="FF0000"/>
                </a:solidFill>
              </a:rPr>
              <a:t>bmi</a:t>
            </a:r>
            <a:r>
              <a:rPr lang="en-US" altLang="zh-TW" sz="1350" u="sng" dirty="0">
                <a:solidFill>
                  <a:srgbClr val="FF0000"/>
                </a:solidFill>
              </a:rPr>
              <a:t>&gt;=18.5 </a:t>
            </a:r>
            <a:r>
              <a:rPr lang="en-US" altLang="zh-TW" sz="1350" dirty="0">
                <a:solidFill>
                  <a:srgbClr val="FF0000"/>
                </a:solidFill>
              </a:rPr>
              <a:t>&amp;&amp; </a:t>
            </a:r>
            <a:r>
              <a:rPr lang="en-US" altLang="zh-TW" sz="1350" dirty="0" err="1">
                <a:solidFill>
                  <a:srgbClr val="FF0000"/>
                </a:solidFill>
              </a:rPr>
              <a:t>bmi</a:t>
            </a:r>
            <a:r>
              <a:rPr lang="en-US" altLang="zh-TW" sz="1350" dirty="0">
                <a:solidFill>
                  <a:srgbClr val="FF0000"/>
                </a:solidFill>
              </a:rPr>
              <a:t>&lt;24</a:t>
            </a:r>
            <a:r>
              <a:rPr lang="en-US" altLang="zh-TW" sz="1350" dirty="0"/>
              <a:t>)</a:t>
            </a:r>
          </a:p>
          <a:p>
            <a:pPr marL="0" indent="0">
              <a:buNone/>
            </a:pPr>
            <a:r>
              <a:rPr lang="en-US" altLang="zh-TW" sz="1350" dirty="0"/>
              <a:t>         {</a:t>
            </a:r>
          </a:p>
          <a:p>
            <a:pPr marL="0" indent="0">
              <a:buNone/>
            </a:pPr>
            <a:r>
              <a:rPr lang="en-US" altLang="zh-TW" sz="1350" dirty="0"/>
              <a:t>	status = "</a:t>
            </a:r>
            <a:r>
              <a:rPr lang="zh-TW" altLang="en-US" sz="1350" dirty="0"/>
              <a:t>正常</a:t>
            </a:r>
            <a:r>
              <a:rPr lang="en-US" altLang="zh-TW" sz="1350" dirty="0"/>
              <a:t>Normal";</a:t>
            </a:r>
          </a:p>
          <a:p>
            <a:pPr marL="0" indent="0">
              <a:buNone/>
            </a:pPr>
            <a:r>
              <a:rPr lang="en-US" altLang="zh-TW" sz="1350" dirty="0"/>
              <a:t>         }</a:t>
            </a:r>
          </a:p>
          <a:p>
            <a:pPr marL="0" indent="0">
              <a:buNone/>
            </a:pPr>
            <a:r>
              <a:rPr lang="en-US" altLang="zh-TW" sz="1350" dirty="0"/>
              <a:t>    else </a:t>
            </a:r>
          </a:p>
          <a:p>
            <a:pPr marL="0" indent="0">
              <a:buNone/>
            </a:pPr>
            <a:r>
              <a:rPr lang="en-US" altLang="zh-TW" sz="1350" dirty="0"/>
              <a:t>	status = "</a:t>
            </a:r>
            <a:r>
              <a:rPr lang="zh-TW" altLang="en-US" sz="1350" dirty="0"/>
              <a:t>體重過輕</a:t>
            </a:r>
            <a:r>
              <a:rPr lang="en-US" altLang="zh-TW" sz="1350" dirty="0"/>
              <a:t>Underweight";</a:t>
            </a:r>
          </a:p>
        </p:txBody>
      </p:sp>
    </p:spTree>
    <p:extLst>
      <p:ext uri="{BB962C8B-B14F-4D97-AF65-F5344CB8AC3E}">
        <p14:creationId xmlns:p14="http://schemas.microsoft.com/office/powerpoint/2010/main" val="22377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834515"/>
            <a:ext cx="5915025" cy="704276"/>
          </a:xfrm>
        </p:spPr>
        <p:txBody>
          <a:bodyPr/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9622" y="1754815"/>
            <a:ext cx="3395433" cy="1755533"/>
          </a:xfrm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350" dirty="0"/>
              <a:t>if (</a:t>
            </a:r>
            <a:r>
              <a:rPr lang="en-US" altLang="zh-TW" sz="1350" dirty="0" err="1"/>
              <a:t>bmi</a:t>
            </a:r>
            <a:r>
              <a:rPr lang="en-US" altLang="zh-TW" sz="1350" dirty="0"/>
              <a:t> &lt; 18.5) </a:t>
            </a:r>
          </a:p>
          <a:p>
            <a:pPr marL="0" indent="0">
              <a:buNone/>
            </a:pPr>
            <a:r>
              <a:rPr lang="zh-TW" altLang="en-US" sz="1350" dirty="0" smtClean="0"/>
              <a:t>    </a:t>
            </a:r>
            <a:r>
              <a:rPr lang="en-US" altLang="zh-TW" sz="1350" dirty="0" smtClean="0"/>
              <a:t>status </a:t>
            </a:r>
            <a:r>
              <a:rPr lang="en-US" altLang="zh-TW" sz="1350" dirty="0"/>
              <a:t>= "</a:t>
            </a:r>
            <a:r>
              <a:rPr lang="zh-TW" altLang="en-US" sz="1350" dirty="0"/>
              <a:t>體重過輕</a:t>
            </a:r>
            <a:r>
              <a:rPr lang="en-US" altLang="zh-TW" sz="1350" dirty="0"/>
              <a:t>Underweight";</a:t>
            </a:r>
          </a:p>
          <a:p>
            <a:pPr marL="0" indent="0">
              <a:buNone/>
            </a:pPr>
            <a:r>
              <a:rPr lang="en-US" altLang="zh-TW" sz="1350" dirty="0" smtClean="0"/>
              <a:t>else </a:t>
            </a:r>
            <a:r>
              <a:rPr lang="en-US" altLang="zh-TW" sz="1350" dirty="0">
                <a:solidFill>
                  <a:srgbClr val="FF0000"/>
                </a:solidFill>
              </a:rPr>
              <a:t>if (</a:t>
            </a:r>
            <a:r>
              <a:rPr lang="en-US" altLang="zh-TW" sz="1350" dirty="0" err="1">
                <a:solidFill>
                  <a:srgbClr val="FF0000"/>
                </a:solidFill>
              </a:rPr>
              <a:t>bmi</a:t>
            </a:r>
            <a:r>
              <a:rPr lang="en-US" altLang="zh-TW" sz="1350" dirty="0">
                <a:solidFill>
                  <a:srgbClr val="FF0000"/>
                </a:solidFill>
              </a:rPr>
              <a:t>&gt;=18.5 &amp;&amp; </a:t>
            </a:r>
            <a:r>
              <a:rPr lang="en-US" altLang="zh-TW" sz="1350" dirty="0" err="1">
                <a:solidFill>
                  <a:srgbClr val="FF0000"/>
                </a:solidFill>
              </a:rPr>
              <a:t>bmi</a:t>
            </a:r>
            <a:r>
              <a:rPr lang="en-US" altLang="zh-TW" sz="1350" dirty="0">
                <a:solidFill>
                  <a:srgbClr val="FF0000"/>
                </a:solidFill>
              </a:rPr>
              <a:t> &lt; 24)</a:t>
            </a:r>
          </a:p>
          <a:p>
            <a:pPr marL="0" indent="0">
              <a:buNone/>
            </a:pPr>
            <a:r>
              <a:rPr lang="zh-TW" altLang="en-US" sz="1350" dirty="0" smtClean="0"/>
              <a:t>     </a:t>
            </a:r>
            <a:r>
              <a:rPr lang="en-US" altLang="zh-TW" sz="1350" dirty="0" smtClean="0"/>
              <a:t>status </a:t>
            </a:r>
            <a:r>
              <a:rPr lang="en-US" altLang="zh-TW" sz="1350" dirty="0"/>
              <a:t>= "</a:t>
            </a:r>
            <a:r>
              <a:rPr lang="zh-TW" altLang="en-US" sz="1350" dirty="0"/>
              <a:t>正常</a:t>
            </a:r>
            <a:r>
              <a:rPr lang="en-US" altLang="zh-TW" sz="1350" dirty="0" smtClean="0"/>
              <a:t>Normal";</a:t>
            </a:r>
            <a:endParaRPr lang="en-US" altLang="zh-TW" sz="1350" dirty="0"/>
          </a:p>
          <a:p>
            <a:pPr marL="0" indent="0">
              <a:buNone/>
            </a:pPr>
            <a:r>
              <a:rPr lang="en-US" altLang="zh-TW" sz="1350" dirty="0" smtClean="0"/>
              <a:t>else </a:t>
            </a:r>
            <a:endParaRPr lang="en-US" altLang="zh-TW" sz="1350" dirty="0"/>
          </a:p>
          <a:p>
            <a:pPr marL="0" indent="0">
              <a:buNone/>
            </a:pPr>
            <a:r>
              <a:rPr lang="zh-TW" altLang="en-US" sz="1350" dirty="0"/>
              <a:t> </a:t>
            </a:r>
            <a:r>
              <a:rPr lang="zh-TW" altLang="en-US" sz="1350" dirty="0" smtClean="0"/>
              <a:t>    </a:t>
            </a:r>
            <a:r>
              <a:rPr lang="en-US" altLang="zh-TW" sz="1350" dirty="0" smtClean="0"/>
              <a:t>status </a:t>
            </a:r>
            <a:r>
              <a:rPr lang="en-US" altLang="zh-TW" sz="1350" dirty="0"/>
              <a:t>= "</a:t>
            </a:r>
            <a:r>
              <a:rPr lang="zh-TW" altLang="en-US" sz="1350" dirty="0"/>
              <a:t>過重</a:t>
            </a:r>
            <a:r>
              <a:rPr lang="en-US" altLang="zh-TW" sz="1350" dirty="0"/>
              <a:t>Overweight";</a:t>
            </a:r>
            <a:endParaRPr lang="zh-TW" altLang="en-US" sz="135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628505" y="1754815"/>
            <a:ext cx="3395433" cy="175553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51435" tIns="25718" rIns="51435" bIns="25718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350" dirty="0"/>
              <a:t>if (</a:t>
            </a:r>
            <a:r>
              <a:rPr lang="en-US" altLang="zh-TW" sz="1350" dirty="0" err="1"/>
              <a:t>bmi</a:t>
            </a:r>
            <a:r>
              <a:rPr lang="en-US" altLang="zh-TW" sz="1350" dirty="0"/>
              <a:t> &lt; 18.5) </a:t>
            </a:r>
          </a:p>
          <a:p>
            <a:pPr marL="0" indent="0">
              <a:buNone/>
            </a:pPr>
            <a:r>
              <a:rPr lang="zh-TW" altLang="en-US" sz="1350" dirty="0"/>
              <a:t> </a:t>
            </a:r>
            <a:r>
              <a:rPr lang="zh-TW" altLang="en-US" sz="1350" dirty="0" smtClean="0"/>
              <a:t>     </a:t>
            </a:r>
            <a:r>
              <a:rPr lang="en-US" altLang="zh-TW" sz="1350" dirty="0" smtClean="0"/>
              <a:t>status </a:t>
            </a:r>
            <a:r>
              <a:rPr lang="en-US" altLang="zh-TW" sz="1350" dirty="0"/>
              <a:t>= "</a:t>
            </a:r>
            <a:r>
              <a:rPr lang="zh-TW" altLang="en-US" sz="1350" dirty="0"/>
              <a:t>體重過輕</a:t>
            </a:r>
            <a:r>
              <a:rPr lang="en-US" altLang="zh-TW" sz="1350" dirty="0"/>
              <a:t>Underweight";</a:t>
            </a:r>
          </a:p>
          <a:p>
            <a:pPr marL="0" indent="0">
              <a:buNone/>
            </a:pPr>
            <a:r>
              <a:rPr lang="en-US" altLang="zh-TW" sz="1350" dirty="0"/>
              <a:t> </a:t>
            </a:r>
            <a:r>
              <a:rPr lang="en-US" altLang="zh-TW" sz="1350" dirty="0" smtClean="0"/>
              <a:t>else </a:t>
            </a:r>
            <a:r>
              <a:rPr lang="en-US" altLang="zh-TW" sz="1350" dirty="0"/>
              <a:t>if (</a:t>
            </a:r>
            <a:r>
              <a:rPr lang="en-US" altLang="zh-TW" sz="1350" dirty="0" err="1">
                <a:solidFill>
                  <a:srgbClr val="FF0000"/>
                </a:solidFill>
              </a:rPr>
              <a:t>bmi</a:t>
            </a:r>
            <a:r>
              <a:rPr lang="en-US" altLang="zh-TW" sz="1350" dirty="0">
                <a:solidFill>
                  <a:srgbClr val="FF0000"/>
                </a:solidFill>
              </a:rPr>
              <a:t> &lt; 24</a:t>
            </a:r>
            <a:r>
              <a:rPr lang="en-US" altLang="zh-TW" sz="1350" dirty="0"/>
              <a:t>)</a:t>
            </a:r>
          </a:p>
          <a:p>
            <a:pPr marL="0" indent="0">
              <a:buNone/>
            </a:pPr>
            <a:r>
              <a:rPr lang="zh-TW" altLang="en-US" sz="1350" dirty="0" smtClean="0"/>
              <a:t>       </a:t>
            </a:r>
            <a:r>
              <a:rPr lang="en-US" altLang="zh-TW" sz="1350" dirty="0" smtClean="0"/>
              <a:t>status </a:t>
            </a:r>
            <a:r>
              <a:rPr lang="en-US" altLang="zh-TW" sz="1350" dirty="0"/>
              <a:t>= "</a:t>
            </a:r>
            <a:r>
              <a:rPr lang="zh-TW" altLang="en-US" sz="1350" dirty="0"/>
              <a:t>正常</a:t>
            </a:r>
            <a:r>
              <a:rPr lang="en-US" altLang="zh-TW" sz="1350" dirty="0"/>
              <a:t>Normal </a:t>
            </a:r>
            <a:r>
              <a:rPr lang="en-US" altLang="zh-TW" sz="1350" dirty="0" smtClean="0"/>
              <a:t>";</a:t>
            </a:r>
            <a:endParaRPr lang="en-US" altLang="zh-TW" sz="1350" dirty="0"/>
          </a:p>
          <a:p>
            <a:pPr marL="0" indent="0">
              <a:buNone/>
            </a:pPr>
            <a:r>
              <a:rPr lang="en-US" altLang="zh-TW" sz="1350" dirty="0"/>
              <a:t>  </a:t>
            </a:r>
            <a:r>
              <a:rPr lang="en-US" altLang="zh-TW" sz="1350" dirty="0" smtClean="0"/>
              <a:t>else </a:t>
            </a:r>
            <a:endParaRPr lang="en-US" altLang="zh-TW" sz="1350" dirty="0"/>
          </a:p>
          <a:p>
            <a:pPr marL="0" indent="0">
              <a:buNone/>
            </a:pPr>
            <a:r>
              <a:rPr lang="zh-TW" altLang="en-US" sz="1350" dirty="0"/>
              <a:t> </a:t>
            </a:r>
            <a:r>
              <a:rPr lang="zh-TW" altLang="en-US" sz="1350" dirty="0" smtClean="0"/>
              <a:t>      </a:t>
            </a:r>
            <a:r>
              <a:rPr lang="en-US" altLang="zh-TW" sz="1350" dirty="0" smtClean="0"/>
              <a:t>status </a:t>
            </a:r>
            <a:r>
              <a:rPr lang="en-US" altLang="zh-TW" sz="1350" dirty="0"/>
              <a:t>= "</a:t>
            </a:r>
            <a:r>
              <a:rPr lang="zh-TW" altLang="en-US" sz="1350" dirty="0"/>
              <a:t>過重</a:t>
            </a:r>
            <a:r>
              <a:rPr lang="en-US" altLang="zh-TW" sz="1350" dirty="0"/>
              <a:t>Overweight";</a:t>
            </a:r>
            <a:endParaRPr lang="zh-TW" altLang="en-US" sz="135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178551" y="3715395"/>
            <a:ext cx="3395433" cy="219788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350" dirty="0"/>
              <a:t> if (</a:t>
            </a:r>
            <a:r>
              <a:rPr lang="en-US" altLang="zh-TW" sz="1350" dirty="0" err="1"/>
              <a:t>bmi</a:t>
            </a:r>
            <a:r>
              <a:rPr lang="en-US" altLang="zh-TW" sz="1350" dirty="0"/>
              <a:t>&gt;=24</a:t>
            </a:r>
            <a:r>
              <a:rPr lang="en-US" altLang="zh-TW" sz="1350" dirty="0" smtClean="0"/>
              <a:t>)</a:t>
            </a:r>
            <a:endParaRPr lang="en-US" altLang="zh-TW" sz="1350" dirty="0"/>
          </a:p>
          <a:p>
            <a:pPr marL="0" indent="0">
              <a:buNone/>
            </a:pPr>
            <a:r>
              <a:rPr lang="zh-TW" altLang="en-US" sz="1350" dirty="0"/>
              <a:t> </a:t>
            </a:r>
            <a:r>
              <a:rPr lang="zh-TW" altLang="en-US" sz="1350" dirty="0" smtClean="0"/>
              <a:t>       </a:t>
            </a:r>
            <a:r>
              <a:rPr lang="en-US" altLang="zh-TW" sz="1350" dirty="0" smtClean="0"/>
              <a:t>status </a:t>
            </a:r>
            <a:r>
              <a:rPr lang="en-US" altLang="zh-TW" sz="1350" dirty="0"/>
              <a:t>= "</a:t>
            </a:r>
            <a:r>
              <a:rPr lang="zh-TW" altLang="en-US" sz="1350" dirty="0"/>
              <a:t>過重</a:t>
            </a:r>
            <a:r>
              <a:rPr lang="en-US" altLang="zh-TW" sz="1350" dirty="0"/>
              <a:t>Overweight";</a:t>
            </a:r>
          </a:p>
          <a:p>
            <a:pPr marL="0" indent="0">
              <a:buNone/>
            </a:pPr>
            <a:r>
              <a:rPr lang="en-US" altLang="zh-TW" sz="1350" dirty="0" smtClean="0"/>
              <a:t>else </a:t>
            </a:r>
            <a:r>
              <a:rPr lang="en-US" altLang="zh-TW" sz="1350" dirty="0"/>
              <a:t>if (</a:t>
            </a:r>
            <a:r>
              <a:rPr lang="en-US" altLang="zh-TW" sz="1350" dirty="0" err="1">
                <a:solidFill>
                  <a:srgbClr val="FF0000"/>
                </a:solidFill>
              </a:rPr>
              <a:t>bmi</a:t>
            </a:r>
            <a:r>
              <a:rPr lang="en-US" altLang="zh-TW" sz="1350" dirty="0">
                <a:solidFill>
                  <a:srgbClr val="FF0000"/>
                </a:solidFill>
              </a:rPr>
              <a:t>&gt;=18.5 &amp;&amp; </a:t>
            </a:r>
            <a:r>
              <a:rPr lang="en-US" altLang="zh-TW" sz="1350" dirty="0" err="1">
                <a:solidFill>
                  <a:srgbClr val="FF0000"/>
                </a:solidFill>
              </a:rPr>
              <a:t>bmi</a:t>
            </a:r>
            <a:r>
              <a:rPr lang="en-US" altLang="zh-TW" sz="1350" dirty="0">
                <a:solidFill>
                  <a:srgbClr val="FF0000"/>
                </a:solidFill>
              </a:rPr>
              <a:t>&lt;24</a:t>
            </a:r>
            <a:r>
              <a:rPr lang="en-US" altLang="zh-TW" sz="1350" dirty="0"/>
              <a:t>)</a:t>
            </a:r>
          </a:p>
          <a:p>
            <a:pPr marL="0" indent="0">
              <a:buNone/>
            </a:pPr>
            <a:r>
              <a:rPr lang="zh-TW" altLang="en-US" sz="1350" dirty="0" smtClean="0"/>
              <a:t>      </a:t>
            </a:r>
            <a:r>
              <a:rPr lang="en-US" altLang="zh-TW" sz="1350" dirty="0" smtClean="0"/>
              <a:t>status </a:t>
            </a:r>
            <a:r>
              <a:rPr lang="en-US" altLang="zh-TW" sz="1350" dirty="0"/>
              <a:t>= "</a:t>
            </a:r>
            <a:r>
              <a:rPr lang="zh-TW" altLang="en-US" sz="1350" dirty="0"/>
              <a:t>正常</a:t>
            </a:r>
            <a:r>
              <a:rPr lang="en-US" altLang="zh-TW" sz="1350" dirty="0"/>
              <a:t>Normal";</a:t>
            </a:r>
          </a:p>
          <a:p>
            <a:pPr marL="0" indent="0">
              <a:buNone/>
            </a:pPr>
            <a:r>
              <a:rPr lang="en-US" altLang="zh-TW" sz="1350" dirty="0" smtClean="0"/>
              <a:t>else </a:t>
            </a:r>
            <a:endParaRPr lang="en-US" altLang="zh-TW" sz="1350" dirty="0"/>
          </a:p>
          <a:p>
            <a:pPr marL="0" indent="0">
              <a:buNone/>
            </a:pPr>
            <a:r>
              <a:rPr lang="zh-TW" altLang="en-US" sz="1350" dirty="0" smtClean="0"/>
              <a:t>      </a:t>
            </a:r>
            <a:r>
              <a:rPr lang="en-US" altLang="zh-TW" sz="1350" dirty="0" smtClean="0"/>
              <a:t>status </a:t>
            </a:r>
            <a:r>
              <a:rPr lang="en-US" altLang="zh-TW" sz="1350" dirty="0"/>
              <a:t>= "</a:t>
            </a:r>
            <a:r>
              <a:rPr lang="zh-TW" altLang="en-US" sz="1350" dirty="0"/>
              <a:t>體重過輕</a:t>
            </a:r>
            <a:r>
              <a:rPr lang="en-US" altLang="zh-TW" sz="1350" dirty="0"/>
              <a:t>Underweight";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680012" y="3715395"/>
            <a:ext cx="3395433" cy="219788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350" dirty="0"/>
              <a:t>if (</a:t>
            </a:r>
            <a:r>
              <a:rPr lang="en-US" altLang="zh-TW" sz="1350" dirty="0" err="1"/>
              <a:t>bmi</a:t>
            </a:r>
            <a:r>
              <a:rPr lang="en-US" altLang="zh-TW" sz="1350" dirty="0"/>
              <a:t>&gt;=24)</a:t>
            </a:r>
          </a:p>
          <a:p>
            <a:pPr marL="0" indent="0">
              <a:buNone/>
            </a:pPr>
            <a:r>
              <a:rPr lang="zh-TW" altLang="en-US" sz="1350" dirty="0"/>
              <a:t> </a:t>
            </a:r>
            <a:r>
              <a:rPr lang="zh-TW" altLang="en-US" sz="1350" dirty="0" smtClean="0"/>
              <a:t>     </a:t>
            </a:r>
            <a:r>
              <a:rPr lang="en-US" altLang="zh-TW" sz="1350" dirty="0" smtClean="0"/>
              <a:t>status </a:t>
            </a:r>
            <a:r>
              <a:rPr lang="en-US" altLang="zh-TW" sz="1350" dirty="0"/>
              <a:t>= "</a:t>
            </a:r>
            <a:r>
              <a:rPr lang="zh-TW" altLang="en-US" sz="1350" dirty="0"/>
              <a:t>過重</a:t>
            </a:r>
            <a:r>
              <a:rPr lang="en-US" altLang="zh-TW" sz="1350" dirty="0"/>
              <a:t>Overweight";</a:t>
            </a:r>
          </a:p>
          <a:p>
            <a:pPr marL="0" indent="0">
              <a:buNone/>
            </a:pPr>
            <a:r>
              <a:rPr lang="en-US" altLang="zh-TW" sz="1350" dirty="0" smtClean="0"/>
              <a:t>else </a:t>
            </a:r>
            <a:r>
              <a:rPr lang="en-US" altLang="zh-TW" sz="1350" dirty="0"/>
              <a:t>if (</a:t>
            </a:r>
            <a:r>
              <a:rPr lang="en-US" altLang="zh-TW" sz="1350" dirty="0" err="1">
                <a:solidFill>
                  <a:srgbClr val="FF0000"/>
                </a:solidFill>
              </a:rPr>
              <a:t>bmi</a:t>
            </a:r>
            <a:r>
              <a:rPr lang="en-US" altLang="zh-TW" sz="1350" dirty="0">
                <a:solidFill>
                  <a:srgbClr val="FF0000"/>
                </a:solidFill>
              </a:rPr>
              <a:t> &gt;= 18.5</a:t>
            </a:r>
            <a:r>
              <a:rPr lang="en-US" altLang="zh-TW" sz="1350" dirty="0"/>
              <a:t>) </a:t>
            </a:r>
          </a:p>
          <a:p>
            <a:pPr marL="0" indent="0">
              <a:buNone/>
            </a:pPr>
            <a:r>
              <a:rPr lang="zh-TW" altLang="en-US" sz="1350" dirty="0" smtClean="0"/>
              <a:t>      </a:t>
            </a:r>
            <a:r>
              <a:rPr lang="en-US" altLang="zh-TW" sz="1350" dirty="0" smtClean="0"/>
              <a:t>status </a:t>
            </a:r>
            <a:r>
              <a:rPr lang="en-US" altLang="zh-TW" sz="1350" dirty="0"/>
              <a:t>= "</a:t>
            </a:r>
            <a:r>
              <a:rPr lang="zh-TW" altLang="en-US" sz="1350" dirty="0"/>
              <a:t>正常</a:t>
            </a:r>
            <a:r>
              <a:rPr lang="en-US" altLang="zh-TW" sz="1350" dirty="0"/>
              <a:t>Normal";</a:t>
            </a:r>
          </a:p>
          <a:p>
            <a:pPr marL="0" indent="0">
              <a:buNone/>
            </a:pPr>
            <a:r>
              <a:rPr lang="en-US" altLang="zh-TW" sz="1350" dirty="0" smtClean="0"/>
              <a:t>else </a:t>
            </a:r>
            <a:endParaRPr lang="en-US" altLang="zh-TW" sz="1350" dirty="0"/>
          </a:p>
          <a:p>
            <a:pPr marL="0" indent="0">
              <a:buNone/>
            </a:pPr>
            <a:r>
              <a:rPr lang="zh-TW" altLang="en-US" sz="1350" dirty="0"/>
              <a:t> </a:t>
            </a:r>
            <a:r>
              <a:rPr lang="zh-TW" altLang="en-US" sz="1350" dirty="0" smtClean="0"/>
              <a:t>     </a:t>
            </a:r>
            <a:r>
              <a:rPr lang="en-US" altLang="zh-TW" sz="1350" dirty="0" smtClean="0"/>
              <a:t>status </a:t>
            </a:r>
            <a:r>
              <a:rPr lang="en-US" altLang="zh-TW" sz="1350" dirty="0"/>
              <a:t>= "</a:t>
            </a:r>
            <a:r>
              <a:rPr lang="zh-TW" altLang="en-US" sz="1350" dirty="0"/>
              <a:t>體重過輕</a:t>
            </a:r>
            <a:r>
              <a:rPr lang="en-US" altLang="zh-TW" sz="1350" dirty="0"/>
              <a:t>Underweight";</a:t>
            </a:r>
          </a:p>
        </p:txBody>
      </p:sp>
    </p:spTree>
    <p:extLst>
      <p:ext uri="{BB962C8B-B14F-4D97-AF65-F5344CB8AC3E}">
        <p14:creationId xmlns:p14="http://schemas.microsoft.com/office/powerpoint/2010/main" val="7243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 圖示思考法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14488" y="2226470"/>
            <a:ext cx="5915025" cy="392441"/>
          </a:xfrm>
        </p:spPr>
        <p:txBody>
          <a:bodyPr>
            <a:normAutofit fontScale="92500" lnSpcReduction="20000"/>
          </a:bodyPr>
          <a:lstStyle/>
          <a:p>
            <a:endParaRPr lang="zh-TW" altLang="en-US" dirty="0"/>
          </a:p>
        </p:txBody>
      </p:sp>
      <p:sp>
        <p:nvSpPr>
          <p:cNvPr id="4" name="左-右雙向箭號 3"/>
          <p:cNvSpPr/>
          <p:nvPr/>
        </p:nvSpPr>
        <p:spPr>
          <a:xfrm>
            <a:off x="1817694" y="3807042"/>
            <a:ext cx="5130570" cy="1620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" name="橢圓 4"/>
          <p:cNvSpPr/>
          <p:nvPr/>
        </p:nvSpPr>
        <p:spPr>
          <a:xfrm>
            <a:off x="2843808" y="3753036"/>
            <a:ext cx="162018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" name="橢圓 5"/>
          <p:cNvSpPr/>
          <p:nvPr/>
        </p:nvSpPr>
        <p:spPr>
          <a:xfrm>
            <a:off x="5166066" y="3753036"/>
            <a:ext cx="16201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7" name="文字方塊 6"/>
          <p:cNvSpPr txBox="1"/>
          <p:nvPr/>
        </p:nvSpPr>
        <p:spPr>
          <a:xfrm>
            <a:off x="2629401" y="3335329"/>
            <a:ext cx="7970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00" dirty="0"/>
              <a:t>18.5</a:t>
            </a:r>
            <a:endParaRPr lang="zh-TW" altLang="en-US" sz="27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21288" y="3259396"/>
            <a:ext cx="5341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00" dirty="0"/>
              <a:t>24</a:t>
            </a:r>
            <a:endParaRPr lang="zh-TW" altLang="en-US" sz="27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909074" y="4198401"/>
            <a:ext cx="9701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00" dirty="0"/>
              <a:t>&lt;18.5</a:t>
            </a:r>
            <a:endParaRPr lang="zh-TW" altLang="en-US" sz="27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760133" y="4226081"/>
            <a:ext cx="70724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00" dirty="0"/>
              <a:t>&gt;24</a:t>
            </a:r>
            <a:endParaRPr lang="zh-TW" altLang="en-US" sz="27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90247" y="3983761"/>
            <a:ext cx="22044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00" dirty="0">
                <a:solidFill>
                  <a:srgbClr val="FF0000"/>
                </a:solidFill>
              </a:rPr>
              <a:t>18.5&lt;=</a:t>
            </a:r>
            <a:r>
              <a:rPr lang="en-US" altLang="zh-TW" sz="2700" dirty="0" err="1">
                <a:solidFill>
                  <a:srgbClr val="FF0000"/>
                </a:solidFill>
              </a:rPr>
              <a:t>bmi</a:t>
            </a:r>
            <a:r>
              <a:rPr lang="en-US" altLang="zh-TW" sz="2700" dirty="0">
                <a:solidFill>
                  <a:srgbClr val="FF0000"/>
                </a:solidFill>
              </a:rPr>
              <a:t>&lt;24</a:t>
            </a:r>
            <a:endParaRPr lang="zh-TW" altLang="en-US" sz="27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26380" y="4652755"/>
            <a:ext cx="3199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(18.5&lt;=</a:t>
            </a:r>
            <a:r>
              <a:rPr lang="en-US" altLang="zh-TW" sz="2400" dirty="0" err="1"/>
              <a:t>bmi</a:t>
            </a:r>
            <a:r>
              <a:rPr lang="en-US" altLang="zh-TW" sz="2400" dirty="0"/>
              <a:t> &amp;&amp; </a:t>
            </a:r>
            <a:r>
              <a:rPr lang="en-US" altLang="zh-TW" sz="2400" dirty="0" err="1"/>
              <a:t>bmi</a:t>
            </a:r>
            <a:r>
              <a:rPr lang="en-US" altLang="zh-TW" sz="2400" dirty="0"/>
              <a:t>&lt;24)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3326379" y="5157193"/>
            <a:ext cx="3475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bmi</a:t>
            </a:r>
            <a:r>
              <a:rPr lang="en-US" altLang="zh-TW" sz="2400" dirty="0"/>
              <a:t> &gt;=18.5 &amp;&amp; </a:t>
            </a:r>
            <a:r>
              <a:rPr lang="en-US" altLang="zh-TW" sz="2400" dirty="0" err="1"/>
              <a:t>bmi</a:t>
            </a:r>
            <a:r>
              <a:rPr lang="en-US" altLang="zh-TW" sz="2400" dirty="0"/>
              <a:t> &lt; 24 )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32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 圖示思考法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14488" y="2226470"/>
            <a:ext cx="5915025" cy="392441"/>
          </a:xfrm>
        </p:spPr>
        <p:txBody>
          <a:bodyPr>
            <a:normAutofit fontScale="92500" lnSpcReduction="20000"/>
          </a:bodyPr>
          <a:lstStyle/>
          <a:p>
            <a:endParaRPr lang="zh-TW" altLang="en-US" dirty="0"/>
          </a:p>
        </p:txBody>
      </p:sp>
      <p:sp>
        <p:nvSpPr>
          <p:cNvPr id="4" name="左-右雙向箭號 3"/>
          <p:cNvSpPr/>
          <p:nvPr/>
        </p:nvSpPr>
        <p:spPr>
          <a:xfrm>
            <a:off x="1817694" y="3807042"/>
            <a:ext cx="5130570" cy="1620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" name="橢圓 4"/>
          <p:cNvSpPr/>
          <p:nvPr/>
        </p:nvSpPr>
        <p:spPr>
          <a:xfrm>
            <a:off x="2843808" y="3753036"/>
            <a:ext cx="162018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" name="橢圓 5"/>
          <p:cNvSpPr/>
          <p:nvPr/>
        </p:nvSpPr>
        <p:spPr>
          <a:xfrm>
            <a:off x="5166066" y="3753036"/>
            <a:ext cx="16201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7" name="文字方塊 6"/>
          <p:cNvSpPr txBox="1"/>
          <p:nvPr/>
        </p:nvSpPr>
        <p:spPr>
          <a:xfrm>
            <a:off x="2629401" y="3335329"/>
            <a:ext cx="7970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00" dirty="0"/>
              <a:t>18.5</a:t>
            </a:r>
            <a:endParaRPr lang="zh-TW" altLang="en-US" sz="27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21288" y="3259396"/>
            <a:ext cx="5341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00" dirty="0"/>
              <a:t>24</a:t>
            </a:r>
            <a:endParaRPr lang="zh-TW" altLang="en-US" sz="27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909074" y="4198401"/>
            <a:ext cx="9701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00" dirty="0"/>
              <a:t>&lt;18.5</a:t>
            </a:r>
            <a:endParaRPr lang="zh-TW" altLang="en-US" sz="27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760133" y="4226081"/>
            <a:ext cx="70724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00" dirty="0"/>
              <a:t>&gt;24</a:t>
            </a:r>
            <a:endParaRPr lang="zh-TW" altLang="en-US" sz="27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90248" y="3983761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00" dirty="0" err="1">
                <a:solidFill>
                  <a:srgbClr val="FF0000"/>
                </a:solidFill>
              </a:rPr>
              <a:t>bmi</a:t>
            </a:r>
            <a:r>
              <a:rPr lang="zh-TW" altLang="en-US" sz="2700" dirty="0">
                <a:solidFill>
                  <a:srgbClr val="FF0000"/>
                </a:solidFill>
              </a:rPr>
              <a:t>值域</a:t>
            </a:r>
            <a:r>
              <a:rPr lang="en-US" altLang="zh-TW" sz="2700" dirty="0">
                <a:solidFill>
                  <a:srgbClr val="FF0000"/>
                </a:solidFill>
              </a:rPr>
              <a:t>?</a:t>
            </a:r>
            <a:endParaRPr lang="zh-TW" altLang="en-US" sz="27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26379" y="4652755"/>
            <a:ext cx="3062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(18.5&lt;=</a:t>
            </a:r>
            <a:r>
              <a:rPr lang="en-US" altLang="zh-TW" sz="2400" dirty="0" err="1"/>
              <a:t>bmi</a:t>
            </a:r>
            <a:r>
              <a:rPr lang="en-US" altLang="zh-TW" sz="2400" dirty="0"/>
              <a:t> || </a:t>
            </a:r>
            <a:r>
              <a:rPr lang="en-US" altLang="zh-TW" sz="2400" dirty="0" err="1"/>
              <a:t>bmi</a:t>
            </a:r>
            <a:r>
              <a:rPr lang="en-US" altLang="zh-TW" sz="2400" dirty="0"/>
              <a:t>&lt;24)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3326379" y="5157193"/>
            <a:ext cx="3337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bmi</a:t>
            </a:r>
            <a:r>
              <a:rPr lang="en-US" altLang="zh-TW" sz="2400" dirty="0"/>
              <a:t> &gt;=18.5 || </a:t>
            </a:r>
            <a:r>
              <a:rPr lang="en-US" altLang="zh-TW" sz="2400" dirty="0" err="1"/>
              <a:t>bmi</a:t>
            </a:r>
            <a:r>
              <a:rPr lang="en-US" altLang="zh-TW" sz="2400" dirty="0"/>
              <a:t> &lt; 24 )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22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9952" y="931435"/>
            <a:ext cx="4142284" cy="2539479"/>
          </a:xfrm>
          <a:ln>
            <a:solidFill>
              <a:srgbClr val="7030A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 if (</a:t>
            </a:r>
            <a:r>
              <a:rPr lang="en-US" altLang="zh-TW" dirty="0" err="1">
                <a:solidFill>
                  <a:srgbClr val="FF0000"/>
                </a:solidFill>
              </a:rPr>
              <a:t>bmi</a:t>
            </a:r>
            <a:r>
              <a:rPr lang="en-US" altLang="zh-TW" dirty="0">
                <a:solidFill>
                  <a:srgbClr val="FF0000"/>
                </a:solidFill>
              </a:rPr>
              <a:t> &lt; 18.5 || </a:t>
            </a:r>
            <a:r>
              <a:rPr lang="en-US" altLang="zh-TW" dirty="0" err="1">
                <a:solidFill>
                  <a:srgbClr val="FF0000"/>
                </a:solidFill>
              </a:rPr>
              <a:t>bmi</a:t>
            </a:r>
            <a:r>
              <a:rPr lang="en-US" altLang="zh-TW" dirty="0">
                <a:solidFill>
                  <a:srgbClr val="FF0000"/>
                </a:solidFill>
              </a:rPr>
              <a:t> &gt;= 24</a:t>
            </a:r>
            <a:r>
              <a:rPr lang="en-US" altLang="zh-TW" dirty="0"/>
              <a:t>) {</a:t>
            </a:r>
          </a:p>
          <a:p>
            <a:pPr marL="0" indent="0">
              <a:buNone/>
            </a:pPr>
            <a:r>
              <a:rPr lang="en-US" altLang="zh-TW" dirty="0"/>
              <a:t>	status = "</a:t>
            </a:r>
            <a:r>
              <a:rPr lang="zh-TW" altLang="en-US" dirty="0"/>
              <a:t>體重</a:t>
            </a:r>
            <a:r>
              <a:rPr lang="zh-TW" altLang="en-US" dirty="0">
                <a:solidFill>
                  <a:srgbClr val="FF0000"/>
                </a:solidFill>
              </a:rPr>
              <a:t>不正常</a:t>
            </a:r>
            <a:r>
              <a:rPr lang="en-US" altLang="zh-TW" dirty="0"/>
              <a:t>";</a:t>
            </a:r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r>
              <a:rPr lang="en-US" altLang="zh-TW" dirty="0"/>
              <a:t>    else </a:t>
            </a:r>
          </a:p>
          <a:p>
            <a:pPr marL="0" indent="0">
              <a:buNone/>
            </a:pPr>
            <a:r>
              <a:rPr lang="en-US" altLang="zh-TW" dirty="0"/>
              <a:t>         {</a:t>
            </a:r>
          </a:p>
          <a:p>
            <a:pPr marL="0" indent="0">
              <a:buNone/>
            </a:pPr>
            <a:r>
              <a:rPr lang="en-US" altLang="zh-TW" dirty="0"/>
              <a:t>	status = "</a:t>
            </a:r>
            <a:r>
              <a:rPr lang="zh-TW" altLang="en-US" dirty="0"/>
              <a:t>體重正常</a:t>
            </a:r>
            <a:r>
              <a:rPr lang="en-US" altLang="zh-TW" dirty="0"/>
              <a:t>";</a:t>
            </a:r>
          </a:p>
          <a:p>
            <a:pPr marL="0" indent="0">
              <a:buNone/>
            </a:pPr>
            <a:r>
              <a:rPr lang="en-US" altLang="zh-TW" dirty="0"/>
              <a:t>         }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410894" y="4067913"/>
            <a:ext cx="3600400" cy="2539479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 if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u="sng" dirty="0" smtClean="0">
                <a:solidFill>
                  <a:srgbClr val="FF0000"/>
                </a:solidFill>
              </a:rPr>
              <a:t>!</a:t>
            </a:r>
            <a:r>
              <a:rPr lang="en-US" altLang="zh-TW" u="sng" dirty="0" smtClean="0"/>
              <a:t>(</a:t>
            </a:r>
            <a:r>
              <a:rPr lang="en-US" altLang="zh-TW" u="sng" dirty="0" err="1"/>
              <a:t>bmi</a:t>
            </a:r>
            <a:r>
              <a:rPr lang="en-US" altLang="zh-TW" u="sng" dirty="0"/>
              <a:t> &lt; 18.5 || </a:t>
            </a:r>
            <a:r>
              <a:rPr lang="en-US" altLang="zh-TW" u="sng" dirty="0" err="1"/>
              <a:t>bmi</a:t>
            </a:r>
            <a:r>
              <a:rPr lang="en-US" altLang="zh-TW" u="sng" dirty="0"/>
              <a:t> &gt;= 24</a:t>
            </a:r>
            <a:r>
              <a:rPr lang="en-US" altLang="zh-TW" u="sng" dirty="0" smtClean="0"/>
              <a:t>)</a:t>
            </a:r>
            <a:r>
              <a:rPr lang="zh-TW" altLang="en-US" u="sng" dirty="0" smtClean="0"/>
              <a:t> </a:t>
            </a:r>
            <a:r>
              <a:rPr lang="en-US" altLang="zh-TW" dirty="0" smtClean="0"/>
              <a:t>)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status = "</a:t>
            </a:r>
            <a:r>
              <a:rPr lang="zh-TW" altLang="en-US" dirty="0"/>
              <a:t>體重</a:t>
            </a:r>
            <a:r>
              <a:rPr lang="zh-TW" altLang="en-US" dirty="0">
                <a:solidFill>
                  <a:srgbClr val="FF0000"/>
                </a:solidFill>
              </a:rPr>
              <a:t>正常</a:t>
            </a:r>
            <a:r>
              <a:rPr lang="en-US" altLang="zh-TW" dirty="0"/>
              <a:t>";</a:t>
            </a:r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r>
              <a:rPr lang="en-US" altLang="zh-TW" dirty="0"/>
              <a:t>    else </a:t>
            </a:r>
          </a:p>
          <a:p>
            <a:pPr marL="0" indent="0">
              <a:buNone/>
            </a:pPr>
            <a:r>
              <a:rPr lang="en-US" altLang="zh-TW" dirty="0"/>
              <a:t>         {</a:t>
            </a:r>
          </a:p>
          <a:p>
            <a:pPr marL="0" indent="0">
              <a:buNone/>
            </a:pPr>
            <a:r>
              <a:rPr lang="en-US" altLang="zh-TW" dirty="0"/>
              <a:t>	status = "</a:t>
            </a:r>
            <a:r>
              <a:rPr lang="zh-TW" altLang="en-US" dirty="0"/>
              <a:t>體重不正常</a:t>
            </a:r>
            <a:r>
              <a:rPr lang="en-US" altLang="zh-TW" dirty="0"/>
              <a:t>";</a:t>
            </a:r>
          </a:p>
          <a:p>
            <a:pPr marL="0" indent="0">
              <a:buNone/>
            </a:pPr>
            <a:r>
              <a:rPr lang="en-US" altLang="zh-TW" dirty="0"/>
              <a:t>         }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08942" y="4077069"/>
            <a:ext cx="3959002" cy="2539479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 if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!</a:t>
            </a:r>
            <a:r>
              <a:rPr lang="en-US" altLang="zh-TW" dirty="0" smtClean="0"/>
              <a:t>(</a:t>
            </a:r>
            <a:r>
              <a:rPr lang="en-US" altLang="zh-TW" dirty="0" err="1"/>
              <a:t>bmi</a:t>
            </a:r>
            <a:r>
              <a:rPr lang="en-US" altLang="zh-TW" dirty="0"/>
              <a:t> &gt;= 18.5 &amp;&amp;</a:t>
            </a:r>
            <a:r>
              <a:rPr lang="zh-TW" altLang="en-US" dirty="0"/>
              <a:t> </a:t>
            </a:r>
            <a:r>
              <a:rPr lang="en-US" altLang="zh-TW" dirty="0" err="1"/>
              <a:t>bmi</a:t>
            </a:r>
            <a:r>
              <a:rPr lang="en-US" altLang="zh-TW" dirty="0"/>
              <a:t> &lt; 24</a:t>
            </a:r>
            <a:r>
              <a:rPr lang="en-US" altLang="zh-TW" dirty="0" smtClean="0"/>
              <a:t>))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status = "</a:t>
            </a:r>
            <a:r>
              <a:rPr lang="zh-TW" altLang="en-US" dirty="0" smtClean="0"/>
              <a:t>體重</a:t>
            </a:r>
            <a:r>
              <a:rPr lang="zh-TW" altLang="en-US" dirty="0">
                <a:solidFill>
                  <a:srgbClr val="FF0000"/>
                </a:solidFill>
              </a:rPr>
              <a:t>不</a:t>
            </a:r>
            <a:r>
              <a:rPr lang="zh-TW" altLang="en-US" dirty="0" smtClean="0">
                <a:solidFill>
                  <a:srgbClr val="FF0000"/>
                </a:solidFill>
              </a:rPr>
              <a:t>正常</a:t>
            </a:r>
            <a:r>
              <a:rPr lang="en-US" altLang="zh-TW" dirty="0"/>
              <a:t>";</a:t>
            </a:r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r>
              <a:rPr lang="en-US" altLang="zh-TW" dirty="0"/>
              <a:t>    else </a:t>
            </a:r>
          </a:p>
          <a:p>
            <a:pPr marL="0" indent="0">
              <a:buNone/>
            </a:pPr>
            <a:r>
              <a:rPr lang="en-US" altLang="zh-TW" dirty="0"/>
              <a:t>         {</a:t>
            </a:r>
          </a:p>
          <a:p>
            <a:pPr marL="0" indent="0">
              <a:buNone/>
            </a:pPr>
            <a:r>
              <a:rPr lang="en-US" altLang="zh-TW" dirty="0"/>
              <a:t>	status = "</a:t>
            </a:r>
            <a:r>
              <a:rPr lang="zh-TW" altLang="en-US" dirty="0" smtClean="0"/>
              <a:t>體重</a:t>
            </a:r>
            <a:r>
              <a:rPr lang="zh-TW" altLang="en-US" dirty="0" smtClean="0">
                <a:solidFill>
                  <a:srgbClr val="FF0000"/>
                </a:solidFill>
              </a:rPr>
              <a:t>正常</a:t>
            </a:r>
            <a:r>
              <a:rPr lang="en-US" altLang="zh-TW" dirty="0"/>
              <a:t>";</a:t>
            </a:r>
          </a:p>
          <a:p>
            <a:pPr marL="0" indent="0">
              <a:buNone/>
            </a:pPr>
            <a:r>
              <a:rPr lang="en-US" altLang="zh-TW" dirty="0"/>
              <a:t>         }</a:t>
            </a:r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11560" y="-90081"/>
            <a:ext cx="7886700" cy="832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79512" y="886006"/>
            <a:ext cx="3439294" cy="2539479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 if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bmi</a:t>
            </a:r>
            <a:r>
              <a:rPr lang="en-US" altLang="zh-TW" dirty="0" smtClean="0"/>
              <a:t> </a:t>
            </a:r>
            <a:r>
              <a:rPr lang="en-US" altLang="zh-TW" dirty="0"/>
              <a:t>&gt;= </a:t>
            </a:r>
            <a:r>
              <a:rPr lang="en-US" altLang="zh-TW" dirty="0" smtClean="0"/>
              <a:t>18.5 &amp;&amp;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bmi</a:t>
            </a:r>
            <a:r>
              <a:rPr lang="en-US" altLang="zh-TW" dirty="0" smtClean="0"/>
              <a:t> </a:t>
            </a:r>
            <a:r>
              <a:rPr lang="en-US" altLang="zh-TW" dirty="0"/>
              <a:t>&lt; </a:t>
            </a:r>
            <a:r>
              <a:rPr lang="en-US" altLang="zh-TW" dirty="0" smtClean="0"/>
              <a:t>24)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status = "</a:t>
            </a:r>
            <a:r>
              <a:rPr lang="zh-TW" altLang="en-US" dirty="0"/>
              <a:t>體重</a:t>
            </a:r>
            <a:r>
              <a:rPr lang="zh-TW" altLang="en-US" dirty="0">
                <a:solidFill>
                  <a:srgbClr val="FF0000"/>
                </a:solidFill>
              </a:rPr>
              <a:t>正常</a:t>
            </a:r>
            <a:r>
              <a:rPr lang="en-US" altLang="zh-TW" dirty="0"/>
              <a:t>";</a:t>
            </a:r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r>
              <a:rPr lang="en-US" altLang="zh-TW" dirty="0"/>
              <a:t>    else </a:t>
            </a:r>
          </a:p>
          <a:p>
            <a:pPr marL="0" indent="0">
              <a:buNone/>
            </a:pPr>
            <a:r>
              <a:rPr lang="en-US" altLang="zh-TW" dirty="0"/>
              <a:t>         {</a:t>
            </a:r>
          </a:p>
          <a:p>
            <a:pPr marL="0" indent="0">
              <a:buNone/>
            </a:pPr>
            <a:r>
              <a:rPr lang="en-US" altLang="zh-TW" dirty="0"/>
              <a:t>	status = "</a:t>
            </a:r>
            <a:r>
              <a:rPr lang="zh-TW" altLang="en-US" dirty="0"/>
              <a:t>體重不正常</a:t>
            </a:r>
            <a:r>
              <a:rPr lang="en-US" altLang="zh-TW" dirty="0"/>
              <a:t>";</a:t>
            </a:r>
          </a:p>
          <a:p>
            <a:pPr marL="0" indent="0">
              <a:buNone/>
            </a:pPr>
            <a:r>
              <a:rPr lang="en-US" altLang="zh-TW" dirty="0"/>
              <a:t>         }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280047" y="19953"/>
            <a:ext cx="7886700" cy="849952"/>
          </a:xfrm>
        </p:spPr>
        <p:txBody>
          <a:bodyPr/>
          <a:lstStyle/>
          <a:p>
            <a:pPr algn="ctr"/>
            <a:r>
              <a:rPr lang="zh-TW" altLang="en-US" dirty="0"/>
              <a:t>二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:</a:t>
            </a:r>
            <a:r>
              <a:rPr lang="zh-TW" altLang="en-US" dirty="0" smtClean="0"/>
              <a:t> 不同思維 不同</a:t>
            </a:r>
            <a:r>
              <a:rPr lang="en-US" altLang="zh-TW" dirty="0" smtClean="0"/>
              <a:t>(6)</a:t>
            </a:r>
            <a:r>
              <a:rPr lang="zh-TW" altLang="en-US" dirty="0" smtClean="0"/>
              <a:t>解法</a:t>
            </a:r>
            <a:endParaRPr lang="zh-TW" altLang="en-US" dirty="0"/>
          </a:p>
        </p:txBody>
      </p:sp>
      <p:sp>
        <p:nvSpPr>
          <p:cNvPr id="12" name="向下箭號 11"/>
          <p:cNvSpPr/>
          <p:nvPr/>
        </p:nvSpPr>
        <p:spPr>
          <a:xfrm>
            <a:off x="1547664" y="3425485"/>
            <a:ext cx="351495" cy="5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5859599" y="3425485"/>
            <a:ext cx="351495" cy="5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899159" y="3386050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not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164424" y="3386050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not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586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0512" y="4005065"/>
            <a:ext cx="4142284" cy="1872208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sz="2200" dirty="0"/>
              <a:t>if </a:t>
            </a:r>
            <a:r>
              <a:rPr lang="en-US" altLang="zh-TW" sz="2200" dirty="0" smtClean="0"/>
              <a:t>( </a:t>
            </a:r>
            <a:r>
              <a:rPr lang="en-US" altLang="zh-TW" sz="2200" u="sng" dirty="0" smtClean="0"/>
              <a:t>!(</a:t>
            </a:r>
            <a:r>
              <a:rPr lang="en-US" altLang="zh-TW" sz="2200" u="sng" dirty="0" err="1">
                <a:solidFill>
                  <a:srgbClr val="FF0000"/>
                </a:solidFill>
              </a:rPr>
              <a:t>bmi</a:t>
            </a:r>
            <a:r>
              <a:rPr lang="en-US" altLang="zh-TW" sz="2200" u="sng" dirty="0">
                <a:solidFill>
                  <a:srgbClr val="FF0000"/>
                </a:solidFill>
              </a:rPr>
              <a:t> &lt; </a:t>
            </a:r>
            <a:r>
              <a:rPr lang="en-US" altLang="zh-TW" sz="2200" u="sng" dirty="0" smtClean="0">
                <a:solidFill>
                  <a:srgbClr val="FF0000"/>
                </a:solidFill>
              </a:rPr>
              <a:t>18.5) </a:t>
            </a:r>
            <a:r>
              <a:rPr lang="en-US" altLang="zh-TW" sz="2200" dirty="0">
                <a:solidFill>
                  <a:srgbClr val="FF0000"/>
                </a:solidFill>
              </a:rPr>
              <a:t>|| </a:t>
            </a:r>
            <a:r>
              <a:rPr lang="en-US" altLang="zh-TW" sz="2200" u="sng" dirty="0" smtClean="0">
                <a:solidFill>
                  <a:srgbClr val="FF0000"/>
                </a:solidFill>
              </a:rPr>
              <a:t>!(</a:t>
            </a:r>
            <a:r>
              <a:rPr lang="en-US" altLang="zh-TW" sz="2200" u="sng" dirty="0" err="1" smtClean="0">
                <a:solidFill>
                  <a:srgbClr val="FF0000"/>
                </a:solidFill>
              </a:rPr>
              <a:t>bmi</a:t>
            </a:r>
            <a:r>
              <a:rPr lang="en-US" altLang="zh-TW" sz="2200" u="sng" dirty="0" smtClean="0">
                <a:solidFill>
                  <a:srgbClr val="FF0000"/>
                </a:solidFill>
              </a:rPr>
              <a:t> </a:t>
            </a:r>
            <a:r>
              <a:rPr lang="en-US" altLang="zh-TW" sz="2200" u="sng" dirty="0">
                <a:solidFill>
                  <a:srgbClr val="FF0000"/>
                </a:solidFill>
              </a:rPr>
              <a:t>&gt;= </a:t>
            </a:r>
            <a:r>
              <a:rPr lang="en-US" altLang="zh-TW" sz="2200" u="sng" dirty="0" smtClean="0">
                <a:solidFill>
                  <a:srgbClr val="FF0000"/>
                </a:solidFill>
              </a:rPr>
              <a:t>24) </a:t>
            </a:r>
            <a:r>
              <a:rPr lang="en-US" altLang="zh-TW" sz="2200" dirty="0" smtClean="0"/>
              <a:t>)</a:t>
            </a:r>
            <a:endParaRPr lang="en-US" altLang="zh-TW" sz="2200" dirty="0"/>
          </a:p>
          <a:p>
            <a:pPr marL="0" indent="0">
              <a:buNone/>
            </a:pPr>
            <a:r>
              <a:rPr lang="en-US" altLang="zh-TW" sz="2200" dirty="0" smtClean="0"/>
              <a:t>     status </a:t>
            </a:r>
            <a:r>
              <a:rPr lang="en-US" altLang="zh-TW" sz="2200" dirty="0"/>
              <a:t>= "</a:t>
            </a:r>
            <a:r>
              <a:rPr lang="zh-TW" altLang="en-US" sz="2200" dirty="0"/>
              <a:t>體重</a:t>
            </a:r>
            <a:r>
              <a:rPr lang="zh-TW" altLang="en-US" sz="2200" dirty="0">
                <a:solidFill>
                  <a:srgbClr val="FF0000"/>
                </a:solidFill>
              </a:rPr>
              <a:t>不正常</a:t>
            </a:r>
            <a:r>
              <a:rPr lang="en-US" altLang="zh-TW" sz="2200" dirty="0"/>
              <a:t>";</a:t>
            </a:r>
          </a:p>
          <a:p>
            <a:pPr marL="0" indent="0">
              <a:buNone/>
            </a:pPr>
            <a:r>
              <a:rPr lang="en-US" altLang="zh-TW" sz="2200" dirty="0" smtClean="0"/>
              <a:t>else </a:t>
            </a:r>
            <a:endParaRPr lang="en-US" altLang="zh-TW" sz="2200" dirty="0"/>
          </a:p>
          <a:p>
            <a:pPr marL="0" indent="0">
              <a:buNone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  status </a:t>
            </a:r>
            <a:r>
              <a:rPr lang="en-US" altLang="zh-TW" sz="2200" dirty="0"/>
              <a:t>= "</a:t>
            </a:r>
            <a:r>
              <a:rPr lang="zh-TW" altLang="en-US" sz="2200" dirty="0"/>
              <a:t>體重正常</a:t>
            </a:r>
            <a:r>
              <a:rPr lang="en-US" altLang="zh-TW" sz="2200" dirty="0" smtClean="0"/>
              <a:t>";</a:t>
            </a:r>
            <a:endParaRPr lang="en-US" altLang="zh-TW" sz="22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67544" y="979939"/>
            <a:ext cx="3600400" cy="2539479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sz="2000" dirty="0"/>
              <a:t>if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 </a:t>
            </a:r>
            <a:r>
              <a:rPr lang="en-US" altLang="zh-TW" sz="2000" u="sng" dirty="0" smtClean="0">
                <a:solidFill>
                  <a:srgbClr val="FF0000"/>
                </a:solidFill>
              </a:rPr>
              <a:t>!</a:t>
            </a:r>
            <a:r>
              <a:rPr lang="en-US" altLang="zh-TW" sz="2000" u="sng" dirty="0" smtClean="0"/>
              <a:t>(</a:t>
            </a:r>
            <a:r>
              <a:rPr lang="en-US" altLang="zh-TW" sz="2000" u="sng" dirty="0" err="1"/>
              <a:t>bmi</a:t>
            </a:r>
            <a:r>
              <a:rPr lang="en-US" altLang="zh-TW" sz="2000" u="sng" dirty="0"/>
              <a:t> &lt; 18.5 || </a:t>
            </a:r>
            <a:r>
              <a:rPr lang="en-US" altLang="zh-TW" sz="2000" u="sng" dirty="0" err="1"/>
              <a:t>bmi</a:t>
            </a:r>
            <a:r>
              <a:rPr lang="en-US" altLang="zh-TW" sz="2000" u="sng" dirty="0"/>
              <a:t> &gt;= 24</a:t>
            </a:r>
            <a:r>
              <a:rPr lang="en-US" altLang="zh-TW" sz="2000" u="sng" dirty="0" smtClean="0"/>
              <a:t>)</a:t>
            </a:r>
            <a:r>
              <a:rPr lang="zh-TW" altLang="en-US" sz="2000" u="sng" dirty="0" smtClean="0"/>
              <a:t> 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      status </a:t>
            </a:r>
            <a:r>
              <a:rPr lang="en-US" altLang="zh-TW" sz="2000" dirty="0"/>
              <a:t>= "</a:t>
            </a:r>
            <a:r>
              <a:rPr lang="zh-TW" altLang="en-US" sz="2000" dirty="0"/>
              <a:t>體重</a:t>
            </a:r>
            <a:r>
              <a:rPr lang="zh-TW" altLang="en-US" sz="2000" dirty="0">
                <a:solidFill>
                  <a:srgbClr val="FF0000"/>
                </a:solidFill>
              </a:rPr>
              <a:t>正常</a:t>
            </a:r>
            <a:r>
              <a:rPr lang="en-US" altLang="zh-TW" sz="2000" dirty="0"/>
              <a:t>";</a:t>
            </a:r>
          </a:p>
          <a:p>
            <a:pPr marL="0" indent="0">
              <a:buNone/>
            </a:pPr>
            <a:r>
              <a:rPr lang="en-US" altLang="zh-TW" sz="2000" dirty="0" smtClean="0"/>
              <a:t>else 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      status </a:t>
            </a:r>
            <a:r>
              <a:rPr lang="en-US" altLang="zh-TW" sz="2000" dirty="0"/>
              <a:t>= "</a:t>
            </a:r>
            <a:r>
              <a:rPr lang="zh-TW" altLang="en-US" sz="2000" dirty="0"/>
              <a:t>體重不正常</a:t>
            </a:r>
            <a:r>
              <a:rPr lang="en-US" altLang="zh-TW" sz="2000" dirty="0" smtClean="0"/>
              <a:t>";</a:t>
            </a:r>
            <a:endParaRPr lang="en-US" altLang="zh-TW" sz="20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378850" y="999360"/>
            <a:ext cx="4513630" cy="2539479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/>
              <a:t> if 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u="sng" dirty="0" smtClean="0"/>
              <a:t>!(</a:t>
            </a:r>
            <a:r>
              <a:rPr lang="en-US" altLang="zh-TW" sz="2000" u="sng" dirty="0" err="1"/>
              <a:t>bmi</a:t>
            </a:r>
            <a:r>
              <a:rPr lang="en-US" altLang="zh-TW" sz="2000" u="sng" dirty="0"/>
              <a:t> &lt; 18.5</a:t>
            </a:r>
            <a:r>
              <a:rPr lang="en-US" altLang="zh-TW" sz="2000" u="sng" dirty="0" smtClean="0"/>
              <a:t>)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) </a:t>
            </a:r>
            <a:r>
              <a:rPr lang="en-US" altLang="zh-TW" sz="2000" dirty="0">
                <a:solidFill>
                  <a:srgbClr val="FF0000"/>
                </a:solidFill>
              </a:rPr>
              <a:t>&amp;&amp;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 </a:t>
            </a:r>
            <a:r>
              <a:rPr lang="en-US" altLang="zh-TW" sz="2000" u="sng" dirty="0" smtClean="0"/>
              <a:t>!(</a:t>
            </a:r>
            <a:r>
              <a:rPr lang="en-US" altLang="zh-TW" sz="2000" u="sng" dirty="0" err="1"/>
              <a:t>bmi</a:t>
            </a:r>
            <a:r>
              <a:rPr lang="en-US" altLang="zh-TW" sz="2000" u="sng" dirty="0"/>
              <a:t> &gt;= 24</a:t>
            </a:r>
            <a:r>
              <a:rPr lang="en-US" altLang="zh-TW" sz="2000" u="sng" dirty="0" smtClean="0"/>
              <a:t>)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dirty="0" smtClean="0"/>
              <a:t>    status </a:t>
            </a:r>
            <a:r>
              <a:rPr lang="en-US" altLang="zh-TW" dirty="0"/>
              <a:t>= "</a:t>
            </a:r>
            <a:r>
              <a:rPr lang="zh-TW" altLang="en-US" dirty="0"/>
              <a:t>體重</a:t>
            </a:r>
            <a:r>
              <a:rPr lang="zh-TW" altLang="en-US" dirty="0">
                <a:solidFill>
                  <a:srgbClr val="FF0000"/>
                </a:solidFill>
              </a:rPr>
              <a:t>正常</a:t>
            </a:r>
            <a:r>
              <a:rPr lang="en-US" altLang="zh-TW" dirty="0"/>
              <a:t>";</a:t>
            </a:r>
          </a:p>
          <a:p>
            <a:pPr marL="0" indent="0">
              <a:buNone/>
            </a:pPr>
            <a:r>
              <a:rPr lang="en-US" altLang="zh-TW" dirty="0" smtClean="0"/>
              <a:t>else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status </a:t>
            </a:r>
            <a:r>
              <a:rPr lang="en-US" altLang="zh-TW" dirty="0"/>
              <a:t>= "</a:t>
            </a:r>
            <a:r>
              <a:rPr lang="zh-TW" altLang="en-US" dirty="0"/>
              <a:t>體重不正常</a:t>
            </a:r>
            <a:r>
              <a:rPr lang="en-US" altLang="zh-TW" dirty="0" smtClean="0"/>
              <a:t>";</a:t>
            </a:r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11560" y="-90081"/>
            <a:ext cx="7886700" cy="832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395536" y="3933057"/>
            <a:ext cx="3591855" cy="180020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/>
              <a:t> if </a:t>
            </a:r>
            <a:r>
              <a:rPr lang="en-US" altLang="zh-TW" sz="2000" dirty="0" smtClean="0"/>
              <a:t>(!(</a:t>
            </a:r>
            <a:r>
              <a:rPr lang="en-US" altLang="zh-TW" sz="2000" dirty="0" err="1" smtClean="0"/>
              <a:t>bmi</a:t>
            </a:r>
            <a:r>
              <a:rPr lang="en-US" altLang="zh-TW" sz="2000" dirty="0" smtClean="0"/>
              <a:t> &lt; 18.5) &amp;&amp;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!(</a:t>
            </a:r>
            <a:r>
              <a:rPr lang="en-US" altLang="zh-TW" sz="2000" dirty="0" err="1" smtClean="0"/>
              <a:t>bmi</a:t>
            </a:r>
            <a:r>
              <a:rPr lang="en-US" altLang="zh-TW" sz="2000" dirty="0" smtClean="0"/>
              <a:t> &gt;= 24)) </a:t>
            </a:r>
          </a:p>
          <a:p>
            <a:pPr marL="0" indent="0">
              <a:buNone/>
            </a:pPr>
            <a:r>
              <a:rPr lang="en-US" altLang="zh-TW" sz="2000" dirty="0" smtClean="0"/>
              <a:t>      status </a:t>
            </a:r>
            <a:r>
              <a:rPr lang="en-US" altLang="zh-TW" sz="2000" dirty="0"/>
              <a:t>= "</a:t>
            </a:r>
            <a:r>
              <a:rPr lang="zh-TW" altLang="en-US" sz="2000" dirty="0"/>
              <a:t>體重</a:t>
            </a:r>
            <a:r>
              <a:rPr lang="zh-TW" altLang="en-US" sz="2000" dirty="0">
                <a:solidFill>
                  <a:srgbClr val="FF0000"/>
                </a:solidFill>
              </a:rPr>
              <a:t>正常</a:t>
            </a:r>
            <a:r>
              <a:rPr lang="en-US" altLang="zh-TW" sz="2000" dirty="0"/>
              <a:t>";</a:t>
            </a:r>
          </a:p>
          <a:p>
            <a:pPr marL="0" indent="0">
              <a:buNone/>
            </a:pPr>
            <a:r>
              <a:rPr lang="en-US" altLang="zh-TW" sz="2000" dirty="0" smtClean="0"/>
              <a:t>else 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     status </a:t>
            </a:r>
            <a:r>
              <a:rPr lang="en-US" altLang="zh-TW" sz="2000" dirty="0"/>
              <a:t>= "</a:t>
            </a:r>
            <a:r>
              <a:rPr lang="zh-TW" altLang="en-US" sz="2000" dirty="0"/>
              <a:t>體重不正常</a:t>
            </a:r>
            <a:r>
              <a:rPr lang="en-US" altLang="zh-TW" sz="2000" dirty="0" smtClean="0"/>
              <a:t>";</a:t>
            </a:r>
            <a:endParaRPr lang="en-US" altLang="zh-TW" sz="2000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280047" y="19953"/>
            <a:ext cx="7886700" cy="849952"/>
          </a:xfrm>
        </p:spPr>
        <p:txBody>
          <a:bodyPr/>
          <a:lstStyle/>
          <a:p>
            <a:pPr algn="ctr"/>
            <a:r>
              <a:rPr lang="zh-TW" altLang="en-US" dirty="0"/>
              <a:t>二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:</a:t>
            </a:r>
            <a:r>
              <a:rPr lang="zh-TW" altLang="en-US" dirty="0" smtClean="0"/>
              <a:t> 不同思維 不同解法</a:t>
            </a:r>
            <a:endParaRPr lang="zh-TW" altLang="en-US" dirty="0"/>
          </a:p>
        </p:txBody>
      </p:sp>
      <p:sp>
        <p:nvSpPr>
          <p:cNvPr id="2" name="向下箭號 1"/>
          <p:cNvSpPr/>
          <p:nvPr/>
        </p:nvSpPr>
        <p:spPr>
          <a:xfrm>
            <a:off x="1907704" y="3519418"/>
            <a:ext cx="360040" cy="413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>
            <a:off x="6281614" y="3546083"/>
            <a:ext cx="360040" cy="413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339752" y="3563724"/>
            <a:ext cx="116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Demorgan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80406" y="3519418"/>
            <a:ext cx="116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Demorgan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44104" y="6146896"/>
            <a:ext cx="116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Demorgan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087724" y="6146896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smtClean="0"/>
              <a:t>(A+B)=AB</a:t>
            </a:r>
            <a:endParaRPr lang="zh-TW" altLang="en-US" sz="3600" dirty="0"/>
          </a:p>
        </p:txBody>
      </p:sp>
      <p:cxnSp>
        <p:nvCxnSpPr>
          <p:cNvPr id="15" name="直線接點 14"/>
          <p:cNvCxnSpPr>
            <a:endCxn id="13" idx="0"/>
          </p:cNvCxnSpPr>
          <p:nvPr/>
        </p:nvCxnSpPr>
        <p:spPr>
          <a:xfrm>
            <a:off x="2267744" y="6146896"/>
            <a:ext cx="8003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354042" y="6174797"/>
            <a:ext cx="297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689822" y="6174797"/>
            <a:ext cx="297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770170" y="6146896"/>
            <a:ext cx="1681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AB=A+B</a:t>
            </a:r>
            <a:endParaRPr lang="zh-TW" altLang="en-US" sz="3600" dirty="0"/>
          </a:p>
        </p:txBody>
      </p:sp>
      <p:cxnSp>
        <p:nvCxnSpPr>
          <p:cNvPr id="21" name="直線接點 20"/>
          <p:cNvCxnSpPr/>
          <p:nvPr/>
        </p:nvCxnSpPr>
        <p:spPr>
          <a:xfrm>
            <a:off x="4770170" y="6237312"/>
            <a:ext cx="6659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5580112" y="6237312"/>
            <a:ext cx="297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6084168" y="6249315"/>
            <a:ext cx="297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42204" y="369295"/>
            <a:ext cx="4002203" cy="492078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BMI</a:t>
            </a:r>
            <a:r>
              <a:rPr lang="zh-TW" altLang="en-US" sz="2800" dirty="0"/>
              <a:t>診斷分成三層次</a:t>
            </a:r>
          </a:p>
        </p:txBody>
      </p:sp>
      <p:sp>
        <p:nvSpPr>
          <p:cNvPr id="5" name="菱形 4"/>
          <p:cNvSpPr/>
          <p:nvPr/>
        </p:nvSpPr>
        <p:spPr>
          <a:xfrm>
            <a:off x="1181615" y="2480547"/>
            <a:ext cx="2321271" cy="152210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BMI&lt;18.5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5" idx="2"/>
          </p:cNvCxnSpPr>
          <p:nvPr/>
        </p:nvCxnSpPr>
        <p:spPr>
          <a:xfrm>
            <a:off x="2342251" y="4002652"/>
            <a:ext cx="58531" cy="82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483355" y="4811320"/>
            <a:ext cx="170674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/>
              <a:t>體位太輕</a:t>
            </a:r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4486873" y="4735162"/>
            <a:ext cx="1884303" cy="46166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/>
              <a:t>健康體位</a:t>
            </a:r>
          </a:p>
        </p:txBody>
      </p:sp>
      <p:cxnSp>
        <p:nvCxnSpPr>
          <p:cNvPr id="13" name="直線單箭頭接點 12"/>
          <p:cNvCxnSpPr>
            <a:endCxn id="19" idx="1"/>
          </p:cNvCxnSpPr>
          <p:nvPr/>
        </p:nvCxnSpPr>
        <p:spPr>
          <a:xfrm>
            <a:off x="3509993" y="3247187"/>
            <a:ext cx="976880" cy="3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785024" y="3306061"/>
            <a:ext cx="0" cy="135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431889" y="5348144"/>
            <a:ext cx="5556" cy="130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2431890" y="6112817"/>
            <a:ext cx="5394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647508" y="5219158"/>
            <a:ext cx="0" cy="87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2387349" y="2089819"/>
            <a:ext cx="0" cy="39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509993" y="272041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92428" y="435809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203031" y="565666"/>
            <a:ext cx="1987069" cy="138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prstClr val="black"/>
                </a:solidFill>
              </a:rPr>
              <a:t> 輸入</a:t>
            </a:r>
            <a:r>
              <a:rPr lang="zh-TW" altLang="en-US" sz="2800" dirty="0" smtClean="0">
                <a:solidFill>
                  <a:prstClr val="black"/>
                </a:solidFill>
              </a:rPr>
              <a:t>身高</a:t>
            </a:r>
            <a:endParaRPr lang="en-US" altLang="zh-TW" sz="2800" dirty="0" smtClean="0">
              <a:solidFill>
                <a:prstClr val="black"/>
              </a:solidFill>
            </a:endParaRPr>
          </a:p>
          <a:p>
            <a:r>
              <a:rPr lang="zh-TW" altLang="en-US" sz="2800" dirty="0" smtClean="0">
                <a:solidFill>
                  <a:prstClr val="black"/>
                </a:solidFill>
              </a:rPr>
              <a:t> </a:t>
            </a:r>
            <a:r>
              <a:rPr lang="zh-TW" altLang="en-US" sz="2800" dirty="0">
                <a:solidFill>
                  <a:prstClr val="black"/>
                </a:solidFill>
              </a:rPr>
              <a:t>輸入</a:t>
            </a:r>
            <a:r>
              <a:rPr lang="zh-TW" altLang="en-US" sz="2800" dirty="0" smtClean="0">
                <a:solidFill>
                  <a:prstClr val="black"/>
                </a:solidFill>
              </a:rPr>
              <a:t>體重</a:t>
            </a:r>
            <a:endParaRPr lang="en-US" altLang="zh-TW" sz="2800" dirty="0">
              <a:solidFill>
                <a:prstClr val="black"/>
              </a:solidFill>
            </a:endParaRPr>
          </a:p>
          <a:p>
            <a:r>
              <a:rPr lang="zh-TW" altLang="en-US" sz="2800" dirty="0">
                <a:solidFill>
                  <a:prstClr val="black"/>
                </a:solidFill>
              </a:rPr>
              <a:t> 計算</a:t>
            </a:r>
            <a:r>
              <a:rPr lang="en-US" altLang="zh-TW" sz="2800" dirty="0" smtClean="0">
                <a:solidFill>
                  <a:prstClr val="black"/>
                </a:solidFill>
              </a:rPr>
              <a:t>BMI</a:t>
            </a:r>
            <a:endParaRPr lang="en-US" altLang="zh-TW" sz="2800" dirty="0"/>
          </a:p>
        </p:txBody>
      </p:sp>
      <p:sp>
        <p:nvSpPr>
          <p:cNvPr id="23" name="矩形 22"/>
          <p:cNvSpPr/>
          <p:nvPr/>
        </p:nvSpPr>
        <p:spPr>
          <a:xfrm>
            <a:off x="197628" y="314912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solidFill>
                  <a:srgbClr val="C00000"/>
                </a:solidFill>
              </a:rPr>
              <a:t>條件</a:t>
            </a:r>
            <a:endParaRPr lang="zh-TW" altLang="en-US" sz="3200" dirty="0"/>
          </a:p>
        </p:txBody>
      </p:sp>
      <p:sp>
        <p:nvSpPr>
          <p:cNvPr id="19" name="菱形 18"/>
          <p:cNvSpPr/>
          <p:nvPr/>
        </p:nvSpPr>
        <p:spPr>
          <a:xfrm>
            <a:off x="4486873" y="2522196"/>
            <a:ext cx="2321271" cy="152210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BMI&gt;=18.5 &amp;&amp; BMI&lt;24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732240" y="4727431"/>
            <a:ext cx="1884303" cy="46166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/>
              <a:t>體位</a:t>
            </a:r>
            <a:r>
              <a:rPr lang="zh-TW" altLang="en-US" sz="2400" dirty="0" smtClean="0"/>
              <a:t>太重</a:t>
            </a:r>
            <a:endParaRPr lang="zh-TW" altLang="en-US" sz="2400" dirty="0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6808144" y="3288030"/>
            <a:ext cx="976880" cy="3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7826059" y="5189096"/>
            <a:ext cx="0" cy="91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647508" y="4044301"/>
            <a:ext cx="0" cy="69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825407" y="4212477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021455" y="284656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54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886700" cy="32756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BMI</a:t>
            </a:r>
            <a:r>
              <a:rPr lang="zh-TW" altLang="en-US" dirty="0"/>
              <a:t>診斷</a:t>
            </a:r>
            <a:r>
              <a:rPr lang="zh-TW" altLang="en-US" dirty="0" smtClean="0"/>
              <a:t>分成三層次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701901"/>
            <a:ext cx="3995936" cy="5967459"/>
          </a:xfrm>
          <a:ln>
            <a:solidFill>
              <a:srgbClr val="FF000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public class BMI_2 {</a:t>
            </a:r>
          </a:p>
          <a:p>
            <a:pPr marL="0" indent="0">
              <a:buNone/>
            </a:pPr>
            <a:r>
              <a:rPr lang="en-US" altLang="zh-TW" dirty="0"/>
              <a:t>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	</a:t>
            </a:r>
          </a:p>
          <a:p>
            <a:pPr marL="0" indent="0">
              <a:buNone/>
            </a:pPr>
            <a:r>
              <a:rPr lang="en-US" altLang="zh-TW" dirty="0"/>
              <a:t>    Scanner input = new Scanner(System.in);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輸入身高：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en-US" altLang="zh-TW" dirty="0"/>
              <a:t>    double height = </a:t>
            </a:r>
            <a:r>
              <a:rPr lang="en-US" altLang="zh-TW" dirty="0" err="1"/>
              <a:t>input.nextDouble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輸入體重：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en-US" altLang="zh-TW" dirty="0"/>
              <a:t>    double weight = </a:t>
            </a:r>
            <a:r>
              <a:rPr lang="en-US" altLang="zh-TW" dirty="0" err="1"/>
              <a:t>input.nextDouble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zh-TW" altLang="en-US" dirty="0" smtClean="0"/>
              <a:t>  </a:t>
            </a:r>
            <a:r>
              <a:rPr lang="en-US" altLang="zh-TW" dirty="0" smtClean="0"/>
              <a:t>double </a:t>
            </a:r>
            <a:r>
              <a:rPr lang="en-US" altLang="zh-TW" dirty="0" err="1"/>
              <a:t>bmi</a:t>
            </a:r>
            <a:r>
              <a:rPr lang="en-US" altLang="zh-TW" dirty="0"/>
              <a:t> = weight/ (height*height);</a:t>
            </a:r>
          </a:p>
          <a:p>
            <a:pPr marL="0" indent="0">
              <a:buNone/>
            </a:pPr>
            <a:r>
              <a:rPr lang="en-US" altLang="zh-TW" dirty="0"/>
              <a:t>    String status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if (</a:t>
            </a:r>
            <a:r>
              <a:rPr lang="en-US" altLang="zh-TW" dirty="0" err="1"/>
              <a:t>bmi</a:t>
            </a:r>
            <a:r>
              <a:rPr lang="en-US" altLang="zh-TW" dirty="0"/>
              <a:t> &lt; 18.5) {</a:t>
            </a:r>
          </a:p>
          <a:p>
            <a:pPr marL="0" indent="0">
              <a:buNone/>
            </a:pPr>
            <a:r>
              <a:rPr lang="zh-TW" altLang="en-US" dirty="0" smtClean="0"/>
              <a:t>         </a:t>
            </a:r>
            <a:r>
              <a:rPr lang="en-US" altLang="zh-TW" dirty="0" smtClean="0"/>
              <a:t>status </a:t>
            </a:r>
            <a:r>
              <a:rPr lang="en-US" altLang="zh-TW" dirty="0"/>
              <a:t>= "</a:t>
            </a:r>
            <a:r>
              <a:rPr lang="zh-TW" altLang="en-US" dirty="0"/>
              <a:t>體重過輕</a:t>
            </a:r>
            <a:r>
              <a:rPr lang="en-US" altLang="zh-TW" dirty="0"/>
              <a:t>Underweight";</a:t>
            </a:r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r>
              <a:rPr lang="en-US" altLang="zh-TW" dirty="0"/>
              <a:t>    else if (</a:t>
            </a:r>
            <a:r>
              <a:rPr lang="en-US" altLang="zh-TW" dirty="0" err="1">
                <a:solidFill>
                  <a:srgbClr val="FF0000"/>
                </a:solidFill>
              </a:rPr>
              <a:t>bmi</a:t>
            </a:r>
            <a:r>
              <a:rPr lang="en-US" altLang="zh-TW" dirty="0">
                <a:solidFill>
                  <a:srgbClr val="FF0000"/>
                </a:solidFill>
              </a:rPr>
              <a:t>&gt;=18.5 &amp;&amp; </a:t>
            </a:r>
            <a:r>
              <a:rPr lang="en-US" altLang="zh-TW" dirty="0" err="1">
                <a:solidFill>
                  <a:srgbClr val="FF0000"/>
                </a:solidFill>
              </a:rPr>
              <a:t>bmi</a:t>
            </a:r>
            <a:r>
              <a:rPr lang="en-US" altLang="zh-TW" dirty="0">
                <a:solidFill>
                  <a:srgbClr val="FF0000"/>
                </a:solidFill>
              </a:rPr>
              <a:t>&lt;24</a:t>
            </a:r>
            <a:r>
              <a:rPr lang="en-US" altLang="zh-TW" dirty="0"/>
              <a:t>) //</a:t>
            </a:r>
          </a:p>
          <a:p>
            <a:pPr marL="0" indent="0">
              <a:buNone/>
            </a:pPr>
            <a:r>
              <a:rPr lang="en-US" altLang="zh-TW" dirty="0"/>
              <a:t>         {</a:t>
            </a:r>
          </a:p>
          <a:p>
            <a:pPr marL="0" indent="0">
              <a:buNone/>
            </a:pPr>
            <a:r>
              <a:rPr lang="zh-TW" altLang="en-US" dirty="0" smtClean="0"/>
              <a:t>         </a:t>
            </a:r>
            <a:r>
              <a:rPr lang="en-US" altLang="zh-TW" dirty="0" smtClean="0"/>
              <a:t>status </a:t>
            </a:r>
            <a:r>
              <a:rPr lang="en-US" altLang="zh-TW" dirty="0"/>
              <a:t>= "</a:t>
            </a:r>
            <a:r>
              <a:rPr lang="zh-TW" altLang="en-US" dirty="0"/>
              <a:t>正常</a:t>
            </a:r>
            <a:r>
              <a:rPr lang="en-US" altLang="zh-TW" dirty="0"/>
              <a:t>Normal";</a:t>
            </a:r>
          </a:p>
          <a:p>
            <a:pPr marL="0" indent="0">
              <a:buNone/>
            </a:pPr>
            <a:r>
              <a:rPr lang="en-US" altLang="zh-TW" dirty="0"/>
              <a:t>         }</a:t>
            </a:r>
          </a:p>
          <a:p>
            <a:pPr marL="0" indent="0">
              <a:buNone/>
            </a:pPr>
            <a:r>
              <a:rPr lang="en-US" altLang="zh-TW" dirty="0"/>
              <a:t>    else </a:t>
            </a:r>
          </a:p>
          <a:p>
            <a:pPr marL="0" indent="0">
              <a:buNone/>
            </a:pPr>
            <a:r>
              <a:rPr lang="zh-TW" altLang="en-US" dirty="0" smtClean="0"/>
              <a:t>         </a:t>
            </a:r>
            <a:r>
              <a:rPr lang="en-US" altLang="zh-TW" dirty="0" smtClean="0"/>
              <a:t>status </a:t>
            </a:r>
            <a:r>
              <a:rPr lang="en-US" altLang="zh-TW" dirty="0"/>
              <a:t>= "</a:t>
            </a:r>
            <a:r>
              <a:rPr lang="zh-TW" altLang="en-US" dirty="0"/>
              <a:t>過重</a:t>
            </a:r>
            <a:r>
              <a:rPr lang="en-US" altLang="zh-TW" dirty="0"/>
              <a:t>Overweight";</a:t>
            </a:r>
          </a:p>
          <a:p>
            <a:pPr marL="0" indent="0">
              <a:buNone/>
            </a:pPr>
            <a:r>
              <a:rPr lang="en-US" altLang="zh-TW" sz="2200" dirty="0"/>
              <a:t>   </a:t>
            </a:r>
            <a:r>
              <a:rPr lang="en-US" altLang="zh-TW" sz="2200" dirty="0" err="1"/>
              <a:t>System.out.println</a:t>
            </a:r>
            <a:r>
              <a:rPr lang="en-US" altLang="zh-TW" sz="2200" dirty="0"/>
              <a:t>("BMI</a:t>
            </a:r>
            <a:r>
              <a:rPr lang="zh-TW" altLang="en-US" sz="2200" dirty="0"/>
              <a:t>：</a:t>
            </a:r>
            <a:r>
              <a:rPr lang="en-US" altLang="zh-TW" sz="2200" dirty="0"/>
              <a:t>"+</a:t>
            </a:r>
            <a:r>
              <a:rPr lang="en-US" altLang="zh-TW" sz="2200" dirty="0" err="1"/>
              <a:t>bmi</a:t>
            </a:r>
            <a:r>
              <a:rPr lang="en-US" altLang="zh-TW" sz="2200" dirty="0"/>
              <a:t>+"</a:t>
            </a:r>
            <a:r>
              <a:rPr lang="zh-TW" altLang="en-US" sz="2200" dirty="0"/>
              <a:t>，狀態</a:t>
            </a:r>
            <a:r>
              <a:rPr lang="en-US" altLang="zh-TW" sz="2200" dirty="0"/>
              <a:t>: "+status</a:t>
            </a:r>
            <a:r>
              <a:rPr lang="en-US" altLang="zh-TW" sz="2200" dirty="0" smtClean="0"/>
              <a:t>);</a:t>
            </a:r>
            <a:endParaRPr lang="en-US" altLang="zh-TW" sz="22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341761" y="908720"/>
            <a:ext cx="5832648" cy="616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 smtClean="0"/>
              <a:t>//===============================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if (</a:t>
            </a:r>
            <a:r>
              <a:rPr lang="en-US" altLang="zh-TW" sz="1800" dirty="0" err="1"/>
              <a:t>bmi</a:t>
            </a:r>
            <a:r>
              <a:rPr lang="en-US" altLang="zh-TW" sz="1800" dirty="0"/>
              <a:t> &lt; 18.5</a:t>
            </a:r>
            <a:r>
              <a:rPr lang="en-US" altLang="zh-TW" sz="1800" dirty="0" smtClean="0"/>
              <a:t>)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	status = "</a:t>
            </a:r>
            <a:r>
              <a:rPr lang="zh-TW" altLang="en-US" sz="1800" dirty="0"/>
              <a:t>體重過輕</a:t>
            </a:r>
            <a:r>
              <a:rPr lang="en-US" altLang="zh-TW" sz="1800" dirty="0"/>
              <a:t>Underweight";</a:t>
            </a:r>
          </a:p>
          <a:p>
            <a:pPr marL="0" indent="0">
              <a:buNone/>
            </a:pPr>
            <a:r>
              <a:rPr lang="en-US" altLang="zh-TW" sz="1800" dirty="0" smtClean="0"/>
              <a:t>    </a:t>
            </a:r>
            <a:r>
              <a:rPr lang="en-US" altLang="zh-TW" sz="1800" dirty="0"/>
              <a:t>else if (</a:t>
            </a:r>
            <a:r>
              <a:rPr lang="en-US" altLang="zh-TW" sz="1800" dirty="0">
                <a:solidFill>
                  <a:srgbClr val="FF0000"/>
                </a:solidFill>
              </a:rPr>
              <a:t>18.5&lt;=</a:t>
            </a:r>
            <a:r>
              <a:rPr lang="en-US" altLang="zh-TW" sz="1800" dirty="0" err="1">
                <a:solidFill>
                  <a:srgbClr val="FF0000"/>
                </a:solidFill>
              </a:rPr>
              <a:t>bmi</a:t>
            </a:r>
            <a:r>
              <a:rPr lang="en-US" altLang="zh-TW" sz="1800" dirty="0">
                <a:solidFill>
                  <a:srgbClr val="FF0000"/>
                </a:solidFill>
              </a:rPr>
              <a:t> &amp;&amp; </a:t>
            </a:r>
            <a:r>
              <a:rPr lang="en-US" altLang="zh-TW" sz="1800" dirty="0" err="1">
                <a:solidFill>
                  <a:srgbClr val="FF0000"/>
                </a:solidFill>
              </a:rPr>
              <a:t>bmi</a:t>
            </a:r>
            <a:r>
              <a:rPr lang="en-US" altLang="zh-TW" sz="1800" dirty="0">
                <a:solidFill>
                  <a:srgbClr val="FF0000"/>
                </a:solidFill>
              </a:rPr>
              <a:t>&lt;24</a:t>
            </a:r>
            <a:r>
              <a:rPr lang="en-US" altLang="zh-TW" sz="1800" dirty="0"/>
              <a:t>) //</a:t>
            </a:r>
          </a:p>
          <a:p>
            <a:pPr marL="0" indent="0">
              <a:buNone/>
            </a:pPr>
            <a:r>
              <a:rPr lang="en-US" altLang="zh-TW" sz="1800" dirty="0"/>
              <a:t>	status = "</a:t>
            </a:r>
            <a:r>
              <a:rPr lang="zh-TW" altLang="en-US" sz="1800" dirty="0"/>
              <a:t>正常</a:t>
            </a:r>
            <a:r>
              <a:rPr lang="en-US" altLang="zh-TW" sz="1800" dirty="0"/>
              <a:t>Normal";</a:t>
            </a:r>
          </a:p>
          <a:p>
            <a:pPr marL="0" indent="0">
              <a:buNone/>
            </a:pPr>
            <a:r>
              <a:rPr lang="zh-TW" altLang="en-US" sz="1800" dirty="0" smtClean="0"/>
              <a:t>   </a:t>
            </a:r>
            <a:r>
              <a:rPr lang="en-US" altLang="zh-TW" sz="1800" dirty="0" smtClean="0"/>
              <a:t>else 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	status = "</a:t>
            </a:r>
            <a:r>
              <a:rPr lang="zh-TW" altLang="en-US" sz="1800" dirty="0"/>
              <a:t>過重</a:t>
            </a:r>
            <a:r>
              <a:rPr lang="en-US" altLang="zh-TW" sz="1800" dirty="0"/>
              <a:t>Overweight";</a:t>
            </a:r>
          </a:p>
          <a:p>
            <a:pPr marL="0" indent="0">
              <a:buNone/>
            </a:pPr>
            <a:r>
              <a:rPr lang="en-US" altLang="zh-TW" sz="1800" dirty="0"/>
              <a:t>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("BMI</a:t>
            </a:r>
            <a:r>
              <a:rPr lang="zh-TW" altLang="en-US" sz="1600" dirty="0"/>
              <a:t>：</a:t>
            </a:r>
            <a:r>
              <a:rPr lang="en-US" altLang="zh-TW" sz="1600" dirty="0"/>
              <a:t>"+</a:t>
            </a:r>
            <a:r>
              <a:rPr lang="en-US" altLang="zh-TW" sz="1600" dirty="0" err="1"/>
              <a:t>bmi</a:t>
            </a:r>
            <a:r>
              <a:rPr lang="en-US" altLang="zh-TW" sz="1600" dirty="0"/>
              <a:t>+"</a:t>
            </a:r>
            <a:r>
              <a:rPr lang="zh-TW" altLang="en-US" sz="1600" dirty="0"/>
              <a:t>，狀態</a:t>
            </a:r>
            <a:r>
              <a:rPr lang="en-US" altLang="zh-TW" sz="1600" dirty="0"/>
              <a:t>: "+status);</a:t>
            </a:r>
          </a:p>
          <a:p>
            <a:pPr marL="0" indent="0">
              <a:buNone/>
            </a:pPr>
            <a:r>
              <a:rPr lang="en-US" altLang="zh-TW" sz="1800" dirty="0"/>
              <a:t>  }//main</a:t>
            </a:r>
          </a:p>
          <a:p>
            <a:pPr marL="0" indent="0">
              <a:buNone/>
            </a:pPr>
            <a:r>
              <a:rPr lang="en-US" altLang="zh-TW" sz="1800" dirty="0"/>
              <a:t>}//class</a:t>
            </a:r>
          </a:p>
        </p:txBody>
      </p:sp>
    </p:spTree>
    <p:extLst>
      <p:ext uri="{BB962C8B-B14F-4D97-AF65-F5344CB8AC3E}">
        <p14:creationId xmlns:p14="http://schemas.microsoft.com/office/powerpoint/2010/main" val="3096981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E7993-7063-4B9A-968C-92E7AD00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48680"/>
            <a:ext cx="8352928" cy="68946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BMI</a:t>
            </a:r>
            <a:r>
              <a:rPr lang="zh-TW" altLang="en-US" dirty="0" smtClean="0"/>
              <a:t>程式</a:t>
            </a:r>
            <a:r>
              <a:rPr lang="en-US" altLang="zh-TW" dirty="0" smtClean="0"/>
              <a:t>4:</a:t>
            </a:r>
            <a:r>
              <a:rPr lang="zh-TW" altLang="en-US" dirty="0" smtClean="0"/>
              <a:t>多重分支</a:t>
            </a:r>
            <a:r>
              <a:rPr lang="en-US" altLang="zh-TW" dirty="0" smtClean="0">
                <a:solidFill>
                  <a:srgbClr val="FF0000"/>
                </a:solidFill>
              </a:rPr>
              <a:t>(selection)</a:t>
            </a:r>
            <a:r>
              <a:rPr lang="zh-TW" altLang="en-US" dirty="0" smtClean="0">
                <a:solidFill>
                  <a:srgbClr val="FF0000"/>
                </a:solidFill>
              </a:rPr>
              <a:t>演算法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45841" y="2071716"/>
            <a:ext cx="4482117" cy="36471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100" dirty="0">
                <a:solidFill>
                  <a:prstClr val="black"/>
                </a:solidFill>
              </a:rPr>
              <a:t>{</a:t>
            </a:r>
          </a:p>
          <a:p>
            <a:r>
              <a:rPr lang="zh-TW" altLang="en-US" sz="2100" dirty="0">
                <a:solidFill>
                  <a:prstClr val="black"/>
                </a:solidFill>
              </a:rPr>
              <a:t> 輸入身高</a:t>
            </a:r>
            <a:r>
              <a:rPr lang="zh-TW" altLang="en-US" sz="2100" b="1" dirty="0">
                <a:solidFill>
                  <a:srgbClr val="0070C0"/>
                </a:solidFill>
              </a:rPr>
              <a:t>，存入</a:t>
            </a:r>
            <a:r>
              <a:rPr lang="en-US" altLang="zh-TW" sz="2100" b="1" dirty="0">
                <a:solidFill>
                  <a:srgbClr val="0070C0"/>
                </a:solidFill>
              </a:rPr>
              <a:t>double</a:t>
            </a:r>
            <a:r>
              <a:rPr lang="zh-TW" altLang="en-US" sz="2100" b="1" dirty="0">
                <a:solidFill>
                  <a:srgbClr val="0070C0"/>
                </a:solidFill>
              </a:rPr>
              <a:t>變數</a:t>
            </a:r>
            <a:r>
              <a:rPr lang="en-US" altLang="zh-TW" sz="2100" dirty="0"/>
              <a:t>height;</a:t>
            </a:r>
            <a:endParaRPr lang="en-US" altLang="zh-TW" sz="2100" b="1" dirty="0">
              <a:solidFill>
                <a:srgbClr val="0070C0"/>
              </a:solidFill>
            </a:endParaRPr>
          </a:p>
          <a:p>
            <a:r>
              <a:rPr lang="zh-TW" altLang="en-US" sz="2100" dirty="0">
                <a:solidFill>
                  <a:prstClr val="black"/>
                </a:solidFill>
              </a:rPr>
              <a:t> 輸入體重</a:t>
            </a:r>
            <a:r>
              <a:rPr lang="zh-TW" altLang="en-US" sz="2100" b="1" dirty="0">
                <a:solidFill>
                  <a:srgbClr val="0070C0"/>
                </a:solidFill>
              </a:rPr>
              <a:t>，存入</a:t>
            </a:r>
            <a:r>
              <a:rPr lang="en-US" altLang="zh-TW" sz="2100" b="1" dirty="0">
                <a:solidFill>
                  <a:srgbClr val="0070C0"/>
                </a:solidFill>
              </a:rPr>
              <a:t>double</a:t>
            </a:r>
            <a:r>
              <a:rPr lang="zh-TW" altLang="en-US" sz="2100" b="1" dirty="0">
                <a:solidFill>
                  <a:srgbClr val="0070C0"/>
                </a:solidFill>
              </a:rPr>
              <a:t>變數</a:t>
            </a:r>
            <a:r>
              <a:rPr lang="en-US" altLang="zh-TW" sz="2100" dirty="0"/>
              <a:t>weight;</a:t>
            </a:r>
            <a:endParaRPr lang="en-US" altLang="zh-TW" sz="2100" dirty="0">
              <a:solidFill>
                <a:prstClr val="black"/>
              </a:solidFill>
            </a:endParaRPr>
          </a:p>
          <a:p>
            <a:r>
              <a:rPr lang="zh-TW" altLang="en-US" sz="2100" dirty="0">
                <a:solidFill>
                  <a:prstClr val="black"/>
                </a:solidFill>
              </a:rPr>
              <a:t> 計算</a:t>
            </a:r>
            <a:r>
              <a:rPr lang="en-US" altLang="zh-TW" sz="2100" dirty="0">
                <a:solidFill>
                  <a:prstClr val="black"/>
                </a:solidFill>
              </a:rPr>
              <a:t>BMI</a:t>
            </a:r>
            <a:r>
              <a:rPr lang="zh-TW" altLang="en-US" sz="2100" b="1" dirty="0">
                <a:solidFill>
                  <a:srgbClr val="0070C0"/>
                </a:solidFill>
              </a:rPr>
              <a:t>，存入</a:t>
            </a:r>
            <a:r>
              <a:rPr lang="en-US" altLang="zh-TW" sz="2100" b="1" dirty="0">
                <a:solidFill>
                  <a:srgbClr val="0070C0"/>
                </a:solidFill>
              </a:rPr>
              <a:t>double</a:t>
            </a:r>
            <a:r>
              <a:rPr lang="zh-TW" altLang="en-US" sz="2100" b="1" dirty="0">
                <a:solidFill>
                  <a:srgbClr val="0070C0"/>
                </a:solidFill>
              </a:rPr>
              <a:t>變數</a:t>
            </a:r>
            <a:r>
              <a:rPr lang="en-US" altLang="zh-TW" sz="2100" dirty="0" err="1"/>
              <a:t>bmi</a:t>
            </a:r>
            <a:r>
              <a:rPr lang="en-US" altLang="zh-TW" sz="2100" dirty="0"/>
              <a:t>;</a:t>
            </a:r>
          </a:p>
          <a:p>
            <a:r>
              <a:rPr lang="en-US" altLang="zh-TW" sz="2100" dirty="0">
                <a:solidFill>
                  <a:prstClr val="black"/>
                </a:solidFill>
              </a:rPr>
              <a:t> </a:t>
            </a:r>
            <a:r>
              <a:rPr lang="en-US" altLang="zh-TW" sz="2100" dirty="0">
                <a:solidFill>
                  <a:srgbClr val="FF0000"/>
                </a:solidFill>
              </a:rPr>
              <a:t>if</a:t>
            </a:r>
            <a:r>
              <a:rPr lang="zh-TW" altLang="en-US" sz="2100" dirty="0"/>
              <a:t> </a:t>
            </a:r>
            <a:r>
              <a:rPr lang="en-US" altLang="zh-TW" sz="2100" dirty="0">
                <a:solidFill>
                  <a:srgbClr val="FF0000"/>
                </a:solidFill>
              </a:rPr>
              <a:t>(</a:t>
            </a:r>
            <a:r>
              <a:rPr lang="en-US" altLang="zh-TW" sz="2100" dirty="0" err="1"/>
              <a:t>bmi</a:t>
            </a:r>
            <a:r>
              <a:rPr lang="en-US" altLang="zh-TW" sz="2100" dirty="0"/>
              <a:t> &lt;</a:t>
            </a:r>
            <a:r>
              <a:rPr lang="en-US" altLang="zh-TW" sz="2100" dirty="0">
                <a:solidFill>
                  <a:srgbClr val="FF0000"/>
                </a:solidFill>
              </a:rPr>
              <a:t>18.5) </a:t>
            </a:r>
          </a:p>
          <a:p>
            <a:r>
              <a:rPr lang="zh-TW" altLang="en-US" sz="2100" dirty="0">
                <a:solidFill>
                  <a:prstClr val="black"/>
                </a:solidFill>
              </a:rPr>
              <a:t>    輸出</a:t>
            </a:r>
            <a:r>
              <a:rPr lang="en-US" altLang="zh-TW" sz="2100" dirty="0"/>
              <a:t>(“</a:t>
            </a:r>
            <a:r>
              <a:rPr lang="zh-TW" altLang="en-US" sz="2100" dirty="0"/>
              <a:t>體重過輕</a:t>
            </a:r>
            <a:r>
              <a:rPr lang="en-US" altLang="zh-TW" sz="2100" dirty="0"/>
              <a:t>");</a:t>
            </a:r>
          </a:p>
          <a:p>
            <a:r>
              <a:rPr lang="zh-TW" altLang="en-US" sz="2100" dirty="0">
                <a:solidFill>
                  <a:srgbClr val="FF0000"/>
                </a:solidFill>
              </a:rPr>
              <a:t> </a:t>
            </a:r>
            <a:r>
              <a:rPr lang="en-US" altLang="zh-TW" sz="2100" dirty="0">
                <a:solidFill>
                  <a:srgbClr val="FF0000"/>
                </a:solidFill>
              </a:rPr>
              <a:t>else if</a:t>
            </a:r>
            <a:r>
              <a:rPr lang="zh-TW" altLang="en-US" sz="2100" dirty="0"/>
              <a:t> </a:t>
            </a:r>
            <a:r>
              <a:rPr lang="en-US" altLang="zh-TW" sz="2100" dirty="0">
                <a:solidFill>
                  <a:srgbClr val="FF0000"/>
                </a:solidFill>
              </a:rPr>
              <a:t>(</a:t>
            </a:r>
            <a:r>
              <a:rPr lang="en-US" altLang="zh-TW" sz="2100" dirty="0" err="1"/>
              <a:t>bmi</a:t>
            </a:r>
            <a:r>
              <a:rPr lang="en-US" altLang="zh-TW" sz="2100" dirty="0"/>
              <a:t> </a:t>
            </a:r>
            <a:r>
              <a:rPr lang="en-US" altLang="zh-TW" sz="2100" dirty="0">
                <a:solidFill>
                  <a:srgbClr val="FF0000"/>
                </a:solidFill>
              </a:rPr>
              <a:t>&lt;24) </a:t>
            </a:r>
          </a:p>
          <a:p>
            <a:r>
              <a:rPr lang="zh-TW" altLang="en-US" sz="2100" dirty="0">
                <a:solidFill>
                  <a:prstClr val="black"/>
                </a:solidFill>
              </a:rPr>
              <a:t>   輸出</a:t>
            </a:r>
            <a:r>
              <a:rPr lang="en-US" altLang="zh-TW" sz="2100" dirty="0"/>
              <a:t>("</a:t>
            </a:r>
            <a:r>
              <a:rPr lang="zh-TW" altLang="en-US" sz="2100" dirty="0"/>
              <a:t>健康體位 </a:t>
            </a:r>
            <a:r>
              <a:rPr lang="en-US" altLang="zh-TW" sz="2100" dirty="0"/>
              <a:t>Normal");</a:t>
            </a:r>
            <a:endParaRPr lang="en-US" altLang="zh-TW" sz="2100" dirty="0">
              <a:solidFill>
                <a:srgbClr val="FF0000"/>
              </a:solidFill>
            </a:endParaRPr>
          </a:p>
          <a:p>
            <a:r>
              <a:rPr lang="en-US" altLang="zh-TW" sz="2100" dirty="0">
                <a:solidFill>
                  <a:srgbClr val="FF0000"/>
                </a:solidFill>
              </a:rPr>
              <a:t>else  if ……          //</a:t>
            </a:r>
            <a:r>
              <a:rPr lang="zh-TW" altLang="en-US" sz="2100" dirty="0">
                <a:solidFill>
                  <a:prstClr val="black"/>
                </a:solidFill>
              </a:rPr>
              <a:t>輸出</a:t>
            </a:r>
            <a:r>
              <a:rPr lang="en-US" altLang="zh-TW" sz="2100" dirty="0"/>
              <a:t>(“</a:t>
            </a:r>
            <a:r>
              <a:rPr lang="zh-TW" altLang="en-US" sz="2100" dirty="0"/>
              <a:t>體重過重</a:t>
            </a:r>
            <a:r>
              <a:rPr lang="en-US" altLang="zh-TW" sz="2100" dirty="0"/>
              <a:t>");</a:t>
            </a:r>
          </a:p>
          <a:p>
            <a:endParaRPr lang="en-US" altLang="zh-TW" sz="2100" dirty="0"/>
          </a:p>
          <a:p>
            <a:r>
              <a:rPr lang="en-US" altLang="zh-TW" sz="2100" dirty="0">
                <a:solidFill>
                  <a:prstClr val="black"/>
                </a:solidFill>
              </a:rPr>
              <a:t>}</a:t>
            </a:r>
            <a:endParaRPr lang="zh-TW" altLang="en-US" sz="2100" dirty="0">
              <a:solidFill>
                <a:prstClr val="black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640075" y="1607941"/>
            <a:ext cx="44294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dirty="0"/>
              <a:t>虛擬碼</a:t>
            </a:r>
            <a:r>
              <a:rPr lang="en-US" altLang="zh-TW" sz="3000" dirty="0"/>
              <a:t>: </a:t>
            </a:r>
            <a:r>
              <a:rPr lang="en-US" altLang="zh-TW" sz="3000" b="1" dirty="0">
                <a:solidFill>
                  <a:srgbClr val="FF0000"/>
                </a:solidFill>
              </a:rPr>
              <a:t>6</a:t>
            </a:r>
            <a:r>
              <a:rPr lang="zh-TW" altLang="en-US" sz="3000" b="1" dirty="0">
                <a:solidFill>
                  <a:srgbClr val="FF0000"/>
                </a:solidFill>
              </a:rPr>
              <a:t>分支</a:t>
            </a:r>
            <a:r>
              <a:rPr lang="en-US" altLang="zh-TW" sz="3000" b="1" dirty="0">
                <a:solidFill>
                  <a:srgbClr val="FF0000"/>
                </a:solidFill>
              </a:rPr>
              <a:t>?…..</a:t>
            </a:r>
            <a:r>
              <a:rPr lang="zh-TW" altLang="en-US" sz="3000" b="1" dirty="0">
                <a:solidFill>
                  <a:srgbClr val="FF0000"/>
                </a:solidFill>
              </a:rPr>
              <a:t>請完成</a:t>
            </a:r>
            <a:r>
              <a:rPr lang="en-US" altLang="zh-TW" sz="3000" b="1" dirty="0">
                <a:solidFill>
                  <a:srgbClr val="FF0000"/>
                </a:solidFill>
              </a:rPr>
              <a:t>!</a:t>
            </a:r>
            <a:endParaRPr lang="zh-TW" alt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demo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BMI_2.java</a:t>
            </a:r>
          </a:p>
          <a:p>
            <a:r>
              <a:rPr lang="en-US" altLang="zh-TW" dirty="0" smtClean="0"/>
              <a:t>BMI_2b.java</a:t>
            </a:r>
          </a:p>
          <a:p>
            <a:r>
              <a:rPr lang="en-US" altLang="zh-TW" dirty="0"/>
              <a:t>BMI_2c.java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990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on-line randomized quiz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3/25 10:15-10:25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7" y="2132856"/>
            <a:ext cx="8723529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1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04864"/>
            <a:ext cx="7886700" cy="1325563"/>
          </a:xfrm>
        </p:spPr>
        <p:txBody>
          <a:bodyPr/>
          <a:lstStyle/>
          <a:p>
            <a:pPr algn="ctr"/>
            <a:r>
              <a:rPr lang="zh-TW" altLang="en-US" dirty="0"/>
              <a:t>成績回饋</a:t>
            </a:r>
          </a:p>
        </p:txBody>
      </p:sp>
    </p:spTree>
    <p:extLst>
      <p:ext uri="{BB962C8B-B14F-4D97-AF65-F5344CB8AC3E}">
        <p14:creationId xmlns:p14="http://schemas.microsoft.com/office/powerpoint/2010/main" val="3319602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0782" y="125837"/>
            <a:ext cx="4104456" cy="47158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成績</a:t>
            </a:r>
            <a:r>
              <a:rPr lang="zh-TW" altLang="en-US" sz="2400" dirty="0" smtClean="0"/>
              <a:t>回饋</a:t>
            </a:r>
            <a:r>
              <a:rPr lang="en-US" altLang="zh-TW" sz="2400" dirty="0" smtClean="0"/>
              <a:t>(nested if : </a:t>
            </a:r>
            <a:r>
              <a:rPr lang="zh-TW" altLang="en-US" sz="2400" dirty="0" smtClean="0"/>
              <a:t>巢狀</a:t>
            </a:r>
            <a:r>
              <a:rPr lang="en-US" altLang="zh-TW" sz="2400" dirty="0" smtClean="0"/>
              <a:t>if 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597420"/>
            <a:ext cx="3672408" cy="4351338"/>
          </a:xfrm>
          <a:ln>
            <a:solidFill>
              <a:srgbClr val="FF0000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 if (</a:t>
            </a:r>
            <a:r>
              <a:rPr lang="en-US" altLang="zh-TW" dirty="0" err="1"/>
              <a:t>sc</a:t>
            </a:r>
            <a:r>
              <a:rPr lang="en-US" altLang="zh-TW" dirty="0"/>
              <a:t>&lt;0)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分數要</a:t>
            </a:r>
            <a:r>
              <a:rPr lang="en-US" altLang="zh-TW" dirty="0"/>
              <a:t>&gt;=0");</a:t>
            </a:r>
          </a:p>
          <a:p>
            <a:pPr marL="0" indent="0">
              <a:buNone/>
            </a:pPr>
            <a:r>
              <a:rPr lang="en-US" altLang="zh-TW" dirty="0"/>
              <a:t>   else</a:t>
            </a:r>
          </a:p>
          <a:p>
            <a:pPr marL="0" indent="0">
              <a:buNone/>
            </a:pPr>
            <a:r>
              <a:rPr lang="en-US" altLang="zh-TW" dirty="0"/>
              <a:t>    {</a:t>
            </a:r>
          </a:p>
          <a:p>
            <a:pPr marL="0" indent="0">
              <a:buNone/>
            </a:pPr>
            <a:r>
              <a:rPr lang="en-US" altLang="zh-TW" dirty="0"/>
              <a:t>      if (</a:t>
            </a:r>
            <a:r>
              <a:rPr lang="en-US" altLang="zh-TW" dirty="0" err="1"/>
              <a:t>sc</a:t>
            </a:r>
            <a:r>
              <a:rPr lang="en-US" altLang="zh-TW" dirty="0"/>
              <a:t>&gt;=90)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表現優異</a:t>
            </a:r>
            <a:r>
              <a:rPr lang="en-US" altLang="zh-TW" dirty="0"/>
              <a:t>!");</a:t>
            </a:r>
          </a:p>
          <a:p>
            <a:pPr marL="0" indent="0">
              <a:buNone/>
            </a:pPr>
            <a:r>
              <a:rPr lang="en-US" altLang="zh-TW" dirty="0"/>
              <a:t>      else if (</a:t>
            </a:r>
            <a:r>
              <a:rPr lang="en-US" altLang="zh-TW" dirty="0" err="1"/>
              <a:t>sc</a:t>
            </a:r>
            <a:r>
              <a:rPr lang="en-US" altLang="zh-TW" dirty="0"/>
              <a:t>&lt;90 &amp;&amp; </a:t>
            </a:r>
            <a:r>
              <a:rPr lang="en-US" altLang="zh-TW" dirty="0" err="1"/>
              <a:t>sc</a:t>
            </a:r>
            <a:r>
              <a:rPr lang="en-US" altLang="zh-TW" dirty="0"/>
              <a:t>&gt;=80)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表現佳</a:t>
            </a:r>
            <a:r>
              <a:rPr lang="en-US" altLang="zh-TW" dirty="0"/>
              <a:t>!");       </a:t>
            </a:r>
          </a:p>
          <a:p>
            <a:pPr marL="0" indent="0">
              <a:buNone/>
            </a:pPr>
            <a:r>
              <a:rPr lang="en-US" altLang="zh-TW" dirty="0"/>
              <a:t>      else if (</a:t>
            </a:r>
            <a:r>
              <a:rPr lang="en-US" altLang="zh-TW" dirty="0" err="1"/>
              <a:t>sc</a:t>
            </a:r>
            <a:r>
              <a:rPr lang="en-US" altLang="zh-TW" dirty="0"/>
              <a:t>&lt;80 &amp;&amp; </a:t>
            </a:r>
            <a:r>
              <a:rPr lang="en-US" altLang="zh-TW" dirty="0" err="1"/>
              <a:t>sc</a:t>
            </a:r>
            <a:r>
              <a:rPr lang="en-US" altLang="zh-TW" dirty="0"/>
              <a:t>&gt;=60)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表現尚可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en-US" altLang="zh-TW" dirty="0"/>
              <a:t>      else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令人煩惱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499992" y="597420"/>
            <a:ext cx="3672408" cy="43513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 if (</a:t>
            </a:r>
            <a:r>
              <a:rPr lang="en-US" altLang="zh-TW" dirty="0" err="1"/>
              <a:t>sc</a:t>
            </a:r>
            <a:r>
              <a:rPr lang="en-US" altLang="zh-TW" dirty="0"/>
              <a:t>&gt;=0)    {</a:t>
            </a:r>
          </a:p>
          <a:p>
            <a:pPr marL="0" indent="0">
              <a:buNone/>
            </a:pPr>
            <a:r>
              <a:rPr lang="en-US" altLang="zh-TW" dirty="0"/>
              <a:t>      if (</a:t>
            </a:r>
            <a:r>
              <a:rPr lang="en-US" altLang="zh-TW" dirty="0" err="1"/>
              <a:t>sc</a:t>
            </a:r>
            <a:r>
              <a:rPr lang="en-US" altLang="zh-TW" dirty="0"/>
              <a:t>&gt;=90)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表現優異</a:t>
            </a:r>
            <a:r>
              <a:rPr lang="en-US" altLang="zh-TW" dirty="0"/>
              <a:t>!");</a:t>
            </a:r>
          </a:p>
          <a:p>
            <a:pPr marL="0" indent="0">
              <a:buNone/>
            </a:pPr>
            <a:r>
              <a:rPr lang="en-US" altLang="zh-TW" dirty="0"/>
              <a:t>      else if (</a:t>
            </a:r>
            <a:r>
              <a:rPr lang="en-US" altLang="zh-TW" dirty="0" err="1"/>
              <a:t>sc</a:t>
            </a:r>
            <a:r>
              <a:rPr lang="en-US" altLang="zh-TW" dirty="0"/>
              <a:t>&lt;90 &amp;&amp; </a:t>
            </a:r>
            <a:r>
              <a:rPr lang="en-US" altLang="zh-TW" dirty="0" err="1"/>
              <a:t>sc</a:t>
            </a:r>
            <a:r>
              <a:rPr lang="en-US" altLang="zh-TW" dirty="0"/>
              <a:t>&gt;=80)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表現佳</a:t>
            </a:r>
            <a:r>
              <a:rPr lang="en-US" altLang="zh-TW" dirty="0"/>
              <a:t>!");       </a:t>
            </a:r>
          </a:p>
          <a:p>
            <a:pPr marL="0" indent="0">
              <a:buNone/>
            </a:pPr>
            <a:r>
              <a:rPr lang="en-US" altLang="zh-TW" dirty="0"/>
              <a:t>      else if (</a:t>
            </a:r>
            <a:r>
              <a:rPr lang="en-US" altLang="zh-TW" dirty="0" err="1"/>
              <a:t>sc</a:t>
            </a:r>
            <a:r>
              <a:rPr lang="en-US" altLang="zh-TW" dirty="0"/>
              <a:t>&lt;80 &amp;&amp; </a:t>
            </a:r>
            <a:r>
              <a:rPr lang="en-US" altLang="zh-TW" dirty="0" err="1"/>
              <a:t>sc</a:t>
            </a:r>
            <a:r>
              <a:rPr lang="en-US" altLang="zh-TW" dirty="0"/>
              <a:t>&gt;=60)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表現尚可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en-US" altLang="zh-TW" dirty="0"/>
              <a:t>      else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令人煩惱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else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分數要</a:t>
            </a:r>
            <a:r>
              <a:rPr lang="en-US" altLang="zh-TW" dirty="0"/>
              <a:t>&gt;=0");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77388" y="5949280"/>
            <a:ext cx="1227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scfb_1.java</a:t>
            </a:r>
          </a:p>
        </p:txBody>
      </p:sp>
    </p:spTree>
    <p:extLst>
      <p:ext uri="{BB962C8B-B14F-4D97-AF65-F5344CB8AC3E}">
        <p14:creationId xmlns:p14="http://schemas.microsoft.com/office/powerpoint/2010/main" val="64066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3528392" cy="47158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成績回饋 </a:t>
            </a:r>
            <a:r>
              <a:rPr lang="en-US" altLang="zh-TW" sz="2400" dirty="0" smtClean="0"/>
              <a:t>(multiple if 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597420"/>
            <a:ext cx="3672408" cy="4351338"/>
          </a:xfrm>
          <a:ln>
            <a:solidFill>
              <a:srgbClr val="FF0000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 if (</a:t>
            </a:r>
            <a:r>
              <a:rPr lang="en-US" altLang="zh-TW" dirty="0" err="1"/>
              <a:t>sc</a:t>
            </a:r>
            <a:r>
              <a:rPr lang="en-US" altLang="zh-TW" dirty="0"/>
              <a:t>&gt;=90)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表現優異</a:t>
            </a:r>
            <a:r>
              <a:rPr lang="en-US" altLang="zh-TW" dirty="0"/>
              <a:t>!");</a:t>
            </a:r>
          </a:p>
          <a:p>
            <a:pPr marL="0" indent="0">
              <a:buNone/>
            </a:pPr>
            <a:r>
              <a:rPr lang="en-US" altLang="zh-TW" dirty="0"/>
              <a:t>      else if (</a:t>
            </a:r>
            <a:r>
              <a:rPr lang="en-US" altLang="zh-TW" dirty="0" err="1">
                <a:solidFill>
                  <a:srgbClr val="FF0000"/>
                </a:solidFill>
              </a:rPr>
              <a:t>sc</a:t>
            </a:r>
            <a:r>
              <a:rPr lang="en-US" altLang="zh-TW" dirty="0">
                <a:solidFill>
                  <a:srgbClr val="FF0000"/>
                </a:solidFill>
              </a:rPr>
              <a:t>&lt;90 &amp;&amp; </a:t>
            </a:r>
            <a:r>
              <a:rPr lang="en-US" altLang="zh-TW" dirty="0" err="1">
                <a:solidFill>
                  <a:srgbClr val="FF0000"/>
                </a:solidFill>
              </a:rPr>
              <a:t>sc</a:t>
            </a:r>
            <a:r>
              <a:rPr lang="en-US" altLang="zh-TW" dirty="0">
                <a:solidFill>
                  <a:srgbClr val="FF0000"/>
                </a:solidFill>
              </a:rPr>
              <a:t>&gt;=80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表現佳</a:t>
            </a:r>
            <a:r>
              <a:rPr lang="en-US" altLang="zh-TW" dirty="0"/>
              <a:t>!");       </a:t>
            </a:r>
          </a:p>
          <a:p>
            <a:pPr marL="0" indent="0">
              <a:buNone/>
            </a:pPr>
            <a:r>
              <a:rPr lang="en-US" altLang="zh-TW" dirty="0"/>
              <a:t>      else if (</a:t>
            </a:r>
            <a:r>
              <a:rPr lang="en-US" altLang="zh-TW" dirty="0" err="1">
                <a:solidFill>
                  <a:srgbClr val="FF0000"/>
                </a:solidFill>
              </a:rPr>
              <a:t>sc</a:t>
            </a:r>
            <a:r>
              <a:rPr lang="en-US" altLang="zh-TW" dirty="0">
                <a:solidFill>
                  <a:srgbClr val="FF0000"/>
                </a:solidFill>
              </a:rPr>
              <a:t>&lt;80 &amp;&amp; </a:t>
            </a:r>
            <a:r>
              <a:rPr lang="en-US" altLang="zh-TW" dirty="0" err="1">
                <a:solidFill>
                  <a:srgbClr val="FF0000"/>
                </a:solidFill>
              </a:rPr>
              <a:t>sc</a:t>
            </a:r>
            <a:r>
              <a:rPr lang="en-US" altLang="zh-TW" dirty="0">
                <a:solidFill>
                  <a:srgbClr val="FF0000"/>
                </a:solidFill>
              </a:rPr>
              <a:t>&gt;=60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表現尚可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en-US" altLang="zh-TW" dirty="0"/>
              <a:t>      else if (</a:t>
            </a:r>
            <a:r>
              <a:rPr lang="en-US" altLang="zh-TW" dirty="0" err="1">
                <a:solidFill>
                  <a:srgbClr val="FF0000"/>
                </a:solidFill>
              </a:rPr>
              <a:t>sc</a:t>
            </a:r>
            <a:r>
              <a:rPr lang="en-US" altLang="zh-TW" dirty="0">
                <a:solidFill>
                  <a:srgbClr val="FF0000"/>
                </a:solidFill>
              </a:rPr>
              <a:t>&lt;60 &amp;&amp; </a:t>
            </a:r>
            <a:r>
              <a:rPr lang="en-US" altLang="zh-TW" dirty="0" err="1">
                <a:solidFill>
                  <a:srgbClr val="FF0000"/>
                </a:solidFill>
              </a:rPr>
              <a:t>sc</a:t>
            </a:r>
            <a:r>
              <a:rPr lang="en-US" altLang="zh-TW" dirty="0">
                <a:solidFill>
                  <a:srgbClr val="FF0000"/>
                </a:solidFill>
              </a:rPr>
              <a:t>&gt;=0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令人煩惱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en-US" altLang="zh-TW" dirty="0"/>
              <a:t>      else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分數要</a:t>
            </a:r>
            <a:r>
              <a:rPr lang="en-US" altLang="zh-TW" dirty="0"/>
              <a:t>&gt;=0"); 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499992" y="597420"/>
            <a:ext cx="3672408" cy="43513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  if (</a:t>
            </a:r>
            <a:r>
              <a:rPr lang="en-US" altLang="zh-TW" dirty="0" err="1"/>
              <a:t>sc</a:t>
            </a:r>
            <a:r>
              <a:rPr lang="en-US" altLang="zh-TW" dirty="0"/>
              <a:t>&gt;=90)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表現優異</a:t>
            </a:r>
            <a:r>
              <a:rPr lang="en-US" altLang="zh-TW" dirty="0"/>
              <a:t>!");</a:t>
            </a:r>
          </a:p>
          <a:p>
            <a:pPr marL="0" indent="0">
              <a:buNone/>
            </a:pPr>
            <a:r>
              <a:rPr lang="en-US" altLang="zh-TW" dirty="0"/>
              <a:t>      else if 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sc</a:t>
            </a:r>
            <a:r>
              <a:rPr lang="en-US" altLang="zh-TW" dirty="0">
                <a:solidFill>
                  <a:srgbClr val="FF0000"/>
                </a:solidFill>
              </a:rPr>
              <a:t>&gt;=80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表現佳</a:t>
            </a:r>
            <a:r>
              <a:rPr lang="en-US" altLang="zh-TW" dirty="0"/>
              <a:t>!");       </a:t>
            </a:r>
          </a:p>
          <a:p>
            <a:pPr marL="0" indent="0">
              <a:buNone/>
            </a:pPr>
            <a:r>
              <a:rPr lang="en-US" altLang="zh-TW" dirty="0"/>
              <a:t>      else if 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sc</a:t>
            </a:r>
            <a:r>
              <a:rPr lang="en-US" altLang="zh-TW" dirty="0">
                <a:solidFill>
                  <a:srgbClr val="FF0000"/>
                </a:solidFill>
              </a:rPr>
              <a:t>&gt;=60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表現尚可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en-US" altLang="zh-TW" dirty="0"/>
              <a:t>      else if 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sc</a:t>
            </a:r>
            <a:r>
              <a:rPr lang="en-US" altLang="zh-TW" dirty="0">
                <a:solidFill>
                  <a:srgbClr val="FF0000"/>
                </a:solidFill>
              </a:rPr>
              <a:t>&gt;=0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令人煩惱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en-US" altLang="zh-TW" dirty="0"/>
              <a:t>      else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分數要</a:t>
            </a:r>
            <a:r>
              <a:rPr lang="en-US" altLang="zh-TW" dirty="0"/>
              <a:t>&gt;=0");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900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1122363"/>
            <a:ext cx="774948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讓程式繞圈圈 </a:t>
            </a:r>
            <a:r>
              <a:rPr lang="en-US" altLang="zh-TW" dirty="0" smtClean="0"/>
              <a:t>:</a:t>
            </a:r>
            <a:r>
              <a:rPr lang="zh-TW" altLang="en-US" dirty="0" smtClean="0"/>
              <a:t>重複執行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談</a:t>
            </a:r>
            <a:r>
              <a:rPr lang="zh-TW" altLang="en-US" dirty="0"/>
              <a:t>迴圈</a:t>
            </a:r>
            <a:r>
              <a:rPr lang="en-US" altLang="zh-TW" dirty="0"/>
              <a:t>(</a:t>
            </a:r>
            <a:r>
              <a:rPr lang="en-US" altLang="zh-TW" dirty="0" smtClean="0"/>
              <a:t>loop I)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臺北市立大學 </a:t>
            </a:r>
            <a:r>
              <a:rPr lang="zh-TW" altLang="en-US" dirty="0">
                <a:hlinkClick r:id="rId2" tooltip="資訊科學系(含碩士班)"/>
              </a:rPr>
              <a:t>資訊科學系</a:t>
            </a:r>
            <a:r>
              <a:rPr lang="en-US" altLang="zh-TW" dirty="0">
                <a:hlinkClick r:id="rId2" tooltip="資訊科學系(含碩士班)"/>
              </a:rPr>
              <a:t>(</a:t>
            </a:r>
            <a:r>
              <a:rPr lang="zh-TW" altLang="en-US" dirty="0">
                <a:hlinkClick r:id="rId2" tooltip="資訊科學系(含碩士班)"/>
              </a:rPr>
              <a:t>含碩士班</a:t>
            </a:r>
            <a:r>
              <a:rPr lang="en-US" altLang="zh-TW" dirty="0">
                <a:hlinkClick r:id="rId2" tooltip="資訊科學系(含碩士班)"/>
              </a:rPr>
              <a:t>)</a:t>
            </a:r>
            <a:endParaRPr lang="en-US" altLang="zh-TW" dirty="0"/>
          </a:p>
          <a:p>
            <a:r>
              <a:rPr lang="zh-TW" altLang="en-US" dirty="0" smtClean="0"/>
              <a:t>賴阿福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173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en-US" altLang="zh-TW" dirty="0" smtClean="0"/>
              <a:t>(loop)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0996" y="2125266"/>
            <a:ext cx="7886700" cy="440007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Loop: </a:t>
            </a:r>
            <a:r>
              <a:rPr lang="zh-TW" altLang="en-US" dirty="0" smtClean="0"/>
              <a:t>在電學上，成為迴路，不是不斷循環電路</a:t>
            </a:r>
            <a:endParaRPr lang="en-US" altLang="zh-TW" dirty="0" smtClean="0"/>
          </a:p>
          <a:p>
            <a:r>
              <a:rPr lang="zh-TW" altLang="en-US" dirty="0" smtClean="0"/>
              <a:t>應用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重複</a:t>
            </a:r>
            <a:r>
              <a:rPr lang="zh-TW" altLang="en-US" dirty="0"/>
              <a:t>判斷</a:t>
            </a:r>
            <a:r>
              <a:rPr lang="en-US" altLang="zh-TW" dirty="0"/>
              <a:t>leap year(</a:t>
            </a:r>
            <a:r>
              <a:rPr lang="zh-TW" altLang="en-US" dirty="0"/>
              <a:t>閏年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 smtClean="0"/>
              <a:t>讓猜數字重複執行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猜到對為止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繼續猜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但何時結束</a:t>
            </a:r>
            <a:r>
              <a:rPr lang="en-US" altLang="zh-TW" dirty="0" smtClean="0"/>
              <a:t>?</a:t>
            </a:r>
            <a:r>
              <a:rPr lang="zh-TW" altLang="en-US" dirty="0" smtClean="0"/>
              <a:t> 結束條件</a:t>
            </a:r>
            <a:endParaRPr lang="en-US" altLang="zh-TW" dirty="0" smtClean="0"/>
          </a:p>
          <a:p>
            <a:pPr lvl="1"/>
            <a:r>
              <a:rPr lang="zh-TW" altLang="en-US" dirty="0"/>
              <a:t>重複</a:t>
            </a:r>
            <a:r>
              <a:rPr lang="zh-TW" altLang="en-US" dirty="0" smtClean="0"/>
              <a:t>計算</a:t>
            </a:r>
            <a:r>
              <a:rPr lang="en-US" altLang="zh-TW" dirty="0" smtClean="0"/>
              <a:t>BMI</a:t>
            </a:r>
          </a:p>
          <a:p>
            <a:r>
              <a:rPr lang="zh-TW" altLang="en-US" dirty="0" smtClean="0"/>
              <a:t>形式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while, for, do….while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027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en-US" altLang="zh-TW" dirty="0" smtClean="0"/>
              <a:t>(loop)</a:t>
            </a:r>
            <a:r>
              <a:rPr lang="zh-TW" altLang="en-US" dirty="0"/>
              <a:t>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226469"/>
            <a:ext cx="4753578" cy="3263504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重複不斷執行，直到條件不符合為止。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常見型態：</a:t>
            </a:r>
            <a:r>
              <a:rPr lang="en-US" altLang="zh-TW" dirty="0" smtClean="0"/>
              <a:t>for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do…while</a:t>
            </a:r>
          </a:p>
          <a:p>
            <a:r>
              <a:rPr lang="zh-TW" altLang="en-US" dirty="0" smtClean="0"/>
              <a:t>一開始</a:t>
            </a:r>
            <a:r>
              <a:rPr lang="zh-TW" altLang="en-US" dirty="0" smtClean="0">
                <a:solidFill>
                  <a:srgbClr val="FF0000"/>
                </a:solidFill>
              </a:rPr>
              <a:t>條件須符合</a:t>
            </a:r>
            <a:r>
              <a:rPr lang="zh-TW" altLang="en-US" dirty="0" smtClean="0"/>
              <a:t>，才能進入迴圈內部執行  </a:t>
            </a:r>
            <a:r>
              <a:rPr lang="en-US" altLang="zh-TW" dirty="0"/>
              <a:t>(</a:t>
            </a:r>
            <a:r>
              <a:rPr lang="en-US" altLang="zh-TW" dirty="0" smtClean="0"/>
              <a:t>do…while</a:t>
            </a:r>
            <a:r>
              <a:rPr lang="zh-TW" altLang="en-US" dirty="0" smtClean="0"/>
              <a:t>除外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無窮</a:t>
            </a:r>
            <a:r>
              <a:rPr lang="zh-TW" altLang="en-US" dirty="0"/>
              <a:t>迴</a:t>
            </a:r>
            <a:r>
              <a:rPr lang="zh-TW" altLang="en-US" dirty="0" smtClean="0"/>
              <a:t>圈：</a:t>
            </a:r>
            <a:r>
              <a:rPr lang="zh-TW" altLang="en-US" dirty="0" smtClean="0">
                <a:solidFill>
                  <a:srgbClr val="FF0000"/>
                </a:solidFill>
              </a:rPr>
              <a:t>條件永遠符合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有些環境必須是無窮迴圈：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O.S(</a:t>
            </a:r>
            <a:r>
              <a:rPr lang="zh-TW" altLang="en-US" dirty="0" smtClean="0"/>
              <a:t>作業系統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＊</a:t>
            </a:r>
            <a:r>
              <a:rPr lang="en-US" altLang="zh-TW" dirty="0" smtClean="0"/>
              <a:t>CPU</a:t>
            </a:r>
            <a:r>
              <a:rPr lang="zh-TW" altLang="en-US" dirty="0" smtClean="0"/>
              <a:t>特性：重複執行</a:t>
            </a:r>
            <a:r>
              <a:rPr lang="en-US" altLang="zh-TW" dirty="0" smtClean="0"/>
              <a:t>(</a:t>
            </a:r>
            <a:r>
              <a:rPr lang="zh-TW" altLang="en-US" dirty="0" smtClean="0"/>
              <a:t>耐性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</p:txBody>
      </p:sp>
      <p:grpSp>
        <p:nvGrpSpPr>
          <p:cNvPr id="7" name="群組 6"/>
          <p:cNvGrpSpPr/>
          <p:nvPr/>
        </p:nvGrpSpPr>
        <p:grpSpPr>
          <a:xfrm>
            <a:off x="5730199" y="1131094"/>
            <a:ext cx="2832905" cy="4451447"/>
            <a:chOff x="7685590" y="365125"/>
            <a:chExt cx="3777207" cy="5935263"/>
          </a:xfrm>
        </p:grpSpPr>
        <p:sp>
          <p:nvSpPr>
            <p:cNvPr id="4" name="流程圖: 決策 3"/>
            <p:cNvSpPr/>
            <p:nvPr/>
          </p:nvSpPr>
          <p:spPr>
            <a:xfrm>
              <a:off x="8113852" y="2210765"/>
              <a:ext cx="2419110" cy="133370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prstClr val="white"/>
                  </a:solidFill>
                </a:rPr>
                <a:t>條件</a:t>
              </a:r>
            </a:p>
          </p:txBody>
        </p:sp>
        <p:cxnSp>
          <p:nvCxnSpPr>
            <p:cNvPr id="6" name="直線單箭頭接點 5"/>
            <p:cNvCxnSpPr/>
            <p:nvPr/>
          </p:nvCxnSpPr>
          <p:spPr>
            <a:xfrm>
              <a:off x="9323407" y="365125"/>
              <a:ext cx="0" cy="421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圖: 程序 8"/>
            <p:cNvSpPr/>
            <p:nvPr/>
          </p:nvSpPr>
          <p:spPr>
            <a:xfrm>
              <a:off x="8426369" y="787078"/>
              <a:ext cx="1794076" cy="7407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>
                  <a:solidFill>
                    <a:prstClr val="white"/>
                  </a:solidFill>
                </a:rPr>
                <a:t>S1;</a:t>
              </a:r>
              <a:endParaRPr lang="zh-TW" altLang="en-US" sz="2100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直線單箭頭接點 10"/>
            <p:cNvCxnSpPr>
              <a:endCxn id="4" idx="0"/>
            </p:cNvCxnSpPr>
            <p:nvPr/>
          </p:nvCxnSpPr>
          <p:spPr>
            <a:xfrm>
              <a:off x="9323407" y="1527858"/>
              <a:ext cx="0" cy="682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流程圖: 程序 12"/>
            <p:cNvSpPr/>
            <p:nvPr/>
          </p:nvSpPr>
          <p:spPr>
            <a:xfrm>
              <a:off x="8426369" y="4067157"/>
              <a:ext cx="1794076" cy="7407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>
                  <a:solidFill>
                    <a:prstClr val="white"/>
                  </a:solidFill>
                </a:rPr>
                <a:t>S2;</a:t>
              </a:r>
              <a:endParaRPr lang="zh-TW" altLang="en-US" sz="2100" dirty="0">
                <a:solidFill>
                  <a:prstClr val="white"/>
                </a:solidFill>
              </a:endParaRPr>
            </a:p>
          </p:txBody>
        </p:sp>
        <p:sp>
          <p:nvSpPr>
            <p:cNvPr id="14" name="流程圖: 程序 13"/>
            <p:cNvSpPr/>
            <p:nvPr/>
          </p:nvSpPr>
          <p:spPr>
            <a:xfrm>
              <a:off x="8466398" y="5559608"/>
              <a:ext cx="1794076" cy="7407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>
                  <a:solidFill>
                    <a:prstClr val="white"/>
                  </a:solidFill>
                </a:rPr>
                <a:t>S3;</a:t>
              </a:r>
              <a:endParaRPr lang="zh-TW" altLang="en-US" sz="2100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4" idx="2"/>
              <a:endCxn id="13" idx="0"/>
            </p:cNvCxnSpPr>
            <p:nvPr/>
          </p:nvCxnSpPr>
          <p:spPr>
            <a:xfrm>
              <a:off x="9323407" y="3544467"/>
              <a:ext cx="0" cy="522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肘形接點 29"/>
            <p:cNvCxnSpPr>
              <a:stCxn id="13" idx="2"/>
            </p:cNvCxnSpPr>
            <p:nvPr/>
          </p:nvCxnSpPr>
          <p:spPr>
            <a:xfrm rot="5400000">
              <a:off x="8350463" y="4143065"/>
              <a:ext cx="308073" cy="1637817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肘形接點 33"/>
            <p:cNvCxnSpPr>
              <a:endCxn id="4" idx="1"/>
            </p:cNvCxnSpPr>
            <p:nvPr/>
          </p:nvCxnSpPr>
          <p:spPr>
            <a:xfrm rot="5400000" flipH="1" flipV="1">
              <a:off x="6780524" y="3782682"/>
              <a:ext cx="2238394" cy="4282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肘形接點 35"/>
            <p:cNvCxnSpPr>
              <a:stCxn id="4" idx="3"/>
            </p:cNvCxnSpPr>
            <p:nvPr/>
          </p:nvCxnSpPr>
          <p:spPr>
            <a:xfrm>
              <a:off x="10532962" y="2877616"/>
              <a:ext cx="405114" cy="2377290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肘形接點 40"/>
            <p:cNvCxnSpPr>
              <a:endCxn id="14" idx="0"/>
            </p:cNvCxnSpPr>
            <p:nvPr/>
          </p:nvCxnSpPr>
          <p:spPr>
            <a:xfrm rot="10800000" flipV="1">
              <a:off x="9363437" y="5278056"/>
              <a:ext cx="1551491" cy="2815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字方塊 41"/>
            <p:cNvSpPr txBox="1"/>
            <p:nvPr/>
          </p:nvSpPr>
          <p:spPr>
            <a:xfrm>
              <a:off x="9471939" y="3649807"/>
              <a:ext cx="66368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prstClr val="black"/>
                  </a:solidFill>
                </a:rPr>
                <a:t>True</a:t>
              </a:r>
            </a:p>
            <a:p>
              <a:endParaRPr lang="zh-TW" alt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10746190" y="2531300"/>
              <a:ext cx="71660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prstClr val="black"/>
                  </a:solidFill>
                </a:rPr>
                <a:t>False</a:t>
              </a:r>
            </a:p>
            <a:p>
              <a:endParaRPr lang="zh-TW" alt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7873875" y="3276993"/>
              <a:ext cx="464861" cy="1154286"/>
            </a:xfrm>
            <a:custGeom>
              <a:avLst/>
              <a:gdLst>
                <a:gd name="connsiteX0" fmla="*/ 366742 w 464861"/>
                <a:gd name="connsiteY0" fmla="*/ 600944 h 1154286"/>
                <a:gd name="connsiteX1" fmla="*/ 410809 w 464861"/>
                <a:gd name="connsiteY1" fmla="*/ 1140771 h 1154286"/>
                <a:gd name="connsiteX2" fmla="*/ 36236 w 464861"/>
                <a:gd name="connsiteY2" fmla="*/ 909417 h 1154286"/>
                <a:gd name="connsiteX3" fmla="*/ 58270 w 464861"/>
                <a:gd name="connsiteY3" fmla="*/ 39084 h 1154286"/>
                <a:gd name="connsiteX4" fmla="*/ 421826 w 464861"/>
                <a:gd name="connsiteY4" fmla="*/ 182303 h 1154286"/>
                <a:gd name="connsiteX5" fmla="*/ 443860 w 464861"/>
                <a:gd name="connsiteY5" fmla="*/ 468742 h 115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861" h="1154286">
                  <a:moveTo>
                    <a:pt x="366742" y="600944"/>
                  </a:moveTo>
                  <a:cubicBezTo>
                    <a:pt x="416317" y="845151"/>
                    <a:pt x="465893" y="1089359"/>
                    <a:pt x="410809" y="1140771"/>
                  </a:cubicBezTo>
                  <a:cubicBezTo>
                    <a:pt x="355725" y="1192183"/>
                    <a:pt x="94992" y="1093032"/>
                    <a:pt x="36236" y="909417"/>
                  </a:cubicBezTo>
                  <a:cubicBezTo>
                    <a:pt x="-22521" y="725803"/>
                    <a:pt x="-5995" y="160270"/>
                    <a:pt x="58270" y="39084"/>
                  </a:cubicBezTo>
                  <a:cubicBezTo>
                    <a:pt x="122535" y="-82102"/>
                    <a:pt x="357561" y="110693"/>
                    <a:pt x="421826" y="182303"/>
                  </a:cubicBezTo>
                  <a:cubicBezTo>
                    <a:pt x="486091" y="253913"/>
                    <a:pt x="464975" y="361327"/>
                    <a:pt x="443860" y="468742"/>
                  </a:cubicBezTo>
                </a:path>
              </a:pathLst>
            </a:custGeom>
            <a:noFill/>
            <a:ln>
              <a:headEnd type="none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68212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780" y="262392"/>
            <a:ext cx="7886700" cy="1325563"/>
          </a:xfrm>
        </p:spPr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永遠</a:t>
            </a:r>
            <a:r>
              <a:rPr lang="zh-TW" altLang="en-US" dirty="0"/>
              <a:t>執行迴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:</a:t>
            </a:r>
            <a:r>
              <a:rPr lang="zh-TW" altLang="en-US" dirty="0">
                <a:solidFill>
                  <a:srgbClr val="FF0000"/>
                </a:solidFill>
              </a:rPr>
              <a:t>無窮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226469"/>
            <a:ext cx="4753578" cy="326350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無窮</a:t>
            </a:r>
            <a:r>
              <a:rPr lang="zh-TW" altLang="en-US" dirty="0"/>
              <a:t>迴</a:t>
            </a:r>
            <a:r>
              <a:rPr lang="zh-TW" altLang="en-US" dirty="0" smtClean="0"/>
              <a:t>圈：</a:t>
            </a:r>
            <a:r>
              <a:rPr lang="zh-TW" altLang="en-US" dirty="0" smtClean="0">
                <a:solidFill>
                  <a:srgbClr val="FF0000"/>
                </a:solidFill>
              </a:rPr>
              <a:t>條件永遠符合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有些環境必須是無窮迴圈：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O.S(</a:t>
            </a:r>
            <a:r>
              <a:rPr lang="zh-TW" altLang="en-US" dirty="0" smtClean="0"/>
              <a:t>作業系統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＊</a:t>
            </a:r>
            <a:r>
              <a:rPr lang="en-US" altLang="zh-TW" dirty="0" smtClean="0"/>
              <a:t>CPU</a:t>
            </a:r>
            <a:r>
              <a:rPr lang="zh-TW" altLang="en-US" dirty="0" smtClean="0"/>
              <a:t>特性：重複執行</a:t>
            </a:r>
            <a:r>
              <a:rPr lang="en-US" altLang="zh-TW" dirty="0" smtClean="0"/>
              <a:t>(</a:t>
            </a:r>
            <a:r>
              <a:rPr lang="zh-TW" altLang="en-US" dirty="0" smtClean="0"/>
              <a:t>耐性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</p:txBody>
      </p:sp>
      <p:grpSp>
        <p:nvGrpSpPr>
          <p:cNvPr id="7" name="群組 6"/>
          <p:cNvGrpSpPr/>
          <p:nvPr/>
        </p:nvGrpSpPr>
        <p:grpSpPr>
          <a:xfrm>
            <a:off x="5730199" y="1131094"/>
            <a:ext cx="2832905" cy="4451447"/>
            <a:chOff x="7685590" y="365125"/>
            <a:chExt cx="3777207" cy="5935263"/>
          </a:xfrm>
        </p:grpSpPr>
        <p:sp>
          <p:nvSpPr>
            <p:cNvPr id="4" name="流程圖: 決策 3"/>
            <p:cNvSpPr/>
            <p:nvPr/>
          </p:nvSpPr>
          <p:spPr>
            <a:xfrm>
              <a:off x="8113852" y="2210765"/>
              <a:ext cx="2419110" cy="133370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prstClr val="white"/>
                  </a:solidFill>
                </a:rPr>
                <a:t>條件</a:t>
              </a:r>
            </a:p>
          </p:txBody>
        </p:sp>
        <p:cxnSp>
          <p:nvCxnSpPr>
            <p:cNvPr id="6" name="直線單箭頭接點 5"/>
            <p:cNvCxnSpPr/>
            <p:nvPr/>
          </p:nvCxnSpPr>
          <p:spPr>
            <a:xfrm>
              <a:off x="9323407" y="365125"/>
              <a:ext cx="0" cy="421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圖: 程序 8"/>
            <p:cNvSpPr/>
            <p:nvPr/>
          </p:nvSpPr>
          <p:spPr>
            <a:xfrm>
              <a:off x="8426369" y="787078"/>
              <a:ext cx="1794076" cy="7407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>
                  <a:solidFill>
                    <a:prstClr val="white"/>
                  </a:solidFill>
                </a:rPr>
                <a:t>S1;</a:t>
              </a:r>
              <a:endParaRPr lang="zh-TW" altLang="en-US" sz="2100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直線單箭頭接點 10"/>
            <p:cNvCxnSpPr>
              <a:endCxn id="4" idx="0"/>
            </p:cNvCxnSpPr>
            <p:nvPr/>
          </p:nvCxnSpPr>
          <p:spPr>
            <a:xfrm>
              <a:off x="9323407" y="1527858"/>
              <a:ext cx="0" cy="682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流程圖: 程序 12"/>
            <p:cNvSpPr/>
            <p:nvPr/>
          </p:nvSpPr>
          <p:spPr>
            <a:xfrm>
              <a:off x="8426369" y="4067157"/>
              <a:ext cx="1794076" cy="7407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>
                  <a:solidFill>
                    <a:prstClr val="white"/>
                  </a:solidFill>
                </a:rPr>
                <a:t>S2;</a:t>
              </a:r>
              <a:endParaRPr lang="zh-TW" altLang="en-US" sz="2100" dirty="0">
                <a:solidFill>
                  <a:prstClr val="white"/>
                </a:solidFill>
              </a:endParaRPr>
            </a:p>
          </p:txBody>
        </p:sp>
        <p:sp>
          <p:nvSpPr>
            <p:cNvPr id="14" name="流程圖: 程序 13"/>
            <p:cNvSpPr/>
            <p:nvPr/>
          </p:nvSpPr>
          <p:spPr>
            <a:xfrm>
              <a:off x="8466398" y="5559608"/>
              <a:ext cx="1794076" cy="7407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>
                  <a:solidFill>
                    <a:prstClr val="white"/>
                  </a:solidFill>
                </a:rPr>
                <a:t>S3;</a:t>
              </a:r>
              <a:endParaRPr lang="zh-TW" altLang="en-US" sz="2100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4" idx="2"/>
              <a:endCxn id="13" idx="0"/>
            </p:cNvCxnSpPr>
            <p:nvPr/>
          </p:nvCxnSpPr>
          <p:spPr>
            <a:xfrm>
              <a:off x="9323407" y="3544467"/>
              <a:ext cx="0" cy="522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肘形接點 29"/>
            <p:cNvCxnSpPr>
              <a:stCxn id="13" idx="2"/>
            </p:cNvCxnSpPr>
            <p:nvPr/>
          </p:nvCxnSpPr>
          <p:spPr>
            <a:xfrm rot="5400000">
              <a:off x="8350463" y="4143065"/>
              <a:ext cx="308073" cy="1637817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肘形接點 33"/>
            <p:cNvCxnSpPr>
              <a:endCxn id="4" idx="1"/>
            </p:cNvCxnSpPr>
            <p:nvPr/>
          </p:nvCxnSpPr>
          <p:spPr>
            <a:xfrm rot="5400000" flipH="1" flipV="1">
              <a:off x="6780524" y="3782682"/>
              <a:ext cx="2238394" cy="4282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肘形接點 35"/>
            <p:cNvCxnSpPr>
              <a:stCxn id="4" idx="3"/>
            </p:cNvCxnSpPr>
            <p:nvPr/>
          </p:nvCxnSpPr>
          <p:spPr>
            <a:xfrm>
              <a:off x="10532962" y="2877616"/>
              <a:ext cx="405114" cy="2377290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肘形接點 40"/>
            <p:cNvCxnSpPr>
              <a:endCxn id="14" idx="0"/>
            </p:cNvCxnSpPr>
            <p:nvPr/>
          </p:nvCxnSpPr>
          <p:spPr>
            <a:xfrm rot="10800000" flipV="1">
              <a:off x="9363437" y="5278056"/>
              <a:ext cx="1551491" cy="2815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字方塊 41"/>
            <p:cNvSpPr txBox="1"/>
            <p:nvPr/>
          </p:nvSpPr>
          <p:spPr>
            <a:xfrm>
              <a:off x="9471939" y="3649807"/>
              <a:ext cx="66368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prstClr val="black"/>
                  </a:solidFill>
                </a:rPr>
                <a:t>True</a:t>
              </a:r>
            </a:p>
            <a:p>
              <a:endParaRPr lang="zh-TW" alt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10746190" y="2531300"/>
              <a:ext cx="71660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prstClr val="black"/>
                  </a:solidFill>
                </a:rPr>
                <a:t>False</a:t>
              </a:r>
            </a:p>
            <a:p>
              <a:endParaRPr lang="zh-TW" alt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7873875" y="3276993"/>
              <a:ext cx="464861" cy="1154286"/>
            </a:xfrm>
            <a:custGeom>
              <a:avLst/>
              <a:gdLst>
                <a:gd name="connsiteX0" fmla="*/ 366742 w 464861"/>
                <a:gd name="connsiteY0" fmla="*/ 600944 h 1154286"/>
                <a:gd name="connsiteX1" fmla="*/ 410809 w 464861"/>
                <a:gd name="connsiteY1" fmla="*/ 1140771 h 1154286"/>
                <a:gd name="connsiteX2" fmla="*/ 36236 w 464861"/>
                <a:gd name="connsiteY2" fmla="*/ 909417 h 1154286"/>
                <a:gd name="connsiteX3" fmla="*/ 58270 w 464861"/>
                <a:gd name="connsiteY3" fmla="*/ 39084 h 1154286"/>
                <a:gd name="connsiteX4" fmla="*/ 421826 w 464861"/>
                <a:gd name="connsiteY4" fmla="*/ 182303 h 1154286"/>
                <a:gd name="connsiteX5" fmla="*/ 443860 w 464861"/>
                <a:gd name="connsiteY5" fmla="*/ 468742 h 115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861" h="1154286">
                  <a:moveTo>
                    <a:pt x="366742" y="600944"/>
                  </a:moveTo>
                  <a:cubicBezTo>
                    <a:pt x="416317" y="845151"/>
                    <a:pt x="465893" y="1089359"/>
                    <a:pt x="410809" y="1140771"/>
                  </a:cubicBezTo>
                  <a:cubicBezTo>
                    <a:pt x="355725" y="1192183"/>
                    <a:pt x="94992" y="1093032"/>
                    <a:pt x="36236" y="909417"/>
                  </a:cubicBezTo>
                  <a:cubicBezTo>
                    <a:pt x="-22521" y="725803"/>
                    <a:pt x="-5995" y="160270"/>
                    <a:pt x="58270" y="39084"/>
                  </a:cubicBezTo>
                  <a:cubicBezTo>
                    <a:pt x="122535" y="-82102"/>
                    <a:pt x="357561" y="110693"/>
                    <a:pt x="421826" y="182303"/>
                  </a:cubicBezTo>
                  <a:cubicBezTo>
                    <a:pt x="486091" y="253913"/>
                    <a:pt x="464975" y="361327"/>
                    <a:pt x="443860" y="468742"/>
                  </a:cubicBezTo>
                </a:path>
              </a:pathLst>
            </a:custGeom>
            <a:noFill/>
            <a:ln>
              <a:headEnd type="none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筆跡 7"/>
              <p14:cNvContentPartPr/>
              <p14:nvPr/>
            </p14:nvContentPartPr>
            <p14:xfrm>
              <a:off x="5797440" y="1219320"/>
              <a:ext cx="2318040" cy="3150000"/>
            </p14:xfrm>
          </p:contentPart>
        </mc:Choice>
        <mc:Fallback xmlns="">
          <p:pic>
            <p:nvPicPr>
              <p:cNvPr id="8" name="筆跡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8080" y="1209960"/>
                <a:ext cx="2336760" cy="31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03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96294"/>
            <a:ext cx="7886700" cy="1325563"/>
          </a:xfrm>
        </p:spPr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不會</a:t>
            </a:r>
            <a:r>
              <a:rPr lang="zh-TW" altLang="en-US" dirty="0" smtClean="0"/>
              <a:t>執行的迴圈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空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226469"/>
            <a:ext cx="4753578" cy="326350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一開始</a:t>
            </a:r>
            <a:r>
              <a:rPr lang="zh-TW" altLang="en-US" dirty="0" smtClean="0">
                <a:solidFill>
                  <a:srgbClr val="FF0000"/>
                </a:solidFill>
              </a:rPr>
              <a:t>條件不符合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rgbClr val="FF0000"/>
                </a:solidFill>
              </a:rPr>
              <a:t>不會</a:t>
            </a:r>
            <a:r>
              <a:rPr lang="zh-TW" altLang="en-US" dirty="0" smtClean="0"/>
              <a:t>進入迴圈內部執行  </a:t>
            </a:r>
            <a:r>
              <a:rPr lang="en-US" altLang="zh-TW" dirty="0"/>
              <a:t>(</a:t>
            </a:r>
            <a:r>
              <a:rPr lang="en-US" altLang="zh-TW" dirty="0" smtClean="0"/>
              <a:t>do…while</a:t>
            </a:r>
            <a:r>
              <a:rPr lang="zh-TW" altLang="en-US" dirty="0" smtClean="0"/>
              <a:t>除外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</p:txBody>
      </p:sp>
      <p:grpSp>
        <p:nvGrpSpPr>
          <p:cNvPr id="7" name="群組 6"/>
          <p:cNvGrpSpPr/>
          <p:nvPr/>
        </p:nvGrpSpPr>
        <p:grpSpPr>
          <a:xfrm>
            <a:off x="5730199" y="1131094"/>
            <a:ext cx="2832905" cy="4451447"/>
            <a:chOff x="7685590" y="365125"/>
            <a:chExt cx="3777207" cy="5935263"/>
          </a:xfrm>
        </p:grpSpPr>
        <p:sp>
          <p:nvSpPr>
            <p:cNvPr id="4" name="流程圖: 決策 3"/>
            <p:cNvSpPr/>
            <p:nvPr/>
          </p:nvSpPr>
          <p:spPr>
            <a:xfrm>
              <a:off x="8113852" y="2210765"/>
              <a:ext cx="2419110" cy="133370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prstClr val="white"/>
                  </a:solidFill>
                </a:rPr>
                <a:t>條件</a:t>
              </a:r>
            </a:p>
          </p:txBody>
        </p:sp>
        <p:cxnSp>
          <p:nvCxnSpPr>
            <p:cNvPr id="6" name="直線單箭頭接點 5"/>
            <p:cNvCxnSpPr/>
            <p:nvPr/>
          </p:nvCxnSpPr>
          <p:spPr>
            <a:xfrm>
              <a:off x="9323407" y="365125"/>
              <a:ext cx="0" cy="421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圖: 程序 8"/>
            <p:cNvSpPr/>
            <p:nvPr/>
          </p:nvSpPr>
          <p:spPr>
            <a:xfrm>
              <a:off x="8426369" y="787078"/>
              <a:ext cx="1794076" cy="7407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>
                  <a:solidFill>
                    <a:prstClr val="white"/>
                  </a:solidFill>
                </a:rPr>
                <a:t>S1;</a:t>
              </a:r>
              <a:endParaRPr lang="zh-TW" altLang="en-US" sz="2100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直線單箭頭接點 10"/>
            <p:cNvCxnSpPr>
              <a:endCxn id="4" idx="0"/>
            </p:cNvCxnSpPr>
            <p:nvPr/>
          </p:nvCxnSpPr>
          <p:spPr>
            <a:xfrm>
              <a:off x="9323407" y="1527858"/>
              <a:ext cx="0" cy="682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流程圖: 程序 12"/>
            <p:cNvSpPr/>
            <p:nvPr/>
          </p:nvSpPr>
          <p:spPr>
            <a:xfrm>
              <a:off x="8426369" y="4067157"/>
              <a:ext cx="1794076" cy="7407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>
                  <a:solidFill>
                    <a:prstClr val="white"/>
                  </a:solidFill>
                </a:rPr>
                <a:t>S2;</a:t>
              </a:r>
              <a:endParaRPr lang="zh-TW" altLang="en-US" sz="2100" dirty="0">
                <a:solidFill>
                  <a:prstClr val="white"/>
                </a:solidFill>
              </a:endParaRPr>
            </a:p>
          </p:txBody>
        </p:sp>
        <p:sp>
          <p:nvSpPr>
            <p:cNvPr id="14" name="流程圖: 程序 13"/>
            <p:cNvSpPr/>
            <p:nvPr/>
          </p:nvSpPr>
          <p:spPr>
            <a:xfrm>
              <a:off x="8466398" y="5559608"/>
              <a:ext cx="1794076" cy="7407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>
                  <a:solidFill>
                    <a:prstClr val="white"/>
                  </a:solidFill>
                </a:rPr>
                <a:t>S3;</a:t>
              </a:r>
              <a:endParaRPr lang="zh-TW" altLang="en-US" sz="2100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4" idx="2"/>
              <a:endCxn id="13" idx="0"/>
            </p:cNvCxnSpPr>
            <p:nvPr/>
          </p:nvCxnSpPr>
          <p:spPr>
            <a:xfrm>
              <a:off x="9323407" y="3544467"/>
              <a:ext cx="0" cy="522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肘形接點 29"/>
            <p:cNvCxnSpPr>
              <a:stCxn id="13" idx="2"/>
            </p:cNvCxnSpPr>
            <p:nvPr/>
          </p:nvCxnSpPr>
          <p:spPr>
            <a:xfrm rot="5400000">
              <a:off x="8350463" y="4143065"/>
              <a:ext cx="308073" cy="1637817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肘形接點 33"/>
            <p:cNvCxnSpPr>
              <a:endCxn id="4" idx="1"/>
            </p:cNvCxnSpPr>
            <p:nvPr/>
          </p:nvCxnSpPr>
          <p:spPr>
            <a:xfrm rot="5400000" flipH="1" flipV="1">
              <a:off x="6780524" y="3782682"/>
              <a:ext cx="2238394" cy="4282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肘形接點 35"/>
            <p:cNvCxnSpPr>
              <a:stCxn id="4" idx="3"/>
            </p:cNvCxnSpPr>
            <p:nvPr/>
          </p:nvCxnSpPr>
          <p:spPr>
            <a:xfrm>
              <a:off x="10532962" y="2877616"/>
              <a:ext cx="405114" cy="2377290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肘形接點 40"/>
            <p:cNvCxnSpPr>
              <a:endCxn id="14" idx="0"/>
            </p:cNvCxnSpPr>
            <p:nvPr/>
          </p:nvCxnSpPr>
          <p:spPr>
            <a:xfrm rot="10800000" flipV="1">
              <a:off x="9363437" y="5278056"/>
              <a:ext cx="1551491" cy="2815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字方塊 41"/>
            <p:cNvSpPr txBox="1"/>
            <p:nvPr/>
          </p:nvSpPr>
          <p:spPr>
            <a:xfrm>
              <a:off x="9471939" y="3649807"/>
              <a:ext cx="66368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prstClr val="black"/>
                  </a:solidFill>
                </a:rPr>
                <a:t>True</a:t>
              </a:r>
            </a:p>
            <a:p>
              <a:endParaRPr lang="zh-TW" alt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10746190" y="2531300"/>
              <a:ext cx="71660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prstClr val="black"/>
                  </a:solidFill>
                </a:rPr>
                <a:t>False</a:t>
              </a:r>
            </a:p>
            <a:p>
              <a:endParaRPr lang="zh-TW" alt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7873875" y="3276993"/>
              <a:ext cx="464861" cy="1154286"/>
            </a:xfrm>
            <a:custGeom>
              <a:avLst/>
              <a:gdLst>
                <a:gd name="connsiteX0" fmla="*/ 366742 w 464861"/>
                <a:gd name="connsiteY0" fmla="*/ 600944 h 1154286"/>
                <a:gd name="connsiteX1" fmla="*/ 410809 w 464861"/>
                <a:gd name="connsiteY1" fmla="*/ 1140771 h 1154286"/>
                <a:gd name="connsiteX2" fmla="*/ 36236 w 464861"/>
                <a:gd name="connsiteY2" fmla="*/ 909417 h 1154286"/>
                <a:gd name="connsiteX3" fmla="*/ 58270 w 464861"/>
                <a:gd name="connsiteY3" fmla="*/ 39084 h 1154286"/>
                <a:gd name="connsiteX4" fmla="*/ 421826 w 464861"/>
                <a:gd name="connsiteY4" fmla="*/ 182303 h 1154286"/>
                <a:gd name="connsiteX5" fmla="*/ 443860 w 464861"/>
                <a:gd name="connsiteY5" fmla="*/ 468742 h 115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861" h="1154286">
                  <a:moveTo>
                    <a:pt x="366742" y="600944"/>
                  </a:moveTo>
                  <a:cubicBezTo>
                    <a:pt x="416317" y="845151"/>
                    <a:pt x="465893" y="1089359"/>
                    <a:pt x="410809" y="1140771"/>
                  </a:cubicBezTo>
                  <a:cubicBezTo>
                    <a:pt x="355725" y="1192183"/>
                    <a:pt x="94992" y="1093032"/>
                    <a:pt x="36236" y="909417"/>
                  </a:cubicBezTo>
                  <a:cubicBezTo>
                    <a:pt x="-22521" y="725803"/>
                    <a:pt x="-5995" y="160270"/>
                    <a:pt x="58270" y="39084"/>
                  </a:cubicBezTo>
                  <a:cubicBezTo>
                    <a:pt x="122535" y="-82102"/>
                    <a:pt x="357561" y="110693"/>
                    <a:pt x="421826" y="182303"/>
                  </a:cubicBezTo>
                  <a:cubicBezTo>
                    <a:pt x="486091" y="253913"/>
                    <a:pt x="464975" y="361327"/>
                    <a:pt x="443860" y="468742"/>
                  </a:cubicBezTo>
                </a:path>
              </a:pathLst>
            </a:custGeom>
            <a:noFill/>
            <a:ln>
              <a:headEnd type="none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筆跡 9"/>
              <p14:cNvContentPartPr/>
              <p14:nvPr/>
            </p14:nvContentPartPr>
            <p14:xfrm>
              <a:off x="7042320" y="1251000"/>
              <a:ext cx="1105200" cy="3981600"/>
            </p14:xfrm>
          </p:contentPart>
        </mc:Choice>
        <mc:Fallback xmlns="">
          <p:pic>
            <p:nvPicPr>
              <p:cNvPr id="10" name="筆跡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2960" y="1241640"/>
                <a:ext cx="1123920" cy="400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98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15616" y="4325478"/>
            <a:ext cx="2232248" cy="1785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en-US" altLang="zh-TW" dirty="0" smtClean="0"/>
              <a:t>(loop)</a:t>
            </a:r>
            <a:r>
              <a:rPr lang="zh-TW" altLang="en-US" dirty="0"/>
              <a:t>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2233" y="1780490"/>
            <a:ext cx="4753578" cy="424079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當</a:t>
            </a:r>
            <a:r>
              <a:rPr lang="zh-TW" altLang="en-US" dirty="0" smtClean="0">
                <a:solidFill>
                  <a:srgbClr val="FF0000"/>
                </a:solidFill>
              </a:rPr>
              <a:t>條件符合，</a:t>
            </a:r>
            <a:r>
              <a:rPr lang="zh-TW" altLang="en-US" dirty="0" smtClean="0"/>
              <a:t>重複不斷執行，直到條件不符合為止。</a:t>
            </a:r>
            <a:endParaRPr lang="en-US" altLang="zh-TW" dirty="0" smtClean="0"/>
          </a:p>
          <a:p>
            <a:r>
              <a:rPr lang="en-US" altLang="zh-TW" dirty="0" smtClean="0"/>
              <a:t>while ()</a:t>
            </a:r>
            <a:r>
              <a:rPr lang="zh-TW" altLang="en-US" dirty="0" smtClean="0"/>
              <a:t>語法</a:t>
            </a:r>
            <a:r>
              <a:rPr lang="en-US" altLang="zh-TW" dirty="0" smtClean="0"/>
              <a:t>: </a:t>
            </a:r>
          </a:p>
          <a:p>
            <a:pPr marL="457200" lvl="1" indent="0">
              <a:buNone/>
            </a:pPr>
            <a:r>
              <a:rPr lang="zh-TW" altLang="en-US" u="sng" dirty="0" smtClean="0"/>
              <a:t>當 </a:t>
            </a:r>
            <a:r>
              <a:rPr lang="en-US" altLang="zh-TW" u="sng" dirty="0" smtClean="0"/>
              <a:t>(</a:t>
            </a:r>
            <a:r>
              <a:rPr lang="zh-TW" altLang="en-US" u="sng" dirty="0" smtClean="0">
                <a:solidFill>
                  <a:srgbClr val="FF0000"/>
                </a:solidFill>
              </a:rPr>
              <a:t>條件</a:t>
            </a:r>
            <a:r>
              <a:rPr lang="en-US" altLang="zh-TW" u="sng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endParaRPr lang="en-US" altLang="zh-TW" u="sng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u="sng" dirty="0" smtClean="0"/>
              <a:t>while  (</a:t>
            </a:r>
            <a:r>
              <a:rPr lang="zh-TW" altLang="en-US" u="sng" dirty="0">
                <a:solidFill>
                  <a:srgbClr val="FF0000"/>
                </a:solidFill>
              </a:rPr>
              <a:t>條件</a:t>
            </a:r>
            <a:r>
              <a:rPr lang="en-US" altLang="zh-TW" u="sng" dirty="0" smtClean="0"/>
              <a:t>)  </a:t>
            </a:r>
            <a:r>
              <a:rPr lang="en-US" altLang="zh-TW" dirty="0" smtClean="0"/>
              <a:t>{</a:t>
            </a:r>
          </a:p>
          <a:p>
            <a:pPr marL="457200" lvl="1" indent="0">
              <a:buNone/>
            </a:pPr>
            <a:r>
              <a:rPr lang="en-US" altLang="zh-TW" dirty="0" smtClean="0"/>
              <a:t>     S2;</a:t>
            </a:r>
          </a:p>
          <a:p>
            <a:pPr marL="457200" lvl="1" indent="0">
              <a:buNone/>
            </a:pPr>
            <a:r>
              <a:rPr lang="en-US" altLang="zh-TW" dirty="0" smtClean="0"/>
              <a:t>   }</a:t>
            </a:r>
          </a:p>
          <a:p>
            <a:pPr marL="457200" lvl="1" indent="0">
              <a:buNone/>
            </a:pPr>
            <a:r>
              <a:rPr lang="en-US" altLang="zh-TW" dirty="0"/>
              <a:t>s3;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en-US" altLang="zh-TW" dirty="0" smtClean="0"/>
          </a:p>
        </p:txBody>
      </p:sp>
      <p:grpSp>
        <p:nvGrpSpPr>
          <p:cNvPr id="7" name="群組 6"/>
          <p:cNvGrpSpPr/>
          <p:nvPr/>
        </p:nvGrpSpPr>
        <p:grpSpPr>
          <a:xfrm>
            <a:off x="5730199" y="1131094"/>
            <a:ext cx="2832905" cy="4451447"/>
            <a:chOff x="7685590" y="365125"/>
            <a:chExt cx="3777207" cy="5935263"/>
          </a:xfrm>
        </p:grpSpPr>
        <p:sp>
          <p:nvSpPr>
            <p:cNvPr id="4" name="流程圖: 決策 3"/>
            <p:cNvSpPr/>
            <p:nvPr/>
          </p:nvSpPr>
          <p:spPr>
            <a:xfrm>
              <a:off x="8113852" y="2210765"/>
              <a:ext cx="2419110" cy="133370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prstClr val="white"/>
                  </a:solidFill>
                </a:rPr>
                <a:t>條件</a:t>
              </a:r>
            </a:p>
          </p:txBody>
        </p:sp>
        <p:cxnSp>
          <p:nvCxnSpPr>
            <p:cNvPr id="6" name="直線單箭頭接點 5"/>
            <p:cNvCxnSpPr/>
            <p:nvPr/>
          </p:nvCxnSpPr>
          <p:spPr>
            <a:xfrm>
              <a:off x="9323407" y="365125"/>
              <a:ext cx="0" cy="421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圖: 程序 8"/>
            <p:cNvSpPr/>
            <p:nvPr/>
          </p:nvSpPr>
          <p:spPr>
            <a:xfrm>
              <a:off x="8426369" y="787078"/>
              <a:ext cx="1794076" cy="7407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>
                  <a:solidFill>
                    <a:prstClr val="white"/>
                  </a:solidFill>
                </a:rPr>
                <a:t>S1;</a:t>
              </a:r>
              <a:endParaRPr lang="zh-TW" altLang="en-US" sz="2100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直線單箭頭接點 10"/>
            <p:cNvCxnSpPr>
              <a:endCxn id="4" idx="0"/>
            </p:cNvCxnSpPr>
            <p:nvPr/>
          </p:nvCxnSpPr>
          <p:spPr>
            <a:xfrm>
              <a:off x="9323407" y="1527858"/>
              <a:ext cx="0" cy="682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流程圖: 程序 12"/>
            <p:cNvSpPr/>
            <p:nvPr/>
          </p:nvSpPr>
          <p:spPr>
            <a:xfrm>
              <a:off x="8426369" y="4067157"/>
              <a:ext cx="1794076" cy="7407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>
                  <a:solidFill>
                    <a:prstClr val="white"/>
                  </a:solidFill>
                </a:rPr>
                <a:t>S2;</a:t>
              </a:r>
              <a:endParaRPr lang="zh-TW" altLang="en-US" sz="2100" dirty="0">
                <a:solidFill>
                  <a:prstClr val="white"/>
                </a:solidFill>
              </a:endParaRPr>
            </a:p>
          </p:txBody>
        </p:sp>
        <p:sp>
          <p:nvSpPr>
            <p:cNvPr id="14" name="流程圖: 程序 13"/>
            <p:cNvSpPr/>
            <p:nvPr/>
          </p:nvSpPr>
          <p:spPr>
            <a:xfrm>
              <a:off x="8466398" y="5559608"/>
              <a:ext cx="1794076" cy="7407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>
                  <a:solidFill>
                    <a:prstClr val="white"/>
                  </a:solidFill>
                </a:rPr>
                <a:t>S3;</a:t>
              </a:r>
              <a:endParaRPr lang="zh-TW" altLang="en-US" sz="2100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4" idx="2"/>
              <a:endCxn id="13" idx="0"/>
            </p:cNvCxnSpPr>
            <p:nvPr/>
          </p:nvCxnSpPr>
          <p:spPr>
            <a:xfrm>
              <a:off x="9323407" y="3544467"/>
              <a:ext cx="0" cy="522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肘形接點 29"/>
            <p:cNvCxnSpPr>
              <a:stCxn id="13" idx="2"/>
            </p:cNvCxnSpPr>
            <p:nvPr/>
          </p:nvCxnSpPr>
          <p:spPr>
            <a:xfrm rot="5400000">
              <a:off x="8350463" y="4143065"/>
              <a:ext cx="308073" cy="1637817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肘形接點 33"/>
            <p:cNvCxnSpPr>
              <a:endCxn id="4" idx="1"/>
            </p:cNvCxnSpPr>
            <p:nvPr/>
          </p:nvCxnSpPr>
          <p:spPr>
            <a:xfrm rot="5400000" flipH="1" flipV="1">
              <a:off x="6780524" y="3782682"/>
              <a:ext cx="2238394" cy="4282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肘形接點 35"/>
            <p:cNvCxnSpPr>
              <a:stCxn id="4" idx="3"/>
            </p:cNvCxnSpPr>
            <p:nvPr/>
          </p:nvCxnSpPr>
          <p:spPr>
            <a:xfrm>
              <a:off x="10532962" y="2877616"/>
              <a:ext cx="405114" cy="2377290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肘形接點 40"/>
            <p:cNvCxnSpPr>
              <a:endCxn id="14" idx="0"/>
            </p:cNvCxnSpPr>
            <p:nvPr/>
          </p:nvCxnSpPr>
          <p:spPr>
            <a:xfrm rot="10800000" flipV="1">
              <a:off x="9363437" y="5278056"/>
              <a:ext cx="1551491" cy="2815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字方塊 41"/>
            <p:cNvSpPr txBox="1"/>
            <p:nvPr/>
          </p:nvSpPr>
          <p:spPr>
            <a:xfrm>
              <a:off x="9471939" y="3649807"/>
              <a:ext cx="66368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prstClr val="black"/>
                  </a:solidFill>
                </a:rPr>
                <a:t>True</a:t>
              </a:r>
            </a:p>
            <a:p>
              <a:endParaRPr lang="zh-TW" alt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10746190" y="2531300"/>
              <a:ext cx="71660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prstClr val="black"/>
                  </a:solidFill>
                </a:rPr>
                <a:t>False</a:t>
              </a:r>
            </a:p>
            <a:p>
              <a:endParaRPr lang="zh-TW" alt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7873875" y="3276993"/>
              <a:ext cx="464861" cy="1154286"/>
            </a:xfrm>
            <a:custGeom>
              <a:avLst/>
              <a:gdLst>
                <a:gd name="connsiteX0" fmla="*/ 366742 w 464861"/>
                <a:gd name="connsiteY0" fmla="*/ 600944 h 1154286"/>
                <a:gd name="connsiteX1" fmla="*/ 410809 w 464861"/>
                <a:gd name="connsiteY1" fmla="*/ 1140771 h 1154286"/>
                <a:gd name="connsiteX2" fmla="*/ 36236 w 464861"/>
                <a:gd name="connsiteY2" fmla="*/ 909417 h 1154286"/>
                <a:gd name="connsiteX3" fmla="*/ 58270 w 464861"/>
                <a:gd name="connsiteY3" fmla="*/ 39084 h 1154286"/>
                <a:gd name="connsiteX4" fmla="*/ 421826 w 464861"/>
                <a:gd name="connsiteY4" fmla="*/ 182303 h 1154286"/>
                <a:gd name="connsiteX5" fmla="*/ 443860 w 464861"/>
                <a:gd name="connsiteY5" fmla="*/ 468742 h 115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861" h="1154286">
                  <a:moveTo>
                    <a:pt x="366742" y="600944"/>
                  </a:moveTo>
                  <a:cubicBezTo>
                    <a:pt x="416317" y="845151"/>
                    <a:pt x="465893" y="1089359"/>
                    <a:pt x="410809" y="1140771"/>
                  </a:cubicBezTo>
                  <a:cubicBezTo>
                    <a:pt x="355725" y="1192183"/>
                    <a:pt x="94992" y="1093032"/>
                    <a:pt x="36236" y="909417"/>
                  </a:cubicBezTo>
                  <a:cubicBezTo>
                    <a:pt x="-22521" y="725803"/>
                    <a:pt x="-5995" y="160270"/>
                    <a:pt x="58270" y="39084"/>
                  </a:cubicBezTo>
                  <a:cubicBezTo>
                    <a:pt x="122535" y="-82102"/>
                    <a:pt x="357561" y="110693"/>
                    <a:pt x="421826" y="182303"/>
                  </a:cubicBezTo>
                  <a:cubicBezTo>
                    <a:pt x="486091" y="253913"/>
                    <a:pt x="464975" y="361327"/>
                    <a:pt x="443860" y="468742"/>
                  </a:cubicBezTo>
                </a:path>
              </a:pathLst>
            </a:custGeom>
            <a:noFill/>
            <a:ln>
              <a:headEnd type="none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90654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844824"/>
            <a:ext cx="7886700" cy="1325563"/>
          </a:xfrm>
        </p:spPr>
        <p:txBody>
          <a:bodyPr/>
          <a:lstStyle/>
          <a:p>
            <a:pPr algn="ctr"/>
            <a:r>
              <a:rPr lang="zh-TW" altLang="zh-TW" dirty="0"/>
              <a:t>亂數加法練習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420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實作輔導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3/27 (</a:t>
            </a:r>
            <a:r>
              <a:rPr lang="zh-TW" altLang="en-US" dirty="0"/>
              <a:t>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１０：００－１２：００、１３：００－１６：００</a:t>
            </a:r>
            <a:endParaRPr lang="en-US" altLang="zh-TW" dirty="0" smtClean="0"/>
          </a:p>
          <a:p>
            <a:pPr lvl="1"/>
            <a:r>
              <a:rPr lang="zh-TW" altLang="en-US" dirty="0"/>
              <a:t> </a:t>
            </a:r>
            <a:r>
              <a:rPr lang="en-US" altLang="zh-TW" dirty="0"/>
              <a:t>100234 </a:t>
            </a:r>
            <a:r>
              <a:rPr lang="zh-TW" altLang="en-US" dirty="0"/>
              <a:t>臺北市中正區愛國西路一號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636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8407846" cy="615599"/>
          </a:xfrm>
        </p:spPr>
        <p:txBody>
          <a:bodyPr>
            <a:normAutofit fontScale="90000"/>
          </a:bodyPr>
          <a:lstStyle/>
          <a:p>
            <a:r>
              <a:rPr lang="zh-TW" altLang="zh-TW" dirty="0"/>
              <a:t>亂數加法練習</a:t>
            </a:r>
            <a:r>
              <a:rPr lang="en-US" altLang="zh-TW" dirty="0"/>
              <a:t> (</a:t>
            </a:r>
            <a:r>
              <a:rPr lang="zh-TW" altLang="zh-TW" dirty="0"/>
              <a:t>個位數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解題方法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4247" y="1124744"/>
            <a:ext cx="7458358" cy="1562571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(1)</a:t>
            </a:r>
            <a:r>
              <a:rPr lang="zh-TW" altLang="en-US" dirty="0"/>
              <a:t>產</a:t>
            </a:r>
            <a:r>
              <a:rPr lang="zh-TW" altLang="en-US" dirty="0" smtClean="0"/>
              <a:t>生二亂</a:t>
            </a:r>
            <a:r>
              <a:rPr lang="zh-TW" altLang="zh-TW" dirty="0" smtClean="0"/>
              <a:t>數</a:t>
            </a:r>
            <a:r>
              <a:rPr lang="en-US" altLang="zh-TW" dirty="0" smtClean="0"/>
              <a:t>(</a:t>
            </a:r>
            <a:r>
              <a:rPr lang="zh-TW" altLang="zh-TW" dirty="0" smtClean="0"/>
              <a:t>個位數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(2)</a:t>
            </a:r>
            <a:r>
              <a:rPr lang="zh-TW" altLang="en-US" dirty="0" smtClean="0">
                <a:solidFill>
                  <a:srgbClr val="FF0000"/>
                </a:solidFill>
              </a:rPr>
              <a:t>顯示</a:t>
            </a:r>
            <a:r>
              <a:rPr lang="zh-TW" altLang="zh-TW" dirty="0" smtClean="0">
                <a:solidFill>
                  <a:srgbClr val="FF0000"/>
                </a:solidFill>
              </a:rPr>
              <a:t>題</a:t>
            </a:r>
            <a:r>
              <a:rPr lang="zh-TW" altLang="en-US" dirty="0" smtClean="0">
                <a:solidFill>
                  <a:srgbClr val="FF0000"/>
                </a:solidFill>
              </a:rPr>
              <a:t>目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zh-TW" dirty="0" smtClean="0">
                <a:solidFill>
                  <a:srgbClr val="FF0000"/>
                </a:solidFill>
              </a:rPr>
              <a:t>加法</a:t>
            </a:r>
            <a:r>
              <a:rPr lang="zh-TW" altLang="en-US" dirty="0" smtClean="0">
                <a:solidFill>
                  <a:srgbClr val="FF0000"/>
                </a:solidFill>
              </a:rPr>
              <a:t>測驗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，要求</a:t>
            </a:r>
            <a:r>
              <a:rPr lang="zh-TW" altLang="en-US" dirty="0" smtClean="0">
                <a:solidFill>
                  <a:srgbClr val="0070C0"/>
                </a:solidFill>
              </a:rPr>
              <a:t>回</a:t>
            </a:r>
            <a:r>
              <a:rPr lang="zh-TW" altLang="zh-TW" dirty="0" smtClean="0">
                <a:solidFill>
                  <a:srgbClr val="0070C0"/>
                </a:solidFill>
              </a:rPr>
              <a:t>答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(3)</a:t>
            </a:r>
            <a:r>
              <a:rPr lang="zh-TW" altLang="en-US" dirty="0"/>
              <a:t>判斷對</a:t>
            </a:r>
            <a:r>
              <a:rPr lang="zh-TW" altLang="zh-TW" dirty="0"/>
              <a:t>錯</a:t>
            </a:r>
            <a:r>
              <a:rPr lang="zh-TW" altLang="zh-TW" dirty="0" smtClean="0"/>
              <a:t>，</a:t>
            </a:r>
            <a:r>
              <a:rPr lang="zh-TW" altLang="en-US" dirty="0" smtClean="0"/>
              <a:t>給不同回饋</a:t>
            </a:r>
            <a:endParaRPr lang="en-US" altLang="zh-TW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755576" y="3068960"/>
            <a:ext cx="7458358" cy="367240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err="1"/>
              <a:t>SecureRandom</a:t>
            </a:r>
            <a:r>
              <a:rPr lang="en-US" altLang="zh-TW" dirty="0"/>
              <a:t> </a:t>
            </a:r>
            <a:r>
              <a:rPr lang="en-US" altLang="zh-TW" dirty="0" err="1"/>
              <a:t>sr</a:t>
            </a:r>
            <a:r>
              <a:rPr lang="en-US" altLang="zh-TW" dirty="0"/>
              <a:t> = new </a:t>
            </a:r>
            <a:r>
              <a:rPr lang="en-US" altLang="zh-TW" dirty="0" err="1"/>
              <a:t>SecureRandom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Scanner </a:t>
            </a:r>
            <a:r>
              <a:rPr lang="en-US" altLang="zh-TW" dirty="0"/>
              <a:t>input = new Scanner(System.in); </a:t>
            </a:r>
          </a:p>
          <a:p>
            <a:pPr marL="0" indent="0">
              <a:buNone/>
            </a:pPr>
            <a:r>
              <a:rPr lang="en-US" altLang="zh-TW" dirty="0" smtClean="0"/>
              <a:t>n1 </a:t>
            </a:r>
            <a:r>
              <a:rPr lang="en-US" altLang="zh-TW" dirty="0"/>
              <a:t>= </a:t>
            </a:r>
            <a:r>
              <a:rPr lang="en-US" altLang="zh-TW" dirty="0" err="1"/>
              <a:t>sr.nextInt</a:t>
            </a:r>
            <a:r>
              <a:rPr lang="en-US" altLang="zh-TW" dirty="0"/>
              <a:t>(10);</a:t>
            </a:r>
          </a:p>
          <a:p>
            <a:pPr marL="0" indent="0">
              <a:buNone/>
            </a:pPr>
            <a:r>
              <a:rPr lang="en-US" altLang="zh-TW" dirty="0" smtClean="0"/>
              <a:t>n2 </a:t>
            </a:r>
            <a:r>
              <a:rPr lang="en-US" altLang="zh-TW" dirty="0"/>
              <a:t>= </a:t>
            </a:r>
            <a:r>
              <a:rPr lang="en-US" altLang="zh-TW" dirty="0" err="1"/>
              <a:t>sr.nextInt</a:t>
            </a:r>
            <a:r>
              <a:rPr lang="en-US" altLang="zh-TW" dirty="0"/>
              <a:t>(10);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FF0000"/>
                </a:solidFill>
              </a:rPr>
              <a:t>System.out.print</a:t>
            </a:r>
            <a:r>
              <a:rPr lang="en-US" altLang="zh-TW" dirty="0" smtClean="0">
                <a:solidFill>
                  <a:srgbClr val="FF0000"/>
                </a:solidFill>
              </a:rPr>
              <a:t>(n1+“+”+</a:t>
            </a:r>
            <a:r>
              <a:rPr lang="en-US" altLang="zh-TW" dirty="0">
                <a:solidFill>
                  <a:srgbClr val="FF0000"/>
                </a:solidFill>
              </a:rPr>
              <a:t>n2</a:t>
            </a:r>
            <a:r>
              <a:rPr lang="en-US" altLang="zh-TW" dirty="0" smtClean="0">
                <a:solidFill>
                  <a:srgbClr val="FF0000"/>
                </a:solidFill>
              </a:rPr>
              <a:t>+“=”);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//</a:t>
            </a:r>
            <a:r>
              <a:rPr lang="en-US" altLang="zh-TW" dirty="0"/>
              <a:t>present question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>
                <a:solidFill>
                  <a:srgbClr val="0070C0"/>
                </a:solidFill>
              </a:rPr>
              <a:t>input.nextInt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if </a:t>
            </a:r>
            <a:r>
              <a:rPr lang="en-US" altLang="zh-TW" dirty="0"/>
              <a:t>(</a:t>
            </a:r>
            <a:r>
              <a:rPr lang="en-US" altLang="zh-TW" dirty="0" err="1"/>
              <a:t>ans</a:t>
            </a:r>
            <a:r>
              <a:rPr lang="en-US" altLang="zh-TW" dirty="0">
                <a:solidFill>
                  <a:srgbClr val="FF0000"/>
                </a:solidFill>
              </a:rPr>
              <a:t>==</a:t>
            </a:r>
            <a:r>
              <a:rPr lang="en-US" altLang="zh-TW" dirty="0"/>
              <a:t> n1+n2) {</a:t>
            </a:r>
          </a:p>
          <a:p>
            <a:pPr marL="0" indent="0">
              <a:buNone/>
            </a:pPr>
            <a:r>
              <a:rPr lang="en-US" altLang="zh-TW" dirty="0"/>
              <a:t>           score=score+10;</a:t>
            </a:r>
          </a:p>
          <a:p>
            <a:pPr marL="0" indent="0">
              <a:buNone/>
            </a:pPr>
            <a:r>
              <a:rPr lang="en-US" altLang="zh-TW" dirty="0"/>
              <a:t>	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答對，</a:t>
            </a:r>
            <a:r>
              <a:rPr lang="en-US" altLang="zh-TW" dirty="0"/>
              <a:t>GREAT!! </a:t>
            </a:r>
            <a:r>
              <a:rPr lang="zh-TW" altLang="en-US" dirty="0"/>
              <a:t>分數</a:t>
            </a:r>
            <a:r>
              <a:rPr lang="en-US" altLang="zh-TW" dirty="0"/>
              <a:t>:"+score+"</a:t>
            </a:r>
            <a:r>
              <a:rPr lang="zh-TW" altLang="en-US" dirty="0"/>
              <a:t>分</a:t>
            </a:r>
            <a:r>
              <a:rPr lang="en-US" altLang="zh-TW" dirty="0"/>
              <a:t>.");}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else </a:t>
            </a:r>
          </a:p>
          <a:p>
            <a:pPr marL="0" indent="0">
              <a:buNone/>
            </a:pPr>
            <a:r>
              <a:rPr lang="en-US" altLang="zh-TW" dirty="0"/>
              <a:t>  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答錯，加油</a:t>
            </a:r>
            <a:r>
              <a:rPr lang="en-US" altLang="zh-TW" dirty="0"/>
              <a:t>! </a:t>
            </a:r>
            <a:r>
              <a:rPr lang="zh-TW" altLang="en-US" dirty="0"/>
              <a:t>分數</a:t>
            </a:r>
            <a:r>
              <a:rPr lang="en-US" altLang="zh-TW" dirty="0"/>
              <a:t>:"+score+"</a:t>
            </a:r>
            <a:r>
              <a:rPr lang="zh-TW" altLang="en-US" dirty="0"/>
              <a:t>分</a:t>
            </a:r>
            <a:r>
              <a:rPr lang="en-US" altLang="zh-TW" dirty="0"/>
              <a:t>.");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6932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76672"/>
            <a:ext cx="7411743" cy="52035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80112" y="2348880"/>
            <a:ext cx="36592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(1)</a:t>
            </a:r>
            <a:r>
              <a:rPr lang="zh-TW" altLang="en-US" dirty="0"/>
              <a:t>產生二亂</a:t>
            </a:r>
            <a:r>
              <a:rPr lang="zh-TW" altLang="zh-TW" dirty="0"/>
              <a:t>數</a:t>
            </a:r>
            <a:r>
              <a:rPr lang="en-US" altLang="zh-TW" dirty="0"/>
              <a:t>(</a:t>
            </a:r>
            <a:r>
              <a:rPr lang="zh-TW" altLang="zh-TW" dirty="0"/>
              <a:t>個位數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(2)</a:t>
            </a:r>
            <a:r>
              <a:rPr lang="zh-TW" altLang="en-US" dirty="0"/>
              <a:t>顯示</a:t>
            </a:r>
            <a:r>
              <a:rPr lang="zh-TW" altLang="zh-TW" dirty="0"/>
              <a:t>題</a:t>
            </a:r>
            <a:r>
              <a:rPr lang="zh-TW" altLang="en-US" dirty="0"/>
              <a:t>目</a:t>
            </a:r>
            <a:r>
              <a:rPr lang="en-US" altLang="zh-TW" dirty="0"/>
              <a:t>(</a:t>
            </a:r>
            <a:r>
              <a:rPr lang="zh-TW" altLang="zh-TW" dirty="0"/>
              <a:t>加法</a:t>
            </a:r>
            <a:r>
              <a:rPr lang="zh-TW" altLang="en-US" dirty="0"/>
              <a:t>測驗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要求</a:t>
            </a:r>
            <a:r>
              <a:rPr lang="zh-TW" altLang="en-US" dirty="0"/>
              <a:t>回</a:t>
            </a:r>
            <a:r>
              <a:rPr lang="zh-TW" altLang="zh-TW" dirty="0"/>
              <a:t>答</a:t>
            </a:r>
            <a:endParaRPr lang="en-US" altLang="zh-TW" dirty="0"/>
          </a:p>
          <a:p>
            <a:r>
              <a:rPr lang="en-US" altLang="zh-TW" dirty="0"/>
              <a:t>(3)</a:t>
            </a:r>
            <a:r>
              <a:rPr lang="zh-TW" altLang="en-US" dirty="0"/>
              <a:t>判斷對</a:t>
            </a:r>
            <a:r>
              <a:rPr lang="zh-TW" altLang="zh-TW" dirty="0"/>
              <a:t>錯，</a:t>
            </a:r>
            <a:r>
              <a:rPr lang="zh-TW" altLang="en-US" dirty="0"/>
              <a:t>給不同回饋</a:t>
            </a:r>
            <a:endParaRPr lang="en-US" altLang="zh-TW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347864" y="2564904"/>
            <a:ext cx="2376264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3491880" y="2852936"/>
            <a:ext cx="2088232" cy="710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3527884" y="3078470"/>
            <a:ext cx="2340260" cy="922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3293858" y="3487794"/>
            <a:ext cx="3271283" cy="8006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73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亂數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972920"/>
            <a:ext cx="8340437" cy="3719567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/>
              <a:t>運用</a:t>
            </a:r>
            <a:r>
              <a:rPr lang="zh-TW" altLang="zh-TW" dirty="0" smtClean="0"/>
              <a:t>亂數</a:t>
            </a:r>
            <a:r>
              <a:rPr lang="zh-TW" altLang="en-US" dirty="0" smtClean="0"/>
              <a:t>類別</a:t>
            </a:r>
            <a:r>
              <a:rPr lang="en-US" altLang="zh-TW" dirty="0" err="1"/>
              <a:t>SecureRandom</a:t>
            </a:r>
            <a:r>
              <a:rPr lang="en-US" altLang="zh-TW" dirty="0"/>
              <a:t> </a:t>
            </a:r>
            <a:r>
              <a:rPr lang="zh-TW" altLang="en-US" dirty="0" smtClean="0"/>
              <a:t>，產</a:t>
            </a:r>
            <a:r>
              <a:rPr lang="zh-TW" altLang="zh-TW" dirty="0" smtClean="0"/>
              <a:t>生</a:t>
            </a:r>
            <a:r>
              <a:rPr lang="en-US" altLang="zh-TW" dirty="0"/>
              <a:t>1~100</a:t>
            </a:r>
            <a:r>
              <a:rPr lang="zh-TW" altLang="zh-TW" dirty="0"/>
              <a:t>隨機</a:t>
            </a:r>
            <a:r>
              <a:rPr lang="zh-TW" altLang="zh-TW" dirty="0" smtClean="0"/>
              <a:t>整數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Secure:</a:t>
            </a:r>
            <a:r>
              <a:rPr lang="zh-TW" altLang="en-US" dirty="0" smtClean="0"/>
              <a:t>安全，</a:t>
            </a:r>
            <a:r>
              <a:rPr lang="en-US" altLang="zh-TW" dirty="0" smtClean="0"/>
              <a:t>Random:</a:t>
            </a:r>
            <a:r>
              <a:rPr lang="zh-TW" altLang="zh-TW" dirty="0" smtClean="0"/>
              <a:t>亂數</a:t>
            </a:r>
            <a:r>
              <a:rPr lang="zh-TW" altLang="en-US" dirty="0" smtClean="0"/>
              <a:t>、</a:t>
            </a:r>
            <a:r>
              <a:rPr lang="zh-TW" altLang="zh-TW" dirty="0" smtClean="0"/>
              <a:t>隨機</a:t>
            </a:r>
            <a:endParaRPr lang="en-US" altLang="zh-TW" dirty="0" smtClean="0"/>
          </a:p>
          <a:p>
            <a:pPr marL="600075" lvl="1" indent="-342900"/>
            <a:r>
              <a:rPr lang="en-US" altLang="zh-TW" dirty="0" err="1" smtClean="0"/>
              <a:t>SecureRandom</a:t>
            </a:r>
            <a:r>
              <a:rPr lang="en-US" altLang="zh-TW" dirty="0" smtClean="0"/>
              <a:t> </a:t>
            </a:r>
            <a:r>
              <a:rPr lang="en-US" altLang="zh-TW" dirty="0" err="1"/>
              <a:t>sr</a:t>
            </a:r>
            <a:r>
              <a:rPr lang="en-US" altLang="zh-TW" dirty="0"/>
              <a:t> = new </a:t>
            </a:r>
            <a:r>
              <a:rPr lang="en-US" altLang="zh-TW" dirty="0" err="1"/>
              <a:t>SecureRandom</a:t>
            </a:r>
            <a:r>
              <a:rPr lang="en-US" altLang="zh-TW" dirty="0"/>
              <a:t>();</a:t>
            </a:r>
          </a:p>
          <a:p>
            <a:pPr marL="600075" lvl="1" indent="-342900"/>
            <a:r>
              <a:rPr lang="en-US" altLang="zh-TW" dirty="0" smtClean="0"/>
              <a:t>a </a:t>
            </a:r>
            <a:r>
              <a:rPr lang="en-US" altLang="zh-TW" dirty="0"/>
              <a:t>= </a:t>
            </a:r>
            <a:r>
              <a:rPr lang="en-US" altLang="zh-TW" dirty="0" err="1"/>
              <a:t>sr.nextInt</a:t>
            </a:r>
            <a:r>
              <a:rPr lang="en-US" altLang="zh-TW" dirty="0"/>
              <a:t>(100)+1;</a:t>
            </a:r>
            <a:endParaRPr lang="zh-TW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new</a:t>
            </a:r>
            <a:r>
              <a:rPr lang="en-US" altLang="zh-TW" dirty="0"/>
              <a:t> </a:t>
            </a:r>
            <a:r>
              <a:rPr lang="en-US" altLang="zh-TW" dirty="0" err="1"/>
              <a:t>SecureRandom</a:t>
            </a:r>
            <a:r>
              <a:rPr lang="en-US" altLang="zh-TW" dirty="0" smtClean="0"/>
              <a:t>()</a:t>
            </a:r>
            <a:r>
              <a:rPr lang="zh-TW" altLang="en-US" dirty="0" smtClean="0"/>
              <a:t>以</a:t>
            </a:r>
            <a:r>
              <a:rPr lang="zh-TW" altLang="en-US" dirty="0" smtClean="0">
                <a:solidFill>
                  <a:srgbClr val="FF0000"/>
                </a:solidFill>
              </a:rPr>
              <a:t>建立</a:t>
            </a:r>
            <a:r>
              <a:rPr lang="en-US" altLang="zh-TW" dirty="0" err="1" smtClean="0">
                <a:solidFill>
                  <a:srgbClr val="FF0000"/>
                </a:solidFill>
              </a:rPr>
              <a:t>sr</a:t>
            </a:r>
            <a:r>
              <a:rPr lang="zh-TW" altLang="en-US" dirty="0" smtClean="0">
                <a:solidFill>
                  <a:srgbClr val="FF0000"/>
                </a:solidFill>
              </a:rPr>
              <a:t>物件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再用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r>
              <a:rPr lang="en-US" altLang="zh-TW" dirty="0" err="1" smtClean="0">
                <a:solidFill>
                  <a:srgbClr val="FF0000"/>
                </a:solidFill>
              </a:rPr>
              <a:t>nextInt</a:t>
            </a:r>
            <a:r>
              <a:rPr lang="en-US" altLang="zh-TW" dirty="0" smtClean="0">
                <a:solidFill>
                  <a:srgbClr val="FF0000"/>
                </a:solidFill>
              </a:rPr>
              <a:t>(100)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/method</a:t>
            </a:r>
            <a:r>
              <a:rPr lang="zh-TW" altLang="en-US" dirty="0" smtClean="0"/>
              <a:t>產</a:t>
            </a:r>
            <a:r>
              <a:rPr lang="zh-TW" altLang="zh-TW" dirty="0" smtClean="0"/>
              <a:t>生</a:t>
            </a:r>
            <a:r>
              <a:rPr lang="en-US" altLang="zh-TW" dirty="0" smtClean="0">
                <a:solidFill>
                  <a:srgbClr val="FF0000"/>
                </a:solidFill>
              </a:rPr>
              <a:t>0~99</a:t>
            </a:r>
            <a:r>
              <a:rPr lang="zh-TW" altLang="zh-TW" dirty="0" smtClean="0"/>
              <a:t>隨機整數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a=</a:t>
            </a:r>
            <a:r>
              <a:rPr lang="en-US" altLang="zh-TW" dirty="0" err="1" smtClean="0"/>
              <a:t>sr.nextInt</a:t>
            </a:r>
            <a:r>
              <a:rPr lang="en-US" altLang="zh-TW" dirty="0" smtClean="0"/>
              <a:t>(100) </a:t>
            </a:r>
            <a:r>
              <a:rPr lang="en-US" altLang="zh-TW" dirty="0" smtClean="0">
                <a:solidFill>
                  <a:srgbClr val="FF0000"/>
                </a:solidFill>
              </a:rPr>
              <a:t>+1</a:t>
            </a:r>
            <a:r>
              <a:rPr lang="en-US" altLang="zh-TW" dirty="0">
                <a:solidFill>
                  <a:srgbClr val="FF0000"/>
                </a:solidFill>
              </a:rPr>
              <a:t>; </a:t>
            </a:r>
            <a:r>
              <a:rPr lang="en-US" altLang="zh-TW" dirty="0" smtClean="0">
                <a:solidFill>
                  <a:srgbClr val="FF0000"/>
                </a:solidFill>
              </a:rPr>
              <a:t>//</a:t>
            </a:r>
            <a:r>
              <a:rPr lang="en-US" altLang="zh-TW" u="sng" dirty="0" smtClean="0">
                <a:solidFill>
                  <a:srgbClr val="FF0000"/>
                </a:solidFill>
              </a:rPr>
              <a:t>1+0 </a:t>
            </a:r>
            <a:r>
              <a:rPr lang="en-US" altLang="zh-TW" dirty="0" smtClean="0">
                <a:solidFill>
                  <a:srgbClr val="FF0000"/>
                </a:solidFill>
              </a:rPr>
              <a:t>~ </a:t>
            </a:r>
            <a:r>
              <a:rPr lang="en-US" altLang="zh-TW" u="sng" dirty="0" smtClean="0">
                <a:solidFill>
                  <a:srgbClr val="FF0000"/>
                </a:solidFill>
              </a:rPr>
              <a:t>99+1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java.security.</a:t>
            </a:r>
            <a:r>
              <a:rPr lang="en-US" altLang="zh-TW" dirty="0" err="1">
                <a:solidFill>
                  <a:srgbClr val="FF0000"/>
                </a:solidFill>
              </a:rPr>
              <a:t>SecureRandom</a:t>
            </a:r>
            <a:r>
              <a:rPr lang="en-US" altLang="zh-TW" dirty="0" smtClean="0"/>
              <a:t>;</a:t>
            </a:r>
          </a:p>
          <a:p>
            <a:r>
              <a:rPr lang="zh-TW" altLang="en-US" dirty="0" smtClean="0"/>
              <a:t>如何產</a:t>
            </a:r>
            <a:r>
              <a:rPr lang="zh-TW" altLang="zh-TW" dirty="0" smtClean="0"/>
              <a:t>生</a:t>
            </a:r>
            <a:r>
              <a:rPr lang="en-US" altLang="zh-TW" dirty="0" smtClean="0"/>
              <a:t>10</a:t>
            </a:r>
            <a:r>
              <a:rPr lang="en-US" altLang="zh-TW" dirty="0" smtClean="0">
                <a:solidFill>
                  <a:srgbClr val="FF0000"/>
                </a:solidFill>
              </a:rPr>
              <a:t>~90</a:t>
            </a:r>
            <a:r>
              <a:rPr lang="zh-TW" altLang="zh-TW" dirty="0" smtClean="0"/>
              <a:t>隨機整數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45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621" y="201057"/>
            <a:ext cx="8407846" cy="1325563"/>
          </a:xfrm>
        </p:spPr>
        <p:txBody>
          <a:bodyPr/>
          <a:lstStyle/>
          <a:p>
            <a:r>
              <a:rPr lang="zh-TW" altLang="zh-TW" dirty="0"/>
              <a:t>出</a:t>
            </a:r>
            <a:r>
              <a:rPr lang="en-US" altLang="zh-TW" dirty="0" smtClean="0"/>
              <a:t>10</a:t>
            </a:r>
            <a:r>
              <a:rPr lang="zh-TW" altLang="zh-TW" dirty="0" smtClean="0"/>
              <a:t>題</a:t>
            </a:r>
            <a:r>
              <a:rPr lang="zh-TW" altLang="en-US" dirty="0" smtClean="0"/>
              <a:t>之</a:t>
            </a:r>
            <a:r>
              <a:rPr lang="zh-TW" altLang="zh-TW" dirty="0" smtClean="0"/>
              <a:t>亂數</a:t>
            </a:r>
            <a:r>
              <a:rPr lang="zh-TW" altLang="zh-TW" dirty="0"/>
              <a:t>加法</a:t>
            </a:r>
            <a:r>
              <a:rPr lang="zh-TW" altLang="zh-TW" dirty="0" smtClean="0"/>
              <a:t>練習 </a:t>
            </a:r>
            <a:r>
              <a:rPr lang="en-US" altLang="zh-TW" dirty="0" smtClean="0"/>
              <a:t>(</a:t>
            </a:r>
            <a:r>
              <a:rPr lang="zh-TW" altLang="zh-TW" dirty="0"/>
              <a:t>個位數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解題方法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988840"/>
            <a:ext cx="5815558" cy="32635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以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紀錄</a:t>
            </a:r>
            <a:r>
              <a:rPr lang="zh-TW" altLang="en-US" dirty="0"/>
              <a:t>目前</a:t>
            </a:r>
            <a:r>
              <a:rPr lang="zh-TW" altLang="zh-TW" dirty="0" smtClean="0"/>
              <a:t>題數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</a:p>
          <a:p>
            <a:pPr marL="0" indent="0">
              <a:buNone/>
            </a:pPr>
            <a:r>
              <a:rPr lang="zh-TW" altLang="en-US" dirty="0" smtClean="0"/>
              <a:t>當 </a:t>
            </a:r>
            <a:r>
              <a:rPr lang="en-US" altLang="zh-TW" dirty="0" smtClean="0"/>
              <a:t>(</a:t>
            </a:r>
            <a:r>
              <a:rPr lang="zh-TW" altLang="zh-TW" dirty="0" smtClean="0"/>
              <a:t>題數</a:t>
            </a:r>
            <a:r>
              <a:rPr lang="en-US" altLang="zh-TW" dirty="0" smtClean="0"/>
              <a:t>&lt;=10) {</a:t>
            </a:r>
          </a:p>
          <a:p>
            <a:pPr marL="0" indent="0">
              <a:buNone/>
            </a:pPr>
            <a:r>
              <a:rPr lang="en-US" altLang="zh-TW" dirty="0" smtClean="0"/>
              <a:t>  (1)</a:t>
            </a:r>
            <a:r>
              <a:rPr lang="zh-TW" altLang="en-US" dirty="0"/>
              <a:t>產</a:t>
            </a:r>
            <a:r>
              <a:rPr lang="zh-TW" altLang="en-US" dirty="0" smtClean="0"/>
              <a:t>生二亂</a:t>
            </a:r>
            <a:r>
              <a:rPr lang="zh-TW" altLang="zh-TW" dirty="0" smtClean="0"/>
              <a:t>數</a:t>
            </a:r>
            <a:r>
              <a:rPr lang="en-US" altLang="zh-TW" dirty="0" smtClean="0"/>
              <a:t>(</a:t>
            </a:r>
            <a:r>
              <a:rPr lang="zh-TW" altLang="zh-TW" dirty="0" smtClean="0"/>
              <a:t>個位數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  (2)</a:t>
            </a:r>
            <a:r>
              <a:rPr lang="zh-TW" altLang="en-US" dirty="0" smtClean="0"/>
              <a:t>顯示</a:t>
            </a:r>
            <a:r>
              <a:rPr lang="zh-TW" altLang="zh-TW" dirty="0" smtClean="0"/>
              <a:t>題</a:t>
            </a:r>
            <a:r>
              <a:rPr lang="zh-TW" altLang="en-US" dirty="0" smtClean="0"/>
              <a:t>目</a:t>
            </a:r>
            <a:r>
              <a:rPr lang="en-US" altLang="zh-TW" dirty="0" smtClean="0"/>
              <a:t>(</a:t>
            </a:r>
            <a:r>
              <a:rPr lang="zh-TW" altLang="zh-TW" dirty="0" smtClean="0"/>
              <a:t>加法</a:t>
            </a:r>
            <a:r>
              <a:rPr lang="zh-TW" altLang="en-US" dirty="0" smtClean="0"/>
              <a:t>測驗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，要求回</a:t>
            </a:r>
            <a:r>
              <a:rPr lang="zh-TW" altLang="zh-TW" dirty="0" smtClean="0"/>
              <a:t>答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(3)</a:t>
            </a:r>
            <a:r>
              <a:rPr lang="zh-TW" altLang="en-US" dirty="0"/>
              <a:t>判斷對</a:t>
            </a:r>
            <a:r>
              <a:rPr lang="zh-TW" altLang="zh-TW" dirty="0"/>
              <a:t>錯</a:t>
            </a:r>
            <a:r>
              <a:rPr lang="zh-TW" altLang="zh-TW" dirty="0" smtClean="0"/>
              <a:t>，</a:t>
            </a:r>
            <a:r>
              <a:rPr lang="zh-TW" altLang="en-US" dirty="0" smtClean="0"/>
              <a:t>給不同回饋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(4)</a:t>
            </a:r>
            <a:r>
              <a:rPr lang="zh-TW" altLang="en-US" dirty="0" smtClean="0"/>
              <a:t>紀錄</a:t>
            </a:r>
            <a:r>
              <a:rPr lang="zh-TW" altLang="zh-TW" dirty="0"/>
              <a:t>題</a:t>
            </a:r>
            <a:r>
              <a:rPr lang="zh-TW" altLang="zh-TW" dirty="0" smtClean="0"/>
              <a:t>數</a:t>
            </a:r>
            <a:r>
              <a:rPr lang="en-US" altLang="zh-TW" dirty="0" smtClean="0"/>
              <a:t>+1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r>
              <a:rPr lang="zh-TW" altLang="en-US" dirty="0" smtClean="0"/>
              <a:t>輸出結束訊息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796136" y="1340768"/>
            <a:ext cx="2953331" cy="5346500"/>
            <a:chOff x="7525023" y="365125"/>
            <a:chExt cx="3937776" cy="5935263"/>
          </a:xfrm>
        </p:grpSpPr>
        <p:sp>
          <p:nvSpPr>
            <p:cNvPr id="5" name="流程圖: 決策 4"/>
            <p:cNvSpPr/>
            <p:nvPr/>
          </p:nvSpPr>
          <p:spPr>
            <a:xfrm>
              <a:off x="8113852" y="2210765"/>
              <a:ext cx="2419110" cy="133370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prstClr val="white"/>
                  </a:solidFill>
                </a:rPr>
                <a:t>i</a:t>
              </a:r>
              <a:r>
                <a:rPr lang="en-US" altLang="zh-TW" sz="2000" dirty="0" smtClean="0">
                  <a:solidFill>
                    <a:prstClr val="white"/>
                  </a:solidFill>
                </a:rPr>
                <a:t>&lt;=10</a:t>
              </a:r>
              <a:endParaRPr lang="zh-TW" altLang="en-US" sz="2000" dirty="0">
                <a:solidFill>
                  <a:prstClr val="white"/>
                </a:solidFill>
              </a:endParaRPr>
            </a:p>
          </p:txBody>
        </p:sp>
        <p:cxnSp>
          <p:nvCxnSpPr>
            <p:cNvPr id="6" name="直線單箭頭接點 5"/>
            <p:cNvCxnSpPr/>
            <p:nvPr/>
          </p:nvCxnSpPr>
          <p:spPr>
            <a:xfrm>
              <a:off x="9323407" y="365125"/>
              <a:ext cx="0" cy="421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流程圖: 程序 6"/>
            <p:cNvSpPr/>
            <p:nvPr/>
          </p:nvSpPr>
          <p:spPr>
            <a:xfrm>
              <a:off x="7873875" y="787078"/>
              <a:ext cx="3064200" cy="7407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/>
                <a:t>以</a:t>
              </a:r>
              <a:r>
                <a:rPr lang="en-US" altLang="zh-TW" dirty="0" err="1"/>
                <a:t>i</a:t>
              </a:r>
              <a:r>
                <a:rPr lang="zh-TW" altLang="en-US" dirty="0"/>
                <a:t>紀錄目前</a:t>
              </a:r>
              <a:r>
                <a:rPr lang="zh-TW" altLang="zh-TW" dirty="0"/>
                <a:t>題數</a:t>
              </a:r>
              <a:r>
                <a:rPr lang="zh-TW" altLang="en-US" dirty="0"/>
                <a:t>為</a:t>
              </a:r>
              <a:r>
                <a:rPr lang="en-US" altLang="zh-TW" dirty="0"/>
                <a:t>0</a:t>
              </a:r>
            </a:p>
          </p:txBody>
        </p:sp>
        <p:cxnSp>
          <p:nvCxnSpPr>
            <p:cNvPr id="8" name="直線單箭頭接點 7"/>
            <p:cNvCxnSpPr>
              <a:endCxn id="5" idx="0"/>
            </p:cNvCxnSpPr>
            <p:nvPr/>
          </p:nvCxnSpPr>
          <p:spPr>
            <a:xfrm>
              <a:off x="9323407" y="1527858"/>
              <a:ext cx="0" cy="682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圖: 程序 8"/>
            <p:cNvSpPr/>
            <p:nvPr/>
          </p:nvSpPr>
          <p:spPr>
            <a:xfrm>
              <a:off x="7873876" y="3731828"/>
              <a:ext cx="2906846" cy="13841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/>
                <a:t> (1)</a:t>
              </a:r>
              <a:r>
                <a:rPr lang="zh-TW" altLang="en-US" sz="1200" dirty="0"/>
                <a:t>產生二亂</a:t>
              </a:r>
              <a:r>
                <a:rPr lang="zh-TW" altLang="zh-TW" sz="1200" dirty="0"/>
                <a:t>數</a:t>
              </a:r>
              <a:r>
                <a:rPr lang="en-US" altLang="zh-TW" sz="1400" dirty="0"/>
                <a:t>(</a:t>
              </a:r>
              <a:r>
                <a:rPr lang="zh-TW" altLang="zh-TW" sz="1400" dirty="0"/>
                <a:t>個位數</a:t>
              </a:r>
              <a:r>
                <a:rPr lang="en-US" altLang="zh-TW" sz="1400" dirty="0"/>
                <a:t>)</a:t>
              </a:r>
            </a:p>
            <a:p>
              <a:r>
                <a:rPr lang="en-US" altLang="zh-TW" sz="1400" dirty="0"/>
                <a:t>  (2)</a:t>
              </a:r>
              <a:r>
                <a:rPr lang="zh-TW" altLang="en-US" sz="1400" dirty="0"/>
                <a:t>顯示</a:t>
              </a:r>
              <a:r>
                <a:rPr lang="zh-TW" altLang="zh-TW" sz="1400" dirty="0"/>
                <a:t>題</a:t>
              </a:r>
              <a:r>
                <a:rPr lang="zh-TW" altLang="en-US" sz="1400" dirty="0"/>
                <a:t>目</a:t>
              </a:r>
              <a:r>
                <a:rPr lang="en-US" altLang="zh-TW" sz="1400" dirty="0"/>
                <a:t>(</a:t>
              </a:r>
              <a:r>
                <a:rPr lang="zh-TW" altLang="zh-TW" sz="1400" dirty="0"/>
                <a:t>加法</a:t>
              </a:r>
              <a:r>
                <a:rPr lang="zh-TW" altLang="en-US" sz="1400" dirty="0"/>
                <a:t>測驗</a:t>
              </a:r>
              <a:r>
                <a:rPr lang="en-US" altLang="zh-TW" sz="1400" dirty="0"/>
                <a:t>)</a:t>
              </a:r>
              <a:r>
                <a:rPr lang="zh-TW" altLang="en-US" sz="1400" dirty="0"/>
                <a:t>，要求回</a:t>
              </a:r>
              <a:r>
                <a:rPr lang="zh-TW" altLang="zh-TW" sz="1400" dirty="0"/>
                <a:t>答</a:t>
              </a:r>
              <a:endParaRPr lang="en-US" altLang="zh-TW" sz="1400" dirty="0"/>
            </a:p>
            <a:p>
              <a:r>
                <a:rPr lang="en-US" altLang="zh-TW" sz="1400" dirty="0"/>
                <a:t>  (3)</a:t>
              </a:r>
              <a:r>
                <a:rPr lang="zh-TW" altLang="en-US" sz="1400" dirty="0"/>
                <a:t>判斷對</a:t>
              </a:r>
              <a:r>
                <a:rPr lang="zh-TW" altLang="zh-TW" sz="1200" dirty="0"/>
                <a:t>錯，</a:t>
              </a:r>
              <a:r>
                <a:rPr lang="zh-TW" altLang="en-US" sz="1200" dirty="0"/>
                <a:t>給不同回饋</a:t>
              </a:r>
              <a:endParaRPr lang="en-US" altLang="zh-TW" sz="1200" dirty="0"/>
            </a:p>
            <a:p>
              <a:r>
                <a:rPr lang="en-US" altLang="zh-TW" sz="1200" dirty="0"/>
                <a:t>  (4)</a:t>
              </a:r>
              <a:r>
                <a:rPr lang="zh-TW" altLang="en-US" sz="1200" dirty="0"/>
                <a:t>紀錄</a:t>
              </a:r>
              <a:r>
                <a:rPr lang="zh-TW" altLang="zh-TW" sz="1200" dirty="0"/>
                <a:t>題</a:t>
              </a:r>
              <a:r>
                <a:rPr lang="zh-TW" altLang="zh-TW" sz="1400" dirty="0"/>
                <a:t>數</a:t>
              </a:r>
              <a:r>
                <a:rPr lang="en-US" altLang="zh-TW" sz="1400" dirty="0"/>
                <a:t>+1</a:t>
              </a:r>
              <a:endParaRPr lang="zh-TW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10" name="流程圖: 程序 9"/>
            <p:cNvSpPr/>
            <p:nvPr/>
          </p:nvSpPr>
          <p:spPr>
            <a:xfrm>
              <a:off x="8466398" y="5789859"/>
              <a:ext cx="1794076" cy="51052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輸出結束訊息</a:t>
              </a:r>
              <a:endParaRPr lang="en-US" altLang="zh-TW" sz="1400" dirty="0"/>
            </a:p>
          </p:txBody>
        </p:sp>
        <p:cxnSp>
          <p:nvCxnSpPr>
            <p:cNvPr id="11" name="直線單箭頭接點 10"/>
            <p:cNvCxnSpPr>
              <a:stCxn id="5" idx="2"/>
              <a:endCxn id="9" idx="0"/>
            </p:cNvCxnSpPr>
            <p:nvPr/>
          </p:nvCxnSpPr>
          <p:spPr>
            <a:xfrm>
              <a:off x="9323408" y="3544467"/>
              <a:ext cx="3892" cy="18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肘形接點 11"/>
            <p:cNvCxnSpPr>
              <a:stCxn id="9" idx="2"/>
            </p:cNvCxnSpPr>
            <p:nvPr/>
          </p:nvCxnSpPr>
          <p:spPr>
            <a:xfrm rot="5400000">
              <a:off x="8406396" y="4339505"/>
              <a:ext cx="144399" cy="1697410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肘形接點 12"/>
            <p:cNvCxnSpPr>
              <a:endCxn id="5" idx="1"/>
            </p:cNvCxnSpPr>
            <p:nvPr/>
          </p:nvCxnSpPr>
          <p:spPr>
            <a:xfrm rot="5400000" flipH="1" flipV="1">
              <a:off x="6715027" y="3861584"/>
              <a:ext cx="2382794" cy="41485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肘形接點 13"/>
            <p:cNvCxnSpPr/>
            <p:nvPr/>
          </p:nvCxnSpPr>
          <p:spPr>
            <a:xfrm>
              <a:off x="10550495" y="2856421"/>
              <a:ext cx="405113" cy="2377290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肘形接點 14"/>
            <p:cNvCxnSpPr>
              <a:endCxn id="10" idx="0"/>
            </p:cNvCxnSpPr>
            <p:nvPr/>
          </p:nvCxnSpPr>
          <p:spPr>
            <a:xfrm rot="10800000" flipV="1">
              <a:off x="9363437" y="5278055"/>
              <a:ext cx="1551491" cy="5118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9429097" y="3367958"/>
              <a:ext cx="66368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prstClr val="black"/>
                  </a:solidFill>
                </a:rPr>
                <a:t>True</a:t>
              </a:r>
            </a:p>
            <a:p>
              <a:endParaRPr lang="zh-TW" alt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0656932" y="2531300"/>
              <a:ext cx="805867" cy="563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50" dirty="0">
                  <a:solidFill>
                    <a:prstClr val="black"/>
                  </a:solidFill>
                </a:rPr>
                <a:t>False</a:t>
              </a:r>
            </a:p>
            <a:p>
              <a:endParaRPr lang="zh-TW" alt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7525023" y="3233007"/>
              <a:ext cx="464861" cy="1154286"/>
            </a:xfrm>
            <a:custGeom>
              <a:avLst/>
              <a:gdLst>
                <a:gd name="connsiteX0" fmla="*/ 366742 w 464861"/>
                <a:gd name="connsiteY0" fmla="*/ 600944 h 1154286"/>
                <a:gd name="connsiteX1" fmla="*/ 410809 w 464861"/>
                <a:gd name="connsiteY1" fmla="*/ 1140771 h 1154286"/>
                <a:gd name="connsiteX2" fmla="*/ 36236 w 464861"/>
                <a:gd name="connsiteY2" fmla="*/ 909417 h 1154286"/>
                <a:gd name="connsiteX3" fmla="*/ 58270 w 464861"/>
                <a:gd name="connsiteY3" fmla="*/ 39084 h 1154286"/>
                <a:gd name="connsiteX4" fmla="*/ 421826 w 464861"/>
                <a:gd name="connsiteY4" fmla="*/ 182303 h 1154286"/>
                <a:gd name="connsiteX5" fmla="*/ 443860 w 464861"/>
                <a:gd name="connsiteY5" fmla="*/ 468742 h 115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861" h="1154286">
                  <a:moveTo>
                    <a:pt x="366742" y="600944"/>
                  </a:moveTo>
                  <a:cubicBezTo>
                    <a:pt x="416317" y="845151"/>
                    <a:pt x="465893" y="1089359"/>
                    <a:pt x="410809" y="1140771"/>
                  </a:cubicBezTo>
                  <a:cubicBezTo>
                    <a:pt x="355725" y="1192183"/>
                    <a:pt x="94992" y="1093032"/>
                    <a:pt x="36236" y="909417"/>
                  </a:cubicBezTo>
                  <a:cubicBezTo>
                    <a:pt x="-22521" y="725803"/>
                    <a:pt x="-5995" y="160270"/>
                    <a:pt x="58270" y="39084"/>
                  </a:cubicBezTo>
                  <a:cubicBezTo>
                    <a:pt x="122535" y="-82102"/>
                    <a:pt x="357561" y="110693"/>
                    <a:pt x="421826" y="182303"/>
                  </a:cubicBezTo>
                  <a:cubicBezTo>
                    <a:pt x="486091" y="253913"/>
                    <a:pt x="464975" y="361327"/>
                    <a:pt x="443860" y="468742"/>
                  </a:cubicBezTo>
                </a:path>
              </a:pathLst>
            </a:custGeom>
            <a:noFill/>
            <a:ln>
              <a:headEnd type="none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6472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476672"/>
            <a:ext cx="7704856" cy="61206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public class add_drill_2 {</a:t>
            </a:r>
          </a:p>
          <a:p>
            <a:pPr marL="0" indent="0">
              <a:buNone/>
            </a:pPr>
            <a:r>
              <a:rPr lang="en-US" altLang="zh-TW" dirty="0"/>
              <a:t>  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SecureRandom</a:t>
            </a:r>
            <a:r>
              <a:rPr lang="en-US" altLang="zh-TW" dirty="0"/>
              <a:t> </a:t>
            </a:r>
            <a:r>
              <a:rPr lang="en-US" altLang="zh-TW" dirty="0" err="1"/>
              <a:t>sr</a:t>
            </a:r>
            <a:r>
              <a:rPr lang="en-US" altLang="zh-TW" dirty="0"/>
              <a:t> = new </a:t>
            </a:r>
            <a:r>
              <a:rPr lang="en-US" altLang="zh-TW" dirty="0" err="1"/>
              <a:t>SecureRandom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   Scanner input = new Scanner(System.in);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int</a:t>
            </a:r>
            <a:r>
              <a:rPr lang="en-US" altLang="zh-TW" dirty="0"/>
              <a:t> n1=0,n2= 0;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ans</a:t>
            </a:r>
            <a:r>
              <a:rPr lang="en-US" altLang="zh-TW" dirty="0"/>
              <a:t>= 0, score=0, </a:t>
            </a:r>
            <a:r>
              <a:rPr lang="en-US" altLang="zh-TW" dirty="0" err="1"/>
              <a:t>i</a:t>
            </a:r>
            <a:r>
              <a:rPr lang="en-US" altLang="zh-TW" dirty="0"/>
              <a:t>=1;</a:t>
            </a:r>
          </a:p>
          <a:p>
            <a:pPr marL="0" indent="0">
              <a:buNone/>
            </a:pPr>
            <a:r>
              <a:rPr lang="en-US" altLang="zh-TW" dirty="0"/>
              <a:t>   while (</a:t>
            </a:r>
            <a:r>
              <a:rPr lang="en-US" altLang="zh-TW" dirty="0" err="1"/>
              <a:t>i</a:t>
            </a:r>
            <a:r>
              <a:rPr lang="en-US" altLang="zh-TW" dirty="0"/>
              <a:t>&lt;=10) {</a:t>
            </a:r>
          </a:p>
          <a:p>
            <a:pPr marL="0" indent="0">
              <a:buNone/>
            </a:pPr>
            <a:r>
              <a:rPr lang="en-US" altLang="zh-TW" dirty="0" smtClean="0"/>
              <a:t>     n1 </a:t>
            </a:r>
            <a:r>
              <a:rPr lang="en-US" altLang="zh-TW" dirty="0"/>
              <a:t>= </a:t>
            </a:r>
            <a:r>
              <a:rPr lang="en-US" altLang="zh-TW" dirty="0" err="1"/>
              <a:t>sr.nextInt</a:t>
            </a:r>
            <a:r>
              <a:rPr lang="en-US" altLang="zh-TW" dirty="0"/>
              <a:t>(10);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   </a:t>
            </a:r>
            <a:r>
              <a:rPr lang="en-US" altLang="zh-TW" dirty="0"/>
              <a:t>n2 = </a:t>
            </a:r>
            <a:r>
              <a:rPr lang="en-US" altLang="zh-TW" dirty="0" err="1"/>
              <a:t>sr.nextInt</a:t>
            </a:r>
            <a:r>
              <a:rPr lang="en-US" altLang="zh-TW" dirty="0"/>
              <a:t>(10);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System.out.print</a:t>
            </a:r>
            <a:r>
              <a:rPr lang="en-US" altLang="zh-TW" dirty="0"/>
              <a:t>(""+n1+"+"+n2+"=");//present question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ans</a:t>
            </a:r>
            <a:r>
              <a:rPr lang="en-US" altLang="zh-TW" dirty="0"/>
              <a:t> = </a:t>
            </a:r>
            <a:r>
              <a:rPr lang="en-US" altLang="zh-TW" dirty="0" err="1"/>
              <a:t>input.nextInt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    if (</a:t>
            </a:r>
            <a:r>
              <a:rPr lang="en-US" altLang="zh-TW" dirty="0" err="1"/>
              <a:t>ans</a:t>
            </a:r>
            <a:r>
              <a:rPr lang="en-US" altLang="zh-TW" dirty="0">
                <a:solidFill>
                  <a:srgbClr val="FF0000"/>
                </a:solidFill>
              </a:rPr>
              <a:t>==</a:t>
            </a:r>
            <a:r>
              <a:rPr lang="en-US" altLang="zh-TW" dirty="0"/>
              <a:t> n1+n2) {</a:t>
            </a:r>
          </a:p>
          <a:p>
            <a:pPr marL="0" indent="0">
              <a:buNone/>
            </a:pPr>
            <a:r>
              <a:rPr lang="en-US" altLang="zh-TW" dirty="0"/>
              <a:t>           </a:t>
            </a:r>
            <a:r>
              <a:rPr lang="en-US" altLang="zh-TW" dirty="0" smtClean="0"/>
              <a:t>score=score+10;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</a:t>
            </a:r>
            <a:r>
              <a:rPr lang="en-US" altLang="zh-TW" dirty="0" err="1" smtClean="0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答對，</a:t>
            </a:r>
            <a:r>
              <a:rPr lang="en-US" altLang="zh-TW" dirty="0"/>
              <a:t>GREAT</a:t>
            </a:r>
            <a:r>
              <a:rPr lang="en-US" altLang="zh-TW" dirty="0" smtClean="0"/>
              <a:t>!!");}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else 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答錯，加油</a:t>
            </a:r>
            <a:r>
              <a:rPr lang="en-US" altLang="zh-TW" dirty="0"/>
              <a:t>! </a:t>
            </a:r>
            <a:r>
              <a:rPr lang="en-US" altLang="zh-TW" dirty="0" smtClean="0"/>
              <a:t>");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}//</a:t>
            </a:r>
            <a:r>
              <a:rPr lang="en-US" altLang="zh-TW" dirty="0"/>
              <a:t>while</a:t>
            </a:r>
          </a:p>
          <a:p>
            <a:pPr marL="0" indent="0">
              <a:buNone/>
            </a:pPr>
            <a:r>
              <a:rPr lang="en-US" altLang="zh-TW" dirty="0"/>
              <a:t>	}//main</a:t>
            </a:r>
          </a:p>
          <a:p>
            <a:pPr marL="0" indent="0">
              <a:buNone/>
            </a:pPr>
            <a:r>
              <a:rPr lang="en-US" altLang="zh-TW" dirty="0"/>
              <a:t>}//class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28184" y="1196752"/>
            <a:ext cx="2373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What’s wrong?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16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44624"/>
            <a:ext cx="7272808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public class add_drill_2 {</a:t>
            </a:r>
          </a:p>
          <a:p>
            <a:pPr marL="0" indent="0">
              <a:buNone/>
            </a:pPr>
            <a:r>
              <a:rPr lang="en-US" altLang="zh-TW" dirty="0"/>
              <a:t>  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SecureRandom</a:t>
            </a:r>
            <a:r>
              <a:rPr lang="en-US" altLang="zh-TW" dirty="0"/>
              <a:t> </a:t>
            </a:r>
            <a:r>
              <a:rPr lang="en-US" altLang="zh-TW" dirty="0" err="1"/>
              <a:t>sr</a:t>
            </a:r>
            <a:r>
              <a:rPr lang="en-US" altLang="zh-TW" dirty="0"/>
              <a:t> = new </a:t>
            </a:r>
            <a:r>
              <a:rPr lang="en-US" altLang="zh-TW" dirty="0" err="1"/>
              <a:t>SecureRandom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   Scanner input = new Scanner(System.in);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int</a:t>
            </a:r>
            <a:r>
              <a:rPr lang="en-US" altLang="zh-TW" dirty="0"/>
              <a:t> n1=0,n2= 0;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ans</a:t>
            </a:r>
            <a:r>
              <a:rPr lang="en-US" altLang="zh-TW" dirty="0"/>
              <a:t>= 0, score=0, </a:t>
            </a:r>
            <a:r>
              <a:rPr lang="en-US" altLang="zh-TW" dirty="0" err="1"/>
              <a:t>i</a:t>
            </a:r>
            <a:r>
              <a:rPr lang="en-US" altLang="zh-TW" dirty="0"/>
              <a:t>=1;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</a:t>
            </a:r>
            <a:r>
              <a:rPr lang="en-US" altLang="zh-TW" u="sng" dirty="0">
                <a:solidFill>
                  <a:srgbClr val="FF0000"/>
                </a:solidFill>
              </a:rPr>
              <a:t>while (</a:t>
            </a:r>
            <a:r>
              <a:rPr lang="en-US" altLang="zh-TW" u="sng" dirty="0" err="1">
                <a:solidFill>
                  <a:srgbClr val="FF0000"/>
                </a:solidFill>
              </a:rPr>
              <a:t>i</a:t>
            </a:r>
            <a:r>
              <a:rPr lang="en-US" altLang="zh-TW" u="sng" dirty="0">
                <a:solidFill>
                  <a:srgbClr val="FF0000"/>
                </a:solidFill>
              </a:rPr>
              <a:t>&lt;=10) 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//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=i+1;</a:t>
            </a:r>
          </a:p>
          <a:p>
            <a:pPr marL="0" indent="0">
              <a:buNone/>
            </a:pPr>
            <a:r>
              <a:rPr lang="en-US" altLang="zh-TW" dirty="0"/>
              <a:t>    n1 = </a:t>
            </a:r>
            <a:r>
              <a:rPr lang="en-US" altLang="zh-TW" dirty="0" err="1"/>
              <a:t>sr.nextInt</a:t>
            </a:r>
            <a:r>
              <a:rPr lang="en-US" altLang="zh-TW" dirty="0"/>
              <a:t>(10);</a:t>
            </a:r>
          </a:p>
          <a:p>
            <a:pPr marL="0" indent="0">
              <a:buNone/>
            </a:pPr>
            <a:r>
              <a:rPr lang="en-US" altLang="zh-TW" dirty="0"/>
              <a:t>    n2 = </a:t>
            </a:r>
            <a:r>
              <a:rPr lang="en-US" altLang="zh-TW" dirty="0" err="1"/>
              <a:t>sr.nextInt</a:t>
            </a:r>
            <a:r>
              <a:rPr lang="en-US" altLang="zh-TW" dirty="0"/>
              <a:t>(10);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System.out.print</a:t>
            </a:r>
            <a:r>
              <a:rPr lang="en-US" altLang="zh-TW" dirty="0"/>
              <a:t>(""+n1+"+"+n2+"=");//present question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ans</a:t>
            </a:r>
            <a:r>
              <a:rPr lang="en-US" altLang="zh-TW" dirty="0"/>
              <a:t> = </a:t>
            </a:r>
            <a:r>
              <a:rPr lang="en-US" altLang="zh-TW" dirty="0" err="1"/>
              <a:t>input.nextInt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    if (</a:t>
            </a:r>
            <a:r>
              <a:rPr lang="en-US" altLang="zh-TW" dirty="0" err="1"/>
              <a:t>ans</a:t>
            </a:r>
            <a:r>
              <a:rPr lang="en-US" altLang="zh-TW" dirty="0"/>
              <a:t>== n1+n2) 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smtClean="0"/>
              <a:t>score=score+10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zh-TW" altLang="en-US" dirty="0" smtClean="0"/>
              <a:t>        </a:t>
            </a:r>
            <a:r>
              <a:rPr lang="en-US" altLang="zh-TW" dirty="0" err="1" smtClean="0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答對，</a:t>
            </a:r>
            <a:r>
              <a:rPr lang="en-US" altLang="zh-TW" dirty="0"/>
              <a:t>GREAT!! </a:t>
            </a:r>
            <a:r>
              <a:rPr lang="zh-TW" altLang="en-US" dirty="0"/>
              <a:t>分數</a:t>
            </a:r>
            <a:r>
              <a:rPr lang="en-US" altLang="zh-TW" dirty="0"/>
              <a:t>:"+score+"</a:t>
            </a:r>
            <a:r>
              <a:rPr lang="zh-TW" altLang="en-US" dirty="0"/>
              <a:t>分</a:t>
            </a:r>
            <a:r>
              <a:rPr lang="en-US" altLang="zh-TW" dirty="0"/>
              <a:t>.");}</a:t>
            </a:r>
          </a:p>
          <a:p>
            <a:pPr marL="0" indent="0">
              <a:buNone/>
            </a:pPr>
            <a:r>
              <a:rPr lang="en-US" altLang="zh-TW" dirty="0"/>
              <a:t>    else 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答錯，加油</a:t>
            </a:r>
            <a:r>
              <a:rPr lang="en-US" altLang="zh-TW" dirty="0"/>
              <a:t>! </a:t>
            </a:r>
            <a:r>
              <a:rPr lang="zh-TW" altLang="en-US" dirty="0"/>
              <a:t>分數</a:t>
            </a:r>
            <a:r>
              <a:rPr lang="en-US" altLang="zh-TW" dirty="0"/>
              <a:t>:"+score+"</a:t>
            </a:r>
            <a:r>
              <a:rPr lang="zh-TW" altLang="en-US" dirty="0"/>
              <a:t>分</a:t>
            </a:r>
            <a:r>
              <a:rPr lang="en-US" altLang="zh-TW" dirty="0"/>
              <a:t>.");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=i+1;</a:t>
            </a:r>
          </a:p>
          <a:p>
            <a:pPr marL="0" indent="0">
              <a:buNone/>
            </a:pPr>
            <a:r>
              <a:rPr lang="en-US" altLang="zh-TW" u="sng" dirty="0">
                <a:solidFill>
                  <a:srgbClr val="FF0000"/>
                </a:solidFill>
              </a:rPr>
              <a:t>     }//while</a:t>
            </a:r>
          </a:p>
          <a:p>
            <a:pPr marL="0" indent="0">
              <a:buNone/>
            </a:pPr>
            <a:r>
              <a:rPr lang="en-US" altLang="zh-TW" dirty="0"/>
              <a:t>	}//main</a:t>
            </a:r>
          </a:p>
          <a:p>
            <a:pPr marL="0" indent="0">
              <a:buNone/>
            </a:pPr>
            <a:r>
              <a:rPr lang="en-US" altLang="zh-TW" dirty="0"/>
              <a:t>}//class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6190669" y="476672"/>
            <a:ext cx="2953331" cy="5346500"/>
            <a:chOff x="7525023" y="365125"/>
            <a:chExt cx="3937776" cy="5935263"/>
          </a:xfrm>
        </p:grpSpPr>
        <p:sp>
          <p:nvSpPr>
            <p:cNvPr id="20" name="流程圖: 決策 19"/>
            <p:cNvSpPr/>
            <p:nvPr/>
          </p:nvSpPr>
          <p:spPr>
            <a:xfrm>
              <a:off x="8113852" y="2210765"/>
              <a:ext cx="2419110" cy="133370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prstClr val="white"/>
                  </a:solidFill>
                </a:rPr>
                <a:t>i</a:t>
              </a:r>
              <a:r>
                <a:rPr lang="en-US" altLang="zh-TW" sz="2000" dirty="0" smtClean="0">
                  <a:solidFill>
                    <a:prstClr val="white"/>
                  </a:solidFill>
                </a:rPr>
                <a:t>&lt;=10</a:t>
              </a:r>
              <a:endParaRPr lang="zh-TW" altLang="en-US" sz="2000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>
              <a:off x="9323407" y="365125"/>
              <a:ext cx="0" cy="421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流程圖: 程序 21"/>
            <p:cNvSpPr/>
            <p:nvPr/>
          </p:nvSpPr>
          <p:spPr>
            <a:xfrm>
              <a:off x="7873875" y="787078"/>
              <a:ext cx="3064200" cy="7407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/>
                <a:t>以</a:t>
              </a:r>
              <a:r>
                <a:rPr lang="en-US" altLang="zh-TW" dirty="0" err="1"/>
                <a:t>i</a:t>
              </a:r>
              <a:r>
                <a:rPr lang="zh-TW" altLang="en-US" dirty="0"/>
                <a:t>紀錄目前</a:t>
              </a:r>
              <a:r>
                <a:rPr lang="zh-TW" altLang="zh-TW" dirty="0"/>
                <a:t>題數</a:t>
              </a:r>
              <a:r>
                <a:rPr lang="zh-TW" altLang="en-US" dirty="0"/>
                <a:t>為</a:t>
              </a:r>
              <a:r>
                <a:rPr lang="en-US" altLang="zh-TW" dirty="0"/>
                <a:t>0</a:t>
              </a:r>
            </a:p>
          </p:txBody>
        </p:sp>
        <p:cxnSp>
          <p:nvCxnSpPr>
            <p:cNvPr id="23" name="直線單箭頭接點 22"/>
            <p:cNvCxnSpPr>
              <a:endCxn id="20" idx="0"/>
            </p:cNvCxnSpPr>
            <p:nvPr/>
          </p:nvCxnSpPr>
          <p:spPr>
            <a:xfrm>
              <a:off x="9323407" y="1527858"/>
              <a:ext cx="0" cy="682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流程圖: 程序 23"/>
            <p:cNvSpPr/>
            <p:nvPr/>
          </p:nvSpPr>
          <p:spPr>
            <a:xfrm>
              <a:off x="7873876" y="3731828"/>
              <a:ext cx="2906846" cy="13841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/>
                <a:t> (1)</a:t>
              </a:r>
              <a:r>
                <a:rPr lang="zh-TW" altLang="en-US" sz="1200" dirty="0"/>
                <a:t>產生二亂</a:t>
              </a:r>
              <a:r>
                <a:rPr lang="zh-TW" altLang="zh-TW" sz="1200" dirty="0"/>
                <a:t>數</a:t>
              </a:r>
              <a:r>
                <a:rPr lang="en-US" altLang="zh-TW" sz="1400" dirty="0"/>
                <a:t>(</a:t>
              </a:r>
              <a:r>
                <a:rPr lang="zh-TW" altLang="zh-TW" sz="1400" dirty="0"/>
                <a:t>個位數</a:t>
              </a:r>
              <a:r>
                <a:rPr lang="en-US" altLang="zh-TW" sz="1400" dirty="0"/>
                <a:t>)</a:t>
              </a:r>
            </a:p>
            <a:p>
              <a:r>
                <a:rPr lang="en-US" altLang="zh-TW" sz="1400" dirty="0"/>
                <a:t>  (2)</a:t>
              </a:r>
              <a:r>
                <a:rPr lang="zh-TW" altLang="en-US" sz="1400" dirty="0"/>
                <a:t>顯示</a:t>
              </a:r>
              <a:r>
                <a:rPr lang="zh-TW" altLang="zh-TW" sz="1400" dirty="0"/>
                <a:t>題</a:t>
              </a:r>
              <a:r>
                <a:rPr lang="zh-TW" altLang="en-US" sz="1400" dirty="0"/>
                <a:t>目</a:t>
              </a:r>
              <a:r>
                <a:rPr lang="en-US" altLang="zh-TW" sz="1400" dirty="0"/>
                <a:t>(</a:t>
              </a:r>
              <a:r>
                <a:rPr lang="zh-TW" altLang="zh-TW" sz="1400" dirty="0"/>
                <a:t>加法</a:t>
              </a:r>
              <a:r>
                <a:rPr lang="zh-TW" altLang="en-US" sz="1400" dirty="0"/>
                <a:t>測驗</a:t>
              </a:r>
              <a:r>
                <a:rPr lang="en-US" altLang="zh-TW" sz="1400" dirty="0"/>
                <a:t>)</a:t>
              </a:r>
              <a:r>
                <a:rPr lang="zh-TW" altLang="en-US" sz="1400" dirty="0"/>
                <a:t>，要求回</a:t>
              </a:r>
              <a:r>
                <a:rPr lang="zh-TW" altLang="zh-TW" sz="1400" dirty="0"/>
                <a:t>答</a:t>
              </a:r>
              <a:endParaRPr lang="en-US" altLang="zh-TW" sz="1400" dirty="0"/>
            </a:p>
            <a:p>
              <a:r>
                <a:rPr lang="en-US" altLang="zh-TW" sz="1400" dirty="0"/>
                <a:t>  (3)</a:t>
              </a:r>
              <a:r>
                <a:rPr lang="zh-TW" altLang="en-US" sz="1400" dirty="0"/>
                <a:t>判斷對</a:t>
              </a:r>
              <a:r>
                <a:rPr lang="zh-TW" altLang="zh-TW" sz="1200" dirty="0"/>
                <a:t>錯，</a:t>
              </a:r>
              <a:r>
                <a:rPr lang="zh-TW" altLang="en-US" sz="1200" dirty="0"/>
                <a:t>給不同回饋</a:t>
              </a:r>
              <a:endParaRPr lang="en-US" altLang="zh-TW" sz="1200" dirty="0"/>
            </a:p>
            <a:p>
              <a:r>
                <a:rPr lang="en-US" altLang="zh-TW" sz="1200" dirty="0"/>
                <a:t>  (4)</a:t>
              </a:r>
              <a:r>
                <a:rPr lang="zh-TW" altLang="en-US" sz="1200" dirty="0"/>
                <a:t>紀錄</a:t>
              </a:r>
              <a:r>
                <a:rPr lang="zh-TW" altLang="zh-TW" sz="1200" dirty="0"/>
                <a:t>題</a:t>
              </a:r>
              <a:r>
                <a:rPr lang="zh-TW" altLang="zh-TW" sz="1400" dirty="0"/>
                <a:t>數</a:t>
              </a:r>
              <a:r>
                <a:rPr lang="en-US" altLang="zh-TW" sz="1400" dirty="0"/>
                <a:t>+1</a:t>
              </a:r>
              <a:endParaRPr lang="zh-TW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25" name="流程圖: 程序 24"/>
            <p:cNvSpPr/>
            <p:nvPr/>
          </p:nvSpPr>
          <p:spPr>
            <a:xfrm>
              <a:off x="8466398" y="5789859"/>
              <a:ext cx="1794076" cy="51052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輸出結束訊息</a:t>
              </a:r>
              <a:endParaRPr lang="en-US" altLang="zh-TW" sz="1400" dirty="0"/>
            </a:p>
          </p:txBody>
        </p:sp>
        <p:cxnSp>
          <p:nvCxnSpPr>
            <p:cNvPr id="26" name="直線單箭頭接點 25"/>
            <p:cNvCxnSpPr>
              <a:stCxn id="20" idx="2"/>
              <a:endCxn id="24" idx="0"/>
            </p:cNvCxnSpPr>
            <p:nvPr/>
          </p:nvCxnSpPr>
          <p:spPr>
            <a:xfrm>
              <a:off x="9323408" y="3544467"/>
              <a:ext cx="3892" cy="18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肘形接點 26"/>
            <p:cNvCxnSpPr>
              <a:stCxn id="24" idx="2"/>
            </p:cNvCxnSpPr>
            <p:nvPr/>
          </p:nvCxnSpPr>
          <p:spPr>
            <a:xfrm rot="5400000">
              <a:off x="8406396" y="4339505"/>
              <a:ext cx="144399" cy="1697410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肘形接點 27"/>
            <p:cNvCxnSpPr>
              <a:endCxn id="20" idx="1"/>
            </p:cNvCxnSpPr>
            <p:nvPr/>
          </p:nvCxnSpPr>
          <p:spPr>
            <a:xfrm rot="5400000" flipH="1" flipV="1">
              <a:off x="6715027" y="3861584"/>
              <a:ext cx="2382794" cy="41485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肘形接點 28"/>
            <p:cNvCxnSpPr/>
            <p:nvPr/>
          </p:nvCxnSpPr>
          <p:spPr>
            <a:xfrm>
              <a:off x="10550495" y="2856421"/>
              <a:ext cx="405113" cy="2377290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肘形接點 29"/>
            <p:cNvCxnSpPr>
              <a:endCxn id="25" idx="0"/>
            </p:cNvCxnSpPr>
            <p:nvPr/>
          </p:nvCxnSpPr>
          <p:spPr>
            <a:xfrm rot="10800000" flipV="1">
              <a:off x="9363437" y="5278055"/>
              <a:ext cx="1551491" cy="5118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9429097" y="3367958"/>
              <a:ext cx="66368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prstClr val="black"/>
                  </a:solidFill>
                </a:rPr>
                <a:t>True</a:t>
              </a:r>
            </a:p>
            <a:p>
              <a:endParaRPr lang="zh-TW" alt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0656932" y="2531300"/>
              <a:ext cx="805867" cy="563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50" dirty="0">
                  <a:solidFill>
                    <a:prstClr val="black"/>
                  </a:solidFill>
                </a:rPr>
                <a:t>False</a:t>
              </a:r>
            </a:p>
            <a:p>
              <a:endParaRPr lang="zh-TW" alt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33" name="手繪多邊形 32"/>
            <p:cNvSpPr/>
            <p:nvPr/>
          </p:nvSpPr>
          <p:spPr>
            <a:xfrm>
              <a:off x="7525023" y="3233007"/>
              <a:ext cx="464861" cy="1154286"/>
            </a:xfrm>
            <a:custGeom>
              <a:avLst/>
              <a:gdLst>
                <a:gd name="connsiteX0" fmla="*/ 366742 w 464861"/>
                <a:gd name="connsiteY0" fmla="*/ 600944 h 1154286"/>
                <a:gd name="connsiteX1" fmla="*/ 410809 w 464861"/>
                <a:gd name="connsiteY1" fmla="*/ 1140771 h 1154286"/>
                <a:gd name="connsiteX2" fmla="*/ 36236 w 464861"/>
                <a:gd name="connsiteY2" fmla="*/ 909417 h 1154286"/>
                <a:gd name="connsiteX3" fmla="*/ 58270 w 464861"/>
                <a:gd name="connsiteY3" fmla="*/ 39084 h 1154286"/>
                <a:gd name="connsiteX4" fmla="*/ 421826 w 464861"/>
                <a:gd name="connsiteY4" fmla="*/ 182303 h 1154286"/>
                <a:gd name="connsiteX5" fmla="*/ 443860 w 464861"/>
                <a:gd name="connsiteY5" fmla="*/ 468742 h 115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861" h="1154286">
                  <a:moveTo>
                    <a:pt x="366742" y="600944"/>
                  </a:moveTo>
                  <a:cubicBezTo>
                    <a:pt x="416317" y="845151"/>
                    <a:pt x="465893" y="1089359"/>
                    <a:pt x="410809" y="1140771"/>
                  </a:cubicBezTo>
                  <a:cubicBezTo>
                    <a:pt x="355725" y="1192183"/>
                    <a:pt x="94992" y="1093032"/>
                    <a:pt x="36236" y="909417"/>
                  </a:cubicBezTo>
                  <a:cubicBezTo>
                    <a:pt x="-22521" y="725803"/>
                    <a:pt x="-5995" y="160270"/>
                    <a:pt x="58270" y="39084"/>
                  </a:cubicBezTo>
                  <a:cubicBezTo>
                    <a:pt x="122535" y="-82102"/>
                    <a:pt x="357561" y="110693"/>
                    <a:pt x="421826" y="182303"/>
                  </a:cubicBezTo>
                  <a:cubicBezTo>
                    <a:pt x="486091" y="253913"/>
                    <a:pt x="464975" y="361327"/>
                    <a:pt x="443860" y="468742"/>
                  </a:cubicBezTo>
                </a:path>
              </a:pathLst>
            </a:custGeom>
            <a:noFill/>
            <a:ln>
              <a:headEnd type="none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5619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6632"/>
            <a:ext cx="7886700" cy="63810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ans</a:t>
            </a:r>
            <a:r>
              <a:rPr lang="en-US" altLang="zh-TW" dirty="0"/>
              <a:t>= 0, score=0,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=0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while (</a:t>
            </a:r>
            <a:r>
              <a:rPr lang="en-US" altLang="zh-TW" dirty="0" err="1"/>
              <a:t>i</a:t>
            </a:r>
            <a:r>
              <a:rPr lang="en-US" altLang="zh-TW" dirty="0">
                <a:solidFill>
                  <a:srgbClr val="FF0000"/>
                </a:solidFill>
              </a:rPr>
              <a:t>&lt;=</a:t>
            </a:r>
            <a:r>
              <a:rPr lang="en-US" altLang="zh-TW" dirty="0"/>
              <a:t>10) 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=i+1;</a:t>
            </a:r>
          </a:p>
          <a:p>
            <a:pPr marL="0" indent="0">
              <a:buNone/>
            </a:pPr>
            <a:r>
              <a:rPr lang="en-US" altLang="zh-TW" dirty="0"/>
              <a:t>     n1 = </a:t>
            </a:r>
            <a:r>
              <a:rPr lang="en-US" altLang="zh-TW" dirty="0" err="1"/>
              <a:t>sr.nextInt</a:t>
            </a:r>
            <a:r>
              <a:rPr lang="en-US" altLang="zh-TW" dirty="0"/>
              <a:t>(10);</a:t>
            </a:r>
          </a:p>
          <a:p>
            <a:pPr marL="0" indent="0">
              <a:buNone/>
            </a:pPr>
            <a:r>
              <a:rPr lang="en-US" altLang="zh-TW" dirty="0"/>
              <a:t>     n2 = </a:t>
            </a:r>
            <a:r>
              <a:rPr lang="en-US" altLang="zh-TW" dirty="0" err="1"/>
              <a:t>sr.nextInt</a:t>
            </a:r>
            <a:r>
              <a:rPr lang="en-US" altLang="zh-TW" dirty="0"/>
              <a:t>(10);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System.out.print</a:t>
            </a:r>
            <a:r>
              <a:rPr lang="en-US" altLang="zh-TW" dirty="0">
                <a:solidFill>
                  <a:srgbClr val="FF0000"/>
                </a:solidFill>
              </a:rPr>
              <a:t>("</a:t>
            </a:r>
            <a:r>
              <a:rPr lang="zh-TW" altLang="en-US" dirty="0">
                <a:solidFill>
                  <a:srgbClr val="FF0000"/>
                </a:solidFill>
              </a:rPr>
              <a:t>第</a:t>
            </a:r>
            <a:r>
              <a:rPr lang="en-US" altLang="zh-TW" dirty="0">
                <a:solidFill>
                  <a:srgbClr val="FF0000"/>
                </a:solidFill>
              </a:rPr>
              <a:t>"+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+"</a:t>
            </a:r>
            <a:r>
              <a:rPr lang="zh-TW" altLang="en-US" dirty="0">
                <a:solidFill>
                  <a:srgbClr val="FF0000"/>
                </a:solidFill>
              </a:rPr>
              <a:t>題</a:t>
            </a:r>
            <a:r>
              <a:rPr lang="en-US" altLang="zh-TW" dirty="0">
                <a:solidFill>
                  <a:srgbClr val="FF0000"/>
                </a:solidFill>
              </a:rPr>
              <a:t>. </a:t>
            </a:r>
            <a:r>
              <a:rPr lang="en-US" altLang="zh-TW" dirty="0"/>
              <a:t>"+n1+"+"+n2</a:t>
            </a:r>
            <a:r>
              <a:rPr lang="en-US" altLang="zh-TW" dirty="0" smtClean="0"/>
              <a:t>+"=");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ans</a:t>
            </a:r>
            <a:r>
              <a:rPr lang="en-US" altLang="zh-TW" dirty="0"/>
              <a:t> = </a:t>
            </a:r>
            <a:r>
              <a:rPr lang="en-US" altLang="zh-TW" dirty="0" err="1"/>
              <a:t>input.nextInt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     if (</a:t>
            </a:r>
            <a:r>
              <a:rPr lang="en-US" altLang="zh-TW" dirty="0" err="1"/>
              <a:t>ans</a:t>
            </a:r>
            <a:r>
              <a:rPr lang="en-US" altLang="zh-TW" dirty="0"/>
              <a:t>== n1+n2) {</a:t>
            </a:r>
          </a:p>
          <a:p>
            <a:pPr marL="0" indent="0">
              <a:buNone/>
            </a:pPr>
            <a:r>
              <a:rPr lang="en-US" altLang="zh-TW" dirty="0"/>
              <a:t>          score=score+10;</a:t>
            </a:r>
          </a:p>
          <a:p>
            <a:pPr marL="0" indent="0">
              <a:buNone/>
            </a:pPr>
            <a:r>
              <a:rPr lang="en-US" altLang="zh-TW" dirty="0"/>
              <a:t>  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答對，</a:t>
            </a:r>
            <a:r>
              <a:rPr lang="en-US" altLang="zh-TW" dirty="0"/>
              <a:t>GREAT!! </a:t>
            </a:r>
            <a:r>
              <a:rPr lang="zh-TW" altLang="en-US" dirty="0"/>
              <a:t>分數</a:t>
            </a:r>
            <a:r>
              <a:rPr lang="en-US" altLang="zh-TW" dirty="0"/>
              <a:t>:"+score+"</a:t>
            </a:r>
            <a:r>
              <a:rPr lang="zh-TW" altLang="en-US" dirty="0"/>
              <a:t>分</a:t>
            </a:r>
            <a:r>
              <a:rPr lang="en-US" altLang="zh-TW" dirty="0"/>
              <a:t>.");</a:t>
            </a:r>
          </a:p>
          <a:p>
            <a:pPr marL="0" indent="0">
              <a:buNone/>
            </a:pPr>
            <a:r>
              <a:rPr lang="en-US" altLang="zh-TW" dirty="0"/>
              <a:t>            }</a:t>
            </a:r>
          </a:p>
          <a:p>
            <a:pPr marL="0" indent="0">
              <a:buNone/>
            </a:pPr>
            <a:r>
              <a:rPr lang="en-US" altLang="zh-TW" dirty="0"/>
              <a:t>     else </a:t>
            </a:r>
          </a:p>
          <a:p>
            <a:pPr marL="0" indent="0">
              <a:buNone/>
            </a:pPr>
            <a:r>
              <a:rPr lang="en-US" altLang="zh-TW" dirty="0"/>
              <a:t>  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答錯，加油</a:t>
            </a:r>
            <a:r>
              <a:rPr lang="en-US" altLang="zh-TW" dirty="0"/>
              <a:t>! </a:t>
            </a:r>
            <a:r>
              <a:rPr lang="zh-TW" altLang="en-US" dirty="0"/>
              <a:t>分數</a:t>
            </a:r>
            <a:r>
              <a:rPr lang="en-US" altLang="zh-TW" dirty="0"/>
              <a:t>:"+score+"</a:t>
            </a:r>
            <a:r>
              <a:rPr lang="zh-TW" altLang="en-US" dirty="0"/>
              <a:t>分</a:t>
            </a:r>
            <a:r>
              <a:rPr lang="en-US" altLang="zh-TW" dirty="0"/>
              <a:t>.");</a:t>
            </a:r>
          </a:p>
          <a:p>
            <a:pPr marL="0" indent="0">
              <a:buNone/>
            </a:pPr>
            <a:r>
              <a:rPr lang="en-US" altLang="zh-TW" dirty="0" smtClean="0"/>
              <a:t>}//</a:t>
            </a:r>
            <a:r>
              <a:rPr lang="en-US" altLang="zh-TW" dirty="0"/>
              <a:t>while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System.out.print</a:t>
            </a:r>
            <a:r>
              <a:rPr lang="en-US" altLang="zh-TW" dirty="0">
                <a:solidFill>
                  <a:srgbClr val="FF0000"/>
                </a:solidFill>
              </a:rPr>
              <a:t>("</a:t>
            </a:r>
            <a:r>
              <a:rPr lang="zh-TW" altLang="en-US" dirty="0">
                <a:solidFill>
                  <a:srgbClr val="FF0000"/>
                </a:solidFill>
              </a:rPr>
              <a:t>第</a:t>
            </a:r>
            <a:r>
              <a:rPr lang="en-US" altLang="zh-TW" dirty="0">
                <a:solidFill>
                  <a:srgbClr val="FF0000"/>
                </a:solidFill>
              </a:rPr>
              <a:t>"+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+"</a:t>
            </a:r>
            <a:r>
              <a:rPr lang="zh-TW" altLang="en-US" dirty="0">
                <a:solidFill>
                  <a:srgbClr val="FF0000"/>
                </a:solidFill>
              </a:rPr>
              <a:t>題</a:t>
            </a:r>
            <a:r>
              <a:rPr lang="en-US" altLang="zh-TW" dirty="0"/>
              <a:t>. ");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538" y="2780928"/>
            <a:ext cx="4921135" cy="386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99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886700" cy="47158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觀看</a:t>
            </a:r>
            <a:r>
              <a:rPr lang="en-US" altLang="zh-TW" dirty="0" smtClean="0"/>
              <a:t>while loop</a:t>
            </a:r>
            <a:r>
              <a:rPr lang="zh-TW" altLang="en-US" dirty="0" smtClean="0"/>
              <a:t>前中</a:t>
            </a:r>
            <a:r>
              <a:rPr lang="zh-TW" altLang="en-US" dirty="0"/>
              <a:t>後變數變化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836712"/>
            <a:ext cx="5040560" cy="5953832"/>
          </a:xfrm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=1;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進入</a:t>
            </a:r>
            <a:r>
              <a:rPr lang="en-US" altLang="zh-TW" dirty="0"/>
              <a:t>while</a:t>
            </a:r>
            <a:r>
              <a:rPr lang="zh-TW" altLang="en-US" dirty="0"/>
              <a:t>前</a:t>
            </a:r>
            <a:r>
              <a:rPr lang="en-US" altLang="zh-TW" dirty="0"/>
              <a:t>,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while (</a:t>
            </a:r>
            <a:r>
              <a:rPr lang="en-US" altLang="zh-TW" dirty="0" err="1"/>
              <a:t>i</a:t>
            </a:r>
            <a:r>
              <a:rPr lang="en-US" altLang="zh-TW" dirty="0"/>
              <a:t>&lt;=10) {</a:t>
            </a:r>
          </a:p>
          <a:p>
            <a:pPr marL="0" indent="0">
              <a:buNone/>
            </a:pPr>
            <a:r>
              <a:rPr lang="en-US" altLang="zh-TW" dirty="0"/>
              <a:t> 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("while</a:t>
            </a:r>
            <a:r>
              <a:rPr lang="zh-TW" altLang="en-US" dirty="0"/>
              <a:t>內</a:t>
            </a:r>
            <a:r>
              <a:rPr lang="en-US" altLang="zh-TW" dirty="0"/>
              <a:t>,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      </a:t>
            </a:r>
            <a:r>
              <a:rPr lang="en-US" altLang="zh-TW" dirty="0" err="1"/>
              <a:t>i</a:t>
            </a:r>
            <a:r>
              <a:rPr lang="en-US" altLang="zh-TW" dirty="0"/>
              <a:t>=i+1</a:t>
            </a:r>
            <a:r>
              <a:rPr lang="en-US" altLang="zh-TW" dirty="0" smtClean="0"/>
              <a:t>;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//</a:t>
            </a:r>
            <a:r>
              <a:rPr lang="zh-TW" altLang="en-US" dirty="0" smtClean="0">
                <a:solidFill>
                  <a:srgbClr val="FF0000"/>
                </a:solidFill>
              </a:rPr>
              <a:t>執行幾次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  }//while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離開後</a:t>
            </a:r>
            <a:r>
              <a:rPr lang="en-US" altLang="zh-TW" dirty="0"/>
              <a:t>, 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i</a:t>
            </a:r>
            <a:r>
              <a:rPr lang="en-US" altLang="zh-TW" dirty="0"/>
              <a:t>=1;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進入</a:t>
            </a:r>
            <a:r>
              <a:rPr lang="en-US" altLang="zh-TW" dirty="0"/>
              <a:t>while</a:t>
            </a:r>
            <a:r>
              <a:rPr lang="zh-TW" altLang="en-US" dirty="0"/>
              <a:t>前</a:t>
            </a:r>
            <a:r>
              <a:rPr lang="en-US" altLang="zh-TW" dirty="0"/>
              <a:t>,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while (</a:t>
            </a:r>
            <a:r>
              <a:rPr lang="en-US" altLang="zh-TW" dirty="0" err="1"/>
              <a:t>i</a:t>
            </a:r>
            <a:r>
              <a:rPr lang="en-US" altLang="zh-TW" dirty="0"/>
              <a:t>&lt;=10) {</a:t>
            </a:r>
          </a:p>
          <a:p>
            <a:pPr marL="0" indent="0">
              <a:buNone/>
            </a:pPr>
            <a:r>
              <a:rPr lang="en-US" altLang="zh-TW" dirty="0"/>
              <a:t>         </a:t>
            </a:r>
            <a:r>
              <a:rPr lang="en-US" altLang="zh-TW" dirty="0" err="1"/>
              <a:t>i</a:t>
            </a:r>
            <a:r>
              <a:rPr lang="en-US" altLang="zh-TW" dirty="0"/>
              <a:t>=i+1</a:t>
            </a:r>
            <a:r>
              <a:rPr lang="en-US" altLang="zh-TW" dirty="0" smtClean="0"/>
              <a:t>;</a:t>
            </a:r>
            <a:r>
              <a:rPr lang="en-US" altLang="zh-TW" dirty="0">
                <a:solidFill>
                  <a:srgbClr val="FF0000"/>
                </a:solidFill>
              </a:rPr>
              <a:t> //</a:t>
            </a:r>
            <a:r>
              <a:rPr lang="zh-TW" altLang="en-US" dirty="0">
                <a:solidFill>
                  <a:srgbClr val="FF0000"/>
                </a:solidFill>
              </a:rPr>
              <a:t>執行幾</a:t>
            </a:r>
            <a:r>
              <a:rPr lang="zh-TW" altLang="en-US" dirty="0" smtClean="0">
                <a:solidFill>
                  <a:srgbClr val="FF0000"/>
                </a:solidFill>
              </a:rPr>
              <a:t>次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("while</a:t>
            </a:r>
            <a:r>
              <a:rPr lang="zh-TW" altLang="en-US" dirty="0"/>
              <a:t>內</a:t>
            </a:r>
            <a:r>
              <a:rPr lang="en-US" altLang="zh-TW" dirty="0"/>
              <a:t>,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  }//while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離開後</a:t>
            </a:r>
            <a:r>
              <a:rPr lang="en-US" altLang="zh-TW" dirty="0"/>
              <a:t>, 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692696"/>
            <a:ext cx="2016224" cy="30621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4077071"/>
            <a:ext cx="1872208" cy="270556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668344" y="6309320"/>
            <a:ext cx="135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while_1.java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3891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88640"/>
            <a:ext cx="4375398" cy="6597352"/>
          </a:xfrm>
          <a:ln>
            <a:solidFill>
              <a:srgbClr val="FF000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=1;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進入</a:t>
            </a:r>
            <a:r>
              <a:rPr lang="en-US" altLang="zh-TW" dirty="0"/>
              <a:t>while</a:t>
            </a:r>
            <a:r>
              <a:rPr lang="zh-TW" altLang="en-US" dirty="0"/>
              <a:t>前</a:t>
            </a:r>
            <a:r>
              <a:rPr lang="en-US" altLang="zh-TW" dirty="0"/>
              <a:t>,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while (</a:t>
            </a:r>
            <a:r>
              <a:rPr lang="en-US" altLang="zh-TW" dirty="0" err="1"/>
              <a:t>i</a:t>
            </a:r>
            <a:r>
              <a:rPr lang="en-US" altLang="zh-TW" dirty="0"/>
              <a:t>&lt;=10) {</a:t>
            </a:r>
          </a:p>
          <a:p>
            <a:pPr marL="0" indent="0">
              <a:buNone/>
            </a:pPr>
            <a:r>
              <a:rPr lang="en-US" altLang="zh-TW" dirty="0"/>
              <a:t>        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=i+2</a:t>
            </a:r>
            <a:r>
              <a:rPr lang="en-US" altLang="zh-TW" dirty="0" smtClean="0">
                <a:solidFill>
                  <a:srgbClr val="FF0000"/>
                </a:solidFill>
              </a:rPr>
              <a:t>;</a:t>
            </a:r>
            <a:r>
              <a:rPr lang="en-US" altLang="zh-TW" dirty="0">
                <a:solidFill>
                  <a:srgbClr val="FF0000"/>
                </a:solidFill>
              </a:rPr>
              <a:t> //</a:t>
            </a:r>
            <a:r>
              <a:rPr lang="zh-TW" altLang="en-US" dirty="0">
                <a:solidFill>
                  <a:srgbClr val="FF0000"/>
                </a:solidFill>
              </a:rPr>
              <a:t>執行幾</a:t>
            </a:r>
            <a:r>
              <a:rPr lang="zh-TW" altLang="en-US" dirty="0" smtClean="0">
                <a:solidFill>
                  <a:srgbClr val="FF0000"/>
                </a:solidFill>
              </a:rPr>
              <a:t>次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("while</a:t>
            </a:r>
            <a:r>
              <a:rPr lang="zh-TW" altLang="en-US" dirty="0"/>
              <a:t>內</a:t>
            </a:r>
            <a:r>
              <a:rPr lang="en-US" altLang="zh-TW" dirty="0"/>
              <a:t>,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  }//while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離開後</a:t>
            </a:r>
            <a:r>
              <a:rPr lang="en-US" altLang="zh-TW" dirty="0"/>
              <a:t>, 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i</a:t>
            </a:r>
            <a:r>
              <a:rPr lang="en-US" altLang="zh-TW" dirty="0"/>
              <a:t>=1;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進入</a:t>
            </a:r>
            <a:r>
              <a:rPr lang="en-US" altLang="zh-TW" dirty="0"/>
              <a:t>while</a:t>
            </a:r>
            <a:r>
              <a:rPr lang="zh-TW" altLang="en-US" dirty="0"/>
              <a:t>前</a:t>
            </a:r>
            <a:r>
              <a:rPr lang="en-US" altLang="zh-TW" dirty="0"/>
              <a:t>,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while (</a:t>
            </a:r>
            <a:r>
              <a:rPr lang="en-US" altLang="zh-TW" dirty="0" err="1"/>
              <a:t>i</a:t>
            </a:r>
            <a:r>
              <a:rPr lang="en-US" altLang="zh-TW" dirty="0"/>
              <a:t>&lt;=10) {</a:t>
            </a:r>
          </a:p>
          <a:p>
            <a:pPr marL="0" indent="0">
              <a:buNone/>
            </a:pPr>
            <a:r>
              <a:rPr lang="en-US" altLang="zh-TW" dirty="0"/>
              <a:t> 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("while</a:t>
            </a:r>
            <a:r>
              <a:rPr lang="zh-TW" altLang="en-US" dirty="0"/>
              <a:t>內</a:t>
            </a:r>
            <a:r>
              <a:rPr lang="en-US" altLang="zh-TW" dirty="0"/>
              <a:t>,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     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=i+2</a:t>
            </a:r>
            <a:r>
              <a:rPr lang="en-US" altLang="zh-TW" dirty="0" smtClean="0">
                <a:solidFill>
                  <a:srgbClr val="FF0000"/>
                </a:solidFill>
              </a:rPr>
              <a:t>;</a:t>
            </a:r>
            <a:r>
              <a:rPr lang="en-US" altLang="zh-TW" dirty="0">
                <a:solidFill>
                  <a:srgbClr val="FF0000"/>
                </a:solidFill>
              </a:rPr>
              <a:t> //</a:t>
            </a:r>
            <a:r>
              <a:rPr lang="zh-TW" altLang="en-US" dirty="0">
                <a:solidFill>
                  <a:srgbClr val="FF0000"/>
                </a:solidFill>
              </a:rPr>
              <a:t>執行幾</a:t>
            </a:r>
            <a:r>
              <a:rPr lang="zh-TW" altLang="en-US" dirty="0" smtClean="0">
                <a:solidFill>
                  <a:srgbClr val="FF0000"/>
                </a:solidFill>
              </a:rPr>
              <a:t>次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  }//while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離開後</a:t>
            </a:r>
            <a:r>
              <a:rPr lang="en-US" altLang="zh-TW" dirty="0"/>
              <a:t>, 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=0;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進入</a:t>
            </a:r>
            <a:r>
              <a:rPr lang="en-US" altLang="zh-TW" dirty="0"/>
              <a:t>while</a:t>
            </a:r>
            <a:r>
              <a:rPr lang="zh-TW" altLang="en-US" dirty="0"/>
              <a:t>前</a:t>
            </a:r>
            <a:r>
              <a:rPr lang="en-US" altLang="zh-TW" dirty="0"/>
              <a:t>,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while (</a:t>
            </a:r>
            <a:r>
              <a:rPr lang="en-US" altLang="zh-TW" dirty="0" err="1"/>
              <a:t>i</a:t>
            </a:r>
            <a:r>
              <a:rPr lang="en-US" altLang="zh-TW" dirty="0"/>
              <a:t>&lt;10) {</a:t>
            </a:r>
          </a:p>
          <a:p>
            <a:pPr marL="0" indent="0">
              <a:buNone/>
            </a:pPr>
            <a:r>
              <a:rPr lang="en-US" altLang="zh-TW" dirty="0"/>
              <a:t> 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("while</a:t>
            </a:r>
            <a:r>
              <a:rPr lang="zh-TW" altLang="en-US" dirty="0"/>
              <a:t>內</a:t>
            </a:r>
            <a:r>
              <a:rPr lang="en-US" altLang="zh-TW" dirty="0"/>
              <a:t>,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     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=i+2</a:t>
            </a:r>
            <a:r>
              <a:rPr lang="en-US" altLang="zh-TW" dirty="0" smtClean="0">
                <a:solidFill>
                  <a:srgbClr val="FF0000"/>
                </a:solidFill>
              </a:rPr>
              <a:t>;</a:t>
            </a:r>
            <a:r>
              <a:rPr lang="en-US" altLang="zh-TW" dirty="0">
                <a:solidFill>
                  <a:srgbClr val="FF0000"/>
                </a:solidFill>
              </a:rPr>
              <a:t> //</a:t>
            </a:r>
            <a:r>
              <a:rPr lang="zh-TW" altLang="en-US" dirty="0">
                <a:solidFill>
                  <a:srgbClr val="FF0000"/>
                </a:solidFill>
              </a:rPr>
              <a:t>執行幾</a:t>
            </a:r>
            <a:r>
              <a:rPr lang="zh-TW" altLang="en-US" dirty="0" smtClean="0">
                <a:solidFill>
                  <a:srgbClr val="FF0000"/>
                </a:solidFill>
              </a:rPr>
              <a:t>次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  }//while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離開後</a:t>
            </a:r>
            <a:r>
              <a:rPr lang="en-US" altLang="zh-TW" dirty="0"/>
              <a:t>, 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56706"/>
            <a:ext cx="1866439" cy="16881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564904"/>
            <a:ext cx="1927473" cy="16880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7" y="4973020"/>
            <a:ext cx="1875531" cy="16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70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亂數加法練習</a:t>
            </a:r>
            <a:r>
              <a:rPr lang="en-US" altLang="zh-TW" dirty="0"/>
              <a:t> (</a:t>
            </a:r>
            <a:r>
              <a:rPr lang="zh-TW" altLang="zh-TW" dirty="0"/>
              <a:t>個位數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226469"/>
            <a:ext cx="7458358" cy="326350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1)</a:t>
            </a:r>
            <a:r>
              <a:rPr lang="zh-TW" altLang="zh-TW" dirty="0"/>
              <a:t>出</a:t>
            </a:r>
            <a:r>
              <a:rPr lang="en-US" altLang="zh-TW" dirty="0"/>
              <a:t>10</a:t>
            </a:r>
            <a:r>
              <a:rPr lang="zh-TW" altLang="zh-TW" dirty="0"/>
              <a:t>題個位</a:t>
            </a:r>
            <a:r>
              <a:rPr lang="zh-TW" altLang="zh-TW" dirty="0" smtClean="0"/>
              <a:t>數加法</a:t>
            </a:r>
            <a:r>
              <a:rPr lang="zh-TW" altLang="en-US" dirty="0" smtClean="0"/>
              <a:t>測驗</a:t>
            </a:r>
            <a:r>
              <a:rPr lang="en-US" altLang="zh-TW" dirty="0" smtClean="0"/>
              <a:t>(</a:t>
            </a:r>
            <a:r>
              <a:rPr lang="zh-TW" altLang="zh-TW" dirty="0" smtClean="0"/>
              <a:t>一</a:t>
            </a:r>
            <a:r>
              <a:rPr lang="zh-TW" altLang="en-US" dirty="0" smtClean="0"/>
              <a:t>次</a:t>
            </a:r>
            <a:r>
              <a:rPr lang="zh-TW" altLang="zh-TW" dirty="0"/>
              <a:t>一</a:t>
            </a:r>
            <a:r>
              <a:rPr lang="zh-TW" altLang="zh-TW" dirty="0" smtClean="0"/>
              <a:t>題</a:t>
            </a:r>
            <a:r>
              <a:rPr lang="en-US" altLang="zh-TW" dirty="0" smtClean="0"/>
              <a:t>)</a:t>
            </a:r>
            <a:r>
              <a:rPr lang="zh-TW" altLang="zh-TW" dirty="0" smtClean="0"/>
              <a:t>，不</a:t>
            </a:r>
            <a:r>
              <a:rPr lang="zh-TW" altLang="en-US" dirty="0"/>
              <a:t>管</a:t>
            </a:r>
            <a:r>
              <a:rPr lang="zh-TW" altLang="en-US" dirty="0" smtClean="0"/>
              <a:t>對</a:t>
            </a:r>
            <a:r>
              <a:rPr lang="zh-TW" altLang="zh-TW" dirty="0" smtClean="0"/>
              <a:t>錯</a:t>
            </a:r>
            <a:r>
              <a:rPr lang="zh-TW" altLang="en-US" dirty="0" smtClean="0"/>
              <a:t>都出</a:t>
            </a:r>
            <a:r>
              <a:rPr lang="zh-TW" altLang="zh-TW" dirty="0" smtClean="0"/>
              <a:t>下一</a:t>
            </a:r>
            <a:r>
              <a:rPr lang="zh-TW" altLang="zh-TW" dirty="0"/>
              <a:t>題，直到答對為止</a:t>
            </a:r>
            <a:r>
              <a:rPr lang="zh-TW" altLang="zh-TW" dirty="0" smtClean="0"/>
              <a:t>；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en-US" altLang="zh-TW" dirty="0" smtClean="0"/>
              <a:t>(2)</a:t>
            </a:r>
            <a:r>
              <a:rPr lang="zh-TW" altLang="zh-TW" dirty="0"/>
              <a:t>出</a:t>
            </a:r>
            <a:r>
              <a:rPr lang="en-US" altLang="zh-TW" dirty="0"/>
              <a:t>10</a:t>
            </a:r>
            <a:r>
              <a:rPr lang="zh-TW" altLang="zh-TW" dirty="0"/>
              <a:t>題，答錯不出下一題，直到答對為止；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 smtClean="0"/>
              <a:t>(3)</a:t>
            </a:r>
            <a:r>
              <a:rPr lang="zh-TW" altLang="zh-TW" dirty="0"/>
              <a:t>出</a:t>
            </a:r>
            <a:r>
              <a:rPr lang="en-US" altLang="zh-TW" dirty="0"/>
              <a:t>N</a:t>
            </a:r>
            <a:r>
              <a:rPr lang="zh-TW" altLang="zh-TW" dirty="0"/>
              <a:t>題，由</a:t>
            </a:r>
            <a:r>
              <a:rPr lang="en-US" altLang="zh-TW" dirty="0"/>
              <a:t>user</a:t>
            </a:r>
            <a:r>
              <a:rPr lang="zh-TW" altLang="zh-TW" dirty="0"/>
              <a:t>決定題數，每題</a:t>
            </a:r>
            <a:r>
              <a:rPr lang="en-US" altLang="zh-TW" dirty="0"/>
              <a:t>10</a:t>
            </a:r>
            <a:r>
              <a:rPr lang="zh-TW" altLang="zh-TW" dirty="0"/>
              <a:t>分，答錯之題目須於結束時顯示；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89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039986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review:</a:t>
            </a:r>
            <a:br>
              <a:rPr lang="en-US" altLang="zh-TW" dirty="0" smtClean="0"/>
            </a:br>
            <a:r>
              <a:rPr lang="zh-TW" altLang="en-US" dirty="0" smtClean="0"/>
              <a:t>再</a:t>
            </a:r>
            <a:r>
              <a:rPr lang="zh-TW" altLang="en-US" dirty="0" smtClean="0"/>
              <a:t>探討</a:t>
            </a:r>
            <a:r>
              <a:rPr lang="zh-TW" altLang="en-US" dirty="0">
                <a:solidFill>
                  <a:srgbClr val="FF0000"/>
                </a:solidFill>
              </a:rPr>
              <a:t>條件式</a:t>
            </a:r>
            <a:r>
              <a:rPr lang="zh-TW" altLang="en-US" dirty="0" smtClean="0"/>
              <a:t>判斷</a:t>
            </a:r>
            <a:r>
              <a:rPr lang="zh-TW" altLang="en-US" dirty="0"/>
              <a:t>體</a:t>
            </a:r>
            <a:r>
              <a:rPr lang="zh-TW" altLang="en-US" dirty="0" smtClean="0"/>
              <a:t>位</a:t>
            </a:r>
            <a:r>
              <a:rPr lang="en-US" altLang="zh-TW" dirty="0" smtClean="0"/>
              <a:t>BMI</a:t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79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猜</a:t>
            </a:r>
            <a:r>
              <a:rPr lang="zh-TW" altLang="en-US" dirty="0" smtClean="0"/>
              <a:t>數字遊戲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226469"/>
            <a:ext cx="5700540" cy="3263504"/>
          </a:xfrm>
        </p:spPr>
        <p:txBody>
          <a:bodyPr/>
          <a:lstStyle/>
          <a:p>
            <a:r>
              <a:rPr lang="zh-TW" altLang="en-US" dirty="0" smtClean="0"/>
              <a:t>讓</a:t>
            </a:r>
            <a:r>
              <a:rPr lang="zh-TW" altLang="en-US" dirty="0"/>
              <a:t>猜數字重複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 smtClean="0"/>
              <a:t>猜</a:t>
            </a:r>
            <a:r>
              <a:rPr lang="zh-TW" altLang="en-US" dirty="0"/>
              <a:t>到對為止</a:t>
            </a:r>
            <a:endParaRPr lang="en-US" altLang="zh-TW" dirty="0"/>
          </a:p>
          <a:p>
            <a:r>
              <a:rPr lang="zh-TW" altLang="en-US" dirty="0"/>
              <a:t>繼續</a:t>
            </a:r>
            <a:r>
              <a:rPr lang="zh-TW" altLang="en-US" dirty="0" smtClean="0"/>
              <a:t>猜</a:t>
            </a:r>
            <a:r>
              <a:rPr lang="en-US" altLang="zh-TW" dirty="0" smtClean="0"/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產生新亂數</a:t>
            </a:r>
            <a:endParaRPr lang="en-US" altLang="zh-TW" dirty="0"/>
          </a:p>
          <a:p>
            <a:r>
              <a:rPr lang="zh-TW" altLang="en-US" dirty="0"/>
              <a:t>但何時結束</a:t>
            </a:r>
            <a:r>
              <a:rPr lang="en-US" altLang="zh-TW" dirty="0"/>
              <a:t>?</a:t>
            </a:r>
            <a:r>
              <a:rPr lang="zh-TW" altLang="en-US" dirty="0"/>
              <a:t> 結束條件</a:t>
            </a:r>
          </a:p>
        </p:txBody>
      </p:sp>
    </p:spTree>
    <p:extLst>
      <p:ext uri="{BB962C8B-B14F-4D97-AF65-F5344CB8AC3E}">
        <p14:creationId xmlns:p14="http://schemas.microsoft.com/office/powerpoint/2010/main" val="34541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85646" y="1106742"/>
            <a:ext cx="5915025" cy="745629"/>
          </a:xfrm>
        </p:spPr>
        <p:txBody>
          <a:bodyPr/>
          <a:lstStyle/>
          <a:p>
            <a:pPr algn="ctr"/>
            <a:r>
              <a:rPr lang="zh-TW" altLang="zh-TW" dirty="0"/>
              <a:t>猜數字遊戲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運用</a:t>
            </a:r>
            <a:r>
              <a:rPr lang="zh-TW" altLang="zh-TW" dirty="0" smtClean="0"/>
              <a:t>亂數</a:t>
            </a:r>
            <a:r>
              <a:rPr lang="zh-TW" altLang="en-US" dirty="0" smtClean="0"/>
              <a:t>產生整數隨機數值</a:t>
            </a:r>
            <a:endParaRPr lang="en-US" altLang="zh-TW" dirty="0" smtClean="0"/>
          </a:p>
          <a:p>
            <a:r>
              <a:rPr lang="zh-TW" altLang="zh-TW" dirty="0" smtClean="0"/>
              <a:t>猜數字</a:t>
            </a:r>
            <a:r>
              <a:rPr lang="en-US" altLang="zh-TW" dirty="0" smtClean="0"/>
              <a:t>:</a:t>
            </a:r>
            <a:r>
              <a:rPr lang="zh-TW" altLang="en-US" dirty="0" smtClean="0"/>
              <a:t>讓使用者輸入數值</a:t>
            </a:r>
            <a:endParaRPr lang="en-US" altLang="zh-TW" dirty="0" smtClean="0"/>
          </a:p>
          <a:p>
            <a:r>
              <a:rPr lang="zh-TW" altLang="en-US" dirty="0" smtClean="0"/>
              <a:t>判斷</a:t>
            </a:r>
            <a:r>
              <a:rPr lang="zh-TW" altLang="en-US" dirty="0"/>
              <a:t>答對</a:t>
            </a:r>
            <a:r>
              <a:rPr lang="zh-TW" altLang="en-US" dirty="0" smtClean="0"/>
              <a:t>與否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28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0"/>
            <a:ext cx="7812625" cy="764704"/>
          </a:xfrm>
        </p:spPr>
        <p:txBody>
          <a:bodyPr>
            <a:normAutofit/>
          </a:bodyPr>
          <a:lstStyle/>
          <a:p>
            <a:r>
              <a:rPr lang="zh-TW" altLang="zh-TW" sz="2800" dirty="0"/>
              <a:t>猜數字</a:t>
            </a:r>
            <a:r>
              <a:rPr lang="zh-TW" altLang="zh-TW" sz="2800" dirty="0" smtClean="0"/>
              <a:t>遊戲</a:t>
            </a:r>
            <a:r>
              <a:rPr lang="en-US" altLang="zh-TW" sz="2800" dirty="0" smtClean="0"/>
              <a:t>(0):</a:t>
            </a:r>
            <a:r>
              <a:rPr lang="zh-TW" altLang="zh-TW" sz="2800" dirty="0"/>
              <a:t>運用亂數設計猜數字遊戲程式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620688"/>
            <a:ext cx="7244545" cy="61206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java.security.SecureRandom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public class </a:t>
            </a:r>
            <a:r>
              <a:rPr lang="en-US" altLang="zh-TW" b="1" dirty="0" err="1">
                <a:solidFill>
                  <a:srgbClr val="FF0000"/>
                </a:solidFill>
              </a:rPr>
              <a:t>GuessN_a</a:t>
            </a:r>
            <a:r>
              <a:rPr lang="en-US" altLang="zh-TW" dirty="0"/>
              <a:t> {</a:t>
            </a:r>
          </a:p>
          <a:p>
            <a:pPr marL="0" indent="0">
              <a:buNone/>
            </a:pPr>
            <a:r>
              <a:rPr lang="en-US" altLang="zh-TW" dirty="0"/>
              <a:t>  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	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sz="2550" dirty="0" err="1">
                <a:solidFill>
                  <a:srgbClr val="FF0000"/>
                </a:solidFill>
              </a:rPr>
              <a:t>SecureRandom</a:t>
            </a:r>
            <a:r>
              <a:rPr lang="en-US" altLang="zh-TW" sz="2550" dirty="0">
                <a:solidFill>
                  <a:srgbClr val="FF0000"/>
                </a:solidFill>
              </a:rPr>
              <a:t> </a:t>
            </a:r>
            <a:r>
              <a:rPr lang="en-US" altLang="zh-TW" sz="2550" dirty="0" err="1">
                <a:solidFill>
                  <a:srgbClr val="FF0000"/>
                </a:solidFill>
              </a:rPr>
              <a:t>sr</a:t>
            </a:r>
            <a:r>
              <a:rPr lang="en-US" altLang="zh-TW" sz="255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dirty="0"/>
              <a:t>    Scanner input = new Scanner(System.in);		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a = 0;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b = 0;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sz="2550" b="1" dirty="0" err="1"/>
              <a:t>sr</a:t>
            </a:r>
            <a:r>
              <a:rPr lang="en-US" altLang="zh-TW" sz="2550" b="1" dirty="0"/>
              <a:t> = new </a:t>
            </a:r>
            <a:r>
              <a:rPr lang="en-US" altLang="zh-TW" sz="2550" b="1" dirty="0" err="1"/>
              <a:t>SecureRandom</a:t>
            </a:r>
            <a:r>
              <a:rPr lang="en-US" altLang="zh-TW" sz="2550" b="1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sz="2550" b="1" dirty="0">
                <a:solidFill>
                  <a:srgbClr val="FF0000"/>
                </a:solidFill>
              </a:rPr>
              <a:t>a = </a:t>
            </a:r>
            <a:r>
              <a:rPr lang="en-US" altLang="zh-TW" sz="2550" b="1" dirty="0" err="1">
                <a:solidFill>
                  <a:srgbClr val="FF0000"/>
                </a:solidFill>
              </a:rPr>
              <a:t>sr.nextInt</a:t>
            </a:r>
            <a:r>
              <a:rPr lang="en-US" altLang="zh-TW" sz="2550" b="1" dirty="0">
                <a:solidFill>
                  <a:srgbClr val="FF0000"/>
                </a:solidFill>
              </a:rPr>
              <a:t>(100)+1;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猜數字</a:t>
            </a:r>
            <a:r>
              <a:rPr lang="en-US" altLang="zh-TW" dirty="0"/>
              <a:t>(1~100)</a:t>
            </a:r>
            <a:r>
              <a:rPr lang="zh-TW" altLang="en-US" dirty="0"/>
              <a:t>：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en-US" altLang="zh-TW" dirty="0"/>
              <a:t>    b = </a:t>
            </a:r>
            <a:r>
              <a:rPr lang="en-US" altLang="zh-TW" dirty="0" err="1"/>
              <a:t>input.nextInt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sz="2550" dirty="0"/>
              <a:t>    </a:t>
            </a:r>
            <a:r>
              <a:rPr lang="en-US" altLang="zh-TW" sz="3300" dirty="0"/>
              <a:t>if (a </a:t>
            </a:r>
            <a:r>
              <a:rPr lang="en-US" altLang="zh-TW" sz="3300" dirty="0">
                <a:solidFill>
                  <a:srgbClr val="FF0000"/>
                </a:solidFill>
              </a:rPr>
              <a:t>==</a:t>
            </a:r>
            <a:r>
              <a:rPr lang="en-US" altLang="zh-TW" sz="3300" dirty="0"/>
              <a:t> b) </a:t>
            </a:r>
          </a:p>
          <a:p>
            <a:pPr marL="0" indent="0">
              <a:buNone/>
            </a:pPr>
            <a:r>
              <a:rPr lang="en-US" altLang="zh-TW" sz="3300" dirty="0"/>
              <a:t>       </a:t>
            </a:r>
            <a:r>
              <a:rPr lang="en-US" altLang="zh-TW" sz="3300" dirty="0" err="1"/>
              <a:t>System.out.println</a:t>
            </a:r>
            <a:r>
              <a:rPr lang="en-US" altLang="zh-TW" sz="3300" dirty="0"/>
              <a:t>("</a:t>
            </a:r>
            <a:r>
              <a:rPr lang="zh-TW" altLang="en-US" sz="3300" dirty="0"/>
              <a:t>恭喜猜對</a:t>
            </a:r>
            <a:r>
              <a:rPr lang="en-US" altLang="zh-TW" sz="3300" dirty="0"/>
              <a:t>!");</a:t>
            </a:r>
          </a:p>
          <a:p>
            <a:pPr marL="0" indent="0">
              <a:buNone/>
            </a:pPr>
            <a:r>
              <a:rPr lang="en-US" altLang="zh-TW" sz="3300" dirty="0"/>
              <a:t>    else</a:t>
            </a:r>
          </a:p>
          <a:p>
            <a:pPr marL="0" indent="0">
              <a:buNone/>
            </a:pPr>
            <a:r>
              <a:rPr lang="en-US" altLang="zh-TW" sz="3300" dirty="0"/>
              <a:t>       </a:t>
            </a:r>
            <a:r>
              <a:rPr lang="en-US" altLang="zh-TW" sz="3300" dirty="0" err="1"/>
              <a:t>System.out.println</a:t>
            </a:r>
            <a:r>
              <a:rPr lang="en-US" altLang="zh-TW" sz="3300" dirty="0"/>
              <a:t>("</a:t>
            </a:r>
            <a:r>
              <a:rPr lang="zh-TW" altLang="en-US" sz="3300" dirty="0"/>
              <a:t>猜錯囉</a:t>
            </a:r>
            <a:r>
              <a:rPr lang="en-US" altLang="zh-TW" sz="3300" dirty="0"/>
              <a:t>\n");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亂數為</a:t>
            </a:r>
            <a:r>
              <a:rPr lang="en-US" altLang="zh-TW" dirty="0"/>
              <a:t>"+a);</a:t>
            </a:r>
          </a:p>
          <a:p>
            <a:pPr marL="0" indent="0">
              <a:buNone/>
            </a:pPr>
            <a:r>
              <a:rPr lang="en-US" altLang="zh-TW" dirty="0"/>
              <a:t>	}//main</a:t>
            </a:r>
          </a:p>
          <a:p>
            <a:pPr marL="0" indent="0">
              <a:buNone/>
            </a:pPr>
            <a:r>
              <a:rPr lang="en-US" altLang="zh-TW" dirty="0"/>
              <a:t>}//class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1518" y="4019181"/>
            <a:ext cx="3474418" cy="1282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6" name="文字方塊 5"/>
          <p:cNvSpPr txBox="1"/>
          <p:nvPr/>
        </p:nvSpPr>
        <p:spPr>
          <a:xfrm>
            <a:off x="4553966" y="4365104"/>
            <a:ext cx="1166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二分支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2-way if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右大括弧 7"/>
          <p:cNvSpPr/>
          <p:nvPr/>
        </p:nvSpPr>
        <p:spPr>
          <a:xfrm>
            <a:off x="4193926" y="4046782"/>
            <a:ext cx="162050" cy="1254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9" name="文字方塊 8"/>
          <p:cNvSpPr txBox="1"/>
          <p:nvPr/>
        </p:nvSpPr>
        <p:spPr>
          <a:xfrm>
            <a:off x="6118494" y="2465308"/>
            <a:ext cx="25827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2700" dirty="0">
                <a:solidFill>
                  <a:srgbClr val="FF0000"/>
                </a:solidFill>
              </a:rPr>
              <a:t>遊戲</a:t>
            </a:r>
            <a:r>
              <a:rPr lang="zh-TW" altLang="en-US" sz="2700" dirty="0">
                <a:solidFill>
                  <a:srgbClr val="FF0000"/>
                </a:solidFill>
              </a:rPr>
              <a:t>有何缺點</a:t>
            </a:r>
            <a:r>
              <a:rPr lang="en-US" altLang="zh-TW" sz="2700" dirty="0">
                <a:solidFill>
                  <a:srgbClr val="FF0000"/>
                </a:solidFill>
              </a:rPr>
              <a:t>??</a:t>
            </a:r>
            <a:endParaRPr lang="zh-TW" altLang="en-US" sz="2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7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147" y="335487"/>
            <a:ext cx="8116704" cy="381298"/>
          </a:xfrm>
        </p:spPr>
        <p:txBody>
          <a:bodyPr>
            <a:noAutofit/>
          </a:bodyPr>
          <a:lstStyle/>
          <a:p>
            <a:r>
              <a:rPr lang="zh-TW" altLang="zh-TW" sz="3200" dirty="0"/>
              <a:t>猜數字</a:t>
            </a:r>
            <a:r>
              <a:rPr lang="zh-TW" altLang="zh-TW" sz="3200" dirty="0" smtClean="0"/>
              <a:t>遊戲</a:t>
            </a:r>
            <a:r>
              <a:rPr lang="en-US" altLang="zh-TW" sz="3200" dirty="0" smtClean="0"/>
              <a:t>(1):</a:t>
            </a:r>
            <a:r>
              <a:rPr lang="zh-TW" altLang="zh-TW" sz="3200" dirty="0"/>
              <a:t>運用亂數設計猜數字遊戲程式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05327" y="2800350"/>
            <a:ext cx="953691" cy="244762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13" y="1740373"/>
            <a:ext cx="3982387" cy="47849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2854" y="4466228"/>
            <a:ext cx="3658645" cy="1555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6" name="文字方塊 5"/>
          <p:cNvSpPr txBox="1"/>
          <p:nvPr/>
        </p:nvSpPr>
        <p:spPr>
          <a:xfrm>
            <a:off x="4804762" y="5000342"/>
            <a:ext cx="1432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多重分支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rgbClr val="FF0000"/>
                </a:solidFill>
              </a:rPr>
              <a:t>Multi-way if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右大括弧 7"/>
          <p:cNvSpPr/>
          <p:nvPr/>
        </p:nvSpPr>
        <p:spPr>
          <a:xfrm>
            <a:off x="4499992" y="4581128"/>
            <a:ext cx="144016" cy="12241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733" y="4466229"/>
            <a:ext cx="2793734" cy="7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775094" y="2104396"/>
            <a:ext cx="1072079" cy="278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>
              <a:solidFill>
                <a:prstClr val="white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99510" y="2139952"/>
            <a:ext cx="7040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13" dirty="0">
                <a:solidFill>
                  <a:prstClr val="black"/>
                </a:solidFill>
              </a:rPr>
              <a:t>輸入數值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708555" y="1645667"/>
            <a:ext cx="8140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prstClr val="black"/>
                </a:solidFill>
              </a:rPr>
              <a:t>Nested if</a:t>
            </a:r>
            <a:endParaRPr lang="zh-TW" altLang="en-US" sz="1350" dirty="0">
              <a:solidFill>
                <a:prstClr val="black"/>
              </a:solidFill>
            </a:endParaRPr>
          </a:p>
        </p:txBody>
      </p:sp>
      <p:cxnSp>
        <p:nvCxnSpPr>
          <p:cNvPr id="10" name="直線單箭頭接點 9"/>
          <p:cNvCxnSpPr>
            <a:stCxn id="4" idx="2"/>
          </p:cNvCxnSpPr>
          <p:nvPr/>
        </p:nvCxnSpPr>
        <p:spPr>
          <a:xfrm>
            <a:off x="2311132" y="2383261"/>
            <a:ext cx="0" cy="25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圖: 決策 10"/>
          <p:cNvSpPr/>
          <p:nvPr/>
        </p:nvSpPr>
        <p:spPr>
          <a:xfrm>
            <a:off x="1765797" y="2640435"/>
            <a:ext cx="1090670" cy="60110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>
              <a:solidFill>
                <a:prstClr val="white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834950" y="2837113"/>
            <a:ext cx="109356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13" dirty="0">
                <a:solidFill>
                  <a:prstClr val="black"/>
                </a:solidFill>
              </a:rPr>
              <a:t>輸入值等於亂數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2319395" y="3241543"/>
            <a:ext cx="0" cy="25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46442" y="3247663"/>
            <a:ext cx="3593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13" dirty="0">
                <a:solidFill>
                  <a:prstClr val="black"/>
                </a:solidFill>
              </a:rPr>
              <a:t>yes</a:t>
            </a:r>
            <a:endParaRPr lang="zh-TW" altLang="en-US" sz="1013" dirty="0">
              <a:solidFill>
                <a:prstClr val="black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841101" y="2757952"/>
            <a:ext cx="3369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13" dirty="0">
                <a:solidFill>
                  <a:prstClr val="black"/>
                </a:solidFill>
              </a:rPr>
              <a:t>No</a:t>
            </a:r>
            <a:endParaRPr lang="zh-TW" altLang="en-US" sz="1013" dirty="0">
              <a:solidFill>
                <a:prstClr val="black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834951" y="3498717"/>
            <a:ext cx="1021517" cy="281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>
              <a:solidFill>
                <a:prstClr val="white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111630" y="3523428"/>
            <a:ext cx="6832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13" dirty="0">
                <a:solidFill>
                  <a:prstClr val="black"/>
                </a:solidFill>
              </a:rPr>
              <a:t>印</a:t>
            </a:r>
            <a:r>
              <a:rPr lang="en-US" altLang="zh-TW" sz="1013" dirty="0">
                <a:solidFill>
                  <a:prstClr val="black"/>
                </a:solidFill>
              </a:rPr>
              <a:t>“</a:t>
            </a:r>
            <a:r>
              <a:rPr lang="zh-TW" altLang="en-US" sz="1013" dirty="0">
                <a:solidFill>
                  <a:prstClr val="black"/>
                </a:solidFill>
              </a:rPr>
              <a:t>猜對</a:t>
            </a:r>
            <a:r>
              <a:rPr lang="en-US" altLang="zh-TW" sz="1013" dirty="0">
                <a:solidFill>
                  <a:prstClr val="black"/>
                </a:solidFill>
              </a:rPr>
              <a:t>”</a:t>
            </a:r>
            <a:endParaRPr lang="zh-TW" altLang="en-US" sz="1013" dirty="0">
              <a:solidFill>
                <a:prstClr val="black"/>
              </a:solidFill>
            </a:endParaRPr>
          </a:p>
        </p:txBody>
      </p:sp>
      <p:cxnSp>
        <p:nvCxnSpPr>
          <p:cNvPr id="21" name="直線接點 20"/>
          <p:cNvCxnSpPr>
            <a:stCxn id="11" idx="3"/>
          </p:cNvCxnSpPr>
          <p:nvPr/>
        </p:nvCxnSpPr>
        <p:spPr>
          <a:xfrm>
            <a:off x="2856468" y="2940988"/>
            <a:ext cx="852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708553" y="2940988"/>
            <a:ext cx="0" cy="24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圖: 決策 23"/>
          <p:cNvSpPr/>
          <p:nvPr/>
        </p:nvSpPr>
        <p:spPr>
          <a:xfrm>
            <a:off x="3163218" y="3185769"/>
            <a:ext cx="1090670" cy="60110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>
              <a:solidFill>
                <a:prstClr val="white"/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>
            <a:off x="3708553" y="3780681"/>
            <a:ext cx="0" cy="25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3232372" y="4031658"/>
            <a:ext cx="1021517" cy="281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>
              <a:solidFill>
                <a:prstClr val="white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474476" y="4074885"/>
            <a:ext cx="6832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13" dirty="0">
                <a:solidFill>
                  <a:prstClr val="black"/>
                </a:solidFill>
              </a:rPr>
              <a:t>印</a:t>
            </a:r>
            <a:r>
              <a:rPr lang="en-US" altLang="zh-TW" sz="1013" dirty="0">
                <a:solidFill>
                  <a:prstClr val="black"/>
                </a:solidFill>
              </a:rPr>
              <a:t>“</a:t>
            </a:r>
            <a:r>
              <a:rPr lang="zh-TW" altLang="en-US" sz="1013" dirty="0">
                <a:solidFill>
                  <a:prstClr val="black"/>
                </a:solidFill>
              </a:rPr>
              <a:t>太大</a:t>
            </a:r>
            <a:r>
              <a:rPr lang="en-US" altLang="zh-TW" sz="1013" dirty="0">
                <a:solidFill>
                  <a:prstClr val="black"/>
                </a:solidFill>
              </a:rPr>
              <a:t>”</a:t>
            </a:r>
            <a:endParaRPr lang="zh-TW" altLang="en-US" sz="1013" dirty="0">
              <a:solidFill>
                <a:prstClr val="black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4253889" y="3486323"/>
            <a:ext cx="852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104942" y="3486398"/>
            <a:ext cx="1033" cy="54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圓角矩形 37"/>
          <p:cNvSpPr/>
          <p:nvPr/>
        </p:nvSpPr>
        <p:spPr>
          <a:xfrm>
            <a:off x="4621417" y="4030441"/>
            <a:ext cx="1021517" cy="281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>
              <a:solidFill>
                <a:prstClr val="white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869060" y="4074885"/>
            <a:ext cx="6832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13" dirty="0">
                <a:solidFill>
                  <a:prstClr val="black"/>
                </a:solidFill>
              </a:rPr>
              <a:t>印</a:t>
            </a:r>
            <a:r>
              <a:rPr lang="en-US" altLang="zh-TW" sz="1013" dirty="0">
                <a:solidFill>
                  <a:prstClr val="black"/>
                </a:solidFill>
              </a:rPr>
              <a:t>“</a:t>
            </a:r>
            <a:r>
              <a:rPr lang="zh-TW" altLang="en-US" sz="1013" dirty="0">
                <a:solidFill>
                  <a:prstClr val="black"/>
                </a:solidFill>
              </a:rPr>
              <a:t>太小</a:t>
            </a:r>
            <a:r>
              <a:rPr lang="en-US" altLang="zh-TW" sz="1013" dirty="0">
                <a:solidFill>
                  <a:prstClr val="black"/>
                </a:solidFill>
              </a:rPr>
              <a:t>”</a:t>
            </a:r>
            <a:endParaRPr lang="zh-TW" altLang="en-US" sz="1013" dirty="0">
              <a:solidFill>
                <a:prstClr val="black"/>
              </a:solidFill>
            </a:endParaRPr>
          </a:p>
        </p:txBody>
      </p:sp>
      <p:cxnSp>
        <p:nvCxnSpPr>
          <p:cNvPr id="41" name="直線單箭頭接點 40"/>
          <p:cNvCxnSpPr>
            <a:stCxn id="16" idx="2"/>
          </p:cNvCxnSpPr>
          <p:nvPr/>
        </p:nvCxnSpPr>
        <p:spPr>
          <a:xfrm flipH="1">
            <a:off x="2345709" y="3780680"/>
            <a:ext cx="1" cy="122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3708554" y="4312403"/>
            <a:ext cx="10968" cy="69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241626" y="3379349"/>
            <a:ext cx="109356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13" dirty="0">
                <a:solidFill>
                  <a:prstClr val="black"/>
                </a:solidFill>
              </a:rPr>
              <a:t>輸入值大於亂數</a:t>
            </a:r>
          </a:p>
        </p:txBody>
      </p:sp>
      <p:cxnSp>
        <p:nvCxnSpPr>
          <p:cNvPr id="43" name="直線單箭頭接點 42"/>
          <p:cNvCxnSpPr/>
          <p:nvPr/>
        </p:nvCxnSpPr>
        <p:spPr>
          <a:xfrm flipH="1">
            <a:off x="5092532" y="4312403"/>
            <a:ext cx="10968" cy="69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2345710" y="5007684"/>
            <a:ext cx="27468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708554" y="3801406"/>
            <a:ext cx="3593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13" dirty="0">
                <a:solidFill>
                  <a:prstClr val="black"/>
                </a:solidFill>
              </a:rPr>
              <a:t>yes</a:t>
            </a:r>
            <a:endParaRPr lang="zh-TW" altLang="en-US" sz="1013" dirty="0">
              <a:solidFill>
                <a:prstClr val="black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53888" y="3259832"/>
            <a:ext cx="3369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13" dirty="0">
                <a:solidFill>
                  <a:prstClr val="black"/>
                </a:solidFill>
              </a:rPr>
              <a:t>No</a:t>
            </a:r>
            <a:endParaRPr lang="zh-TW" altLang="en-US" sz="1013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2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0618" y="126514"/>
            <a:ext cx="8399853" cy="713492"/>
          </a:xfrm>
        </p:spPr>
        <p:txBody>
          <a:bodyPr>
            <a:normAutofit/>
          </a:bodyPr>
          <a:lstStyle/>
          <a:p>
            <a:r>
              <a:rPr lang="zh-TW" altLang="zh-TW" sz="3200" dirty="0"/>
              <a:t>猜數字</a:t>
            </a:r>
            <a:r>
              <a:rPr lang="zh-TW" altLang="zh-TW" sz="3200" dirty="0" smtClean="0"/>
              <a:t>遊戲</a:t>
            </a:r>
            <a:r>
              <a:rPr lang="en-US" altLang="zh-TW" sz="3200" dirty="0" smtClean="0"/>
              <a:t>(2):</a:t>
            </a:r>
            <a:r>
              <a:rPr lang="zh-TW" altLang="zh-TW" sz="3200" dirty="0"/>
              <a:t>運用亂數設計猜數字遊戲程式</a:t>
            </a:r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8" y="908720"/>
            <a:ext cx="5180096" cy="568863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40152" y="4571223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巢狀分支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Nested if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5218" y="4024164"/>
            <a:ext cx="4912886" cy="1925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8" name="右大括弧 7"/>
          <p:cNvSpPr/>
          <p:nvPr/>
        </p:nvSpPr>
        <p:spPr>
          <a:xfrm>
            <a:off x="5682105" y="4077072"/>
            <a:ext cx="196119" cy="18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</p:spTree>
    <p:extLst>
      <p:ext uri="{BB962C8B-B14F-4D97-AF65-F5344CB8AC3E}">
        <p14:creationId xmlns:p14="http://schemas.microsoft.com/office/powerpoint/2010/main" val="34795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9939" y="264918"/>
            <a:ext cx="8274495" cy="381298"/>
          </a:xfrm>
        </p:spPr>
        <p:txBody>
          <a:bodyPr>
            <a:noAutofit/>
          </a:bodyPr>
          <a:lstStyle/>
          <a:p>
            <a:r>
              <a:rPr lang="zh-TW" altLang="zh-TW" sz="3200" dirty="0"/>
              <a:t>猜數字</a:t>
            </a:r>
            <a:r>
              <a:rPr lang="zh-TW" altLang="zh-TW" sz="3200" dirty="0" smtClean="0"/>
              <a:t>遊戲</a:t>
            </a:r>
            <a:r>
              <a:rPr lang="en-US" altLang="zh-TW" sz="3200" dirty="0" smtClean="0"/>
              <a:t>(3):</a:t>
            </a:r>
            <a:r>
              <a:rPr lang="zh-TW" altLang="zh-TW" sz="3200" dirty="0"/>
              <a:t>運用亂數設計猜數字遊戲程式</a:t>
            </a:r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7" y="764704"/>
            <a:ext cx="5386164" cy="604435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88234" y="4774944"/>
            <a:ext cx="25247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巢狀分支</a:t>
            </a:r>
            <a:endParaRPr lang="en-US" altLang="zh-TW" sz="3200" dirty="0">
              <a:solidFill>
                <a:srgbClr val="FF0000"/>
              </a:solidFill>
            </a:endParaRPr>
          </a:p>
          <a:p>
            <a:r>
              <a:rPr lang="en-US" altLang="zh-TW" sz="3200" dirty="0">
                <a:solidFill>
                  <a:srgbClr val="FF0000"/>
                </a:solidFill>
              </a:rPr>
              <a:t>Nested if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940" y="4221088"/>
            <a:ext cx="5336636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8" name="右大括弧 7"/>
          <p:cNvSpPr/>
          <p:nvPr/>
        </p:nvSpPr>
        <p:spPr>
          <a:xfrm>
            <a:off x="5823342" y="4652887"/>
            <a:ext cx="145534" cy="11901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</p:spTree>
    <p:extLst>
      <p:ext uri="{BB962C8B-B14F-4D97-AF65-F5344CB8AC3E}">
        <p14:creationId xmlns:p14="http://schemas.microsoft.com/office/powerpoint/2010/main" val="9471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5997" y="620688"/>
            <a:ext cx="7038782" cy="428584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不同</a:t>
            </a:r>
            <a:r>
              <a:rPr lang="zh-TW" altLang="en-US" dirty="0" smtClean="0">
                <a:solidFill>
                  <a:srgbClr val="FF0000"/>
                </a:solidFill>
              </a:rPr>
              <a:t>分支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條件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，相同結果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2616" y="1280383"/>
            <a:ext cx="6065543" cy="323981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多重分支</a:t>
            </a:r>
            <a:r>
              <a:rPr lang="en-US" altLang="zh-TW" dirty="0">
                <a:solidFill>
                  <a:srgbClr val="FF0000"/>
                </a:solidFill>
              </a:rPr>
              <a:t>Multi-way </a:t>
            </a:r>
            <a:r>
              <a:rPr lang="en-US" altLang="zh-TW" dirty="0" smtClean="0">
                <a:solidFill>
                  <a:srgbClr val="FF0000"/>
                </a:solidFill>
              </a:rPr>
              <a:t>if</a:t>
            </a:r>
            <a:r>
              <a:rPr lang="zh-TW" altLang="en-US" dirty="0" smtClean="0">
                <a:solidFill>
                  <a:srgbClr val="FF0000"/>
                </a:solidFill>
              </a:rPr>
              <a:t>、巢</a:t>
            </a:r>
            <a:r>
              <a:rPr lang="zh-TW" altLang="en-US" dirty="0">
                <a:solidFill>
                  <a:srgbClr val="FF0000"/>
                </a:solidFill>
              </a:rPr>
              <a:t>狀分支</a:t>
            </a:r>
            <a:r>
              <a:rPr lang="en-US" altLang="zh-TW" dirty="0">
                <a:solidFill>
                  <a:srgbClr val="FF0000"/>
                </a:solidFill>
              </a:rPr>
              <a:t>Nested </a:t>
            </a:r>
            <a:r>
              <a:rPr lang="en-US" altLang="zh-TW" dirty="0" smtClean="0">
                <a:solidFill>
                  <a:srgbClr val="FF0000"/>
                </a:solidFill>
              </a:rPr>
              <a:t>if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82221"/>
            <a:ext cx="4695964" cy="170151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992" y="1764209"/>
            <a:ext cx="4348402" cy="173754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87" y="3822848"/>
            <a:ext cx="5066284" cy="224723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662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猜數字</a:t>
            </a:r>
            <a:r>
              <a:rPr lang="zh-TW" altLang="zh-TW" dirty="0" smtClean="0"/>
              <a:t>遊戲</a:t>
            </a:r>
            <a:r>
              <a:rPr lang="zh-TW" altLang="en-US" dirty="0" smtClean="0"/>
              <a:t>之反思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目標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讓初學者熟悉</a:t>
            </a:r>
            <a:r>
              <a:rPr lang="zh-TW" altLang="en-US" dirty="0">
                <a:solidFill>
                  <a:srgbClr val="FF0000"/>
                </a:solidFill>
              </a:rPr>
              <a:t>巢狀</a:t>
            </a:r>
            <a:r>
              <a:rPr lang="zh-TW" altLang="en-US" dirty="0" smtClean="0">
                <a:solidFill>
                  <a:srgbClr val="FF0000"/>
                </a:solidFill>
              </a:rPr>
              <a:t>分支</a:t>
            </a:r>
            <a:r>
              <a:rPr lang="en-US" altLang="zh-TW" dirty="0" smtClean="0">
                <a:solidFill>
                  <a:srgbClr val="FF0000"/>
                </a:solidFill>
              </a:rPr>
              <a:t>Nested if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多重</a:t>
            </a:r>
            <a:r>
              <a:rPr lang="zh-TW" altLang="en-US" dirty="0" smtClean="0">
                <a:solidFill>
                  <a:srgbClr val="FF0000"/>
                </a:solidFill>
              </a:rPr>
              <a:t>分支</a:t>
            </a:r>
            <a:r>
              <a:rPr lang="en-US" altLang="zh-TW" dirty="0" smtClean="0">
                <a:solidFill>
                  <a:srgbClr val="FF0000"/>
                </a:solidFill>
              </a:rPr>
              <a:t>Multi-way if 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邏輯變化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zh-TW" altLang="zh-TW" b="1" dirty="0" smtClean="0"/>
              <a:t>缺點</a:t>
            </a:r>
            <a:r>
              <a:rPr lang="en-US" altLang="zh-TW" b="1" dirty="0"/>
              <a:t>:</a:t>
            </a:r>
            <a:r>
              <a:rPr lang="zh-TW" altLang="zh-TW" dirty="0"/>
              <a:t>無法讓使用者依據</a:t>
            </a:r>
            <a:r>
              <a:rPr lang="zh-TW" altLang="zh-TW" dirty="0">
                <a:solidFill>
                  <a:srgbClr val="FF0000"/>
                </a:solidFill>
              </a:rPr>
              <a:t>太大、太小的回饋訊息</a:t>
            </a:r>
            <a:r>
              <a:rPr lang="zh-TW" altLang="zh-TW" dirty="0"/>
              <a:t>再次輸入數字， 應</a:t>
            </a:r>
            <a:r>
              <a:rPr lang="zh-TW" altLang="zh-TW" dirty="0" smtClean="0"/>
              <a:t>重複直</a:t>
            </a:r>
            <a:r>
              <a:rPr lang="zh-TW" altLang="zh-TW" dirty="0"/>
              <a:t>至使用者不想</a:t>
            </a:r>
            <a:r>
              <a:rPr lang="zh-TW" altLang="zh-TW" dirty="0" smtClean="0"/>
              <a:t>玩。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Loop</a:t>
            </a:r>
            <a:r>
              <a:rPr lang="en-US" altLang="zh-TW" dirty="0" smtClean="0"/>
              <a:t> can do 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2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9"/>
            <a:ext cx="7886700" cy="216024"/>
          </a:xfrm>
        </p:spPr>
        <p:txBody>
          <a:bodyPr>
            <a:normAutofit fontScale="90000"/>
          </a:bodyPr>
          <a:lstStyle/>
          <a:p>
            <a:r>
              <a:rPr lang="zh-TW" altLang="zh-TW" dirty="0"/>
              <a:t>猜數字</a:t>
            </a:r>
            <a:r>
              <a:rPr lang="zh-TW" altLang="zh-TW" dirty="0" smtClean="0"/>
              <a:t>遊戲</a:t>
            </a:r>
            <a:r>
              <a:rPr lang="en-US" altLang="zh-TW" dirty="0" smtClean="0"/>
              <a:t>:</a:t>
            </a:r>
            <a:r>
              <a:rPr lang="zh-TW" altLang="zh-TW" dirty="0" smtClean="0"/>
              <a:t>猜</a:t>
            </a:r>
            <a:r>
              <a:rPr lang="zh-TW" altLang="en-US" dirty="0" smtClean="0"/>
              <a:t>到對為止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692696"/>
            <a:ext cx="8136904" cy="61653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SecureRandom</a:t>
            </a:r>
            <a:r>
              <a:rPr lang="en-US" altLang="zh-TW" dirty="0"/>
              <a:t> </a:t>
            </a:r>
            <a:r>
              <a:rPr lang="en-US" altLang="zh-TW" dirty="0" err="1"/>
              <a:t>sr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 Scanner </a:t>
            </a:r>
            <a:r>
              <a:rPr lang="en-US" altLang="zh-TW" dirty="0"/>
              <a:t>input = new Scanner(System.in);	</a:t>
            </a:r>
          </a:p>
          <a:p>
            <a:pPr marL="0" indent="0">
              <a:buNone/>
            </a:pPr>
            <a:r>
              <a:rPr lang="en-US" altLang="zh-TW" dirty="0" err="1" smtClean="0"/>
              <a:t>sr</a:t>
            </a:r>
            <a:r>
              <a:rPr lang="en-US" altLang="zh-TW" dirty="0" smtClean="0"/>
              <a:t> </a:t>
            </a:r>
            <a:r>
              <a:rPr lang="en-US" altLang="zh-TW" dirty="0"/>
              <a:t>= new </a:t>
            </a:r>
            <a:r>
              <a:rPr lang="en-US" altLang="zh-TW" dirty="0" err="1"/>
              <a:t>SecureRandom</a:t>
            </a:r>
            <a:r>
              <a:rPr lang="en-US" altLang="zh-TW" dirty="0"/>
              <a:t>();	</a:t>
            </a:r>
          </a:p>
          <a:p>
            <a:pPr marL="0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a = 0,b = </a:t>
            </a:r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String feed1</a:t>
            </a:r>
            <a:r>
              <a:rPr lang="en-US" altLang="zh-TW" dirty="0"/>
              <a:t>="";</a:t>
            </a:r>
          </a:p>
          <a:p>
            <a:pPr marL="0" indent="0">
              <a:buNone/>
            </a:pPr>
            <a:r>
              <a:rPr lang="en-US" altLang="zh-TW" dirty="0" smtClean="0"/>
              <a:t>a </a:t>
            </a:r>
            <a:r>
              <a:rPr lang="en-US" altLang="zh-TW" dirty="0"/>
              <a:t>= </a:t>
            </a:r>
            <a:r>
              <a:rPr lang="en-US" altLang="zh-TW" dirty="0" err="1"/>
              <a:t>sr.nextInt</a:t>
            </a:r>
            <a:r>
              <a:rPr lang="en-US" altLang="zh-TW" dirty="0"/>
              <a:t>(100)+1;</a:t>
            </a:r>
          </a:p>
          <a:p>
            <a:pPr marL="0" indent="0">
              <a:buNone/>
            </a:pPr>
            <a:r>
              <a:rPr lang="en-US" altLang="zh-TW" u="sng" dirty="0" smtClean="0"/>
              <a:t>while </a:t>
            </a:r>
            <a:r>
              <a:rPr lang="en-US" altLang="zh-TW" u="sng" dirty="0"/>
              <a:t>(</a:t>
            </a:r>
            <a:r>
              <a:rPr lang="en-US" altLang="zh-TW" b="1" u="sng" dirty="0">
                <a:solidFill>
                  <a:srgbClr val="FF0000"/>
                </a:solidFill>
              </a:rPr>
              <a:t>a!=b</a:t>
            </a:r>
            <a:r>
              <a:rPr lang="en-US" altLang="zh-TW" u="sng" dirty="0" smtClean="0"/>
              <a:t>)</a:t>
            </a:r>
            <a:r>
              <a:rPr lang="zh-TW" altLang="en-US" u="sng" dirty="0" smtClean="0"/>
              <a:t> </a:t>
            </a:r>
            <a:r>
              <a:rPr lang="en-US" altLang="zh-TW" u="sng" dirty="0" smtClean="0">
                <a:solidFill>
                  <a:srgbClr val="FF0000"/>
                </a:solidFill>
              </a:rPr>
              <a:t>{</a:t>
            </a:r>
            <a:endParaRPr lang="en-US" altLang="zh-TW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err="1" smtClean="0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猜數字</a:t>
            </a:r>
            <a:r>
              <a:rPr lang="en-US" altLang="zh-TW" dirty="0"/>
              <a:t>(1~100)</a:t>
            </a:r>
            <a:r>
              <a:rPr lang="zh-TW" altLang="en-US" dirty="0"/>
              <a:t>：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en-US" altLang="zh-TW" dirty="0" smtClean="0"/>
              <a:t>b </a:t>
            </a:r>
            <a:r>
              <a:rPr lang="en-US" altLang="zh-TW" dirty="0"/>
              <a:t>= </a:t>
            </a:r>
            <a:r>
              <a:rPr lang="en-US" altLang="zh-TW" dirty="0" err="1"/>
              <a:t>input.nextInt</a:t>
            </a:r>
            <a:r>
              <a:rPr lang="en-US" altLang="zh-TW" dirty="0" smtClean="0"/>
              <a:t>();</a:t>
            </a:r>
          </a:p>
          <a:p>
            <a:pPr marL="0" indent="0">
              <a:buNone/>
            </a:pPr>
            <a:r>
              <a:rPr lang="en-US" altLang="zh-TW" dirty="0" smtClean="0"/>
              <a:t>if </a:t>
            </a:r>
            <a:r>
              <a:rPr lang="en-US" altLang="zh-TW" dirty="0"/>
              <a:t>(a!= b) </a:t>
            </a:r>
            <a:r>
              <a:rPr lang="en-US" altLang="zh-TW" dirty="0">
                <a:solidFill>
                  <a:srgbClr val="FF0000"/>
                </a:solidFill>
              </a:rPr>
              <a:t>{</a:t>
            </a:r>
            <a:r>
              <a:rPr lang="en-US" altLang="zh-TW" dirty="0"/>
              <a:t> //nested if</a:t>
            </a:r>
          </a:p>
          <a:p>
            <a:pPr marL="0" indent="0">
              <a:buNone/>
            </a:pPr>
            <a:r>
              <a:rPr lang="zh-TW" altLang="en-US" dirty="0" smtClean="0"/>
              <a:t>      </a:t>
            </a:r>
            <a:r>
              <a:rPr lang="en-US" altLang="zh-TW" dirty="0" smtClean="0"/>
              <a:t>if </a:t>
            </a:r>
            <a:r>
              <a:rPr lang="en-US" altLang="zh-TW" dirty="0"/>
              <a:t>(a &gt; b)</a:t>
            </a:r>
          </a:p>
          <a:p>
            <a:pPr marL="0" indent="0">
              <a:buNone/>
            </a:pPr>
            <a:r>
              <a:rPr lang="zh-TW" altLang="en-US" dirty="0" smtClean="0"/>
              <a:t>         </a:t>
            </a:r>
            <a:r>
              <a:rPr lang="en-US" altLang="zh-TW" dirty="0" smtClean="0"/>
              <a:t>   </a:t>
            </a:r>
            <a:r>
              <a:rPr lang="en-US" altLang="zh-TW" dirty="0"/>
              <a:t>feed1="</a:t>
            </a:r>
            <a:r>
              <a:rPr lang="zh-TW" altLang="en-US" dirty="0"/>
              <a:t>猜的太小囉</a:t>
            </a:r>
            <a:r>
              <a:rPr lang="en-US" altLang="zh-TW" dirty="0"/>
              <a:t>\n";</a:t>
            </a:r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else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   </a:t>
            </a:r>
            <a:r>
              <a:rPr lang="en-US" altLang="zh-TW" dirty="0"/>
              <a:t>feed1="</a:t>
            </a:r>
            <a:r>
              <a:rPr lang="zh-TW" altLang="en-US" dirty="0"/>
              <a:t>猜的太大囉</a:t>
            </a:r>
            <a:r>
              <a:rPr lang="en-US" altLang="zh-TW" dirty="0"/>
              <a:t>\n</a:t>
            </a:r>
            <a:r>
              <a:rPr lang="en-US" altLang="zh-TW" dirty="0" smtClean="0"/>
              <a:t>";        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r>
              <a:rPr lang="en-US" altLang="zh-TW" dirty="0" smtClean="0"/>
              <a:t> </a:t>
            </a:r>
            <a:r>
              <a:rPr lang="en-US" altLang="zh-TW" dirty="0"/>
              <a:t>//if(a!= </a:t>
            </a:r>
            <a:r>
              <a:rPr lang="en-US" altLang="zh-TW" dirty="0" smtClean="0"/>
              <a:t>b)</a:t>
            </a:r>
          </a:p>
          <a:p>
            <a:pPr marL="0" indent="0">
              <a:buNone/>
            </a:pPr>
            <a:r>
              <a:rPr lang="en-US" altLang="zh-TW" dirty="0" smtClean="0"/>
              <a:t>else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feed1="</a:t>
            </a:r>
            <a:r>
              <a:rPr lang="zh-TW" altLang="en-US" dirty="0"/>
              <a:t>恭喜猜對</a:t>
            </a:r>
            <a:r>
              <a:rPr lang="en-US" altLang="zh-TW" dirty="0"/>
              <a:t>!\n</a:t>
            </a:r>
            <a:r>
              <a:rPr lang="en-US" altLang="zh-TW" dirty="0" smtClean="0"/>
              <a:t>";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System.out.println</a:t>
            </a:r>
            <a:r>
              <a:rPr lang="en-US" altLang="zh-TW" dirty="0" smtClean="0"/>
              <a:t> (</a:t>
            </a:r>
            <a:r>
              <a:rPr lang="en-US" altLang="zh-TW" b="1" dirty="0" smtClean="0">
                <a:solidFill>
                  <a:srgbClr val="FF0000"/>
                </a:solidFill>
              </a:rPr>
              <a:t>feed1</a:t>
            </a:r>
            <a:r>
              <a:rPr lang="en-US" altLang="zh-TW" dirty="0" smtClean="0"/>
              <a:t>);</a:t>
            </a:r>
            <a:r>
              <a:rPr lang="zh-TW" altLang="en-US" dirty="0" smtClean="0"/>
              <a:t>  </a:t>
            </a:r>
            <a:r>
              <a:rPr lang="en-US" altLang="zh-TW" dirty="0" smtClean="0"/>
              <a:t>  </a:t>
            </a:r>
            <a:r>
              <a:rPr lang="en-US" altLang="zh-TW" u="sng" dirty="0" smtClean="0">
                <a:solidFill>
                  <a:srgbClr val="FF0000"/>
                </a:solidFill>
              </a:rPr>
              <a:t>}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//while</a:t>
            </a:r>
            <a:endParaRPr lang="en-US" altLang="zh-TW" u="sng" dirty="0"/>
          </a:p>
          <a:p>
            <a:pPr marL="0" indent="0">
              <a:buNone/>
            </a:pPr>
            <a:r>
              <a:rPr lang="en-US" altLang="zh-TW" dirty="0" err="1" smtClean="0"/>
              <a:t>System.out.println</a:t>
            </a:r>
            <a:r>
              <a:rPr lang="en-US" altLang="zh-TW" dirty="0"/>
              <a:t>("TKS for testing!");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41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E7993-7063-4B9A-968C-92E7AD00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60648"/>
            <a:ext cx="8246740" cy="919285"/>
          </a:xfrm>
        </p:spPr>
        <p:txBody>
          <a:bodyPr>
            <a:normAutofit/>
          </a:bodyPr>
          <a:lstStyle/>
          <a:p>
            <a:r>
              <a:rPr lang="en-US" altLang="zh-TW" dirty="0"/>
              <a:t>BMI</a:t>
            </a:r>
            <a:r>
              <a:rPr lang="zh-TW" altLang="en-US" dirty="0" smtClean="0"/>
              <a:t>程式二</a:t>
            </a:r>
            <a:r>
              <a:rPr lang="en-US" altLang="zh-TW" dirty="0" smtClean="0"/>
              <a:t>:</a:t>
            </a:r>
            <a:r>
              <a:rPr lang="zh-TW" altLang="en-US" dirty="0" smtClean="0"/>
              <a:t>分支</a:t>
            </a:r>
            <a:r>
              <a:rPr lang="en-US" altLang="zh-TW" dirty="0" smtClean="0">
                <a:solidFill>
                  <a:srgbClr val="FF0000"/>
                </a:solidFill>
              </a:rPr>
              <a:t>(selection)</a:t>
            </a:r>
            <a:r>
              <a:rPr lang="zh-TW" altLang="en-US" dirty="0" smtClean="0">
                <a:solidFill>
                  <a:srgbClr val="FF0000"/>
                </a:solidFill>
              </a:rPr>
              <a:t>演算法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043608" y="2636912"/>
            <a:ext cx="5976156" cy="39703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{</a:t>
            </a:r>
          </a:p>
          <a:p>
            <a:r>
              <a:rPr lang="zh-TW" altLang="en-US" sz="2800" dirty="0" smtClean="0">
                <a:solidFill>
                  <a:prstClr val="black"/>
                </a:solidFill>
              </a:rPr>
              <a:t> 輸入身高</a:t>
            </a:r>
            <a:r>
              <a:rPr lang="zh-TW" altLang="en-US" sz="2800" b="1" dirty="0">
                <a:solidFill>
                  <a:srgbClr val="0070C0"/>
                </a:solidFill>
              </a:rPr>
              <a:t>，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存入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double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變數</a:t>
            </a:r>
            <a:r>
              <a:rPr lang="en-US" altLang="zh-TW" sz="2800" dirty="0" smtClean="0"/>
              <a:t>height;</a:t>
            </a:r>
            <a:endParaRPr lang="en-US" altLang="zh-TW" sz="2800" b="1" dirty="0">
              <a:solidFill>
                <a:srgbClr val="0070C0"/>
              </a:solidFill>
            </a:endParaRPr>
          </a:p>
          <a:p>
            <a:r>
              <a:rPr lang="zh-TW" altLang="en-US" sz="2800" dirty="0" smtClean="0">
                <a:solidFill>
                  <a:prstClr val="black"/>
                </a:solidFill>
              </a:rPr>
              <a:t> 輸入體重</a:t>
            </a:r>
            <a:r>
              <a:rPr lang="zh-TW" altLang="en-US" sz="2800" b="1" dirty="0">
                <a:solidFill>
                  <a:srgbClr val="0070C0"/>
                </a:solidFill>
              </a:rPr>
              <a:t>，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存入</a:t>
            </a:r>
            <a:r>
              <a:rPr lang="en-US" altLang="zh-TW" sz="2800" b="1" dirty="0">
                <a:solidFill>
                  <a:srgbClr val="0070C0"/>
                </a:solidFill>
              </a:rPr>
              <a:t>double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變數</a:t>
            </a:r>
            <a:r>
              <a:rPr lang="en-US" altLang="zh-TW" sz="2800" dirty="0" smtClean="0"/>
              <a:t>weight;</a:t>
            </a:r>
            <a:endParaRPr lang="en-US" altLang="zh-TW" sz="2800" dirty="0" smtClean="0">
              <a:solidFill>
                <a:prstClr val="black"/>
              </a:solidFill>
            </a:endParaRPr>
          </a:p>
          <a:p>
            <a:r>
              <a:rPr lang="zh-TW" altLang="en-US" sz="2800" dirty="0" smtClean="0">
                <a:solidFill>
                  <a:prstClr val="black"/>
                </a:solidFill>
              </a:rPr>
              <a:t> 計算</a:t>
            </a:r>
            <a:r>
              <a:rPr lang="en-US" altLang="zh-TW" sz="2800" dirty="0" smtClean="0">
                <a:solidFill>
                  <a:prstClr val="black"/>
                </a:solidFill>
              </a:rPr>
              <a:t>BMI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，存入</a:t>
            </a:r>
            <a:r>
              <a:rPr lang="en-US" altLang="zh-TW" sz="2800" b="1" dirty="0">
                <a:solidFill>
                  <a:srgbClr val="0070C0"/>
                </a:solidFill>
              </a:rPr>
              <a:t>double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變數</a:t>
            </a:r>
            <a:r>
              <a:rPr lang="en-US" altLang="zh-TW" sz="2800" dirty="0" err="1" smtClean="0"/>
              <a:t>bmi</a:t>
            </a:r>
            <a:r>
              <a:rPr lang="en-US" altLang="zh-TW" sz="2800" dirty="0" smtClean="0"/>
              <a:t>;</a:t>
            </a:r>
          </a:p>
          <a:p>
            <a:r>
              <a:rPr lang="en-US" altLang="zh-TW" sz="2800" dirty="0">
                <a:solidFill>
                  <a:prstClr val="black"/>
                </a:solidFill>
              </a:rPr>
              <a:t> </a:t>
            </a:r>
            <a:r>
              <a:rPr lang="zh-TW" altLang="en-US" sz="2800" dirty="0" smtClean="0"/>
              <a:t>如</a:t>
            </a:r>
            <a:r>
              <a:rPr lang="zh-TW" altLang="en-US" sz="2800" dirty="0"/>
              <a:t>果</a:t>
            </a:r>
            <a:r>
              <a:rPr lang="zh-TW" altLang="en-US" sz="2800" dirty="0" smtClean="0"/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(</a:t>
            </a:r>
            <a:r>
              <a:rPr lang="en-US" altLang="zh-TW" sz="2800" dirty="0" err="1"/>
              <a:t>bmi</a:t>
            </a:r>
            <a:r>
              <a:rPr lang="en-US" altLang="zh-TW" sz="2800" dirty="0"/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&gt;=</a:t>
            </a:r>
            <a:r>
              <a:rPr lang="en-US" altLang="zh-TW" sz="2800" dirty="0">
                <a:solidFill>
                  <a:srgbClr val="FF0000"/>
                </a:solidFill>
              </a:rPr>
              <a:t>18.5 </a:t>
            </a:r>
            <a:r>
              <a:rPr lang="zh-TW" altLang="en-US" sz="2800" dirty="0" smtClean="0">
                <a:solidFill>
                  <a:srgbClr val="FF0000"/>
                </a:solidFill>
              </a:rPr>
              <a:t>且 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err="1"/>
              <a:t>bmi</a:t>
            </a:r>
            <a:r>
              <a:rPr lang="en-US" altLang="zh-TW" sz="2800" dirty="0"/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&lt;</a:t>
            </a:r>
            <a:r>
              <a:rPr lang="en-US" altLang="zh-TW" sz="2800" dirty="0">
                <a:solidFill>
                  <a:srgbClr val="FF0000"/>
                </a:solidFill>
              </a:rPr>
              <a:t>24) </a:t>
            </a:r>
          </a:p>
          <a:p>
            <a:r>
              <a:rPr lang="zh-TW" altLang="en-US" sz="2800" dirty="0" smtClean="0">
                <a:solidFill>
                  <a:prstClr val="black"/>
                </a:solidFill>
              </a:rPr>
              <a:t>    輸出</a:t>
            </a:r>
            <a:r>
              <a:rPr lang="en-US" altLang="zh-TW" sz="2800" dirty="0" smtClean="0"/>
              <a:t>("</a:t>
            </a:r>
            <a:r>
              <a:rPr lang="zh-TW" altLang="en-US" sz="2800" dirty="0"/>
              <a:t>健康體位 </a:t>
            </a:r>
            <a:r>
              <a:rPr lang="en-US" altLang="zh-TW" sz="2800" dirty="0" smtClean="0"/>
              <a:t>Normal");</a:t>
            </a:r>
          </a:p>
          <a:p>
            <a:r>
              <a:rPr lang="zh-TW" altLang="en-US" sz="2800" dirty="0" smtClean="0">
                <a:solidFill>
                  <a:prstClr val="black"/>
                </a:solidFill>
              </a:rPr>
              <a:t> 否則</a:t>
            </a:r>
            <a:endParaRPr lang="en-US" altLang="zh-TW" sz="2800" dirty="0">
              <a:solidFill>
                <a:prstClr val="black"/>
              </a:solidFill>
            </a:endParaRPr>
          </a:p>
          <a:p>
            <a:r>
              <a:rPr lang="zh-TW" altLang="en-US" sz="2800" dirty="0">
                <a:solidFill>
                  <a:prstClr val="black"/>
                </a:solidFill>
              </a:rPr>
              <a:t> </a:t>
            </a:r>
            <a:r>
              <a:rPr lang="zh-TW" altLang="en-US" sz="2800" dirty="0" smtClean="0">
                <a:solidFill>
                  <a:prstClr val="black"/>
                </a:solidFill>
              </a:rPr>
              <a:t>   輸出</a:t>
            </a:r>
            <a:r>
              <a:rPr lang="en-US" altLang="zh-TW" sz="2800" dirty="0" smtClean="0"/>
              <a:t>("</a:t>
            </a:r>
            <a:r>
              <a:rPr lang="zh-TW" altLang="en-US" sz="2800" dirty="0"/>
              <a:t>不標準體</a:t>
            </a:r>
            <a:r>
              <a:rPr lang="zh-TW" altLang="en-US" sz="2800" dirty="0" smtClean="0"/>
              <a:t>位</a:t>
            </a:r>
            <a:r>
              <a:rPr lang="en-US" altLang="zh-TW" sz="2800" dirty="0"/>
              <a:t>");</a:t>
            </a:r>
          </a:p>
          <a:p>
            <a:r>
              <a:rPr lang="en-US" altLang="zh-TW" sz="2800" dirty="0" smtClean="0">
                <a:solidFill>
                  <a:prstClr val="black"/>
                </a:solidFill>
              </a:rPr>
              <a:t>}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19029" y="1340768"/>
            <a:ext cx="52004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000" dirty="0" smtClean="0"/>
              <a:t>運用</a:t>
            </a:r>
            <a:r>
              <a:rPr lang="en-US" altLang="zh-TW" sz="4000" dirty="0" smtClean="0"/>
              <a:t>BMI</a:t>
            </a:r>
            <a:r>
              <a:rPr lang="zh-TW" altLang="en-US" sz="4000" dirty="0" smtClean="0"/>
              <a:t>，診斷</a:t>
            </a:r>
            <a:r>
              <a:rPr lang="zh-TW" altLang="en-US" sz="4000" dirty="0"/>
              <a:t>體位</a:t>
            </a:r>
            <a:endParaRPr lang="en-US" altLang="zh-TW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000" dirty="0" smtClean="0"/>
              <a:t>虛擬碼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72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6991" y="20503"/>
            <a:ext cx="8352928" cy="543591"/>
          </a:xfrm>
        </p:spPr>
        <p:txBody>
          <a:bodyPr>
            <a:normAutofit/>
          </a:bodyPr>
          <a:lstStyle/>
          <a:p>
            <a:r>
              <a:rPr lang="zh-TW" altLang="zh-TW" sz="3200" dirty="0"/>
              <a:t>猜數字</a:t>
            </a:r>
            <a:r>
              <a:rPr lang="zh-TW" altLang="zh-TW" sz="3200" dirty="0" smtClean="0"/>
              <a:t>遊戲</a:t>
            </a:r>
            <a:r>
              <a:rPr lang="en-US" altLang="zh-TW" sz="3200" dirty="0" smtClean="0"/>
              <a:t>:</a:t>
            </a:r>
            <a:r>
              <a:rPr lang="zh-TW" altLang="zh-TW" sz="3200" dirty="0" smtClean="0"/>
              <a:t>猜</a:t>
            </a:r>
            <a:r>
              <a:rPr lang="zh-TW" altLang="en-US" sz="3200" dirty="0" smtClean="0"/>
              <a:t>到對為止，紀錄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次數、</a:t>
            </a:r>
            <a:r>
              <a:rPr lang="zh-TW" altLang="zh-TW" sz="3200" dirty="0" smtClean="0"/>
              <a:t>猜</a:t>
            </a:r>
            <a:r>
              <a:rPr lang="zh-TW" altLang="en-US" sz="3200" dirty="0" smtClean="0"/>
              <a:t>錯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576886"/>
            <a:ext cx="8064896" cy="62811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SecureRandom</a:t>
            </a:r>
            <a:r>
              <a:rPr lang="en-US" altLang="zh-TW" dirty="0"/>
              <a:t> </a:t>
            </a:r>
            <a:r>
              <a:rPr lang="en-US" altLang="zh-TW" dirty="0" err="1"/>
              <a:t>sr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 Scanner </a:t>
            </a:r>
            <a:r>
              <a:rPr lang="en-US" altLang="zh-TW" dirty="0"/>
              <a:t>input = new Scanner(System.in);	</a:t>
            </a:r>
          </a:p>
          <a:p>
            <a:pPr marL="0" indent="0">
              <a:buNone/>
            </a:pPr>
            <a:r>
              <a:rPr lang="en-US" altLang="zh-TW" dirty="0" err="1" smtClean="0"/>
              <a:t>sr</a:t>
            </a:r>
            <a:r>
              <a:rPr lang="en-US" altLang="zh-TW" dirty="0" smtClean="0"/>
              <a:t> </a:t>
            </a:r>
            <a:r>
              <a:rPr lang="en-US" altLang="zh-TW" dirty="0"/>
              <a:t>= new </a:t>
            </a:r>
            <a:r>
              <a:rPr lang="en-US" altLang="zh-TW" dirty="0" err="1"/>
              <a:t>SecureRandom</a:t>
            </a:r>
            <a:r>
              <a:rPr lang="en-US" altLang="zh-TW" dirty="0"/>
              <a:t>();	</a:t>
            </a:r>
          </a:p>
          <a:p>
            <a:pPr marL="0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a = 0,b = 10</a:t>
            </a:r>
            <a:r>
              <a:rPr lang="en-US" altLang="zh-TW" dirty="0"/>
              <a:t>, n=0;</a:t>
            </a:r>
          </a:p>
          <a:p>
            <a:pPr marL="0" indent="0">
              <a:buNone/>
            </a:pPr>
            <a:r>
              <a:rPr lang="en-US" altLang="zh-TW" dirty="0" smtClean="0"/>
              <a:t>String </a:t>
            </a:r>
            <a:r>
              <a:rPr lang="en-US" altLang="zh-TW" dirty="0" err="1"/>
              <a:t>badg</a:t>
            </a:r>
            <a:r>
              <a:rPr lang="en-US" altLang="zh-TW" dirty="0"/>
              <a:t>="</a:t>
            </a:r>
            <a:r>
              <a:rPr lang="zh-TW" altLang="en-US" dirty="0"/>
              <a:t>猜錯</a:t>
            </a:r>
            <a:r>
              <a:rPr lang="en-US" altLang="zh-TW" dirty="0"/>
              <a:t>: ", feed1="";</a:t>
            </a:r>
          </a:p>
          <a:p>
            <a:pPr marL="0" indent="0">
              <a:buNone/>
            </a:pPr>
            <a:r>
              <a:rPr lang="en-US" altLang="zh-TW" dirty="0" smtClean="0"/>
              <a:t>a </a:t>
            </a:r>
            <a:r>
              <a:rPr lang="en-US" altLang="zh-TW" dirty="0"/>
              <a:t>= </a:t>
            </a:r>
            <a:r>
              <a:rPr lang="en-US" altLang="zh-TW" dirty="0" err="1"/>
              <a:t>sr.nextInt</a:t>
            </a:r>
            <a:r>
              <a:rPr lang="en-US" altLang="zh-TW" dirty="0"/>
              <a:t>(100)+1;</a:t>
            </a:r>
          </a:p>
          <a:p>
            <a:pPr marL="0" indent="0">
              <a:buNone/>
            </a:pPr>
            <a:r>
              <a:rPr lang="en-US" altLang="zh-TW" dirty="0" smtClean="0"/>
              <a:t>while </a:t>
            </a:r>
            <a:r>
              <a:rPr lang="en-US" altLang="zh-TW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a!=b</a:t>
            </a:r>
            <a:r>
              <a:rPr lang="en-US" altLang="zh-TW" dirty="0"/>
              <a:t>){</a:t>
            </a:r>
          </a:p>
          <a:p>
            <a:pPr marL="0" indent="0">
              <a:buNone/>
            </a:pPr>
            <a:r>
              <a:rPr lang="en-US" altLang="zh-TW" dirty="0" err="1" smtClean="0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猜數字</a:t>
            </a:r>
            <a:r>
              <a:rPr lang="en-US" altLang="zh-TW" dirty="0"/>
              <a:t>(1~100)</a:t>
            </a:r>
            <a:r>
              <a:rPr lang="zh-TW" altLang="en-US" dirty="0"/>
              <a:t>：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en-US" altLang="zh-TW" dirty="0" smtClean="0"/>
              <a:t>b </a:t>
            </a:r>
            <a:r>
              <a:rPr lang="en-US" altLang="zh-TW" dirty="0"/>
              <a:t>= </a:t>
            </a:r>
            <a:r>
              <a:rPr lang="en-US" altLang="zh-TW" dirty="0" err="1"/>
              <a:t>input.nextInt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if </a:t>
            </a:r>
            <a:r>
              <a:rPr lang="en-US" altLang="zh-TW" dirty="0"/>
              <a:t>(a!= b) { //nested if</a:t>
            </a:r>
          </a:p>
          <a:p>
            <a:pPr marL="0" indent="0">
              <a:buNone/>
            </a:pPr>
            <a:r>
              <a:rPr lang="zh-TW" altLang="en-US" dirty="0" smtClean="0"/>
              <a:t>      </a:t>
            </a:r>
            <a:r>
              <a:rPr lang="en-US" altLang="zh-TW" dirty="0" smtClean="0"/>
              <a:t>if </a:t>
            </a:r>
            <a:r>
              <a:rPr lang="en-US" altLang="zh-TW" dirty="0"/>
              <a:t>(a &gt; b)</a:t>
            </a:r>
          </a:p>
          <a:p>
            <a:pPr marL="0" indent="0">
              <a:buNone/>
            </a:pPr>
            <a:r>
              <a:rPr lang="zh-TW" altLang="en-US" dirty="0" smtClean="0"/>
              <a:t>         </a:t>
            </a:r>
            <a:r>
              <a:rPr lang="en-US" altLang="zh-TW" dirty="0" smtClean="0"/>
              <a:t>   </a:t>
            </a:r>
            <a:r>
              <a:rPr lang="en-US" altLang="zh-TW" dirty="0"/>
              <a:t>feed1="</a:t>
            </a:r>
            <a:r>
              <a:rPr lang="zh-TW" altLang="en-US" dirty="0"/>
              <a:t>猜的太小囉</a:t>
            </a:r>
            <a:r>
              <a:rPr lang="en-US" altLang="zh-TW" dirty="0"/>
              <a:t>\n";</a:t>
            </a:r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else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   </a:t>
            </a:r>
            <a:r>
              <a:rPr lang="en-US" altLang="zh-TW" dirty="0"/>
              <a:t>feed1="</a:t>
            </a:r>
            <a:r>
              <a:rPr lang="zh-TW" altLang="en-US" dirty="0"/>
              <a:t>猜的太大囉</a:t>
            </a:r>
            <a:r>
              <a:rPr lang="en-US" altLang="zh-TW" dirty="0"/>
              <a:t>\n";</a:t>
            </a:r>
          </a:p>
          <a:p>
            <a:pPr marL="0" indent="0">
              <a:buNone/>
            </a:pPr>
            <a:r>
              <a:rPr lang="zh-TW" altLang="en-US" dirty="0" smtClean="0"/>
              <a:t>         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badg</a:t>
            </a:r>
            <a:r>
              <a:rPr lang="en-US" altLang="zh-TW" b="1" dirty="0" smtClean="0">
                <a:solidFill>
                  <a:srgbClr val="FF0000"/>
                </a:solidFill>
              </a:rPr>
              <a:t>=</a:t>
            </a:r>
            <a:r>
              <a:rPr lang="en-US" altLang="zh-TW" b="1" dirty="0" err="1" smtClean="0">
                <a:solidFill>
                  <a:srgbClr val="FF0000"/>
                </a:solidFill>
              </a:rPr>
              <a:t>badg+b</a:t>
            </a:r>
            <a:r>
              <a:rPr lang="en-US" altLang="zh-TW" b="1" dirty="0" smtClean="0">
                <a:solidFill>
                  <a:srgbClr val="FF0000"/>
                </a:solidFill>
              </a:rPr>
              <a:t>+“  ”; 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} </a:t>
            </a:r>
            <a:r>
              <a:rPr lang="en-US" altLang="zh-TW" dirty="0"/>
              <a:t>//if(a!= b)</a:t>
            </a:r>
          </a:p>
          <a:p>
            <a:pPr marL="0" indent="0">
              <a:buNone/>
            </a:pPr>
            <a:r>
              <a:rPr lang="en-US" altLang="zh-TW" dirty="0"/>
              <a:t>    else </a:t>
            </a:r>
          </a:p>
          <a:p>
            <a:pPr marL="0" indent="0">
              <a:buNone/>
            </a:pPr>
            <a:r>
              <a:rPr lang="en-US" altLang="zh-TW" dirty="0"/>
              <a:t>       feed1="</a:t>
            </a:r>
            <a:r>
              <a:rPr lang="zh-TW" altLang="en-US" dirty="0"/>
              <a:t>恭喜猜對</a:t>
            </a:r>
            <a:r>
              <a:rPr lang="en-US" altLang="zh-TW" dirty="0"/>
              <a:t>!\n";</a:t>
            </a:r>
          </a:p>
          <a:p>
            <a:pPr marL="0" indent="0">
              <a:buNone/>
            </a:pPr>
            <a:r>
              <a:rPr lang="zh-TW" altLang="en-US" dirty="0" smtClean="0"/>
              <a:t>      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b="1" dirty="0">
                <a:solidFill>
                  <a:srgbClr val="FF0000"/>
                </a:solidFill>
              </a:rPr>
              <a:t>++;</a:t>
            </a:r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 (</a:t>
            </a:r>
            <a:r>
              <a:rPr lang="en-US" altLang="zh-TW" b="1" dirty="0" smtClean="0">
                <a:solidFill>
                  <a:srgbClr val="FF0000"/>
                </a:solidFill>
              </a:rPr>
              <a:t>feed1+“</a:t>
            </a:r>
            <a:r>
              <a:rPr lang="zh-TW" altLang="en-US" b="1" dirty="0" smtClean="0">
                <a:solidFill>
                  <a:srgbClr val="FF0000"/>
                </a:solidFill>
              </a:rPr>
              <a:t>猜</a:t>
            </a:r>
            <a:r>
              <a:rPr lang="en-US" altLang="zh-TW" b="1" dirty="0" smtClean="0">
                <a:solidFill>
                  <a:srgbClr val="FF0000"/>
                </a:solidFill>
              </a:rPr>
              <a:t>”+</a:t>
            </a:r>
            <a:r>
              <a:rPr lang="en-US" altLang="zh-TW" b="1" dirty="0">
                <a:solidFill>
                  <a:srgbClr val="FF0000"/>
                </a:solidFill>
              </a:rPr>
              <a:t>n</a:t>
            </a:r>
            <a:r>
              <a:rPr lang="en-US" altLang="zh-TW" b="1" dirty="0" smtClean="0">
                <a:solidFill>
                  <a:srgbClr val="FF0000"/>
                </a:solidFill>
              </a:rPr>
              <a:t>+“</a:t>
            </a:r>
            <a:r>
              <a:rPr lang="zh-TW" altLang="en-US" b="1" dirty="0" smtClean="0">
                <a:solidFill>
                  <a:srgbClr val="FF0000"/>
                </a:solidFill>
              </a:rPr>
              <a:t>次</a:t>
            </a:r>
            <a:r>
              <a:rPr lang="en-US" altLang="zh-TW" b="1" dirty="0">
                <a:solidFill>
                  <a:srgbClr val="FF0000"/>
                </a:solidFill>
              </a:rPr>
              <a:t>\</a:t>
            </a:r>
            <a:r>
              <a:rPr lang="en-US" altLang="zh-TW" b="1" dirty="0" smtClean="0">
                <a:solidFill>
                  <a:srgbClr val="FF0000"/>
                </a:solidFill>
              </a:rPr>
              <a:t>n”+</a:t>
            </a:r>
            <a:r>
              <a:rPr lang="en-US" altLang="zh-TW" b="1" dirty="0" err="1">
                <a:solidFill>
                  <a:srgbClr val="FF0000"/>
                </a:solidFill>
              </a:rPr>
              <a:t>badg</a:t>
            </a:r>
            <a:r>
              <a:rPr lang="en-US" altLang="zh-TW" dirty="0" smtClean="0"/>
              <a:t>);</a:t>
            </a:r>
            <a:r>
              <a:rPr lang="zh-TW" altLang="en-US" dirty="0" smtClean="0"/>
              <a:t>  </a:t>
            </a:r>
            <a:r>
              <a:rPr lang="en-US" altLang="zh-TW" dirty="0" smtClean="0"/>
              <a:t>  }</a:t>
            </a:r>
            <a:r>
              <a:rPr lang="zh-TW" altLang="en-US" dirty="0" smtClean="0"/>
              <a:t> </a:t>
            </a:r>
            <a:r>
              <a:rPr lang="en-US" altLang="zh-TW" dirty="0" smtClean="0"/>
              <a:t>//while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System.out.println</a:t>
            </a:r>
            <a:r>
              <a:rPr lang="en-US" altLang="zh-TW" dirty="0"/>
              <a:t>("TKS for testing!");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692696"/>
            <a:ext cx="2376264" cy="474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027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0678" y="440668"/>
            <a:ext cx="8604448" cy="1656184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zh-TW" altLang="en-US" sz="3200" dirty="0" smtClean="0"/>
              <a:t>第</a:t>
            </a:r>
            <a:r>
              <a:rPr lang="en-US" altLang="zh-TW" sz="3200" dirty="0" smtClean="0"/>
              <a:t>6</a:t>
            </a:r>
            <a:r>
              <a:rPr lang="zh-TW" altLang="en-US" sz="3200" dirty="0" smtClean="0"/>
              <a:t>周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 smtClean="0"/>
              <a:t>程式</a:t>
            </a:r>
            <a:r>
              <a:rPr lang="zh-TW" altLang="en-US" sz="3200" dirty="0" smtClean="0">
                <a:solidFill>
                  <a:srgbClr val="FF0000"/>
                </a:solidFill>
              </a:rPr>
              <a:t>習題</a:t>
            </a:r>
            <a:r>
              <a:rPr lang="en-US" altLang="zh-TW" sz="3200" dirty="0" smtClean="0">
                <a:solidFill>
                  <a:srgbClr val="FF0000"/>
                </a:solidFill>
              </a:rPr>
              <a:t>5:</a:t>
            </a:r>
            <a:r>
              <a:rPr lang="zh-TW" altLang="en-US" sz="3200" dirty="0">
                <a:solidFill>
                  <a:prstClr val="black"/>
                </a:solidFill>
              </a:rPr>
              <a:t>輸入身高</a:t>
            </a:r>
            <a:r>
              <a:rPr lang="zh-TW" altLang="en-US" sz="3200" b="1" dirty="0">
                <a:solidFill>
                  <a:srgbClr val="0070C0"/>
                </a:solidFill>
              </a:rPr>
              <a:t>，</a:t>
            </a:r>
            <a:r>
              <a:rPr lang="zh-TW" altLang="en-US" sz="3200" dirty="0">
                <a:solidFill>
                  <a:prstClr val="black"/>
                </a:solidFill>
              </a:rPr>
              <a:t> 輸入體重，計算</a:t>
            </a:r>
            <a:r>
              <a:rPr lang="en-US" altLang="zh-TW" sz="3200" dirty="0">
                <a:solidFill>
                  <a:prstClr val="black"/>
                </a:solidFill>
              </a:rPr>
              <a:t>BMI</a:t>
            </a:r>
            <a:r>
              <a:rPr lang="zh-TW" altLang="en-US" sz="3200" dirty="0" smtClean="0">
                <a:solidFill>
                  <a:prstClr val="black"/>
                </a:solidFill>
              </a:rPr>
              <a:t>，</a:t>
            </a:r>
            <a:r>
              <a:rPr lang="zh-TW" altLang="en-US" sz="3200" dirty="0">
                <a:solidFill>
                  <a:prstClr val="black"/>
                </a:solidFill>
              </a:rPr>
              <a:t>能</a:t>
            </a:r>
            <a:r>
              <a:rPr lang="zh-TW" altLang="en-US" sz="3200" dirty="0" smtClean="0">
                <a:solidFill>
                  <a:srgbClr val="FF0000"/>
                </a:solidFill>
              </a:rPr>
              <a:t>診斷</a:t>
            </a:r>
            <a:r>
              <a:rPr lang="zh-TW" altLang="en-US" sz="3200" dirty="0">
                <a:solidFill>
                  <a:srgbClr val="FF0000"/>
                </a:solidFill>
              </a:rPr>
              <a:t>六種體</a:t>
            </a:r>
            <a:r>
              <a:rPr lang="zh-TW" altLang="en-US" sz="3200" dirty="0" smtClean="0">
                <a:solidFill>
                  <a:srgbClr val="FF0000"/>
                </a:solidFill>
              </a:rPr>
              <a:t>位，重複執行，直到</a:t>
            </a:r>
            <a:r>
              <a:rPr lang="zh-TW" altLang="en-US" sz="3200" dirty="0" smtClean="0">
                <a:solidFill>
                  <a:prstClr val="black"/>
                </a:solidFill>
              </a:rPr>
              <a:t>身高</a:t>
            </a:r>
            <a:r>
              <a:rPr lang="zh-TW" altLang="en-US" sz="3200" b="1" dirty="0" smtClean="0">
                <a:solidFill>
                  <a:srgbClr val="0070C0"/>
                </a:solidFill>
              </a:rPr>
              <a:t>或</a:t>
            </a:r>
            <a:r>
              <a:rPr lang="zh-TW" altLang="en-US" sz="3200" dirty="0" smtClean="0">
                <a:solidFill>
                  <a:prstClr val="black"/>
                </a:solidFill>
              </a:rPr>
              <a:t>體重</a:t>
            </a:r>
            <a:r>
              <a:rPr lang="zh-TW" altLang="en-US" sz="3200" dirty="0" smtClean="0">
                <a:solidFill>
                  <a:prstClr val="black"/>
                </a:solidFill>
              </a:rPr>
              <a:t>輸入</a:t>
            </a:r>
            <a:r>
              <a:rPr lang="en-US" altLang="zh-TW" sz="3200" dirty="0" smtClean="0">
                <a:solidFill>
                  <a:prstClr val="black"/>
                </a:solidFill>
              </a:rPr>
              <a:t>&lt;2</a:t>
            </a:r>
            <a:r>
              <a:rPr lang="en-US" altLang="zh-TW" sz="3200" dirty="0" smtClean="0">
                <a:solidFill>
                  <a:prstClr val="black"/>
                </a:solidFill>
              </a:rPr>
              <a:t>0</a:t>
            </a:r>
            <a:r>
              <a:rPr lang="en-US" altLang="zh-TW" dirty="0" smtClean="0">
                <a:solidFill>
                  <a:prstClr val="black"/>
                </a:solidFill>
              </a:rPr>
              <a:t/>
            </a:r>
            <a:br>
              <a:rPr lang="en-US" altLang="zh-TW" dirty="0" smtClean="0">
                <a:solidFill>
                  <a:prstClr val="black"/>
                </a:solidFill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2636912"/>
            <a:ext cx="7886700" cy="3618950"/>
          </a:xfrm>
        </p:spPr>
        <p:txBody>
          <a:bodyPr>
            <a:normAutofit/>
          </a:bodyPr>
          <a:lstStyle/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可</a:t>
            </a:r>
            <a:r>
              <a:rPr lang="zh-TW" altLang="en-US" dirty="0">
                <a:solidFill>
                  <a:srgbClr val="FF0000"/>
                </a:solidFill>
              </a:rPr>
              <a:t>重複執行，直到</a:t>
            </a:r>
            <a:r>
              <a:rPr lang="zh-TW" altLang="en-US" dirty="0">
                <a:solidFill>
                  <a:prstClr val="black"/>
                </a:solidFill>
              </a:rPr>
              <a:t>身高</a:t>
            </a:r>
            <a:r>
              <a:rPr lang="zh-TW" altLang="en-US" b="1" dirty="0">
                <a:solidFill>
                  <a:srgbClr val="0070C0"/>
                </a:solidFill>
              </a:rPr>
              <a:t>或</a:t>
            </a:r>
            <a:r>
              <a:rPr lang="zh-TW" altLang="en-US" dirty="0">
                <a:solidFill>
                  <a:prstClr val="black"/>
                </a:solidFill>
              </a:rPr>
              <a:t>體重</a:t>
            </a:r>
            <a:r>
              <a:rPr lang="zh-TW" altLang="en-US" dirty="0" smtClean="0">
                <a:solidFill>
                  <a:prstClr val="black"/>
                </a:solidFill>
              </a:rPr>
              <a:t>輸入</a:t>
            </a:r>
            <a:r>
              <a:rPr lang="en-US" altLang="zh-TW" dirty="0">
                <a:solidFill>
                  <a:prstClr val="black"/>
                </a:solidFill>
              </a:rPr>
              <a:t>&lt;20</a:t>
            </a:r>
            <a:endParaRPr lang="en-US" altLang="zh-TW" dirty="0">
              <a:solidFill>
                <a:prstClr val="black"/>
              </a:solidFill>
            </a:endParaRPr>
          </a:p>
          <a:p>
            <a:pPr lvl="1"/>
            <a:r>
              <a:rPr lang="zh-TW" altLang="en-US" dirty="0" smtClean="0">
                <a:solidFill>
                  <a:prstClr val="black"/>
                </a:solidFill>
              </a:rPr>
              <a:t>繳交</a:t>
            </a:r>
            <a:r>
              <a:rPr lang="zh-TW" altLang="en-US" dirty="0">
                <a:solidFill>
                  <a:prstClr val="black"/>
                </a:solidFill>
              </a:rPr>
              <a:t>設計歷程檔及</a:t>
            </a:r>
            <a:r>
              <a:rPr lang="en-US" altLang="zh-TW" dirty="0">
                <a:solidFill>
                  <a:prstClr val="black"/>
                </a:solidFill>
              </a:rPr>
              <a:t>.java</a:t>
            </a:r>
            <a:endParaRPr lang="zh-TW" altLang="zh-TW" dirty="0"/>
          </a:p>
          <a:p>
            <a:pPr lvl="1"/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717032"/>
            <a:ext cx="5419814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5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886700" cy="99417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6</a:t>
            </a:r>
            <a:r>
              <a:rPr lang="zh-TW" altLang="en-US" dirty="0" smtClean="0"/>
              <a:t>周 程式</a:t>
            </a:r>
            <a:r>
              <a:rPr lang="zh-TW" altLang="en-US" dirty="0" smtClean="0">
                <a:solidFill>
                  <a:srgbClr val="FF0000"/>
                </a:solidFill>
              </a:rPr>
              <a:t>習題</a:t>
            </a:r>
            <a:r>
              <a:rPr lang="en-US" altLang="zh-TW" dirty="0" smtClean="0">
                <a:solidFill>
                  <a:srgbClr val="FF0000"/>
                </a:solidFill>
              </a:rPr>
              <a:t>7:</a:t>
            </a:r>
            <a:r>
              <a:rPr lang="zh-TW" altLang="zh-TW" dirty="0" smtClean="0"/>
              <a:t>亂數</a:t>
            </a:r>
            <a:r>
              <a:rPr lang="zh-TW" altLang="en-US" dirty="0" smtClean="0"/>
              <a:t>減</a:t>
            </a:r>
            <a:r>
              <a:rPr lang="zh-TW" altLang="zh-TW" dirty="0" smtClean="0"/>
              <a:t>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110804"/>
            <a:ext cx="7886700" cy="5630564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 </a:t>
            </a:r>
            <a:r>
              <a:rPr lang="zh-TW" altLang="zh-TW" dirty="0" smtClean="0"/>
              <a:t>亂數</a:t>
            </a:r>
            <a:r>
              <a:rPr lang="zh-TW" altLang="en-US" dirty="0" smtClean="0">
                <a:solidFill>
                  <a:srgbClr val="FF0000"/>
                </a:solidFill>
              </a:rPr>
              <a:t>減</a:t>
            </a:r>
            <a:r>
              <a:rPr lang="zh-TW" altLang="zh-TW" dirty="0" smtClean="0">
                <a:solidFill>
                  <a:srgbClr val="FF0000"/>
                </a:solidFill>
              </a:rPr>
              <a:t>法</a:t>
            </a:r>
            <a:r>
              <a:rPr lang="zh-TW" altLang="zh-TW" dirty="0" smtClean="0"/>
              <a:t>練習</a:t>
            </a:r>
            <a:r>
              <a:rPr lang="en-US" altLang="zh-TW" dirty="0" smtClean="0"/>
              <a:t>n</a:t>
            </a:r>
            <a:r>
              <a:rPr lang="zh-TW" altLang="en-US" dirty="0" smtClean="0"/>
              <a:t>題</a:t>
            </a:r>
            <a:r>
              <a:rPr lang="en-US" altLang="zh-TW" dirty="0" smtClean="0"/>
              <a:t>: </a:t>
            </a:r>
            <a:r>
              <a:rPr lang="en-US" altLang="zh-TW" sz="750" dirty="0">
                <a:solidFill>
                  <a:schemeClr val="bg1"/>
                </a:solidFill>
              </a:rPr>
              <a:t>(</a:t>
            </a:r>
            <a:r>
              <a:rPr lang="en-US" altLang="zh-TW" sz="750" dirty="0" smtClean="0">
                <a:solidFill>
                  <a:schemeClr val="bg1"/>
                </a:solidFill>
              </a:rPr>
              <a:t>1</a:t>
            </a:r>
          </a:p>
          <a:p>
            <a:pPr lvl="1"/>
            <a:r>
              <a:rPr lang="en-US" altLang="zh-TW" sz="350" dirty="0" smtClean="0">
                <a:solidFill>
                  <a:schemeClr val="bg1"/>
                </a:solidFill>
              </a:rPr>
              <a:t>)</a:t>
            </a:r>
            <a:r>
              <a:rPr lang="zh-TW" altLang="zh-TW" sz="350" dirty="0">
                <a:solidFill>
                  <a:schemeClr val="bg1"/>
                </a:solidFill>
              </a:rPr>
              <a:t>出</a:t>
            </a:r>
            <a:r>
              <a:rPr lang="en-US" altLang="zh-TW" sz="350" dirty="0">
                <a:solidFill>
                  <a:schemeClr val="bg1"/>
                </a:solidFill>
              </a:rPr>
              <a:t>10</a:t>
            </a:r>
            <a:r>
              <a:rPr lang="zh-TW" altLang="zh-TW" sz="350" dirty="0">
                <a:solidFill>
                  <a:schemeClr val="bg1"/>
                </a:solidFill>
              </a:rPr>
              <a:t>題，答錯不出下一題，直到答對為止；</a:t>
            </a:r>
            <a:r>
              <a:rPr lang="en-US" altLang="zh-TW" sz="350" dirty="0">
                <a:solidFill>
                  <a:schemeClr val="bg1"/>
                </a:solidFill>
              </a:rPr>
              <a:t>   (2)</a:t>
            </a:r>
            <a:r>
              <a:rPr lang="zh-TW" altLang="zh-TW" sz="350" dirty="0">
                <a:solidFill>
                  <a:schemeClr val="bg1"/>
                </a:solidFill>
              </a:rPr>
              <a:t>出</a:t>
            </a:r>
            <a:r>
              <a:rPr lang="en-US" altLang="zh-TW" sz="350" dirty="0">
                <a:solidFill>
                  <a:schemeClr val="bg1"/>
                </a:solidFill>
              </a:rPr>
              <a:t>N</a:t>
            </a:r>
            <a:r>
              <a:rPr lang="zh-TW" altLang="zh-TW" sz="350" dirty="0">
                <a:solidFill>
                  <a:schemeClr val="bg1"/>
                </a:solidFill>
              </a:rPr>
              <a:t>題，由</a:t>
            </a:r>
            <a:r>
              <a:rPr lang="en-US" altLang="zh-TW" sz="350" dirty="0">
                <a:solidFill>
                  <a:schemeClr val="bg1"/>
                </a:solidFill>
              </a:rPr>
              <a:t>user</a:t>
            </a:r>
            <a:r>
              <a:rPr lang="zh-TW" altLang="zh-TW" sz="350" dirty="0">
                <a:solidFill>
                  <a:schemeClr val="bg1"/>
                </a:solidFill>
              </a:rPr>
              <a:t>決定題數，每題</a:t>
            </a:r>
            <a:r>
              <a:rPr lang="en-US" altLang="zh-TW" sz="350" dirty="0">
                <a:solidFill>
                  <a:schemeClr val="bg1"/>
                </a:solidFill>
              </a:rPr>
              <a:t>10</a:t>
            </a:r>
            <a:r>
              <a:rPr lang="zh-TW" altLang="zh-TW" sz="350" dirty="0">
                <a:solidFill>
                  <a:schemeClr val="bg1"/>
                </a:solidFill>
              </a:rPr>
              <a:t>分，答錯之題目須於結束時顯示；</a:t>
            </a:r>
          </a:p>
          <a:p>
            <a:pPr lvl="1"/>
            <a:r>
              <a:rPr lang="zh-TW" altLang="en-US" dirty="0" smtClean="0"/>
              <a:t>題數</a:t>
            </a:r>
            <a:r>
              <a:rPr lang="zh-TW" altLang="en-US" dirty="0" smtClean="0">
                <a:solidFill>
                  <a:srgbClr val="FF0000"/>
                </a:solidFill>
              </a:rPr>
              <a:t>由</a:t>
            </a:r>
            <a:r>
              <a:rPr lang="en-US" altLang="zh-TW" dirty="0" smtClean="0">
                <a:solidFill>
                  <a:srgbClr val="FF0000"/>
                </a:solidFill>
              </a:rPr>
              <a:t>user</a:t>
            </a:r>
            <a:r>
              <a:rPr lang="zh-TW" altLang="en-US" dirty="0" smtClean="0">
                <a:solidFill>
                  <a:srgbClr val="FF0000"/>
                </a:solidFill>
              </a:rPr>
              <a:t>決定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難度</a:t>
            </a:r>
            <a:r>
              <a:rPr lang="zh-TW" altLang="en-US" dirty="0">
                <a:solidFill>
                  <a:srgbClr val="FF0000"/>
                </a:solidFill>
              </a:rPr>
              <a:t>由</a:t>
            </a:r>
            <a:r>
              <a:rPr lang="en-US" altLang="zh-TW" dirty="0">
                <a:solidFill>
                  <a:srgbClr val="FF0000"/>
                </a:solidFill>
              </a:rPr>
              <a:t>user</a:t>
            </a:r>
            <a:r>
              <a:rPr lang="zh-TW" altLang="en-US" dirty="0" smtClean="0">
                <a:solidFill>
                  <a:srgbClr val="FF0000"/>
                </a:solidFill>
              </a:rPr>
              <a:t>決定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dirty="0" smtClean="0"/>
              <a:t>難度</a:t>
            </a:r>
            <a:r>
              <a:rPr lang="en-US" altLang="zh-TW" dirty="0" smtClean="0"/>
              <a:t>1</a:t>
            </a:r>
            <a:r>
              <a:rPr lang="en-US" altLang="zh-TW" dirty="0" smtClean="0"/>
              <a:t>:  </a:t>
            </a:r>
            <a:r>
              <a:rPr lang="zh-TW" altLang="en-US" dirty="0" smtClean="0"/>
              <a:t>個位</a:t>
            </a:r>
            <a:r>
              <a:rPr lang="zh-TW" altLang="en-US" dirty="0" smtClean="0"/>
              <a:t>數</a:t>
            </a:r>
            <a:r>
              <a:rPr lang="zh-TW" altLang="zh-TW" dirty="0" smtClean="0">
                <a:solidFill>
                  <a:srgbClr val="FF0000"/>
                </a:solidFill>
              </a:rPr>
              <a:t>減</a:t>
            </a:r>
            <a:r>
              <a:rPr lang="zh-TW" altLang="en-US" dirty="0" smtClean="0"/>
              <a:t>個位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難度</a:t>
            </a:r>
            <a:r>
              <a:rPr lang="en-US" altLang="zh-TW" dirty="0"/>
              <a:t>2</a:t>
            </a:r>
            <a:r>
              <a:rPr lang="en-US" altLang="zh-TW" dirty="0" smtClean="0"/>
              <a:t>:  </a:t>
            </a:r>
            <a:r>
              <a:rPr lang="zh-TW" altLang="en-US" dirty="0"/>
              <a:t>十位數</a:t>
            </a:r>
            <a:r>
              <a:rPr lang="zh-TW" altLang="zh-TW" dirty="0">
                <a:solidFill>
                  <a:srgbClr val="FF0000"/>
                </a:solidFill>
              </a:rPr>
              <a:t>減</a:t>
            </a:r>
            <a:r>
              <a:rPr lang="zh-TW" altLang="en-US" dirty="0"/>
              <a:t>個位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難度</a:t>
            </a:r>
            <a:r>
              <a:rPr lang="en-US" altLang="zh-TW" dirty="0" smtClean="0"/>
              <a:t>3:</a:t>
            </a:r>
            <a:r>
              <a:rPr lang="zh-TW" altLang="en-US" dirty="0" smtClean="0"/>
              <a:t>  </a:t>
            </a:r>
            <a:r>
              <a:rPr lang="zh-TW" altLang="en-US" dirty="0" smtClean="0"/>
              <a:t>百位數</a:t>
            </a:r>
            <a:r>
              <a:rPr lang="zh-TW" altLang="zh-TW" dirty="0" smtClean="0">
                <a:solidFill>
                  <a:srgbClr val="FF0000"/>
                </a:solidFill>
              </a:rPr>
              <a:t>減</a:t>
            </a:r>
            <a:r>
              <a:rPr lang="zh-TW" altLang="en-US" dirty="0" smtClean="0"/>
              <a:t>十位數</a:t>
            </a:r>
            <a:endParaRPr lang="en-US" altLang="zh-TW" dirty="0"/>
          </a:p>
          <a:p>
            <a:pPr lvl="1"/>
            <a:r>
              <a:rPr lang="zh-TW" altLang="zh-TW" dirty="0" smtClean="0">
                <a:solidFill>
                  <a:srgbClr val="FF0000"/>
                </a:solidFill>
              </a:rPr>
              <a:t>不可小減大</a:t>
            </a:r>
            <a:r>
              <a:rPr lang="zh-TW" altLang="zh-TW" dirty="0" smtClean="0"/>
              <a:t>，每題</a:t>
            </a:r>
            <a:r>
              <a:rPr lang="en-US" altLang="zh-TW" dirty="0" smtClean="0"/>
              <a:t>10</a:t>
            </a:r>
            <a:r>
              <a:rPr lang="zh-TW" altLang="zh-TW" dirty="0" smtClean="0"/>
              <a:t>分</a:t>
            </a:r>
          </a:p>
          <a:p>
            <a:pPr lvl="1"/>
            <a:r>
              <a:rPr lang="zh-TW" altLang="en-US" dirty="0" smtClean="0"/>
              <a:t>紀錄</a:t>
            </a:r>
            <a:r>
              <a:rPr lang="zh-TW" altLang="zh-TW" dirty="0" smtClean="0">
                <a:solidFill>
                  <a:srgbClr val="FF0000"/>
                </a:solidFill>
              </a:rPr>
              <a:t>答錯</a:t>
            </a:r>
            <a:r>
              <a:rPr lang="zh-TW" altLang="en-US" dirty="0" smtClean="0"/>
              <a:t>題目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只紀錄</a:t>
            </a:r>
            <a:r>
              <a:rPr lang="zh-TW" altLang="en-US" dirty="0"/>
              <a:t>一次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zh-TW" dirty="0"/>
              <a:t>練習</a:t>
            </a:r>
            <a:r>
              <a:rPr lang="zh-TW" altLang="en-US" dirty="0" smtClean="0"/>
              <a:t>結束會顯示</a:t>
            </a:r>
            <a:r>
              <a:rPr lang="zh-TW" altLang="zh-TW" dirty="0">
                <a:solidFill>
                  <a:srgbClr val="FF0000"/>
                </a:solidFill>
              </a:rPr>
              <a:t>答錯</a:t>
            </a:r>
            <a:r>
              <a:rPr lang="zh-TW" altLang="en-US" dirty="0"/>
              <a:t>題目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答</a:t>
            </a:r>
            <a:r>
              <a:rPr lang="zh-TW" altLang="zh-TW" dirty="0"/>
              <a:t>錯</a:t>
            </a:r>
            <a:r>
              <a:rPr lang="zh-TW" altLang="en-US" dirty="0"/>
              <a:t>不出</a:t>
            </a:r>
            <a:r>
              <a:rPr lang="zh-TW" altLang="zh-TW" dirty="0"/>
              <a:t>下一題，直到</a:t>
            </a:r>
            <a:r>
              <a:rPr lang="zh-TW" altLang="zh-TW" dirty="0" smtClean="0"/>
              <a:t>答對</a:t>
            </a:r>
            <a:r>
              <a:rPr lang="zh-TW" altLang="en-US" dirty="0" smtClean="0"/>
              <a:t>才出</a:t>
            </a:r>
            <a:r>
              <a:rPr lang="zh-TW" altLang="zh-TW" dirty="0"/>
              <a:t>下一題為止</a:t>
            </a:r>
            <a:endParaRPr lang="en-US" altLang="zh-TW" dirty="0"/>
          </a:p>
          <a:p>
            <a:pPr lvl="1"/>
            <a:r>
              <a:rPr lang="zh-TW" altLang="en-US" dirty="0" smtClean="0">
                <a:solidFill>
                  <a:prstClr val="black"/>
                </a:solidFill>
              </a:rPr>
              <a:t>繳交</a:t>
            </a:r>
            <a:r>
              <a:rPr lang="zh-TW" altLang="en-US" dirty="0">
                <a:solidFill>
                  <a:prstClr val="black"/>
                </a:solidFill>
              </a:rPr>
              <a:t>設計歷程檔及</a:t>
            </a:r>
            <a:r>
              <a:rPr lang="en-US" altLang="zh-TW" dirty="0">
                <a:solidFill>
                  <a:prstClr val="black"/>
                </a:solidFill>
              </a:rPr>
              <a:t>.</a:t>
            </a:r>
            <a:r>
              <a:rPr lang="en-US" altLang="zh-TW" dirty="0" smtClean="0">
                <a:solidFill>
                  <a:prstClr val="black"/>
                </a:solidFill>
              </a:rPr>
              <a:t>java</a:t>
            </a:r>
          </a:p>
          <a:p>
            <a:pPr lvl="1"/>
            <a:r>
              <a:rPr lang="en-US" altLang="zh-TW" dirty="0" smtClean="0"/>
              <a:t>for example:</a:t>
            </a:r>
          </a:p>
          <a:p>
            <a:pPr marL="914400" lvl="2" indent="0">
              <a:buNone/>
            </a:pPr>
            <a:r>
              <a:rPr lang="zh-TW" altLang="en-US" dirty="0"/>
              <a:t>輸入題</a:t>
            </a:r>
            <a:r>
              <a:rPr lang="zh-TW" altLang="en-US" dirty="0" smtClean="0"/>
              <a:t>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</a:p>
          <a:p>
            <a:pPr marL="914400" lvl="2" indent="0">
              <a:buNone/>
            </a:pPr>
            <a:r>
              <a:rPr lang="zh-TW" altLang="en-US" dirty="0" smtClean="0"/>
              <a:t>選擇難度</a:t>
            </a:r>
            <a:r>
              <a:rPr lang="en-US" altLang="zh-TW" dirty="0" smtClean="0"/>
              <a:t>(1.</a:t>
            </a:r>
            <a:r>
              <a:rPr lang="zh-TW" altLang="en-US" dirty="0"/>
              <a:t>十位數</a:t>
            </a:r>
            <a:r>
              <a:rPr lang="zh-TW" altLang="zh-TW" dirty="0">
                <a:solidFill>
                  <a:srgbClr val="FF0000"/>
                </a:solidFill>
              </a:rPr>
              <a:t>減</a:t>
            </a:r>
            <a:r>
              <a:rPr lang="zh-TW" altLang="en-US" dirty="0"/>
              <a:t>個位</a:t>
            </a:r>
            <a:r>
              <a:rPr lang="zh-TW" altLang="en-US" dirty="0" smtClean="0"/>
              <a:t>數</a:t>
            </a:r>
            <a:r>
              <a:rPr lang="en-US" altLang="zh-TW" dirty="0" smtClean="0"/>
              <a:t> ,2</a:t>
            </a:r>
            <a:r>
              <a:rPr lang="en-US" altLang="zh-TW" dirty="0" smtClean="0"/>
              <a:t>.</a:t>
            </a:r>
            <a:r>
              <a:rPr lang="zh-TW" altLang="en-US" dirty="0"/>
              <a:t>十位數</a:t>
            </a:r>
            <a:r>
              <a:rPr lang="zh-TW" altLang="zh-TW" dirty="0">
                <a:solidFill>
                  <a:srgbClr val="FF0000"/>
                </a:solidFill>
              </a:rPr>
              <a:t>減</a:t>
            </a:r>
            <a:r>
              <a:rPr lang="zh-TW" altLang="en-US" dirty="0"/>
              <a:t>十</a:t>
            </a:r>
            <a:r>
              <a:rPr lang="zh-TW" altLang="en-US" dirty="0" smtClean="0"/>
              <a:t>位數</a:t>
            </a:r>
            <a:r>
              <a:rPr lang="en-US" altLang="zh-TW" dirty="0"/>
              <a:t>, 3:</a:t>
            </a:r>
            <a:r>
              <a:rPr lang="zh-TW" altLang="en-US" dirty="0"/>
              <a:t>  百位數</a:t>
            </a:r>
            <a:r>
              <a:rPr lang="zh-TW" altLang="zh-TW" dirty="0">
                <a:solidFill>
                  <a:srgbClr val="FF0000"/>
                </a:solidFill>
              </a:rPr>
              <a:t>減</a:t>
            </a:r>
            <a:r>
              <a:rPr lang="zh-TW" altLang="en-US" dirty="0"/>
              <a:t>十位數</a:t>
            </a:r>
            <a:r>
              <a:rPr lang="en-US" altLang="zh-TW" dirty="0" smtClean="0"/>
              <a:t>): </a:t>
            </a:r>
            <a:r>
              <a:rPr lang="en-US" altLang="zh-TW" dirty="0" smtClean="0"/>
              <a:t>1</a:t>
            </a:r>
          </a:p>
          <a:p>
            <a:pPr marL="914400" lvl="2" indent="0">
              <a:buNone/>
            </a:pPr>
            <a:r>
              <a:rPr lang="en-US" altLang="zh-TW" dirty="0" smtClean="0"/>
              <a:t>(1) 5-3= 3</a:t>
            </a:r>
          </a:p>
          <a:p>
            <a:pPr marL="914400" lvl="2" indent="0">
              <a:buNone/>
            </a:pPr>
            <a:r>
              <a:rPr lang="zh-TW" altLang="zh-TW" dirty="0">
                <a:solidFill>
                  <a:srgbClr val="FF0000"/>
                </a:solidFill>
              </a:rPr>
              <a:t>答</a:t>
            </a:r>
            <a:r>
              <a:rPr lang="zh-TW" altLang="zh-TW" dirty="0" smtClean="0">
                <a:solidFill>
                  <a:srgbClr val="FF0000"/>
                </a:solidFill>
              </a:rPr>
              <a:t>錯</a:t>
            </a:r>
            <a:r>
              <a:rPr lang="zh-TW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TW" dirty="0" smtClean="0">
                <a:solidFill>
                  <a:srgbClr val="FF0000"/>
                </a:solidFill>
              </a:rPr>
              <a:t>try again!</a:t>
            </a:r>
          </a:p>
          <a:p>
            <a:pPr marL="914400" lvl="2" indent="0">
              <a:buNone/>
            </a:pPr>
            <a:r>
              <a:rPr lang="en-US" altLang="zh-TW" dirty="0" smtClean="0"/>
              <a:t>(1) 5-3=2</a:t>
            </a:r>
          </a:p>
          <a:p>
            <a:pPr marL="914400" lvl="2" indent="0">
              <a:buNone/>
            </a:pPr>
            <a:r>
              <a:rPr lang="zh-TW" altLang="zh-TW" dirty="0" smtClean="0"/>
              <a:t>答對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!</a:t>
            </a:r>
          </a:p>
          <a:p>
            <a:pPr marL="914400" lvl="2" indent="0">
              <a:buNone/>
            </a:pPr>
            <a:r>
              <a:rPr lang="en-US" altLang="zh-TW" dirty="0" smtClean="0"/>
              <a:t>(2) 10-9=1</a:t>
            </a:r>
          </a:p>
          <a:p>
            <a:pPr marL="914400" lvl="2" indent="0">
              <a:buNone/>
            </a:pPr>
            <a:r>
              <a:rPr lang="zh-TW" altLang="zh-TW" dirty="0"/>
              <a:t>答對</a:t>
            </a:r>
            <a:r>
              <a:rPr lang="zh-TW" altLang="en-US" dirty="0" smtClean="0"/>
              <a:t>，</a:t>
            </a:r>
            <a:r>
              <a:rPr lang="en-US" altLang="zh-TW" dirty="0" smtClean="0"/>
              <a:t>20</a:t>
            </a:r>
            <a:r>
              <a:rPr lang="zh-TW" altLang="en-US" dirty="0"/>
              <a:t>分</a:t>
            </a:r>
            <a:r>
              <a:rPr lang="en-US" altLang="zh-TW" dirty="0"/>
              <a:t>!</a:t>
            </a:r>
          </a:p>
          <a:p>
            <a:pPr marL="914400" lvl="2" indent="0">
              <a:buNone/>
            </a:pPr>
            <a:r>
              <a:rPr lang="en-US" altLang="zh-TW" dirty="0" smtClean="0"/>
              <a:t>(3) 9-9=0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zh-TW" dirty="0"/>
              <a:t>答對</a:t>
            </a:r>
            <a:r>
              <a:rPr lang="zh-TW" altLang="en-US" dirty="0" smtClean="0"/>
              <a:t>，</a:t>
            </a:r>
            <a:r>
              <a:rPr lang="en-US" altLang="zh-TW" dirty="0" smtClean="0"/>
              <a:t>30</a:t>
            </a:r>
            <a:r>
              <a:rPr lang="zh-TW" altLang="en-US" dirty="0"/>
              <a:t>分</a:t>
            </a:r>
            <a:r>
              <a:rPr lang="en-US" altLang="zh-TW" dirty="0"/>
              <a:t>!</a:t>
            </a:r>
          </a:p>
          <a:p>
            <a:pPr marL="914400" lvl="2" indent="0">
              <a:buNone/>
            </a:pPr>
            <a:r>
              <a:rPr lang="en-US" altLang="zh-TW" dirty="0" smtClean="0"/>
              <a:t>(4) 8-1=7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zh-TW" dirty="0"/>
              <a:t>答對</a:t>
            </a:r>
            <a:r>
              <a:rPr lang="zh-TW" altLang="en-US" dirty="0" smtClean="0"/>
              <a:t>，</a:t>
            </a:r>
            <a:r>
              <a:rPr lang="en-US" altLang="zh-TW" dirty="0" smtClean="0"/>
              <a:t>40</a:t>
            </a:r>
            <a:r>
              <a:rPr lang="zh-TW" altLang="en-US" dirty="0"/>
              <a:t>分</a:t>
            </a:r>
            <a:r>
              <a:rPr lang="en-US" altLang="zh-TW" dirty="0" smtClean="0"/>
              <a:t>!</a:t>
            </a:r>
          </a:p>
          <a:p>
            <a:pPr marL="914400" lvl="2" indent="0">
              <a:buNone/>
            </a:pPr>
            <a:r>
              <a:rPr lang="zh-TW" altLang="en-US" dirty="0" smtClean="0"/>
              <a:t>總分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40</a:t>
            </a:r>
            <a:r>
              <a:rPr lang="zh-TW" altLang="en-US" dirty="0"/>
              <a:t>分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zh-TW" altLang="zh-TW" dirty="0">
                <a:solidFill>
                  <a:srgbClr val="FF0000"/>
                </a:solidFill>
              </a:rPr>
              <a:t>答錯</a:t>
            </a:r>
            <a:r>
              <a:rPr lang="zh-TW" altLang="en-US" dirty="0" smtClean="0"/>
              <a:t>題目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5-3</a:t>
            </a:r>
            <a:r>
              <a:rPr lang="en-US" altLang="zh-TW" dirty="0" smtClean="0"/>
              <a:t>=?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zh-TW" dirty="0"/>
          </a:p>
          <a:p>
            <a:pPr lvl="1"/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87213"/>
            <a:ext cx="8784976" cy="893515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本周程式</a:t>
            </a:r>
            <a:r>
              <a:rPr lang="zh-TW" altLang="en-US" sz="3600" dirty="0" smtClean="0"/>
              <a:t>習題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 </a:t>
            </a:r>
            <a:r>
              <a:rPr lang="zh-TW" altLang="zh-TW" sz="3600" dirty="0" smtClean="0"/>
              <a:t>亂數</a:t>
            </a:r>
            <a:r>
              <a:rPr lang="zh-TW" altLang="en-US" sz="3600" dirty="0" smtClean="0"/>
              <a:t>減</a:t>
            </a:r>
            <a:r>
              <a:rPr lang="zh-TW" altLang="zh-TW" sz="3600" dirty="0" smtClean="0"/>
              <a:t>法</a:t>
            </a:r>
            <a:r>
              <a:rPr lang="zh-TW" altLang="en-US" sz="3600" dirty="0" smtClean="0"/>
              <a:t>、除</a:t>
            </a:r>
            <a:r>
              <a:rPr lang="zh-TW" altLang="zh-TW" sz="3600" dirty="0" smtClean="0"/>
              <a:t>法練習</a:t>
            </a:r>
            <a:r>
              <a:rPr lang="en-US" altLang="zh-TW" sz="3600" dirty="0"/>
              <a:t>(</a:t>
            </a:r>
            <a:r>
              <a:rPr lang="zh-TW" altLang="en-US" sz="3600" dirty="0"/>
              <a:t>自行練習</a:t>
            </a:r>
            <a:r>
              <a:rPr lang="en-US" altLang="zh-TW" sz="3600" dirty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805263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/>
              <a:t>本周程式</a:t>
            </a:r>
            <a:r>
              <a:rPr lang="zh-TW" altLang="en-US" dirty="0" smtClean="0"/>
              <a:t>習題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隨機</a:t>
            </a:r>
            <a:r>
              <a:rPr lang="zh-TW" altLang="en-US" dirty="0"/>
              <a:t>出</a:t>
            </a:r>
            <a:r>
              <a:rPr lang="zh-TW" altLang="en-US" dirty="0" smtClean="0"/>
              <a:t>減</a:t>
            </a:r>
            <a:r>
              <a:rPr lang="zh-TW" altLang="zh-TW" dirty="0" smtClean="0"/>
              <a:t>法</a:t>
            </a:r>
            <a:r>
              <a:rPr lang="zh-TW" altLang="en-US" dirty="0" smtClean="0"/>
              <a:t>或除</a:t>
            </a:r>
            <a:r>
              <a:rPr lang="zh-TW" altLang="zh-TW" dirty="0" smtClean="0"/>
              <a:t>法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zh-TW" dirty="0"/>
              <a:t>亂數</a:t>
            </a:r>
            <a:r>
              <a:rPr lang="zh-TW" altLang="en-US" dirty="0" smtClean="0"/>
              <a:t>減</a:t>
            </a:r>
            <a:r>
              <a:rPr lang="zh-TW" altLang="zh-TW" dirty="0" smtClean="0"/>
              <a:t>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不可以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小</a:t>
            </a:r>
            <a:r>
              <a:rPr lang="zh-TW" altLang="en-US" b="1" u="sng" dirty="0">
                <a:solidFill>
                  <a:srgbClr val="FF0000"/>
                </a:solidFill>
              </a:rPr>
              <a:t>減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大</a:t>
            </a:r>
            <a:endParaRPr lang="en-US" altLang="zh-TW" b="1" u="sng" dirty="0" smtClean="0">
              <a:solidFill>
                <a:srgbClr val="FF0000"/>
              </a:solidFill>
            </a:endParaRPr>
          </a:p>
          <a:p>
            <a:pPr lvl="1"/>
            <a:r>
              <a:rPr lang="zh-TW" altLang="zh-TW" dirty="0" smtClean="0"/>
              <a:t>亂數</a:t>
            </a:r>
            <a:r>
              <a:rPr lang="zh-TW" altLang="en-US" dirty="0"/>
              <a:t>除</a:t>
            </a:r>
            <a:r>
              <a:rPr lang="zh-TW" altLang="zh-TW" dirty="0" smtClean="0"/>
              <a:t>法</a:t>
            </a:r>
            <a:r>
              <a:rPr lang="zh-TW" altLang="zh-TW" dirty="0"/>
              <a:t>練習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>
                <a:solidFill>
                  <a:srgbClr val="FF0000"/>
                </a:solidFill>
              </a:rPr>
              <a:t>百位</a:t>
            </a:r>
            <a:r>
              <a:rPr lang="zh-TW" altLang="zh-TW" dirty="0">
                <a:solidFill>
                  <a:srgbClr val="FF0000"/>
                </a:solidFill>
              </a:rPr>
              <a:t>數</a:t>
            </a:r>
            <a:r>
              <a:rPr lang="zh-TW" altLang="en-US" dirty="0">
                <a:solidFill>
                  <a:srgbClr val="FF0000"/>
                </a:solidFill>
              </a:rPr>
              <a:t>除十</a:t>
            </a:r>
            <a:r>
              <a:rPr lang="zh-TW" altLang="zh-TW" dirty="0">
                <a:solidFill>
                  <a:srgbClr val="FF0000"/>
                </a:solidFill>
              </a:rPr>
              <a:t>位數</a:t>
            </a:r>
            <a:r>
              <a:rPr lang="en-US" altLang="zh-TW" dirty="0" smtClean="0"/>
              <a:t>) :</a:t>
            </a:r>
            <a:r>
              <a:rPr lang="zh-TW" altLang="zh-TW" dirty="0"/>
              <a:t>需輸入商和餘數</a:t>
            </a:r>
            <a:endParaRPr lang="en-US" altLang="zh-TW" dirty="0" smtClean="0"/>
          </a:p>
          <a:p>
            <a:r>
              <a:rPr lang="zh-TW" altLang="zh-TW" dirty="0" smtClean="0"/>
              <a:t>出題</a:t>
            </a:r>
            <a:r>
              <a:rPr lang="zh-TW" altLang="zh-TW" dirty="0"/>
              <a:t>題</a:t>
            </a:r>
            <a:r>
              <a:rPr lang="zh-TW" altLang="zh-TW" dirty="0" smtClean="0"/>
              <a:t>數</a:t>
            </a:r>
            <a:r>
              <a:rPr lang="zh-TW" altLang="en-US" dirty="0" smtClean="0"/>
              <a:t>方式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自選</a:t>
            </a:r>
            <a:r>
              <a:rPr lang="en-US" altLang="zh-TW" dirty="0" smtClean="0"/>
              <a:t>):(</a:t>
            </a:r>
            <a:r>
              <a:rPr lang="en-US" altLang="zh-TW" dirty="0"/>
              <a:t>1)</a:t>
            </a:r>
            <a:r>
              <a:rPr lang="zh-TW" altLang="zh-TW" dirty="0"/>
              <a:t>出</a:t>
            </a:r>
            <a:r>
              <a:rPr lang="en-US" altLang="zh-TW" dirty="0"/>
              <a:t>10</a:t>
            </a:r>
            <a:r>
              <a:rPr lang="zh-TW" altLang="zh-TW" dirty="0"/>
              <a:t>題，答錯不出下一題，直到答對為止</a:t>
            </a:r>
            <a:r>
              <a:rPr lang="zh-TW" altLang="zh-TW" dirty="0" smtClean="0"/>
              <a:t>；</a:t>
            </a:r>
            <a:r>
              <a:rPr lang="en-US" altLang="zh-TW" dirty="0" smtClean="0"/>
              <a:t>   </a:t>
            </a:r>
            <a:r>
              <a:rPr lang="en-US" altLang="zh-TW" dirty="0"/>
              <a:t>(2)</a:t>
            </a:r>
            <a:r>
              <a:rPr lang="zh-TW" altLang="zh-TW" dirty="0"/>
              <a:t>出</a:t>
            </a:r>
            <a:r>
              <a:rPr lang="en-US" altLang="zh-TW" dirty="0"/>
              <a:t>N</a:t>
            </a:r>
            <a:r>
              <a:rPr lang="zh-TW" altLang="zh-TW" dirty="0"/>
              <a:t>題，由</a:t>
            </a:r>
            <a:r>
              <a:rPr lang="en-US" altLang="zh-TW" dirty="0"/>
              <a:t>user</a:t>
            </a:r>
            <a:r>
              <a:rPr lang="zh-TW" altLang="zh-TW" dirty="0"/>
              <a:t>決定題數，每題</a:t>
            </a:r>
            <a:r>
              <a:rPr lang="en-US" altLang="zh-TW" dirty="0"/>
              <a:t>10</a:t>
            </a:r>
            <a:r>
              <a:rPr lang="zh-TW" altLang="zh-TW" dirty="0"/>
              <a:t>分，答錯之題目須於結束時顯示；</a:t>
            </a:r>
          </a:p>
          <a:p>
            <a:r>
              <a:rPr lang="en-US" altLang="zh-TW" dirty="0" smtClean="0"/>
              <a:t>For example</a:t>
            </a:r>
          </a:p>
          <a:p>
            <a:pPr marL="457200" lvl="1" indent="0">
              <a:buNone/>
            </a:pPr>
            <a:r>
              <a:rPr lang="en-US" altLang="zh-TW" dirty="0" smtClean="0"/>
              <a:t>102/50=?...?</a:t>
            </a:r>
          </a:p>
          <a:p>
            <a:pPr marL="457200" lvl="1" indent="0">
              <a:buNone/>
            </a:pPr>
            <a:r>
              <a:rPr lang="zh-TW" altLang="zh-TW" dirty="0"/>
              <a:t>輸入</a:t>
            </a:r>
            <a:r>
              <a:rPr lang="zh-TW" altLang="zh-TW" dirty="0" smtClean="0"/>
              <a:t>商</a:t>
            </a:r>
            <a:r>
              <a:rPr lang="en-US" altLang="zh-TW" dirty="0" smtClean="0"/>
              <a:t>:2</a:t>
            </a:r>
          </a:p>
          <a:p>
            <a:pPr marL="457200" lvl="1" indent="0">
              <a:buNone/>
            </a:pPr>
            <a:r>
              <a:rPr lang="zh-TW" altLang="zh-TW" dirty="0" smtClean="0"/>
              <a:t>輸入餘數</a:t>
            </a:r>
            <a:r>
              <a:rPr lang="en-US" altLang="zh-TW" dirty="0" smtClean="0"/>
              <a:t>:2</a:t>
            </a:r>
          </a:p>
          <a:p>
            <a:pPr marL="457200" lvl="1" indent="0">
              <a:buNone/>
            </a:pPr>
            <a:r>
              <a:rPr lang="zh-TW" altLang="en-US" dirty="0" smtClean="0"/>
              <a:t>答對了</a:t>
            </a:r>
            <a:r>
              <a:rPr lang="en-US" altLang="zh-TW" dirty="0" smtClean="0"/>
              <a:t>,  </a:t>
            </a:r>
            <a:r>
              <a:rPr lang="zh-TW" altLang="en-US" dirty="0" smtClean="0"/>
              <a:t>分數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160-40= 110</a:t>
            </a:r>
            <a:endParaRPr lang="en-US" altLang="zh-TW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答錯了</a:t>
            </a:r>
            <a:r>
              <a:rPr lang="en-US" altLang="zh-TW" dirty="0">
                <a:solidFill>
                  <a:srgbClr val="0070C0"/>
                </a:solidFill>
              </a:rPr>
              <a:t>,  </a:t>
            </a:r>
            <a:r>
              <a:rPr lang="zh-TW" altLang="en-US" dirty="0">
                <a:solidFill>
                  <a:srgbClr val="0070C0"/>
                </a:solidFill>
              </a:rPr>
              <a:t>分數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10</a:t>
            </a:r>
            <a:r>
              <a:rPr lang="zh-TW" altLang="en-US" dirty="0" smtClean="0">
                <a:solidFill>
                  <a:srgbClr val="0070C0"/>
                </a:solidFill>
              </a:rPr>
              <a:t>分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160-40= </a:t>
            </a:r>
            <a:r>
              <a:rPr lang="en-US" altLang="zh-TW" dirty="0" smtClean="0">
                <a:solidFill>
                  <a:srgbClr val="0070C0"/>
                </a:solidFill>
              </a:rPr>
              <a:t>120</a:t>
            </a:r>
            <a:endParaRPr lang="en-US" altLang="zh-TW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zh-TW" altLang="en-US" dirty="0"/>
              <a:t>答對了</a:t>
            </a:r>
            <a:r>
              <a:rPr lang="en-US" altLang="zh-TW" dirty="0"/>
              <a:t>,  </a:t>
            </a:r>
            <a:r>
              <a:rPr lang="zh-TW" altLang="en-US" dirty="0"/>
              <a:t>分數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20</a:t>
            </a:r>
            <a:r>
              <a:rPr lang="zh-TW" altLang="en-US" dirty="0" smtClean="0"/>
              <a:t>分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TW" b="1" dirty="0" smtClean="0">
                <a:solidFill>
                  <a:srgbClr val="00B050"/>
                </a:solidFill>
              </a:rPr>
              <a:t>160/40=?...?</a:t>
            </a:r>
            <a:endParaRPr lang="en-US" altLang="zh-TW" b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zh-TW" altLang="zh-TW" b="1" dirty="0">
                <a:solidFill>
                  <a:srgbClr val="00B050"/>
                </a:solidFill>
              </a:rPr>
              <a:t>輸入商</a:t>
            </a:r>
            <a:r>
              <a:rPr lang="en-US" altLang="zh-TW" b="1" dirty="0">
                <a:solidFill>
                  <a:srgbClr val="00B050"/>
                </a:solidFill>
              </a:rPr>
              <a:t>:4</a:t>
            </a:r>
          </a:p>
          <a:p>
            <a:pPr marL="457200" lvl="1" indent="0">
              <a:buNone/>
            </a:pPr>
            <a:r>
              <a:rPr lang="zh-TW" altLang="zh-TW" b="1" dirty="0">
                <a:solidFill>
                  <a:srgbClr val="00B050"/>
                </a:solidFill>
              </a:rPr>
              <a:t>輸入餘數</a:t>
            </a:r>
            <a:r>
              <a:rPr lang="en-US" altLang="zh-TW" b="1" dirty="0" smtClean="0">
                <a:solidFill>
                  <a:srgbClr val="00B050"/>
                </a:solidFill>
              </a:rPr>
              <a:t>:0</a:t>
            </a:r>
          </a:p>
          <a:p>
            <a:pPr marL="457200" lvl="1" indent="0">
              <a:buNone/>
            </a:pPr>
            <a:r>
              <a:rPr lang="zh-TW" altLang="en-US" b="1" dirty="0" smtClean="0">
                <a:solidFill>
                  <a:srgbClr val="00B050"/>
                </a:solidFill>
              </a:rPr>
              <a:t>答</a:t>
            </a:r>
            <a:r>
              <a:rPr lang="zh-TW" altLang="en-US" b="1" dirty="0">
                <a:solidFill>
                  <a:srgbClr val="00B050"/>
                </a:solidFill>
              </a:rPr>
              <a:t>對</a:t>
            </a:r>
            <a:r>
              <a:rPr lang="zh-TW" altLang="en-US" b="1" dirty="0" smtClean="0">
                <a:solidFill>
                  <a:srgbClr val="00B050"/>
                </a:solidFill>
              </a:rPr>
              <a:t>了</a:t>
            </a:r>
            <a:r>
              <a:rPr lang="en-US" altLang="zh-TW" b="1" dirty="0">
                <a:solidFill>
                  <a:srgbClr val="00B050"/>
                </a:solidFill>
              </a:rPr>
              <a:t>,  </a:t>
            </a:r>
            <a:r>
              <a:rPr lang="zh-TW" altLang="en-US" b="1" dirty="0">
                <a:solidFill>
                  <a:srgbClr val="00B050"/>
                </a:solidFill>
              </a:rPr>
              <a:t>分數</a:t>
            </a:r>
            <a:r>
              <a:rPr lang="en-US" altLang="zh-TW" b="1" dirty="0">
                <a:solidFill>
                  <a:srgbClr val="00B050"/>
                </a:solidFill>
              </a:rPr>
              <a:t>:</a:t>
            </a:r>
            <a:r>
              <a:rPr lang="zh-TW" altLang="en-US" b="1" dirty="0">
                <a:solidFill>
                  <a:srgbClr val="00B050"/>
                </a:solidFill>
              </a:rPr>
              <a:t> </a:t>
            </a:r>
            <a:r>
              <a:rPr lang="en-US" altLang="zh-TW" b="1" dirty="0" smtClean="0">
                <a:solidFill>
                  <a:srgbClr val="00B050"/>
                </a:solidFill>
              </a:rPr>
              <a:t>30</a:t>
            </a:r>
            <a:r>
              <a:rPr lang="zh-TW" altLang="en-US" b="1" dirty="0" smtClean="0">
                <a:solidFill>
                  <a:srgbClr val="00B050"/>
                </a:solidFill>
              </a:rPr>
              <a:t>分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繳交壓縮檔</a:t>
            </a:r>
            <a:r>
              <a:rPr lang="en-US" altLang="zh-TW" dirty="0"/>
              <a:t>.zip or .</a:t>
            </a:r>
            <a:r>
              <a:rPr lang="en-US" altLang="zh-TW" dirty="0" err="1"/>
              <a:t>rar</a:t>
            </a:r>
            <a:r>
              <a:rPr lang="en-US" altLang="zh-TW" dirty="0"/>
              <a:t> (</a:t>
            </a:r>
            <a:r>
              <a:rPr lang="zh-TW" altLang="en-US" dirty="0"/>
              <a:t>含</a:t>
            </a:r>
            <a:r>
              <a:rPr lang="en-US" altLang="zh-TW" dirty="0"/>
              <a:t>.java, .</a:t>
            </a:r>
            <a:r>
              <a:rPr lang="en-US" altLang="zh-TW" dirty="0" err="1"/>
              <a:t>docx</a:t>
            </a:r>
            <a:r>
              <a:rPr lang="en-US" altLang="zh-TW" dirty="0"/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b="1" dirty="0">
              <a:solidFill>
                <a:srgbClr val="00B05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4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E7993-7063-4B9A-968C-92E7AD00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60648"/>
            <a:ext cx="8246740" cy="919285"/>
          </a:xfrm>
        </p:spPr>
        <p:txBody>
          <a:bodyPr>
            <a:normAutofit/>
          </a:bodyPr>
          <a:lstStyle/>
          <a:p>
            <a:r>
              <a:rPr lang="en-US" altLang="zh-TW" dirty="0"/>
              <a:t>BMI</a:t>
            </a:r>
            <a:r>
              <a:rPr lang="zh-TW" altLang="en-US" dirty="0" smtClean="0"/>
              <a:t>程式二</a:t>
            </a:r>
            <a:r>
              <a:rPr lang="en-US" altLang="zh-TW" dirty="0" smtClean="0"/>
              <a:t>:</a:t>
            </a:r>
            <a:r>
              <a:rPr lang="zh-TW" altLang="en-US" dirty="0" smtClean="0"/>
              <a:t>分支</a:t>
            </a:r>
            <a:r>
              <a:rPr lang="en-US" altLang="zh-TW" dirty="0" smtClean="0">
                <a:solidFill>
                  <a:srgbClr val="FF0000"/>
                </a:solidFill>
              </a:rPr>
              <a:t>(selection)</a:t>
            </a:r>
            <a:r>
              <a:rPr lang="zh-TW" altLang="en-US" dirty="0" smtClean="0">
                <a:solidFill>
                  <a:srgbClr val="FF0000"/>
                </a:solidFill>
              </a:rPr>
              <a:t>演算法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043608" y="2065503"/>
            <a:ext cx="5976156" cy="39703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{</a:t>
            </a:r>
          </a:p>
          <a:p>
            <a:r>
              <a:rPr lang="zh-TW" altLang="en-US" sz="2800" dirty="0" smtClean="0">
                <a:solidFill>
                  <a:prstClr val="black"/>
                </a:solidFill>
              </a:rPr>
              <a:t> 輸入身高</a:t>
            </a:r>
            <a:r>
              <a:rPr lang="zh-TW" altLang="en-US" sz="2800" b="1" dirty="0">
                <a:solidFill>
                  <a:srgbClr val="0070C0"/>
                </a:solidFill>
              </a:rPr>
              <a:t>，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存入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double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變數</a:t>
            </a:r>
            <a:r>
              <a:rPr lang="en-US" altLang="zh-TW" sz="2800" dirty="0" smtClean="0"/>
              <a:t>height;</a:t>
            </a:r>
            <a:endParaRPr lang="en-US" altLang="zh-TW" sz="2800" b="1" dirty="0">
              <a:solidFill>
                <a:srgbClr val="0070C0"/>
              </a:solidFill>
            </a:endParaRPr>
          </a:p>
          <a:p>
            <a:r>
              <a:rPr lang="zh-TW" altLang="en-US" sz="2800" dirty="0" smtClean="0">
                <a:solidFill>
                  <a:prstClr val="black"/>
                </a:solidFill>
              </a:rPr>
              <a:t> 輸入體重</a:t>
            </a:r>
            <a:r>
              <a:rPr lang="zh-TW" altLang="en-US" sz="2800" b="1" dirty="0">
                <a:solidFill>
                  <a:srgbClr val="0070C0"/>
                </a:solidFill>
              </a:rPr>
              <a:t>，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存入</a:t>
            </a:r>
            <a:r>
              <a:rPr lang="en-US" altLang="zh-TW" sz="2800" b="1" dirty="0">
                <a:solidFill>
                  <a:srgbClr val="0070C0"/>
                </a:solidFill>
              </a:rPr>
              <a:t>double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變數</a:t>
            </a:r>
            <a:r>
              <a:rPr lang="en-US" altLang="zh-TW" sz="2800" dirty="0" smtClean="0"/>
              <a:t>weight;</a:t>
            </a:r>
            <a:endParaRPr lang="en-US" altLang="zh-TW" sz="2800" dirty="0" smtClean="0">
              <a:solidFill>
                <a:prstClr val="black"/>
              </a:solidFill>
            </a:endParaRPr>
          </a:p>
          <a:p>
            <a:r>
              <a:rPr lang="zh-TW" altLang="en-US" sz="2800" dirty="0" smtClean="0">
                <a:solidFill>
                  <a:prstClr val="black"/>
                </a:solidFill>
              </a:rPr>
              <a:t> 計算</a:t>
            </a:r>
            <a:r>
              <a:rPr lang="en-US" altLang="zh-TW" sz="2800" dirty="0" smtClean="0">
                <a:solidFill>
                  <a:prstClr val="black"/>
                </a:solidFill>
              </a:rPr>
              <a:t>BMI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，存入</a:t>
            </a:r>
            <a:r>
              <a:rPr lang="en-US" altLang="zh-TW" sz="2800" b="1" dirty="0">
                <a:solidFill>
                  <a:srgbClr val="0070C0"/>
                </a:solidFill>
              </a:rPr>
              <a:t>double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變數</a:t>
            </a:r>
            <a:r>
              <a:rPr lang="en-US" altLang="zh-TW" sz="2800" dirty="0" err="1" smtClean="0"/>
              <a:t>bmi</a:t>
            </a:r>
            <a:r>
              <a:rPr lang="en-US" altLang="zh-TW" sz="2800" dirty="0" smtClean="0"/>
              <a:t>;</a:t>
            </a:r>
          </a:p>
          <a:p>
            <a:r>
              <a:rPr lang="en-US" altLang="zh-TW" sz="2800" dirty="0">
                <a:solidFill>
                  <a:prstClr val="black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if</a:t>
            </a:r>
            <a:r>
              <a:rPr lang="zh-TW" altLang="en-US" sz="2800" dirty="0" smtClean="0"/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(</a:t>
            </a:r>
            <a:r>
              <a:rPr lang="en-US" altLang="zh-TW" sz="2800" dirty="0" err="1"/>
              <a:t>bmi</a:t>
            </a:r>
            <a:r>
              <a:rPr lang="en-US" altLang="zh-TW" sz="2800" dirty="0"/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&gt;=</a:t>
            </a:r>
            <a:r>
              <a:rPr lang="en-US" altLang="zh-TW" sz="2800" dirty="0">
                <a:solidFill>
                  <a:srgbClr val="FF0000"/>
                </a:solidFill>
              </a:rPr>
              <a:t>18.5 </a:t>
            </a:r>
            <a:r>
              <a:rPr lang="en-US" altLang="zh-TW" sz="2800" dirty="0" smtClean="0">
                <a:solidFill>
                  <a:srgbClr val="FF0000"/>
                </a:solidFill>
              </a:rPr>
              <a:t>&amp;&amp;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err="1"/>
              <a:t>bmi</a:t>
            </a:r>
            <a:r>
              <a:rPr lang="en-US" altLang="zh-TW" sz="2800" dirty="0"/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&lt;</a:t>
            </a:r>
            <a:r>
              <a:rPr lang="en-US" altLang="zh-TW" sz="2800" dirty="0">
                <a:solidFill>
                  <a:srgbClr val="FF0000"/>
                </a:solidFill>
              </a:rPr>
              <a:t>24) </a:t>
            </a:r>
          </a:p>
          <a:p>
            <a:r>
              <a:rPr lang="zh-TW" altLang="en-US" sz="2800" dirty="0" smtClean="0">
                <a:solidFill>
                  <a:prstClr val="black"/>
                </a:solidFill>
              </a:rPr>
              <a:t>    輸出</a:t>
            </a:r>
            <a:r>
              <a:rPr lang="en-US" altLang="zh-TW" sz="2800" dirty="0" smtClean="0"/>
              <a:t>("</a:t>
            </a:r>
            <a:r>
              <a:rPr lang="zh-TW" altLang="en-US" sz="2800" dirty="0"/>
              <a:t>健康體位 </a:t>
            </a:r>
            <a:r>
              <a:rPr lang="en-US" altLang="zh-TW" sz="2800" dirty="0" smtClean="0"/>
              <a:t>Normal");</a:t>
            </a:r>
          </a:p>
          <a:p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else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zh-TW" altLang="en-US" sz="2800" dirty="0">
                <a:solidFill>
                  <a:prstClr val="black"/>
                </a:solidFill>
              </a:rPr>
              <a:t> </a:t>
            </a:r>
            <a:r>
              <a:rPr lang="zh-TW" altLang="en-US" sz="2800" dirty="0" smtClean="0">
                <a:solidFill>
                  <a:prstClr val="black"/>
                </a:solidFill>
              </a:rPr>
              <a:t>   輸出</a:t>
            </a:r>
            <a:r>
              <a:rPr lang="en-US" altLang="zh-TW" sz="2800" dirty="0" smtClean="0"/>
              <a:t>("</a:t>
            </a:r>
            <a:r>
              <a:rPr lang="zh-TW" altLang="en-US" sz="2800" dirty="0"/>
              <a:t>不標準體</a:t>
            </a:r>
            <a:r>
              <a:rPr lang="zh-TW" altLang="en-US" sz="2800" dirty="0" smtClean="0"/>
              <a:t>位</a:t>
            </a:r>
            <a:r>
              <a:rPr lang="en-US" altLang="zh-TW" sz="2800" dirty="0"/>
              <a:t>");</a:t>
            </a:r>
          </a:p>
          <a:p>
            <a:r>
              <a:rPr lang="en-US" altLang="zh-TW" sz="2800" dirty="0" smtClean="0">
                <a:solidFill>
                  <a:prstClr val="black"/>
                </a:solidFill>
              </a:rPr>
              <a:t>}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62767" y="1268775"/>
            <a:ext cx="3515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虛擬碼</a:t>
            </a:r>
            <a:r>
              <a:rPr lang="en-US" altLang="zh-TW" sz="4000" dirty="0" smtClean="0"/>
              <a:t>: 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二分支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5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946" y="272626"/>
            <a:ext cx="3047446" cy="1325562"/>
          </a:xfrm>
        </p:spPr>
        <p:txBody>
          <a:bodyPr/>
          <a:lstStyle/>
          <a:p>
            <a:r>
              <a:rPr lang="zh-TW" altLang="en-US" dirty="0"/>
              <a:t>判斷體位是否標準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5" name="菱形 4"/>
          <p:cNvSpPr/>
          <p:nvPr/>
        </p:nvSpPr>
        <p:spPr>
          <a:xfrm>
            <a:off x="4572000" y="2234508"/>
            <a:ext cx="2438335" cy="192193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BMI&gt;=18.5 &amp;&amp; BMI&lt;24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5791167" y="4179507"/>
            <a:ext cx="0" cy="40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974458" y="4580863"/>
            <a:ext cx="170674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/>
              <a:t>健康體位</a:t>
            </a:r>
          </a:p>
        </p:txBody>
      </p:sp>
      <p:sp>
        <p:nvSpPr>
          <p:cNvPr id="11" name="矩形 10"/>
          <p:cNvSpPr/>
          <p:nvPr/>
        </p:nvSpPr>
        <p:spPr>
          <a:xfrm>
            <a:off x="6792204" y="4580863"/>
            <a:ext cx="1884303" cy="46166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/>
              <a:t>不標準體位</a:t>
            </a:r>
          </a:p>
        </p:txBody>
      </p:sp>
      <p:cxnSp>
        <p:nvCxnSpPr>
          <p:cNvPr id="13" name="直線單箭頭接點 12"/>
          <p:cNvCxnSpPr>
            <a:stCxn id="5" idx="3"/>
          </p:cNvCxnSpPr>
          <p:nvPr/>
        </p:nvCxnSpPr>
        <p:spPr>
          <a:xfrm>
            <a:off x="7010335" y="3195476"/>
            <a:ext cx="536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546207" y="3195475"/>
            <a:ext cx="0" cy="135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822274" y="5102105"/>
            <a:ext cx="5556" cy="130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 flipV="1">
            <a:off x="5822274" y="5866778"/>
            <a:ext cx="1724691" cy="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7546964" y="4996126"/>
            <a:ext cx="6350" cy="86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5777734" y="1843780"/>
            <a:ext cx="0" cy="39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893271" y="2771055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782813" y="411206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67544" y="1742707"/>
            <a:ext cx="19848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solidFill>
                  <a:srgbClr val="C00000"/>
                </a:solidFill>
              </a:rPr>
              <a:t>選擇</a:t>
            </a:r>
            <a:r>
              <a:rPr lang="en-US" altLang="zh-TW" sz="3200" dirty="0" smtClean="0">
                <a:solidFill>
                  <a:srgbClr val="C00000"/>
                </a:solidFill>
              </a:rPr>
              <a:t>/</a:t>
            </a:r>
            <a:r>
              <a:rPr lang="zh-TW" altLang="en-US" sz="3200" dirty="0" smtClean="0">
                <a:solidFill>
                  <a:srgbClr val="C00000"/>
                </a:solidFill>
              </a:rPr>
              <a:t>分支</a:t>
            </a:r>
            <a:endParaRPr lang="en-US" altLang="zh-TW" sz="3200" dirty="0">
              <a:solidFill>
                <a:srgbClr val="C00000"/>
              </a:solidFill>
            </a:endParaRPr>
          </a:p>
          <a:p>
            <a:r>
              <a:rPr lang="en-US" altLang="zh-TW" sz="3200" dirty="0">
                <a:solidFill>
                  <a:srgbClr val="C00000"/>
                </a:solidFill>
              </a:rPr>
              <a:t>(selection)</a:t>
            </a:r>
            <a:endParaRPr lang="zh-TW" alt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4593416" y="319627"/>
            <a:ext cx="1987069" cy="138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prstClr val="black"/>
                </a:solidFill>
              </a:rPr>
              <a:t> 輸入</a:t>
            </a:r>
            <a:r>
              <a:rPr lang="zh-TW" altLang="en-US" sz="2800" dirty="0" smtClean="0">
                <a:solidFill>
                  <a:prstClr val="black"/>
                </a:solidFill>
              </a:rPr>
              <a:t>身高</a:t>
            </a:r>
            <a:endParaRPr lang="en-US" altLang="zh-TW" sz="2800" dirty="0" smtClean="0">
              <a:solidFill>
                <a:prstClr val="black"/>
              </a:solidFill>
            </a:endParaRPr>
          </a:p>
          <a:p>
            <a:r>
              <a:rPr lang="zh-TW" altLang="en-US" sz="2800" dirty="0" smtClean="0">
                <a:solidFill>
                  <a:prstClr val="black"/>
                </a:solidFill>
              </a:rPr>
              <a:t> </a:t>
            </a:r>
            <a:r>
              <a:rPr lang="zh-TW" altLang="en-US" sz="2800" dirty="0">
                <a:solidFill>
                  <a:prstClr val="black"/>
                </a:solidFill>
              </a:rPr>
              <a:t>輸入</a:t>
            </a:r>
            <a:r>
              <a:rPr lang="zh-TW" altLang="en-US" sz="2800" dirty="0" smtClean="0">
                <a:solidFill>
                  <a:prstClr val="black"/>
                </a:solidFill>
              </a:rPr>
              <a:t>體重</a:t>
            </a:r>
            <a:endParaRPr lang="en-US" altLang="zh-TW" sz="2800" dirty="0">
              <a:solidFill>
                <a:prstClr val="black"/>
              </a:solidFill>
            </a:endParaRPr>
          </a:p>
          <a:p>
            <a:r>
              <a:rPr lang="zh-TW" altLang="en-US" sz="2800" dirty="0">
                <a:solidFill>
                  <a:prstClr val="black"/>
                </a:solidFill>
              </a:rPr>
              <a:t> 計算</a:t>
            </a:r>
            <a:r>
              <a:rPr lang="en-US" altLang="zh-TW" sz="2800" dirty="0" smtClean="0">
                <a:solidFill>
                  <a:prstClr val="black"/>
                </a:solidFill>
              </a:rPr>
              <a:t>BMI</a:t>
            </a:r>
            <a:endParaRPr lang="en-US" altLang="zh-TW" sz="2800" dirty="0"/>
          </a:p>
        </p:txBody>
      </p:sp>
      <p:sp>
        <p:nvSpPr>
          <p:cNvPr id="23" name="矩形 22"/>
          <p:cNvSpPr/>
          <p:nvPr/>
        </p:nvSpPr>
        <p:spPr>
          <a:xfrm>
            <a:off x="3588013" y="290308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solidFill>
                  <a:srgbClr val="C00000"/>
                </a:solidFill>
              </a:rPr>
              <a:t>條件</a:t>
            </a:r>
            <a:endParaRPr lang="zh-TW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74168" y="3409056"/>
            <a:ext cx="4498347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solidFill>
                  <a:srgbClr val="C00000"/>
                </a:solidFill>
              </a:rPr>
              <a:t>條件</a:t>
            </a:r>
            <a:r>
              <a:rPr lang="en-US" altLang="zh-TW" sz="3200" dirty="0" smtClean="0">
                <a:solidFill>
                  <a:srgbClr val="C00000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rgbClr val="C00000"/>
                </a:solidFill>
              </a:rPr>
              <a:t>關係運算式</a:t>
            </a:r>
            <a:r>
              <a:rPr lang="en-US" altLang="zh-TW" sz="3200" dirty="0" smtClean="0">
                <a:solidFill>
                  <a:srgbClr val="C00000"/>
                </a:solidFill>
              </a:rPr>
              <a:t>:</a:t>
            </a:r>
            <a:r>
              <a:rPr lang="zh-TW" altLang="en-US" sz="3200" dirty="0">
                <a:solidFill>
                  <a:srgbClr val="C00000"/>
                </a:solidFill>
              </a:rPr>
              <a:t> </a:t>
            </a:r>
            <a:endParaRPr lang="en-US" altLang="zh-TW" sz="3200" dirty="0" smtClean="0">
              <a:solidFill>
                <a:srgbClr val="C00000"/>
              </a:solidFill>
            </a:endParaRPr>
          </a:p>
          <a:p>
            <a:pPr lvl="1"/>
            <a:r>
              <a:rPr lang="en-US" altLang="zh-TW" sz="3200" dirty="0" smtClean="0">
                <a:solidFill>
                  <a:srgbClr val="C00000"/>
                </a:solidFill>
              </a:rPr>
              <a:t>a&gt;=10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C00000"/>
                </a:solidFill>
              </a:rPr>
              <a:t>邏輯運算</a:t>
            </a:r>
            <a:r>
              <a:rPr lang="zh-TW" altLang="en-US" sz="3200" dirty="0" smtClean="0">
                <a:solidFill>
                  <a:srgbClr val="C00000"/>
                </a:solidFill>
              </a:rPr>
              <a:t>式</a:t>
            </a:r>
            <a:r>
              <a:rPr lang="en-US" altLang="zh-TW" sz="3200" dirty="0" smtClean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zh-TW" altLang="en-US" sz="3200" dirty="0" smtClean="0">
                <a:solidFill>
                  <a:srgbClr val="C00000"/>
                </a:solidFill>
              </a:rPr>
              <a:t>條件</a:t>
            </a:r>
            <a:r>
              <a:rPr lang="en-US" altLang="zh-TW" sz="3200" dirty="0" smtClean="0">
                <a:solidFill>
                  <a:srgbClr val="C00000"/>
                </a:solidFill>
              </a:rPr>
              <a:t>1</a:t>
            </a:r>
            <a:r>
              <a:rPr lang="zh-TW" altLang="en-US" sz="3200" b="1" dirty="0" smtClean="0">
                <a:solidFill>
                  <a:srgbClr val="00B0F0"/>
                </a:solidFill>
              </a:rPr>
              <a:t>且</a:t>
            </a:r>
            <a:r>
              <a:rPr lang="zh-TW" altLang="en-US" sz="3200" dirty="0">
                <a:solidFill>
                  <a:srgbClr val="C00000"/>
                </a:solidFill>
              </a:rPr>
              <a:t>條件</a:t>
            </a:r>
            <a:r>
              <a:rPr lang="en-US" altLang="zh-TW" sz="3200" dirty="0">
                <a:solidFill>
                  <a:srgbClr val="C00000"/>
                </a:solidFill>
              </a:rPr>
              <a:t>1</a:t>
            </a:r>
            <a:r>
              <a:rPr lang="zh-TW" altLang="en-US" sz="3200" dirty="0" smtClean="0">
                <a:solidFill>
                  <a:srgbClr val="C00000"/>
                </a:solidFill>
              </a:rPr>
              <a:t>成立</a:t>
            </a:r>
            <a:endParaRPr lang="en-US" altLang="zh-TW" sz="3200" dirty="0" smtClean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C00000"/>
                </a:solidFill>
              </a:rPr>
              <a:t>條件</a:t>
            </a:r>
            <a:r>
              <a:rPr lang="zh-TW" altLang="en-US" sz="3200" dirty="0" smtClean="0">
                <a:solidFill>
                  <a:srgbClr val="C00000"/>
                </a:solidFill>
              </a:rPr>
              <a:t>成立</a:t>
            </a:r>
            <a:r>
              <a:rPr lang="en-US" altLang="zh-TW" sz="3200" dirty="0" smtClean="0"/>
              <a:t>/</a:t>
            </a:r>
            <a:r>
              <a:rPr lang="zh-TW" altLang="en-US" sz="3200" dirty="0" smtClean="0">
                <a:solidFill>
                  <a:srgbClr val="C00000"/>
                </a:solidFill>
              </a:rPr>
              <a:t>條件</a:t>
            </a:r>
            <a:r>
              <a:rPr lang="zh-TW" altLang="en-US" sz="3200" dirty="0">
                <a:solidFill>
                  <a:srgbClr val="C00000"/>
                </a:solidFill>
              </a:rPr>
              <a:t>不</a:t>
            </a:r>
            <a:r>
              <a:rPr lang="zh-TW" altLang="en-US" sz="3200" dirty="0" smtClean="0">
                <a:solidFill>
                  <a:srgbClr val="C00000"/>
                </a:solidFill>
              </a:rPr>
              <a:t>成立</a:t>
            </a:r>
            <a:endParaRPr lang="en-US" altLang="zh-TW" sz="3200" dirty="0" smtClean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True(</a:t>
            </a:r>
            <a:r>
              <a:rPr lang="zh-TW" altLang="en-US" sz="3200" dirty="0" smtClean="0"/>
              <a:t>真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/ false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偽</a:t>
            </a:r>
            <a:r>
              <a:rPr lang="en-US" altLang="zh-TW" sz="3200" dirty="0" smtClean="0"/>
              <a:t>)</a:t>
            </a:r>
            <a:endParaRPr lang="zh-TW" alt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165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946" y="272626"/>
            <a:ext cx="3047446" cy="1325562"/>
          </a:xfrm>
        </p:spPr>
        <p:txBody>
          <a:bodyPr/>
          <a:lstStyle/>
          <a:p>
            <a:r>
              <a:rPr lang="zh-TW" altLang="en-US" dirty="0"/>
              <a:t>判斷體位是否標準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3667" y="2366029"/>
            <a:ext cx="6922714" cy="2590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 if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(BMI&gt;=18.5 &amp;&amp; BMI&lt;24)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/>
              <a:t>健康體位 </a:t>
            </a:r>
            <a:r>
              <a:rPr lang="en-US" altLang="zh-TW" dirty="0"/>
              <a:t>Normal\n\n");</a:t>
            </a:r>
          </a:p>
          <a:p>
            <a:pPr marL="0" indent="0">
              <a:buNone/>
            </a:pPr>
            <a:r>
              <a:rPr lang="en-US" altLang="zh-TW" dirty="0"/>
              <a:t> else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不標準體位</a:t>
            </a:r>
            <a:r>
              <a:rPr lang="en-US" altLang="zh-TW" dirty="0"/>
              <a:t>\n\n");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//source file: </a:t>
            </a:r>
            <a:r>
              <a:rPr lang="en-US" altLang="zh-TW" dirty="0" smtClean="0"/>
              <a:t>BMI-2a</a:t>
            </a:r>
            <a:endParaRPr lang="zh-TW" altLang="en-US" dirty="0"/>
          </a:p>
        </p:txBody>
      </p:sp>
      <p:sp>
        <p:nvSpPr>
          <p:cNvPr id="5" name="菱形 4"/>
          <p:cNvSpPr/>
          <p:nvPr/>
        </p:nvSpPr>
        <p:spPr>
          <a:xfrm>
            <a:off x="5370512" y="779087"/>
            <a:ext cx="1911350" cy="192193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BMI&gt;=18.5 &amp;&amp; BMI&lt;24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6333728" y="2773836"/>
            <a:ext cx="6350" cy="86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268914" y="3627090"/>
            <a:ext cx="1706745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/>
              <a:t>健康體位</a:t>
            </a:r>
          </a:p>
        </p:txBody>
      </p:sp>
      <p:sp>
        <p:nvSpPr>
          <p:cNvPr id="11" name="矩形 10"/>
          <p:cNvSpPr/>
          <p:nvPr/>
        </p:nvSpPr>
        <p:spPr>
          <a:xfrm>
            <a:off x="7086660" y="3627090"/>
            <a:ext cx="1884303" cy="120032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/>
              <a:t>不標準體位</a:t>
            </a:r>
          </a:p>
        </p:txBody>
      </p:sp>
      <p:cxnSp>
        <p:nvCxnSpPr>
          <p:cNvPr id="13" name="直線單箭頭接點 12"/>
          <p:cNvCxnSpPr>
            <a:stCxn id="5" idx="3"/>
          </p:cNvCxnSpPr>
          <p:nvPr/>
        </p:nvCxnSpPr>
        <p:spPr>
          <a:xfrm flipV="1">
            <a:off x="7281863" y="1740054"/>
            <a:ext cx="5365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818437" y="1740054"/>
            <a:ext cx="22226" cy="185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6308725" y="4933991"/>
            <a:ext cx="5556" cy="130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 flipV="1">
            <a:off x="6345238" y="5691017"/>
            <a:ext cx="1495425" cy="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7840663" y="4827419"/>
            <a:ext cx="6350" cy="86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6326187" y="127157"/>
            <a:ext cx="0" cy="65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317623" y="1353787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398212" y="2866746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491880" y="1184510"/>
            <a:ext cx="19848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solidFill>
                  <a:srgbClr val="C00000"/>
                </a:solidFill>
              </a:rPr>
              <a:t>選擇</a:t>
            </a:r>
            <a:r>
              <a:rPr lang="en-US" altLang="zh-TW" sz="3200" dirty="0" smtClean="0">
                <a:solidFill>
                  <a:srgbClr val="C00000"/>
                </a:solidFill>
              </a:rPr>
              <a:t>/</a:t>
            </a:r>
            <a:r>
              <a:rPr lang="zh-TW" altLang="en-US" sz="3200" dirty="0" smtClean="0">
                <a:solidFill>
                  <a:srgbClr val="C00000"/>
                </a:solidFill>
              </a:rPr>
              <a:t>分支</a:t>
            </a:r>
            <a:endParaRPr lang="en-US" altLang="zh-TW" sz="3200" dirty="0">
              <a:solidFill>
                <a:srgbClr val="C00000"/>
              </a:solidFill>
            </a:endParaRPr>
          </a:p>
          <a:p>
            <a:r>
              <a:rPr lang="en-US" altLang="zh-TW" sz="3200" dirty="0">
                <a:solidFill>
                  <a:srgbClr val="C00000"/>
                </a:solidFill>
              </a:rPr>
              <a:t>(selection)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4396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03848" y="0"/>
            <a:ext cx="3846165" cy="83162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BMI</a:t>
            </a:r>
            <a:r>
              <a:rPr lang="zh-TW" altLang="en-US" sz="3200" dirty="0"/>
              <a:t>診斷</a:t>
            </a:r>
            <a:r>
              <a:rPr lang="zh-TW" altLang="en-US" sz="3200" dirty="0" smtClean="0"/>
              <a:t>分成二層次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692696"/>
            <a:ext cx="8119814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200" dirty="0"/>
              <a:t>import </a:t>
            </a:r>
            <a:r>
              <a:rPr lang="en-US" altLang="zh-TW" sz="1200" dirty="0" err="1"/>
              <a:t>java.util.Scanner</a:t>
            </a:r>
            <a:r>
              <a:rPr lang="en-US" altLang="zh-TW" sz="1200" dirty="0"/>
              <a:t>;</a:t>
            </a:r>
          </a:p>
          <a:p>
            <a:pPr marL="0" indent="0">
              <a:buNone/>
            </a:pPr>
            <a:r>
              <a:rPr lang="en-US" altLang="zh-TW" sz="1200" dirty="0" smtClean="0"/>
              <a:t>public </a:t>
            </a:r>
            <a:r>
              <a:rPr lang="en-US" altLang="zh-TW" sz="1200" dirty="0"/>
              <a:t>class BMI_2 {</a:t>
            </a:r>
          </a:p>
          <a:p>
            <a:pPr marL="0" indent="0">
              <a:buNone/>
            </a:pPr>
            <a:r>
              <a:rPr lang="en-US" altLang="zh-TW" sz="1200" dirty="0"/>
              <a:t>public static void main(String[] </a:t>
            </a:r>
            <a:r>
              <a:rPr lang="en-US" altLang="zh-TW" sz="1200" dirty="0" err="1"/>
              <a:t>args</a:t>
            </a:r>
            <a:r>
              <a:rPr lang="en-US" altLang="zh-TW" sz="1200" dirty="0"/>
              <a:t>) {	</a:t>
            </a:r>
          </a:p>
          <a:p>
            <a:pPr marL="0" indent="0">
              <a:buNone/>
            </a:pPr>
            <a:r>
              <a:rPr lang="en-US" altLang="zh-TW" sz="1200" dirty="0"/>
              <a:t>    Scanner input = new Scanner(System.in);</a:t>
            </a:r>
          </a:p>
          <a:p>
            <a:pPr marL="0" indent="0">
              <a:buNone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System.out.print</a:t>
            </a:r>
            <a:r>
              <a:rPr lang="en-US" altLang="zh-TW" sz="1400" dirty="0"/>
              <a:t>("</a:t>
            </a:r>
            <a:r>
              <a:rPr lang="zh-TW" altLang="en-US" sz="1400" dirty="0"/>
              <a:t>輸入身高：</a:t>
            </a:r>
            <a:r>
              <a:rPr lang="en-US" altLang="zh-TW" sz="1400" dirty="0"/>
              <a:t>");</a:t>
            </a:r>
          </a:p>
          <a:p>
            <a:pPr marL="0" indent="0">
              <a:buNone/>
            </a:pPr>
            <a:r>
              <a:rPr lang="en-US" altLang="zh-TW" sz="1400" dirty="0"/>
              <a:t>    double height = </a:t>
            </a:r>
            <a:r>
              <a:rPr lang="en-US" altLang="zh-TW" sz="1400" dirty="0" err="1"/>
              <a:t>input.nextDouble</a:t>
            </a:r>
            <a:r>
              <a:rPr lang="en-US" altLang="zh-TW" sz="1400" dirty="0"/>
              <a:t>();</a:t>
            </a:r>
          </a:p>
          <a:p>
            <a:pPr marL="0" indent="0">
              <a:buNone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System.out.print</a:t>
            </a:r>
            <a:r>
              <a:rPr lang="en-US" altLang="zh-TW" sz="1400" dirty="0"/>
              <a:t>("</a:t>
            </a:r>
            <a:r>
              <a:rPr lang="zh-TW" altLang="en-US" sz="1400" dirty="0"/>
              <a:t>輸入體重：</a:t>
            </a:r>
            <a:r>
              <a:rPr lang="en-US" altLang="zh-TW" sz="1400" dirty="0"/>
              <a:t>");</a:t>
            </a:r>
          </a:p>
          <a:p>
            <a:pPr marL="0" indent="0">
              <a:buNone/>
            </a:pPr>
            <a:r>
              <a:rPr lang="en-US" altLang="zh-TW" sz="1400" dirty="0"/>
              <a:t>    double weight = </a:t>
            </a:r>
            <a:r>
              <a:rPr lang="en-US" altLang="zh-TW" sz="1400" dirty="0" err="1"/>
              <a:t>input.nextDouble</a:t>
            </a:r>
            <a:r>
              <a:rPr lang="en-US" altLang="zh-TW" sz="1400" dirty="0"/>
              <a:t>();</a:t>
            </a:r>
          </a:p>
          <a:p>
            <a:pPr marL="0" indent="0">
              <a:buNone/>
            </a:pPr>
            <a:r>
              <a:rPr lang="en-US" altLang="zh-TW" sz="1400" dirty="0"/>
              <a:t>    double </a:t>
            </a:r>
            <a:r>
              <a:rPr lang="en-US" altLang="zh-TW" sz="1400" dirty="0" err="1"/>
              <a:t>bmi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Math.round</a:t>
            </a:r>
            <a:r>
              <a:rPr lang="en-US" altLang="zh-TW" sz="1400" dirty="0"/>
              <a:t>((weight/ (height*height) )* 100) / 100.0;</a:t>
            </a:r>
          </a:p>
          <a:p>
            <a:pPr marL="0" indent="0">
              <a:buNone/>
            </a:pPr>
            <a:r>
              <a:rPr lang="en-US" altLang="zh-TW" sz="1400" dirty="0"/>
              <a:t>    String status</a:t>
            </a:r>
            <a:r>
              <a:rPr lang="en-US" altLang="zh-TW" sz="1400" dirty="0" smtClean="0"/>
              <a:t>;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</a:rPr>
              <a:t>    if </a:t>
            </a:r>
            <a:r>
              <a:rPr lang="zh-TW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(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bmi</a:t>
            </a:r>
            <a:r>
              <a:rPr lang="en-US" altLang="zh-TW" sz="1800" dirty="0">
                <a:solidFill>
                  <a:srgbClr val="FF0000"/>
                </a:solidFill>
              </a:rPr>
              <a:t>&gt;=18.5 &amp;&amp; </a:t>
            </a:r>
            <a:r>
              <a:rPr lang="en-US" altLang="zh-TW" sz="1800" dirty="0" err="1">
                <a:solidFill>
                  <a:srgbClr val="FF0000"/>
                </a:solidFill>
              </a:rPr>
              <a:t>bmi</a:t>
            </a:r>
            <a:r>
              <a:rPr lang="en-US" altLang="zh-TW" sz="1800" dirty="0">
                <a:solidFill>
                  <a:srgbClr val="FF0000"/>
                </a:solidFill>
              </a:rPr>
              <a:t> &lt; 24)</a:t>
            </a:r>
          </a:p>
          <a:p>
            <a:pPr marL="0" indent="0">
              <a:buNone/>
            </a:pPr>
            <a:r>
              <a:rPr lang="zh-TW" altLang="en-US" sz="1800" dirty="0" smtClean="0">
                <a:solidFill>
                  <a:srgbClr val="FF0000"/>
                </a:solidFill>
              </a:rPr>
              <a:t>         </a:t>
            </a:r>
            <a:r>
              <a:rPr lang="en-US" altLang="zh-TW" sz="1800" dirty="0" smtClean="0">
                <a:solidFill>
                  <a:srgbClr val="FF0000"/>
                </a:solidFill>
              </a:rPr>
              <a:t>status </a:t>
            </a:r>
            <a:r>
              <a:rPr lang="en-US" altLang="zh-TW" sz="1800" dirty="0">
                <a:solidFill>
                  <a:srgbClr val="FF0000"/>
                </a:solidFill>
              </a:rPr>
              <a:t>= "</a:t>
            </a:r>
            <a:r>
              <a:rPr lang="zh-TW" altLang="en-US" sz="1800" dirty="0">
                <a:solidFill>
                  <a:srgbClr val="FF0000"/>
                </a:solidFill>
              </a:rPr>
              <a:t>正常</a:t>
            </a:r>
            <a:r>
              <a:rPr lang="en-US" altLang="zh-TW" sz="1800" dirty="0">
                <a:solidFill>
                  <a:srgbClr val="FF0000"/>
                </a:solidFill>
              </a:rPr>
              <a:t>Normal</a:t>
            </a:r>
            <a:r>
              <a:rPr lang="en-US" altLang="zh-TW" sz="1800" dirty="0" smtClean="0">
                <a:solidFill>
                  <a:srgbClr val="FF0000"/>
                </a:solidFill>
              </a:rPr>
              <a:t>";</a:t>
            </a:r>
          </a:p>
          <a:p>
            <a:pPr marL="0" indent="0">
              <a:buNone/>
            </a:pPr>
            <a:r>
              <a:rPr lang="zh-TW" altLang="en-US" sz="1800" dirty="0">
                <a:solidFill>
                  <a:srgbClr val="FF0000"/>
                </a:solidFill>
              </a:rPr>
              <a:t> </a:t>
            </a:r>
            <a:r>
              <a:rPr lang="zh-TW" altLang="en-US" sz="1800" dirty="0" smtClean="0">
                <a:solidFill>
                  <a:srgbClr val="FF0000"/>
                </a:solidFill>
              </a:rPr>
              <a:t>   </a:t>
            </a:r>
            <a:r>
              <a:rPr lang="en-US" altLang="zh-TW" sz="1800" dirty="0" smtClean="0">
                <a:solidFill>
                  <a:srgbClr val="FF0000"/>
                </a:solidFill>
              </a:rPr>
              <a:t>else 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1800" dirty="0" smtClean="0">
                <a:solidFill>
                  <a:srgbClr val="FF0000"/>
                </a:solidFill>
              </a:rPr>
              <a:t>         </a:t>
            </a:r>
            <a:r>
              <a:rPr lang="en-US" altLang="zh-TW" sz="1800" dirty="0" smtClean="0">
                <a:solidFill>
                  <a:srgbClr val="FF0000"/>
                </a:solidFill>
              </a:rPr>
              <a:t>status </a:t>
            </a:r>
            <a:r>
              <a:rPr lang="en-US" altLang="zh-TW" sz="1800" dirty="0">
                <a:solidFill>
                  <a:srgbClr val="FF0000"/>
                </a:solidFill>
              </a:rPr>
              <a:t>= </a:t>
            </a:r>
            <a:r>
              <a:rPr lang="en-US" altLang="zh-TW" sz="1800" dirty="0" smtClean="0">
                <a:solidFill>
                  <a:srgbClr val="FF0000"/>
                </a:solidFill>
              </a:rPr>
              <a:t>"</a:t>
            </a:r>
            <a:r>
              <a:rPr lang="zh-TW" altLang="en-US" sz="1800" dirty="0">
                <a:solidFill>
                  <a:srgbClr val="FF0000"/>
                </a:solidFill>
              </a:rPr>
              <a:t>不標準體</a:t>
            </a:r>
            <a:r>
              <a:rPr lang="zh-TW" altLang="en-US" sz="1800" dirty="0" smtClean="0">
                <a:solidFill>
                  <a:srgbClr val="FF0000"/>
                </a:solidFill>
              </a:rPr>
              <a:t>位</a:t>
            </a:r>
            <a:r>
              <a:rPr lang="en-US" altLang="zh-TW" sz="1800" dirty="0" smtClean="0">
                <a:solidFill>
                  <a:srgbClr val="FF0000"/>
                </a:solidFill>
              </a:rPr>
              <a:t>";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200" dirty="0" smtClean="0"/>
              <a:t>   </a:t>
            </a:r>
            <a:r>
              <a:rPr lang="en-US" altLang="zh-TW" sz="1800" b="1" dirty="0" err="1">
                <a:solidFill>
                  <a:srgbClr val="0070C0"/>
                </a:solidFill>
              </a:rPr>
              <a:t>System.out.println</a:t>
            </a:r>
            <a:r>
              <a:rPr lang="en-US" altLang="zh-TW" sz="1800" b="1" dirty="0">
                <a:solidFill>
                  <a:srgbClr val="0070C0"/>
                </a:solidFill>
              </a:rPr>
              <a:t>("BMI</a:t>
            </a:r>
            <a:r>
              <a:rPr lang="zh-TW" altLang="en-US" sz="1800" b="1" dirty="0">
                <a:solidFill>
                  <a:srgbClr val="0070C0"/>
                </a:solidFill>
              </a:rPr>
              <a:t>：</a:t>
            </a:r>
            <a:r>
              <a:rPr lang="en-US" altLang="zh-TW" sz="1800" b="1" dirty="0">
                <a:solidFill>
                  <a:srgbClr val="0070C0"/>
                </a:solidFill>
              </a:rPr>
              <a:t>"+</a:t>
            </a:r>
            <a:r>
              <a:rPr lang="en-US" altLang="zh-TW" sz="1800" b="1" dirty="0" err="1">
                <a:solidFill>
                  <a:srgbClr val="0070C0"/>
                </a:solidFill>
              </a:rPr>
              <a:t>bmi</a:t>
            </a:r>
            <a:r>
              <a:rPr lang="en-US" altLang="zh-TW" sz="1800" b="1" dirty="0">
                <a:solidFill>
                  <a:srgbClr val="0070C0"/>
                </a:solidFill>
              </a:rPr>
              <a:t>+"</a:t>
            </a:r>
            <a:r>
              <a:rPr lang="zh-TW" altLang="en-US" sz="1800" b="1" dirty="0">
                <a:solidFill>
                  <a:srgbClr val="0070C0"/>
                </a:solidFill>
              </a:rPr>
              <a:t>，狀態</a:t>
            </a:r>
            <a:r>
              <a:rPr lang="en-US" altLang="zh-TW" sz="1800" b="1" dirty="0">
                <a:solidFill>
                  <a:srgbClr val="0070C0"/>
                </a:solidFill>
              </a:rPr>
              <a:t>: "+status);</a:t>
            </a:r>
          </a:p>
          <a:p>
            <a:pPr marL="0" indent="0">
              <a:buNone/>
            </a:pPr>
            <a:r>
              <a:rPr lang="en-US" altLang="zh-TW" sz="1200" dirty="0"/>
              <a:t>  }//main</a:t>
            </a:r>
          </a:p>
          <a:p>
            <a:pPr marL="0" indent="0">
              <a:buNone/>
            </a:pPr>
            <a:r>
              <a:rPr lang="en-US" altLang="zh-TW" sz="1200" dirty="0"/>
              <a:t>}//class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23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3271</Words>
  <Application>Microsoft Office PowerPoint</Application>
  <PresentationFormat>如螢幕大小 (4:3)</PresentationFormat>
  <Paragraphs>690</Paragraphs>
  <Slides>53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8" baseType="lpstr">
      <vt:lpstr>新細明體</vt:lpstr>
      <vt:lpstr>Arial</vt:lpstr>
      <vt:lpstr>Calibri</vt:lpstr>
      <vt:lpstr>Calibri Light</vt:lpstr>
      <vt:lpstr>2_Office 佈景主題</vt:lpstr>
      <vt:lpstr> 如何依條件讓程式轉彎 II:  多重分支(selection, branch) &amp;&amp; 重複執行: 迴圈(loop I)     臺北市立大學 資訊科學系(含碩士班) 賴阿福  </vt:lpstr>
      <vt:lpstr>on-line randomized quiz： 3/25 10:15-10:25</vt:lpstr>
      <vt:lpstr>實作輔導 1</vt:lpstr>
      <vt:lpstr>review: 再探討條件式判斷體位BMI </vt:lpstr>
      <vt:lpstr>BMI程式二:分支(selection)演算法</vt:lpstr>
      <vt:lpstr>BMI程式二:分支(selection)演算法</vt:lpstr>
      <vt:lpstr>判斷體位是否標準?</vt:lpstr>
      <vt:lpstr>判斷體位是否標準?</vt:lpstr>
      <vt:lpstr>BMI診斷分成二層次</vt:lpstr>
      <vt:lpstr>表示方法</vt:lpstr>
      <vt:lpstr>比較</vt:lpstr>
      <vt:lpstr>條件式: 圖示思考法</vt:lpstr>
      <vt:lpstr>條件式: 圖示思考法</vt:lpstr>
      <vt:lpstr>二分支: 不同思維 不同(6)解法</vt:lpstr>
      <vt:lpstr>二分支: 不同思維 不同解法</vt:lpstr>
      <vt:lpstr>BMI診斷分成三層次</vt:lpstr>
      <vt:lpstr>BMI診斷分成三層次</vt:lpstr>
      <vt:lpstr>BMI程式4:多重分支(selection)演算法</vt:lpstr>
      <vt:lpstr>demo </vt:lpstr>
      <vt:lpstr>成績回饋</vt:lpstr>
      <vt:lpstr>成績回饋(nested if : 巢狀if )</vt:lpstr>
      <vt:lpstr>成績回饋 (multiple if )</vt:lpstr>
      <vt:lpstr> 讓程式繞圈圈 :重複執行 談迴圈(loop I) </vt:lpstr>
      <vt:lpstr>迴圈(loop)</vt:lpstr>
      <vt:lpstr>迴圈(loop)概念</vt:lpstr>
      <vt:lpstr>永遠執行迴圈:無窮迴圈</vt:lpstr>
      <vt:lpstr>不會執行的迴圈: 空迴圈</vt:lpstr>
      <vt:lpstr>迴圈(loop)概念</vt:lpstr>
      <vt:lpstr>亂數加法練習</vt:lpstr>
      <vt:lpstr>亂數加法練習 (個位數)解題方法 </vt:lpstr>
      <vt:lpstr>PowerPoint 簡報</vt:lpstr>
      <vt:lpstr>亂數</vt:lpstr>
      <vt:lpstr>出10題之亂數加法練習 (個位數)解題方法 </vt:lpstr>
      <vt:lpstr>PowerPoint 簡報</vt:lpstr>
      <vt:lpstr>PowerPoint 簡報</vt:lpstr>
      <vt:lpstr>PowerPoint 簡報</vt:lpstr>
      <vt:lpstr>觀看while loop前中後變數變化</vt:lpstr>
      <vt:lpstr>PowerPoint 簡報</vt:lpstr>
      <vt:lpstr>亂數加法練習 (個位數) </vt:lpstr>
      <vt:lpstr>猜數字遊戲</vt:lpstr>
      <vt:lpstr>猜數字遊戲</vt:lpstr>
      <vt:lpstr>猜數字遊戲(0):運用亂數設計猜數字遊戲程式</vt:lpstr>
      <vt:lpstr>猜數字遊戲(1):運用亂數設計猜數字遊戲程式</vt:lpstr>
      <vt:lpstr>PowerPoint 簡報</vt:lpstr>
      <vt:lpstr>猜數字遊戲(2):運用亂數設計猜數字遊戲程式</vt:lpstr>
      <vt:lpstr>猜數字遊戲(3):運用亂數設計猜數字遊戲程式</vt:lpstr>
      <vt:lpstr>不同分支(條件)，相同結果</vt:lpstr>
      <vt:lpstr>猜數字遊戲之反思</vt:lpstr>
      <vt:lpstr>猜數字遊戲:猜到對為止</vt:lpstr>
      <vt:lpstr>猜數字遊戲:猜到對為止，紀錄次數、猜錯</vt:lpstr>
      <vt:lpstr>第6周 程式習題5:輸入身高， 輸入體重，計算BMI，能診斷六種體位，重複執行，直到身高或體重輸入&lt;20 </vt:lpstr>
      <vt:lpstr>第6周 程式習題7:亂數減法</vt:lpstr>
      <vt:lpstr>本周程式習題: 亂數減法、除法練習(自行練習)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utaipei</dc:creator>
  <cp:lastModifiedBy>柏翔 黃</cp:lastModifiedBy>
  <cp:revision>309</cp:revision>
  <cp:lastPrinted>2017-10-24T05:08:21Z</cp:lastPrinted>
  <dcterms:created xsi:type="dcterms:W3CDTF">2017-09-02T05:47:28Z</dcterms:created>
  <dcterms:modified xsi:type="dcterms:W3CDTF">2022-03-24T07:49:07Z</dcterms:modified>
</cp:coreProperties>
</file>