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470" r:id="rId2"/>
    <p:sldId id="521" r:id="rId3"/>
    <p:sldId id="522" r:id="rId4"/>
    <p:sldId id="487" r:id="rId5"/>
    <p:sldId id="498" r:id="rId6"/>
    <p:sldId id="499" r:id="rId7"/>
    <p:sldId id="500" r:id="rId8"/>
    <p:sldId id="501" r:id="rId9"/>
    <p:sldId id="502" r:id="rId10"/>
    <p:sldId id="503" r:id="rId11"/>
    <p:sldId id="523" r:id="rId12"/>
    <p:sldId id="524" r:id="rId13"/>
    <p:sldId id="525" r:id="rId14"/>
    <p:sldId id="526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7" r:id="rId27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未命名的章節" id="{813A2005-283D-4269-9F8A-513B8CD3EF9D}">
          <p14:sldIdLst>
            <p14:sldId id="470"/>
            <p14:sldId id="521"/>
            <p14:sldId id="522"/>
            <p14:sldId id="487"/>
            <p14:sldId id="498"/>
            <p14:sldId id="499"/>
            <p14:sldId id="500"/>
            <p14:sldId id="501"/>
            <p14:sldId id="502"/>
            <p14:sldId id="503"/>
            <p14:sldId id="523"/>
            <p14:sldId id="524"/>
            <p14:sldId id="525"/>
            <p14:sldId id="526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A1135-4D41-452B-99E1-536521F67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11649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8B4F5-CFB3-42A6-A732-3B3802D394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052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5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0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82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5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8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1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6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9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65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4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0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4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6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F8E05-6226-4164-9791-47952826217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6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2EB60-64B4-4E94-BCEA-2F84964C2E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4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aipei.edu.tw/bin/home.ph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aipei.edu.tw/bin/home.ph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412776"/>
            <a:ext cx="8208912" cy="482453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zh-TW" altLang="en-US" dirty="0" smtClean="0">
                <a:solidFill>
                  <a:srgbClr val="002060"/>
                </a:solidFill>
              </a:rPr>
              <a:t>重複執行</a:t>
            </a:r>
            <a:r>
              <a:rPr lang="en-US" altLang="zh-TW" dirty="0" smtClean="0">
                <a:solidFill>
                  <a:srgbClr val="002060"/>
                </a:solidFill>
              </a:rPr>
              <a:t>:</a:t>
            </a:r>
            <a:r>
              <a:rPr lang="zh-TW" altLang="en-US" dirty="0" smtClean="0">
                <a:solidFill>
                  <a:srgbClr val="002060"/>
                </a:solidFill>
              </a:rPr>
              <a:t> 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/>
              <a:t>(</a:t>
            </a:r>
            <a:r>
              <a:rPr lang="en-US" altLang="zh-TW" dirty="0" smtClean="0"/>
              <a:t>loop)</a:t>
            </a:r>
            <a:r>
              <a:rPr lang="zh-TW" altLang="en-US" dirty="0" smtClean="0"/>
              <a:t>應用</a:t>
            </a:r>
            <a:r>
              <a:rPr lang="en-US" altLang="zh-TW" dirty="0" smtClean="0"/>
              <a:t>I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2060"/>
                </a:solidFill>
              </a:rPr>
              <a:t/>
            </a:r>
            <a:br>
              <a:rPr lang="en-US" altLang="zh-TW" dirty="0">
                <a:solidFill>
                  <a:srgbClr val="002060"/>
                </a:solidFill>
              </a:rPr>
            </a:br>
            <a:r>
              <a:rPr lang="en-US" altLang="zh-TW" dirty="0" smtClean="0">
                <a:solidFill>
                  <a:srgbClr val="002060"/>
                </a:solidFill>
              </a:rPr>
              <a:t/>
            </a:r>
            <a:br>
              <a:rPr lang="en-US" altLang="zh-TW" dirty="0" smtClean="0">
                <a:solidFill>
                  <a:srgbClr val="002060"/>
                </a:solidFill>
              </a:rPr>
            </a:br>
            <a:r>
              <a:rPr lang="en-US" altLang="zh-TW" dirty="0">
                <a:solidFill>
                  <a:srgbClr val="002060"/>
                </a:solidFill>
              </a:rPr>
              <a:t/>
            </a:r>
            <a:br>
              <a:rPr lang="en-US" altLang="zh-TW" dirty="0">
                <a:solidFill>
                  <a:srgbClr val="002060"/>
                </a:solidFill>
              </a:rPr>
            </a:br>
            <a:r>
              <a:rPr lang="en-US" altLang="zh-TW" dirty="0" smtClean="0">
                <a:solidFill>
                  <a:srgbClr val="002060"/>
                </a:solidFill>
              </a:rPr>
              <a:t/>
            </a:r>
            <a:br>
              <a:rPr lang="en-US" altLang="zh-TW" dirty="0" smtClean="0">
                <a:solidFill>
                  <a:srgbClr val="002060"/>
                </a:solidFill>
              </a:rPr>
            </a:br>
            <a:r>
              <a:rPr lang="zh-TW" altLang="en-US" dirty="0"/>
              <a:t>臺北市立大學 </a:t>
            </a:r>
            <a:r>
              <a:rPr lang="zh-TW" altLang="en-US" dirty="0">
                <a:hlinkClick r:id="rId2"/>
              </a:rPr>
              <a:t>資訊科學系</a:t>
            </a:r>
            <a:r>
              <a:rPr lang="en-US" altLang="zh-TW" dirty="0">
                <a:hlinkClick r:id="rId2"/>
              </a:rPr>
              <a:t>(</a:t>
            </a:r>
            <a:r>
              <a:rPr lang="zh-TW" altLang="en-US" dirty="0">
                <a:hlinkClick r:id="rId2"/>
              </a:rPr>
              <a:t>含碩士班</a:t>
            </a:r>
            <a:r>
              <a:rPr lang="en-US" altLang="zh-TW" dirty="0">
                <a:hlinkClick r:id="rId2"/>
              </a:rPr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賴阿福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>
                <a:solidFill>
                  <a:srgbClr val="002060"/>
                </a:solidFill>
              </a:rPr>
              <a:t/>
            </a:r>
            <a:br>
              <a:rPr lang="en-US" altLang="zh-TW" dirty="0" smtClean="0">
                <a:solidFill>
                  <a:srgbClr val="002060"/>
                </a:solidFill>
              </a:rPr>
            </a:b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9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亂數加法練習</a:t>
            </a:r>
            <a:r>
              <a:rPr lang="en-US" altLang="zh-TW" dirty="0"/>
              <a:t> (</a:t>
            </a:r>
            <a:r>
              <a:rPr lang="zh-TW" altLang="zh-TW" dirty="0"/>
              <a:t>個位數</a:t>
            </a:r>
            <a:r>
              <a:rPr lang="en-US" altLang="zh-TW" dirty="0" smtClean="0"/>
              <a:t>)</a:t>
            </a:r>
            <a:r>
              <a:rPr lang="zh-TW" altLang="en-US" dirty="0"/>
              <a:t>類型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226469"/>
            <a:ext cx="7458358" cy="326350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1)</a:t>
            </a:r>
            <a:r>
              <a:rPr lang="zh-TW" altLang="zh-TW" dirty="0"/>
              <a:t>出</a:t>
            </a:r>
            <a:r>
              <a:rPr lang="en-US" altLang="zh-TW" dirty="0"/>
              <a:t>10</a:t>
            </a:r>
            <a:r>
              <a:rPr lang="zh-TW" altLang="zh-TW" dirty="0"/>
              <a:t>題個位</a:t>
            </a:r>
            <a:r>
              <a:rPr lang="zh-TW" altLang="zh-TW" dirty="0" smtClean="0"/>
              <a:t>數加法</a:t>
            </a:r>
            <a:r>
              <a:rPr lang="zh-TW" altLang="en-US" dirty="0" smtClean="0"/>
              <a:t>測驗</a:t>
            </a:r>
            <a:r>
              <a:rPr lang="en-US" altLang="zh-TW" dirty="0" smtClean="0"/>
              <a:t>(</a:t>
            </a:r>
            <a:r>
              <a:rPr lang="zh-TW" altLang="zh-TW" dirty="0" smtClean="0"/>
              <a:t>一</a:t>
            </a:r>
            <a:r>
              <a:rPr lang="zh-TW" altLang="en-US" dirty="0" smtClean="0"/>
              <a:t>次</a:t>
            </a:r>
            <a:r>
              <a:rPr lang="zh-TW" altLang="zh-TW" dirty="0"/>
              <a:t>一</a:t>
            </a:r>
            <a:r>
              <a:rPr lang="zh-TW" altLang="zh-TW" dirty="0" smtClean="0"/>
              <a:t>題</a:t>
            </a:r>
            <a:r>
              <a:rPr lang="en-US" altLang="zh-TW" dirty="0" smtClean="0"/>
              <a:t>)</a:t>
            </a:r>
            <a:r>
              <a:rPr lang="zh-TW" altLang="zh-TW" dirty="0" smtClean="0"/>
              <a:t>，不</a:t>
            </a:r>
            <a:r>
              <a:rPr lang="zh-TW" altLang="en-US" dirty="0"/>
              <a:t>管</a:t>
            </a:r>
            <a:r>
              <a:rPr lang="zh-TW" altLang="en-US" dirty="0" smtClean="0"/>
              <a:t>對</a:t>
            </a:r>
            <a:r>
              <a:rPr lang="zh-TW" altLang="zh-TW" dirty="0" smtClean="0"/>
              <a:t>錯</a:t>
            </a:r>
            <a:r>
              <a:rPr lang="zh-TW" altLang="en-US" dirty="0" smtClean="0"/>
              <a:t>都出</a:t>
            </a:r>
            <a:r>
              <a:rPr lang="zh-TW" altLang="zh-TW" dirty="0" smtClean="0"/>
              <a:t>下一</a:t>
            </a:r>
            <a:r>
              <a:rPr lang="zh-TW" altLang="zh-TW" dirty="0"/>
              <a:t>題，直到答對為止</a:t>
            </a:r>
            <a:r>
              <a:rPr lang="zh-TW" altLang="zh-TW" dirty="0" smtClean="0"/>
              <a:t>；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dirty="0" smtClean="0"/>
              <a:t>(2)</a:t>
            </a:r>
            <a:r>
              <a:rPr lang="zh-TW" altLang="zh-TW" dirty="0"/>
              <a:t>出</a:t>
            </a:r>
            <a:r>
              <a:rPr lang="en-US" altLang="zh-TW" dirty="0"/>
              <a:t>10</a:t>
            </a:r>
            <a:r>
              <a:rPr lang="zh-TW" altLang="zh-TW" dirty="0"/>
              <a:t>題，答錯不出下一題，直到答對為止；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 smtClean="0"/>
              <a:t>(3)</a:t>
            </a:r>
            <a:r>
              <a:rPr lang="zh-TW" altLang="zh-TW" dirty="0"/>
              <a:t>出</a:t>
            </a:r>
            <a:r>
              <a:rPr lang="en-US" altLang="zh-TW" dirty="0"/>
              <a:t>N</a:t>
            </a:r>
            <a:r>
              <a:rPr lang="zh-TW" altLang="zh-TW" dirty="0"/>
              <a:t>題，由</a:t>
            </a:r>
            <a:r>
              <a:rPr lang="en-US" altLang="zh-TW" dirty="0"/>
              <a:t>user</a:t>
            </a:r>
            <a:r>
              <a:rPr lang="zh-TW" altLang="zh-TW" dirty="0"/>
              <a:t>決定題數，每題</a:t>
            </a:r>
            <a:r>
              <a:rPr lang="en-US" altLang="zh-TW" dirty="0"/>
              <a:t>10</a:t>
            </a:r>
            <a:r>
              <a:rPr lang="zh-TW" altLang="zh-TW" dirty="0"/>
              <a:t>分，答錯之題目須於結束時顯示；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89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72522"/>
            <a:ext cx="3744416" cy="6696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dirty="0"/>
              <a:t>import </a:t>
            </a:r>
            <a:r>
              <a:rPr lang="en-US" altLang="zh-TW" sz="2200" dirty="0" err="1"/>
              <a:t>java.security.SecureRandom</a:t>
            </a:r>
            <a:r>
              <a:rPr lang="en-US" altLang="zh-TW" sz="2200" dirty="0"/>
              <a:t>;</a:t>
            </a:r>
          </a:p>
          <a:p>
            <a:pPr marL="0" indent="0">
              <a:buNone/>
            </a:pPr>
            <a:r>
              <a:rPr lang="en-US" altLang="zh-TW" sz="2200" dirty="0"/>
              <a:t>import </a:t>
            </a:r>
            <a:r>
              <a:rPr lang="en-US" altLang="zh-TW" sz="2200" dirty="0" err="1"/>
              <a:t>java.util.Scanner</a:t>
            </a:r>
            <a:r>
              <a:rPr lang="en-US" altLang="zh-TW" sz="2200" dirty="0"/>
              <a:t>;</a:t>
            </a:r>
          </a:p>
          <a:p>
            <a:pPr marL="0" indent="0">
              <a:buNone/>
            </a:pPr>
            <a:r>
              <a:rPr lang="en-US" altLang="zh-TW" sz="2200" dirty="0"/>
              <a:t>public class </a:t>
            </a:r>
            <a:r>
              <a:rPr lang="en-US" altLang="zh-TW" sz="2200" dirty="0">
                <a:solidFill>
                  <a:srgbClr val="FF0000"/>
                </a:solidFill>
              </a:rPr>
              <a:t>add_drill_3</a:t>
            </a:r>
            <a:r>
              <a:rPr lang="en-US" altLang="zh-TW" sz="2200" dirty="0"/>
              <a:t> {</a:t>
            </a:r>
          </a:p>
          <a:p>
            <a:pPr marL="0" indent="0">
              <a:buNone/>
            </a:pPr>
            <a:r>
              <a:rPr lang="en-US" altLang="zh-TW" sz="2200" dirty="0"/>
              <a:t>  </a:t>
            </a:r>
            <a:r>
              <a:rPr lang="en-US" altLang="zh-TW" sz="1600" dirty="0"/>
              <a:t>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pPr marL="0" indent="0">
              <a:buNone/>
            </a:pPr>
            <a:r>
              <a:rPr lang="en-US" altLang="zh-TW" sz="1600" dirty="0"/>
              <a:t>   </a:t>
            </a:r>
            <a:r>
              <a:rPr lang="en-US" altLang="zh-TW" sz="1600" dirty="0" err="1"/>
              <a:t>SecureRandom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sr</a:t>
            </a:r>
            <a:r>
              <a:rPr lang="en-US" altLang="zh-TW" sz="1600" dirty="0"/>
              <a:t> = new </a:t>
            </a:r>
            <a:r>
              <a:rPr lang="en-US" altLang="zh-TW" sz="1600" dirty="0" err="1"/>
              <a:t>SecureRandom</a:t>
            </a:r>
            <a:r>
              <a:rPr lang="en-US" altLang="zh-TW" sz="1600" dirty="0"/>
              <a:t>();</a:t>
            </a:r>
          </a:p>
          <a:p>
            <a:pPr marL="0" indent="0">
              <a:buNone/>
            </a:pPr>
            <a:r>
              <a:rPr lang="en-US" altLang="zh-TW" sz="1600" dirty="0"/>
              <a:t>   Scanner input = new Scanner(System.in);</a:t>
            </a:r>
          </a:p>
          <a:p>
            <a:pPr marL="0" indent="0">
              <a:buNone/>
            </a:pPr>
            <a:r>
              <a:rPr lang="en-US" altLang="zh-TW" sz="2200" dirty="0"/>
              <a:t>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n1=0,n2= 0;</a:t>
            </a:r>
          </a:p>
          <a:p>
            <a:pPr marL="0" indent="0">
              <a:buNone/>
            </a:pPr>
            <a:r>
              <a:rPr lang="en-US" altLang="zh-TW" sz="2200" dirty="0"/>
              <a:t>   </a:t>
            </a:r>
            <a:r>
              <a:rPr lang="en-US" altLang="zh-TW" sz="2200" dirty="0" err="1"/>
              <a:t>int</a:t>
            </a:r>
            <a:r>
              <a:rPr lang="en-US" altLang="zh-TW" sz="2200" dirty="0"/>
              <a:t> </a:t>
            </a:r>
            <a:r>
              <a:rPr lang="en-US" altLang="zh-TW" sz="2200" dirty="0" err="1"/>
              <a:t>ans</a:t>
            </a:r>
            <a:r>
              <a:rPr lang="en-US" altLang="zh-TW" sz="2200" dirty="0"/>
              <a:t>= 0, score=0,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=1, </a:t>
            </a:r>
            <a:r>
              <a:rPr lang="en-US" altLang="zh-TW" sz="2200" dirty="0" err="1"/>
              <a:t>cnt</a:t>
            </a:r>
            <a:r>
              <a:rPr lang="en-US" altLang="zh-TW" sz="2200" dirty="0"/>
              <a:t>=0;</a:t>
            </a:r>
          </a:p>
          <a:p>
            <a:pPr marL="0" indent="0">
              <a:buNone/>
            </a:pPr>
            <a:r>
              <a:rPr lang="zh-TW" altLang="en-US" sz="2400" b="1" dirty="0" smtClean="0"/>
              <a:t>    </a:t>
            </a:r>
            <a:r>
              <a:rPr lang="en-US" altLang="zh-TW" sz="1800" b="1" dirty="0" smtClean="0">
                <a:solidFill>
                  <a:schemeClr val="accent2"/>
                </a:solidFill>
              </a:rPr>
              <a:t>//</a:t>
            </a:r>
            <a:r>
              <a:rPr lang="zh-TW" altLang="en-US" sz="1800" b="1" dirty="0" smtClean="0">
                <a:solidFill>
                  <a:schemeClr val="accent2"/>
                </a:solidFill>
              </a:rPr>
              <a:t>出</a:t>
            </a:r>
            <a:r>
              <a:rPr lang="zh-TW" altLang="en-US" sz="1800" b="1" dirty="0">
                <a:solidFill>
                  <a:schemeClr val="accent2"/>
                </a:solidFill>
              </a:rPr>
              <a:t>第一題</a:t>
            </a:r>
            <a:endParaRPr lang="en-US" altLang="zh-TW" sz="1800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TW" altLang="en-US" sz="2200" dirty="0" smtClean="0"/>
              <a:t>   </a:t>
            </a:r>
            <a:r>
              <a:rPr lang="en-US" altLang="zh-TW" sz="2200" dirty="0" smtClean="0"/>
              <a:t>n1 </a:t>
            </a:r>
            <a:r>
              <a:rPr lang="en-US" altLang="zh-TW" sz="2200" dirty="0"/>
              <a:t>= </a:t>
            </a:r>
            <a:r>
              <a:rPr lang="en-US" altLang="zh-TW" sz="2200" dirty="0" err="1"/>
              <a:t>sr.nextInt</a:t>
            </a:r>
            <a:r>
              <a:rPr lang="en-US" altLang="zh-TW" sz="2200" dirty="0"/>
              <a:t>(10);//</a:t>
            </a:r>
            <a:r>
              <a:rPr lang="zh-TW" altLang="en-US" sz="2200" dirty="0"/>
              <a:t>出題</a:t>
            </a:r>
          </a:p>
          <a:p>
            <a:pPr marL="0" indent="0">
              <a:buNone/>
            </a:pPr>
            <a:r>
              <a:rPr lang="zh-TW" altLang="en-US" sz="2200" dirty="0"/>
              <a:t>   </a:t>
            </a:r>
            <a:r>
              <a:rPr lang="en-US" altLang="zh-TW" sz="2200" dirty="0"/>
              <a:t>n2 = </a:t>
            </a:r>
            <a:r>
              <a:rPr lang="en-US" altLang="zh-TW" sz="2200" dirty="0" err="1"/>
              <a:t>sr.nextInt</a:t>
            </a:r>
            <a:r>
              <a:rPr lang="en-US" altLang="zh-TW" sz="2200" dirty="0"/>
              <a:t>(10);//</a:t>
            </a:r>
            <a:r>
              <a:rPr lang="zh-TW" altLang="en-US" sz="2200" dirty="0"/>
              <a:t>出題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995936" y="260648"/>
            <a:ext cx="5148064" cy="6696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while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&lt;=10)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System.out.print</a:t>
            </a:r>
            <a:r>
              <a:rPr lang="en-US" altLang="zh-TW" sz="2000" dirty="0" smtClean="0">
                <a:solidFill>
                  <a:srgbClr val="FF0000"/>
                </a:solidFill>
              </a:rPr>
              <a:t>("</a:t>
            </a:r>
            <a:r>
              <a:rPr lang="zh-TW" altLang="en-US" sz="2000" dirty="0" smtClean="0">
                <a:solidFill>
                  <a:srgbClr val="FF0000"/>
                </a:solidFill>
              </a:rPr>
              <a:t>第</a:t>
            </a:r>
            <a:r>
              <a:rPr lang="en-US" altLang="zh-TW" sz="2000" dirty="0" smtClean="0">
                <a:solidFill>
                  <a:srgbClr val="FF0000"/>
                </a:solidFill>
              </a:rPr>
              <a:t>"+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000" dirty="0" smtClean="0">
                <a:solidFill>
                  <a:srgbClr val="FF0000"/>
                </a:solidFill>
              </a:rPr>
              <a:t>+"</a:t>
            </a:r>
            <a:r>
              <a:rPr lang="zh-TW" altLang="en-US" sz="2000" dirty="0" smtClean="0">
                <a:solidFill>
                  <a:srgbClr val="FF0000"/>
                </a:solidFill>
              </a:rPr>
              <a:t>題</a:t>
            </a:r>
            <a:r>
              <a:rPr lang="en-US" altLang="zh-TW" sz="2000" dirty="0" smtClean="0">
                <a:solidFill>
                  <a:srgbClr val="FF0000"/>
                </a:solidFill>
              </a:rPr>
              <a:t>: "+n1+"+"+n2+"=</a:t>
            </a:r>
            <a:r>
              <a:rPr lang="en-US" altLang="zh-TW" sz="2000" dirty="0" smtClean="0"/>
              <a:t>");//</a:t>
            </a:r>
            <a:r>
              <a:rPr lang="zh-TW" altLang="en-US" sz="2000" dirty="0" smtClean="0"/>
              <a:t>顯示題目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600" dirty="0" smtClean="0"/>
              <a:t>    </a:t>
            </a:r>
            <a:r>
              <a:rPr lang="en-US" altLang="zh-TW" sz="2600" dirty="0" err="1" smtClean="0"/>
              <a:t>ans</a:t>
            </a:r>
            <a:r>
              <a:rPr lang="en-US" altLang="zh-TW" sz="2600" dirty="0" smtClean="0"/>
              <a:t> = </a:t>
            </a:r>
            <a:r>
              <a:rPr lang="en-US" altLang="zh-TW" sz="2600" dirty="0" err="1" smtClean="0"/>
              <a:t>input.nextInt</a:t>
            </a:r>
            <a:r>
              <a:rPr lang="en-US" altLang="zh-TW" sz="2600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 smtClean="0"/>
              <a:t>    if (</a:t>
            </a:r>
            <a:r>
              <a:rPr lang="en-US" altLang="zh-TW" sz="2600" dirty="0" err="1" smtClean="0"/>
              <a:t>ans</a:t>
            </a:r>
            <a:r>
              <a:rPr lang="en-US" altLang="zh-TW" sz="2600" dirty="0" smtClean="0"/>
              <a:t>== n1+n2)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 smtClean="0"/>
              <a:t>       score=score+(10-cnt);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 smtClean="0"/>
              <a:t> 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</a:t>
            </a:r>
            <a:r>
              <a:rPr lang="zh-TW" altLang="en-US" sz="2000" dirty="0" smtClean="0"/>
              <a:t>答對，</a:t>
            </a:r>
            <a:r>
              <a:rPr lang="en-US" altLang="zh-TW" sz="2000" dirty="0" smtClean="0"/>
              <a:t>GREAT!! </a:t>
            </a:r>
            <a:r>
              <a:rPr lang="zh-TW" altLang="en-US" sz="2000" dirty="0" smtClean="0"/>
              <a:t>分數</a:t>
            </a:r>
            <a:r>
              <a:rPr lang="en-US" altLang="zh-TW" sz="2000" dirty="0" smtClean="0"/>
              <a:t>:"+score+"</a:t>
            </a:r>
            <a:r>
              <a:rPr lang="zh-TW" altLang="en-US" sz="2000" dirty="0" smtClean="0"/>
              <a:t>分</a:t>
            </a:r>
            <a:r>
              <a:rPr lang="en-US" altLang="zh-TW" sz="2000" dirty="0" smtClean="0"/>
              <a:t>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 smtClean="0"/>
              <a:t>       n1 = </a:t>
            </a:r>
            <a:r>
              <a:rPr lang="en-US" altLang="zh-TW" sz="2600" dirty="0" err="1" smtClean="0"/>
              <a:t>sr.nextInt</a:t>
            </a:r>
            <a:r>
              <a:rPr lang="en-US" altLang="zh-TW" sz="2600" dirty="0" smtClean="0"/>
              <a:t>(10);//</a:t>
            </a:r>
            <a:r>
              <a:rPr lang="zh-TW" altLang="en-US" sz="2600" dirty="0" smtClean="0"/>
              <a:t>出下一題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600" dirty="0" smtClean="0"/>
              <a:t>       </a:t>
            </a:r>
            <a:r>
              <a:rPr lang="en-US" altLang="zh-TW" sz="2600" dirty="0" smtClean="0"/>
              <a:t>n2 = </a:t>
            </a:r>
            <a:r>
              <a:rPr lang="en-US" altLang="zh-TW" sz="2600" dirty="0" err="1" smtClean="0"/>
              <a:t>sr.nextInt</a:t>
            </a:r>
            <a:r>
              <a:rPr lang="en-US" altLang="zh-TW" sz="2600" dirty="0" smtClean="0"/>
              <a:t>(10);//</a:t>
            </a:r>
            <a:r>
              <a:rPr lang="zh-TW" altLang="en-US" sz="2600" dirty="0" smtClean="0"/>
              <a:t>出下一題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600" dirty="0" smtClean="0"/>
              <a:t>       </a:t>
            </a:r>
            <a:r>
              <a:rPr lang="en-US" altLang="zh-TW" sz="2600" dirty="0" err="1" smtClean="0"/>
              <a:t>cnt</a:t>
            </a:r>
            <a:r>
              <a:rPr lang="en-US" altLang="zh-TW" sz="2600" dirty="0" smtClean="0"/>
              <a:t>=0;//</a:t>
            </a:r>
            <a:r>
              <a:rPr lang="zh-TW" altLang="en-US" sz="2600" dirty="0" smtClean="0"/>
              <a:t>答錯次數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600" dirty="0" smtClean="0"/>
              <a:t>       </a:t>
            </a:r>
            <a:r>
              <a:rPr lang="en-US" altLang="zh-TW" sz="26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600" dirty="0" smtClean="0">
                <a:solidFill>
                  <a:srgbClr val="FF0000"/>
                </a:solidFill>
              </a:rPr>
              <a:t>=i+1</a:t>
            </a:r>
            <a:r>
              <a:rPr lang="en-US" altLang="zh-TW" sz="2600" dirty="0" smtClean="0"/>
              <a:t>;//</a:t>
            </a:r>
            <a:r>
              <a:rPr lang="zh-TW" altLang="en-US" sz="2600" dirty="0" smtClean="0"/>
              <a:t>答對，紀錄題次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600" dirty="0" smtClean="0"/>
              <a:t>        </a:t>
            </a:r>
            <a:r>
              <a:rPr lang="en-US" altLang="zh-TW" sz="26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 smtClean="0"/>
              <a:t>    else{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 smtClean="0"/>
              <a:t>        </a:t>
            </a:r>
            <a:r>
              <a:rPr lang="en-US" altLang="zh-TW" sz="2600" dirty="0" err="1" smtClean="0">
                <a:solidFill>
                  <a:srgbClr val="FF0000"/>
                </a:solidFill>
              </a:rPr>
              <a:t>cnt</a:t>
            </a:r>
            <a:r>
              <a:rPr lang="en-US" altLang="zh-TW" sz="2600" dirty="0" smtClean="0">
                <a:solidFill>
                  <a:srgbClr val="FF0000"/>
                </a:solidFill>
              </a:rPr>
              <a:t>++; </a:t>
            </a:r>
            <a:r>
              <a:rPr lang="en-US" altLang="zh-TW" sz="2600" dirty="0" smtClean="0"/>
              <a:t>//</a:t>
            </a:r>
            <a:r>
              <a:rPr lang="en-US" altLang="zh-TW" sz="2600" dirty="0" err="1" smtClean="0"/>
              <a:t>cnt</a:t>
            </a:r>
            <a:r>
              <a:rPr lang="en-US" altLang="zh-TW" sz="2600" dirty="0" smtClean="0"/>
              <a:t>=cnt+1;</a:t>
            </a:r>
            <a:r>
              <a:rPr lang="zh-TW" altLang="en-US" sz="2600" dirty="0" smtClean="0"/>
              <a:t>答錯次數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600" dirty="0" smtClean="0"/>
              <a:t>        </a:t>
            </a:r>
            <a:r>
              <a:rPr lang="en-US" altLang="zh-TW" sz="2300" dirty="0" err="1" smtClean="0"/>
              <a:t>System.out.println</a:t>
            </a:r>
            <a:r>
              <a:rPr lang="en-US" altLang="zh-TW" sz="2300" dirty="0" smtClean="0"/>
              <a:t>("</a:t>
            </a:r>
            <a:r>
              <a:rPr lang="zh-TW" altLang="en-US" sz="2300" dirty="0" smtClean="0"/>
              <a:t>答錯，加油</a:t>
            </a:r>
            <a:r>
              <a:rPr lang="en-US" altLang="zh-TW" sz="2300" dirty="0" smtClean="0"/>
              <a:t>! </a:t>
            </a:r>
            <a:r>
              <a:rPr lang="zh-TW" altLang="en-US" sz="2300" dirty="0" smtClean="0"/>
              <a:t>分數</a:t>
            </a:r>
            <a:r>
              <a:rPr lang="en-US" altLang="zh-TW" sz="2300" dirty="0" smtClean="0"/>
              <a:t>:"+score+"</a:t>
            </a:r>
            <a:r>
              <a:rPr lang="zh-TW" altLang="en-US" sz="2300" dirty="0" smtClean="0"/>
              <a:t>分</a:t>
            </a:r>
            <a:r>
              <a:rPr lang="en-US" altLang="zh-TW" sz="2300" dirty="0" smtClean="0"/>
              <a:t>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 smtClean="0"/>
              <a:t>        </a:t>
            </a:r>
            <a:r>
              <a:rPr lang="en-US" altLang="zh-TW" sz="2600" dirty="0" err="1" smtClean="0"/>
              <a:t>System.out.println</a:t>
            </a:r>
            <a:r>
              <a:rPr lang="en-US" altLang="zh-TW" sz="2600" dirty="0" smtClean="0"/>
              <a:t>("</a:t>
            </a:r>
            <a:r>
              <a:rPr lang="zh-TW" altLang="en-US" sz="2600" dirty="0" smtClean="0"/>
              <a:t>答錯</a:t>
            </a:r>
            <a:r>
              <a:rPr lang="en-US" altLang="zh-TW" sz="2600" dirty="0" smtClean="0"/>
              <a:t>: "+</a:t>
            </a:r>
            <a:r>
              <a:rPr lang="en-US" altLang="zh-TW" sz="2600" dirty="0" err="1" smtClean="0"/>
              <a:t>cnt</a:t>
            </a:r>
            <a:r>
              <a:rPr lang="en-US" altLang="zh-TW" sz="2600" dirty="0" smtClean="0"/>
              <a:t>+"</a:t>
            </a:r>
            <a:r>
              <a:rPr lang="zh-TW" altLang="en-US" sz="2600" dirty="0" smtClean="0"/>
              <a:t>次</a:t>
            </a:r>
            <a:r>
              <a:rPr lang="en-US" altLang="zh-TW" sz="2600" dirty="0" smtClean="0"/>
              <a:t>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 smtClean="0"/>
              <a:t>         }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 smtClean="0"/>
              <a:t>}//while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 smtClean="0"/>
              <a:t>           }//main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 smtClean="0"/>
              <a:t>}//class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0789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22428"/>
            <a:ext cx="4104456" cy="6060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/>
              <a:t>import </a:t>
            </a:r>
            <a:r>
              <a:rPr lang="en-US" altLang="zh-TW" sz="1600" dirty="0" err="1"/>
              <a:t>java.security.SecureRandom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public class add_drill_4 {</a:t>
            </a:r>
          </a:p>
          <a:p>
            <a:pPr marL="0" indent="0">
              <a:buNone/>
            </a:pPr>
            <a:r>
              <a:rPr lang="en-US" altLang="zh-TW" sz="2300" dirty="0"/>
              <a:t>  </a:t>
            </a:r>
            <a:r>
              <a:rPr lang="en-US" altLang="zh-TW" sz="1500" dirty="0"/>
              <a:t>public static void main(String[] </a:t>
            </a:r>
            <a:r>
              <a:rPr lang="en-US" altLang="zh-TW" sz="1500" dirty="0" err="1"/>
              <a:t>args</a:t>
            </a:r>
            <a:r>
              <a:rPr lang="en-US" altLang="zh-TW" sz="1500" dirty="0"/>
              <a:t>) {</a:t>
            </a:r>
          </a:p>
          <a:p>
            <a:pPr marL="0" indent="0">
              <a:buNone/>
            </a:pPr>
            <a:r>
              <a:rPr lang="en-US" altLang="zh-TW" sz="1500" dirty="0"/>
              <a:t>   </a:t>
            </a:r>
            <a:r>
              <a:rPr lang="en-US" altLang="zh-TW" sz="1500" dirty="0" err="1"/>
              <a:t>SecureRandom</a:t>
            </a:r>
            <a:r>
              <a:rPr lang="en-US" altLang="zh-TW" sz="1500" dirty="0"/>
              <a:t> </a:t>
            </a:r>
            <a:r>
              <a:rPr lang="en-US" altLang="zh-TW" sz="1500" dirty="0" err="1"/>
              <a:t>sr</a:t>
            </a:r>
            <a:r>
              <a:rPr lang="en-US" altLang="zh-TW" sz="1500" dirty="0"/>
              <a:t> = new </a:t>
            </a:r>
            <a:r>
              <a:rPr lang="en-US" altLang="zh-TW" sz="1500" dirty="0" err="1"/>
              <a:t>SecureRandom</a:t>
            </a:r>
            <a:r>
              <a:rPr lang="en-US" altLang="zh-TW" sz="1500" dirty="0"/>
              <a:t>();</a:t>
            </a:r>
          </a:p>
          <a:p>
            <a:pPr marL="0" indent="0">
              <a:buNone/>
            </a:pPr>
            <a:r>
              <a:rPr lang="en-US" altLang="zh-TW" sz="1500" dirty="0"/>
              <a:t>   Scanner input = new Scanner(System.in);</a:t>
            </a:r>
          </a:p>
          <a:p>
            <a:pPr marL="0" indent="0">
              <a:buNone/>
            </a:pPr>
            <a:r>
              <a:rPr lang="en-US" altLang="zh-TW" sz="1500" dirty="0"/>
              <a:t>   </a:t>
            </a:r>
            <a:r>
              <a:rPr lang="en-US" altLang="zh-TW" sz="1500" dirty="0" err="1"/>
              <a:t>int</a:t>
            </a:r>
            <a:r>
              <a:rPr lang="en-US" altLang="zh-TW" sz="1500" dirty="0"/>
              <a:t> n1=0,n2= 0;</a:t>
            </a:r>
          </a:p>
          <a:p>
            <a:pPr marL="0" indent="0">
              <a:buNone/>
            </a:pPr>
            <a:r>
              <a:rPr lang="en-US" altLang="zh-TW" sz="1500" dirty="0"/>
              <a:t>   </a:t>
            </a:r>
            <a:r>
              <a:rPr lang="en-US" altLang="zh-TW" sz="1500" dirty="0" err="1"/>
              <a:t>int</a:t>
            </a:r>
            <a:r>
              <a:rPr lang="en-US" altLang="zh-TW" sz="1500" dirty="0"/>
              <a:t> </a:t>
            </a:r>
            <a:r>
              <a:rPr lang="en-US" altLang="zh-TW" sz="1500" dirty="0" err="1"/>
              <a:t>ans</a:t>
            </a:r>
            <a:r>
              <a:rPr lang="en-US" altLang="zh-TW" sz="1500" dirty="0"/>
              <a:t>= 0, score=0, </a:t>
            </a:r>
            <a:r>
              <a:rPr lang="en-US" altLang="zh-TW" sz="1500" dirty="0" err="1"/>
              <a:t>i</a:t>
            </a:r>
            <a:r>
              <a:rPr lang="en-US" altLang="zh-TW" sz="1500" dirty="0"/>
              <a:t>=1, </a:t>
            </a:r>
            <a:r>
              <a:rPr lang="en-US" altLang="zh-TW" sz="1500" dirty="0" err="1"/>
              <a:t>cnt</a:t>
            </a:r>
            <a:r>
              <a:rPr lang="en-US" altLang="zh-TW" sz="1500" dirty="0"/>
              <a:t>=0;</a:t>
            </a:r>
          </a:p>
          <a:p>
            <a:pPr marL="0" indent="0">
              <a:buNone/>
            </a:pPr>
            <a:r>
              <a:rPr lang="en-US" altLang="zh-TW" sz="1500" dirty="0"/>
              <a:t>   String </a:t>
            </a:r>
            <a:r>
              <a:rPr lang="en-US" altLang="zh-TW" sz="1500" dirty="0" err="1"/>
              <a:t>prob</a:t>
            </a:r>
            <a:r>
              <a:rPr lang="en-US" altLang="zh-TW" sz="1500" dirty="0"/>
              <a:t>, fb="", wrong="";</a:t>
            </a:r>
          </a:p>
          <a:p>
            <a:pPr marL="0" indent="0">
              <a:buNone/>
            </a:pPr>
            <a:r>
              <a:rPr lang="en-US" altLang="zh-TW" sz="1500" dirty="0"/>
              <a:t>   n1 = </a:t>
            </a:r>
            <a:r>
              <a:rPr lang="en-US" altLang="zh-TW" sz="1500" dirty="0" err="1"/>
              <a:t>sr.nextInt</a:t>
            </a:r>
            <a:r>
              <a:rPr lang="en-US" altLang="zh-TW" sz="1500" dirty="0"/>
              <a:t>(10);</a:t>
            </a:r>
          </a:p>
          <a:p>
            <a:pPr marL="0" indent="0">
              <a:buNone/>
            </a:pPr>
            <a:r>
              <a:rPr lang="en-US" altLang="zh-TW" sz="1500" dirty="0"/>
              <a:t>   n2 = </a:t>
            </a:r>
            <a:r>
              <a:rPr lang="en-US" altLang="zh-TW" sz="1500" dirty="0" err="1"/>
              <a:t>sr.nextInt</a:t>
            </a:r>
            <a:r>
              <a:rPr lang="en-US" altLang="zh-TW" sz="1500" dirty="0"/>
              <a:t>(10);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FF0000"/>
                </a:solidFill>
              </a:rPr>
              <a:t>   </a:t>
            </a:r>
            <a:r>
              <a:rPr lang="en-US" altLang="zh-TW" sz="1500" dirty="0" err="1">
                <a:solidFill>
                  <a:srgbClr val="FF0000"/>
                </a:solidFill>
              </a:rPr>
              <a:t>prob</a:t>
            </a:r>
            <a:r>
              <a:rPr lang="en-US" altLang="zh-TW" sz="1500" dirty="0">
                <a:solidFill>
                  <a:srgbClr val="FF0000"/>
                </a:solidFill>
              </a:rPr>
              <a:t>="</a:t>
            </a:r>
            <a:r>
              <a:rPr lang="zh-TW" altLang="en-US" sz="1500" dirty="0">
                <a:solidFill>
                  <a:srgbClr val="FF0000"/>
                </a:solidFill>
              </a:rPr>
              <a:t>第</a:t>
            </a:r>
            <a:r>
              <a:rPr lang="en-US" altLang="zh-TW" sz="1500" dirty="0">
                <a:solidFill>
                  <a:srgbClr val="FF0000"/>
                </a:solidFill>
              </a:rPr>
              <a:t>"+</a:t>
            </a:r>
            <a:r>
              <a:rPr lang="en-US" altLang="zh-TW" sz="1500" dirty="0" err="1">
                <a:solidFill>
                  <a:srgbClr val="FF0000"/>
                </a:solidFill>
              </a:rPr>
              <a:t>i</a:t>
            </a:r>
            <a:r>
              <a:rPr lang="en-US" altLang="zh-TW" sz="1500" dirty="0">
                <a:solidFill>
                  <a:srgbClr val="FF0000"/>
                </a:solidFill>
              </a:rPr>
              <a:t>+"</a:t>
            </a:r>
            <a:r>
              <a:rPr lang="zh-TW" altLang="en-US" sz="1500" dirty="0">
                <a:solidFill>
                  <a:srgbClr val="FF0000"/>
                </a:solidFill>
              </a:rPr>
              <a:t>題</a:t>
            </a:r>
            <a:r>
              <a:rPr lang="en-US" altLang="zh-TW" sz="1500" dirty="0">
                <a:solidFill>
                  <a:srgbClr val="FF0000"/>
                </a:solidFill>
              </a:rPr>
              <a:t>: "+n1+"+"+n2</a:t>
            </a:r>
            <a:r>
              <a:rPr lang="en-US" altLang="zh-TW" sz="1500" dirty="0" smtClean="0">
                <a:solidFill>
                  <a:srgbClr val="FF0000"/>
                </a:solidFill>
              </a:rPr>
              <a:t>+"="; </a:t>
            </a:r>
            <a:r>
              <a:rPr lang="en-US" altLang="zh-TW" sz="1500" dirty="0" smtClean="0"/>
              <a:t>//</a:t>
            </a:r>
            <a:r>
              <a:rPr lang="zh-TW" altLang="en-US" sz="1500" dirty="0"/>
              <a:t>出第一題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283968" y="122428"/>
            <a:ext cx="5040560" cy="6546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while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&lt;=10)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>
                <a:solidFill>
                  <a:srgbClr val="FF0000"/>
                </a:solidFill>
              </a:rPr>
              <a:t>System.out.print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prob</a:t>
            </a:r>
            <a:r>
              <a:rPr lang="en-US" altLang="zh-TW" dirty="0" smtClean="0"/>
              <a:t>);//</a:t>
            </a:r>
            <a:r>
              <a:rPr lang="zh-TW" altLang="en-US" dirty="0" smtClean="0"/>
              <a:t>顯示題目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input.nextInt</a:t>
            </a:r>
            <a:r>
              <a:rPr lang="en-US" altLang="zh-TW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if (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== n1+n2)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   score=score+(10-cnt);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u="sng" dirty="0" smtClean="0">
                <a:solidFill>
                  <a:srgbClr val="FF0000"/>
                </a:solidFill>
              </a:rPr>
              <a:t>       fb="</a:t>
            </a:r>
            <a:r>
              <a:rPr lang="zh-TW" altLang="en-US" u="sng" dirty="0" smtClean="0">
                <a:solidFill>
                  <a:srgbClr val="FF0000"/>
                </a:solidFill>
              </a:rPr>
              <a:t>答對，</a:t>
            </a:r>
            <a:r>
              <a:rPr lang="en-US" altLang="zh-TW" u="sng" dirty="0" smtClean="0">
                <a:solidFill>
                  <a:srgbClr val="FF0000"/>
                </a:solidFill>
              </a:rPr>
              <a:t>GREAT!! </a:t>
            </a:r>
            <a:r>
              <a:rPr lang="zh-TW" altLang="en-US" u="sng" dirty="0" smtClean="0">
                <a:solidFill>
                  <a:srgbClr val="FF0000"/>
                </a:solidFill>
              </a:rPr>
              <a:t>分數</a:t>
            </a:r>
            <a:r>
              <a:rPr lang="en-US" altLang="zh-TW" u="sng" dirty="0" smtClean="0">
                <a:solidFill>
                  <a:srgbClr val="FF0000"/>
                </a:solidFill>
              </a:rPr>
              <a:t>:"+score+"</a:t>
            </a:r>
            <a:r>
              <a:rPr lang="zh-TW" altLang="en-US" u="sng" dirty="0" smtClean="0">
                <a:solidFill>
                  <a:srgbClr val="FF0000"/>
                </a:solidFill>
              </a:rPr>
              <a:t>分</a:t>
            </a:r>
            <a:r>
              <a:rPr lang="en-US" altLang="zh-TW" u="sng" dirty="0" smtClean="0">
                <a:solidFill>
                  <a:srgbClr val="FF0000"/>
                </a:solidFill>
              </a:rPr>
              <a:t>.";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   n1 = </a:t>
            </a:r>
            <a:r>
              <a:rPr lang="en-US" altLang="zh-TW" dirty="0" err="1" smtClean="0"/>
              <a:t>sr.nextInt</a:t>
            </a:r>
            <a:r>
              <a:rPr lang="en-US" altLang="zh-TW" dirty="0" smtClean="0"/>
              <a:t>(10);//</a:t>
            </a:r>
            <a:r>
              <a:rPr lang="zh-TW" altLang="en-US" dirty="0" smtClean="0"/>
              <a:t>出下一題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       </a:t>
            </a:r>
            <a:r>
              <a:rPr lang="en-US" altLang="zh-TW" dirty="0" smtClean="0"/>
              <a:t>n2 = </a:t>
            </a:r>
            <a:r>
              <a:rPr lang="en-US" altLang="zh-TW" dirty="0" err="1" smtClean="0"/>
              <a:t>sr.nextInt</a:t>
            </a:r>
            <a:r>
              <a:rPr lang="en-US" altLang="zh-TW" dirty="0" smtClean="0"/>
              <a:t>(10);//</a:t>
            </a:r>
            <a:r>
              <a:rPr lang="zh-TW" altLang="en-US" dirty="0" smtClean="0"/>
              <a:t>出下一題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       </a:t>
            </a:r>
            <a:r>
              <a:rPr lang="en-US" altLang="zh-TW" dirty="0" err="1" smtClean="0"/>
              <a:t>cnt</a:t>
            </a:r>
            <a:r>
              <a:rPr lang="en-US" altLang="zh-TW" dirty="0" smtClean="0"/>
              <a:t>=0;//</a:t>
            </a:r>
            <a:r>
              <a:rPr lang="zh-TW" altLang="en-US" dirty="0" smtClean="0"/>
              <a:t>答錯次數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       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=i+1;//</a:t>
            </a:r>
            <a:r>
              <a:rPr lang="zh-TW" altLang="en-US" dirty="0" smtClean="0">
                <a:solidFill>
                  <a:srgbClr val="FF0000"/>
                </a:solidFill>
              </a:rPr>
              <a:t>答對，紀錄題次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       </a:t>
            </a:r>
            <a:r>
              <a:rPr lang="en-US" altLang="zh-TW" dirty="0" err="1" smtClean="0">
                <a:solidFill>
                  <a:srgbClr val="FF0000"/>
                </a:solidFill>
              </a:rPr>
              <a:t>prob</a:t>
            </a:r>
            <a:r>
              <a:rPr lang="en-US" altLang="zh-TW" dirty="0" smtClean="0">
                <a:solidFill>
                  <a:srgbClr val="FF0000"/>
                </a:solidFill>
              </a:rPr>
              <a:t>="</a:t>
            </a:r>
            <a:r>
              <a:rPr lang="zh-TW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TW" dirty="0" smtClean="0">
                <a:solidFill>
                  <a:srgbClr val="FF0000"/>
                </a:solidFill>
              </a:rPr>
              <a:t>"+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+"</a:t>
            </a:r>
            <a:r>
              <a:rPr lang="zh-TW" altLang="en-US" dirty="0" smtClean="0">
                <a:solidFill>
                  <a:srgbClr val="FF0000"/>
                </a:solidFill>
              </a:rPr>
              <a:t>題</a:t>
            </a:r>
            <a:r>
              <a:rPr lang="en-US" altLang="zh-TW" dirty="0" smtClean="0">
                <a:solidFill>
                  <a:srgbClr val="FF0000"/>
                </a:solidFill>
              </a:rPr>
              <a:t>: "+n1+"+"+n2+"=";//</a:t>
            </a:r>
            <a:r>
              <a:rPr lang="zh-TW" altLang="en-US" dirty="0" smtClean="0">
                <a:solidFill>
                  <a:srgbClr val="FF0000"/>
                </a:solidFill>
              </a:rPr>
              <a:t>出下一題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else{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    </a:t>
            </a:r>
            <a:r>
              <a:rPr lang="en-US" altLang="zh-TW" dirty="0" smtClean="0">
                <a:solidFill>
                  <a:srgbClr val="FF0000"/>
                </a:solidFill>
              </a:rPr>
              <a:t>wrong=</a:t>
            </a:r>
            <a:r>
              <a:rPr lang="en-US" altLang="zh-TW" dirty="0" err="1" smtClean="0">
                <a:solidFill>
                  <a:srgbClr val="FF0000"/>
                </a:solidFill>
              </a:rPr>
              <a:t>wrong+prob</a:t>
            </a:r>
            <a:r>
              <a:rPr lang="en-US" altLang="zh-TW" dirty="0" smtClean="0">
                <a:solidFill>
                  <a:srgbClr val="FF0000"/>
                </a:solidFill>
              </a:rPr>
              <a:t>+"\n"; //</a:t>
            </a:r>
            <a:r>
              <a:rPr lang="zh-TW" altLang="en-US" dirty="0" smtClean="0">
                <a:solidFill>
                  <a:srgbClr val="FF0000"/>
                </a:solidFill>
              </a:rPr>
              <a:t>紀錄答錯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        </a:t>
            </a:r>
            <a:r>
              <a:rPr lang="en-US" altLang="zh-TW" dirty="0" err="1" smtClean="0"/>
              <a:t>cnt</a:t>
            </a:r>
            <a:r>
              <a:rPr lang="en-US" altLang="zh-TW" dirty="0" smtClean="0"/>
              <a:t>++;//</a:t>
            </a:r>
            <a:r>
              <a:rPr lang="en-US" altLang="zh-TW" dirty="0" err="1" smtClean="0"/>
              <a:t>cnt</a:t>
            </a:r>
            <a:r>
              <a:rPr lang="en-US" altLang="zh-TW" dirty="0" smtClean="0"/>
              <a:t>=cnt+1;</a:t>
            </a:r>
            <a:r>
              <a:rPr lang="zh-TW" altLang="en-US" dirty="0" smtClean="0"/>
              <a:t>答錯次數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        </a:t>
            </a:r>
            <a:r>
              <a:rPr lang="en-US" altLang="zh-TW" dirty="0" smtClean="0">
                <a:solidFill>
                  <a:srgbClr val="FF0000"/>
                </a:solidFill>
              </a:rPr>
              <a:t>fb="</a:t>
            </a:r>
            <a:r>
              <a:rPr lang="zh-TW" altLang="en-US" dirty="0" smtClean="0">
                <a:solidFill>
                  <a:srgbClr val="FF0000"/>
                </a:solidFill>
              </a:rPr>
              <a:t>答錯，加油</a:t>
            </a:r>
            <a:r>
              <a:rPr lang="en-US" altLang="zh-TW" dirty="0" smtClean="0">
                <a:solidFill>
                  <a:srgbClr val="FF0000"/>
                </a:solidFill>
              </a:rPr>
              <a:t>! </a:t>
            </a:r>
            <a:r>
              <a:rPr lang="zh-TW" altLang="en-US" dirty="0" smtClean="0">
                <a:solidFill>
                  <a:srgbClr val="FF0000"/>
                </a:solidFill>
              </a:rPr>
              <a:t>分數</a:t>
            </a:r>
            <a:r>
              <a:rPr lang="en-US" altLang="zh-TW" dirty="0" smtClean="0">
                <a:solidFill>
                  <a:srgbClr val="FF0000"/>
                </a:solidFill>
              </a:rPr>
              <a:t>:"+score+"</a:t>
            </a:r>
            <a:r>
              <a:rPr lang="zh-TW" altLang="en-US" dirty="0" smtClean="0">
                <a:solidFill>
                  <a:srgbClr val="FF0000"/>
                </a:solidFill>
              </a:rPr>
              <a:t>分</a:t>
            </a:r>
            <a:r>
              <a:rPr lang="en-US" altLang="zh-TW" dirty="0" smtClean="0">
                <a:solidFill>
                  <a:srgbClr val="FF0000"/>
                </a:solidFill>
              </a:rPr>
              <a:t>.\n"+"</a:t>
            </a:r>
            <a:r>
              <a:rPr lang="zh-TW" altLang="en-US" dirty="0" smtClean="0">
                <a:solidFill>
                  <a:srgbClr val="FF0000"/>
                </a:solidFill>
              </a:rPr>
              <a:t>答錯</a:t>
            </a:r>
            <a:r>
              <a:rPr lang="en-US" altLang="zh-TW" dirty="0" smtClean="0">
                <a:solidFill>
                  <a:srgbClr val="FF0000"/>
                </a:solidFill>
              </a:rPr>
              <a:t>: "+</a:t>
            </a:r>
            <a:r>
              <a:rPr lang="en-US" altLang="zh-TW" dirty="0" err="1" smtClean="0">
                <a:solidFill>
                  <a:srgbClr val="FF0000"/>
                </a:solidFill>
              </a:rPr>
              <a:t>cnt</a:t>
            </a:r>
            <a:r>
              <a:rPr lang="en-US" altLang="zh-TW" dirty="0" smtClean="0">
                <a:solidFill>
                  <a:srgbClr val="FF0000"/>
                </a:solidFill>
              </a:rPr>
              <a:t>+"</a:t>
            </a:r>
            <a:r>
              <a:rPr lang="zh-TW" altLang="en-US" dirty="0" smtClean="0">
                <a:solidFill>
                  <a:srgbClr val="FF0000"/>
                </a:solidFill>
              </a:rPr>
              <a:t>次</a:t>
            </a:r>
            <a:r>
              <a:rPr lang="en-US" altLang="zh-TW" dirty="0" smtClean="0">
                <a:solidFill>
                  <a:srgbClr val="FF0000"/>
                </a:solidFill>
              </a:rPr>
              <a:t>.";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   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    </a:t>
            </a:r>
            <a:r>
              <a:rPr lang="en-US" altLang="zh-TW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dirty="0" smtClean="0">
                <a:solidFill>
                  <a:srgbClr val="FF0000"/>
                </a:solidFill>
              </a:rPr>
              <a:t>(fb);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  }//while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("===drill again===");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 </a:t>
            </a:r>
            <a:r>
              <a:rPr lang="en-US" altLang="zh-TW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dirty="0" smtClean="0">
                <a:solidFill>
                  <a:srgbClr val="FF0000"/>
                </a:solidFill>
              </a:rPr>
              <a:t>(wrong);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}//main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}//class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942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51920" y="2132856"/>
            <a:ext cx="4231382" cy="4351338"/>
          </a:xfrm>
        </p:spPr>
        <p:txBody>
          <a:bodyPr/>
          <a:lstStyle/>
          <a:p>
            <a:r>
              <a:rPr lang="en-US" altLang="zh-TW" dirty="0" smtClean="0"/>
              <a:t>what’s wrong?</a:t>
            </a:r>
          </a:p>
          <a:p>
            <a:r>
              <a:rPr lang="en-US" altLang="zh-TW" dirty="0" smtClean="0"/>
              <a:t>how to do?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48680"/>
            <a:ext cx="2952328" cy="611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1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88640"/>
            <a:ext cx="3600400" cy="666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/>
              <a:t>import </a:t>
            </a:r>
            <a:r>
              <a:rPr lang="en-US" altLang="zh-TW" sz="1600" dirty="0" err="1"/>
              <a:t>java.security.SecureRandom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public class add_drill_5 {</a:t>
            </a:r>
          </a:p>
          <a:p>
            <a:pPr marL="0" indent="0">
              <a:buNone/>
            </a:pPr>
            <a:r>
              <a:rPr lang="en-US" altLang="zh-TW" sz="1600" dirty="0"/>
              <a:t>  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pPr marL="0" indent="0">
              <a:buNone/>
            </a:pPr>
            <a:r>
              <a:rPr lang="en-US" altLang="zh-TW" sz="1600" dirty="0"/>
              <a:t>   </a:t>
            </a:r>
            <a:r>
              <a:rPr lang="en-US" altLang="zh-TW" sz="1600" dirty="0" err="1"/>
              <a:t>SecureRandom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sr</a:t>
            </a:r>
            <a:r>
              <a:rPr lang="en-US" altLang="zh-TW" sz="1600" dirty="0"/>
              <a:t> = new </a:t>
            </a:r>
            <a:r>
              <a:rPr lang="en-US" altLang="zh-TW" sz="1600" dirty="0" err="1"/>
              <a:t>SecureRandom</a:t>
            </a:r>
            <a:r>
              <a:rPr lang="en-US" altLang="zh-TW" sz="1600" dirty="0"/>
              <a:t>();</a:t>
            </a:r>
          </a:p>
          <a:p>
            <a:pPr marL="0" indent="0">
              <a:buNone/>
            </a:pPr>
            <a:r>
              <a:rPr lang="en-US" altLang="zh-TW" sz="1600" dirty="0"/>
              <a:t>   Scanner input = new Scanner(System.in);</a:t>
            </a:r>
          </a:p>
          <a:p>
            <a:pPr marL="0" indent="0">
              <a:buNone/>
            </a:pPr>
            <a:r>
              <a:rPr lang="en-US" altLang="zh-TW" sz="1600" dirty="0"/>
              <a:t>  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n1=0,n2= 0;</a:t>
            </a:r>
          </a:p>
          <a:p>
            <a:pPr marL="0" indent="0">
              <a:buNone/>
            </a:pPr>
            <a:r>
              <a:rPr lang="en-US" altLang="zh-TW" sz="1600" dirty="0"/>
              <a:t>  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ans</a:t>
            </a:r>
            <a:r>
              <a:rPr lang="en-US" altLang="zh-TW" sz="1600" dirty="0"/>
              <a:t>= 0, score=0,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=1, </a:t>
            </a:r>
            <a:r>
              <a:rPr lang="en-US" altLang="zh-TW" sz="1600" dirty="0" err="1"/>
              <a:t>cnt</a:t>
            </a:r>
            <a:r>
              <a:rPr lang="en-US" altLang="zh-TW" sz="1600" dirty="0"/>
              <a:t>=0;</a:t>
            </a:r>
          </a:p>
          <a:p>
            <a:pPr marL="0" indent="0">
              <a:buNone/>
            </a:pPr>
            <a:r>
              <a:rPr lang="en-US" altLang="zh-TW" sz="1600" dirty="0"/>
              <a:t>   String </a:t>
            </a:r>
            <a:r>
              <a:rPr lang="en-US" altLang="zh-TW" sz="1600" dirty="0" err="1"/>
              <a:t>prob</a:t>
            </a:r>
            <a:r>
              <a:rPr lang="en-US" altLang="zh-TW" sz="1600" dirty="0"/>
              <a:t>, fb="", wrong="";</a:t>
            </a:r>
          </a:p>
          <a:p>
            <a:pPr marL="0" indent="0">
              <a:buNone/>
            </a:pPr>
            <a:r>
              <a:rPr lang="en-US" altLang="zh-TW" sz="1600" dirty="0"/>
              <a:t>   n1 = </a:t>
            </a:r>
            <a:r>
              <a:rPr lang="en-US" altLang="zh-TW" sz="1600" dirty="0" err="1"/>
              <a:t>sr.nextInt</a:t>
            </a:r>
            <a:r>
              <a:rPr lang="en-US" altLang="zh-TW" sz="1600" dirty="0"/>
              <a:t>(10);</a:t>
            </a:r>
          </a:p>
          <a:p>
            <a:pPr marL="0" indent="0">
              <a:buNone/>
            </a:pPr>
            <a:r>
              <a:rPr lang="en-US" altLang="zh-TW" sz="1600" dirty="0"/>
              <a:t>   n2 = </a:t>
            </a:r>
            <a:r>
              <a:rPr lang="en-US" altLang="zh-TW" sz="1600" dirty="0" err="1"/>
              <a:t>sr.nextInt</a:t>
            </a:r>
            <a:r>
              <a:rPr lang="en-US" altLang="zh-TW" sz="1600" dirty="0"/>
              <a:t>(10);</a:t>
            </a:r>
          </a:p>
          <a:p>
            <a:pPr marL="0" indent="0">
              <a:buNone/>
            </a:pPr>
            <a:r>
              <a:rPr lang="en-US" altLang="zh-TW" sz="1600" dirty="0"/>
              <a:t>   </a:t>
            </a:r>
            <a:r>
              <a:rPr lang="en-US" altLang="zh-TW" sz="1600" dirty="0" err="1"/>
              <a:t>prob</a:t>
            </a:r>
            <a:r>
              <a:rPr lang="en-US" altLang="zh-TW" sz="1600" dirty="0"/>
              <a:t>="</a:t>
            </a:r>
            <a:r>
              <a:rPr lang="zh-TW" altLang="en-US" sz="1600" dirty="0"/>
              <a:t>第</a:t>
            </a:r>
            <a:r>
              <a:rPr lang="en-US" altLang="zh-TW" sz="1600" dirty="0"/>
              <a:t>"+</a:t>
            </a:r>
            <a:r>
              <a:rPr lang="en-US" altLang="zh-TW" sz="1600" dirty="0" err="1"/>
              <a:t>i</a:t>
            </a:r>
            <a:r>
              <a:rPr lang="en-US" altLang="zh-TW" sz="1600" dirty="0"/>
              <a:t>+"</a:t>
            </a:r>
            <a:r>
              <a:rPr lang="zh-TW" altLang="en-US" sz="1600" dirty="0"/>
              <a:t>題</a:t>
            </a:r>
            <a:r>
              <a:rPr lang="en-US" altLang="zh-TW" sz="1600" dirty="0"/>
              <a:t>: "+n1+"+"+n2</a:t>
            </a:r>
            <a:r>
              <a:rPr lang="en-US" altLang="zh-TW" sz="1600" dirty="0" smtClean="0"/>
              <a:t>+"=";</a:t>
            </a:r>
          </a:p>
          <a:p>
            <a:pPr marL="0" indent="0">
              <a:buNone/>
            </a:pPr>
            <a:r>
              <a:rPr lang="en-US" altLang="zh-TW" sz="1600" dirty="0" smtClean="0"/>
              <a:t>//</a:t>
            </a:r>
            <a:r>
              <a:rPr lang="zh-TW" altLang="en-US" sz="1600" dirty="0"/>
              <a:t>出第一</a:t>
            </a:r>
            <a:r>
              <a:rPr lang="zh-TW" altLang="en-US" sz="1600" dirty="0" smtClean="0"/>
              <a:t>題</a:t>
            </a:r>
            <a:endParaRPr lang="zh-TW" altLang="en-US" sz="16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707904" y="260648"/>
            <a:ext cx="5328592" cy="7272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while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&lt;=10)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prob</a:t>
            </a:r>
            <a:r>
              <a:rPr lang="en-US" altLang="zh-TW" dirty="0" smtClean="0"/>
              <a:t>);//</a:t>
            </a:r>
            <a:r>
              <a:rPr lang="zh-TW" altLang="en-US" dirty="0" smtClean="0"/>
              <a:t>顯示題目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input.nextInt</a:t>
            </a:r>
            <a:r>
              <a:rPr lang="en-US" altLang="zh-TW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if (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== n1+n2)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   score=score+(10-cnt);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   fb="</a:t>
            </a:r>
            <a:r>
              <a:rPr lang="zh-TW" altLang="en-US" dirty="0" smtClean="0"/>
              <a:t>答對，</a:t>
            </a:r>
            <a:r>
              <a:rPr lang="en-US" altLang="zh-TW" dirty="0" smtClean="0"/>
              <a:t>GREAT!! </a:t>
            </a:r>
            <a:r>
              <a:rPr lang="zh-TW" altLang="en-US" dirty="0" smtClean="0"/>
              <a:t>分數</a:t>
            </a:r>
            <a:r>
              <a:rPr lang="en-US" altLang="zh-TW" dirty="0" smtClean="0"/>
              <a:t>:"+score+"</a:t>
            </a:r>
            <a:r>
              <a:rPr lang="zh-TW" altLang="en-US" dirty="0" smtClean="0"/>
              <a:t>分</a:t>
            </a:r>
            <a:r>
              <a:rPr lang="en-US" altLang="zh-TW" dirty="0" smtClean="0"/>
              <a:t>.";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   n1 = </a:t>
            </a:r>
            <a:r>
              <a:rPr lang="en-US" altLang="zh-TW" dirty="0" err="1" smtClean="0"/>
              <a:t>sr.nextInt</a:t>
            </a:r>
            <a:r>
              <a:rPr lang="en-US" altLang="zh-TW" dirty="0" smtClean="0"/>
              <a:t>(10);//</a:t>
            </a:r>
            <a:r>
              <a:rPr lang="zh-TW" altLang="en-US" dirty="0" smtClean="0"/>
              <a:t>出下一題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       </a:t>
            </a:r>
            <a:r>
              <a:rPr lang="en-US" altLang="zh-TW" dirty="0" smtClean="0"/>
              <a:t>n2 = </a:t>
            </a:r>
            <a:r>
              <a:rPr lang="en-US" altLang="zh-TW" dirty="0" err="1" smtClean="0"/>
              <a:t>sr.nextInt</a:t>
            </a:r>
            <a:r>
              <a:rPr lang="en-US" altLang="zh-TW" dirty="0" smtClean="0"/>
              <a:t>(10);//</a:t>
            </a:r>
            <a:r>
              <a:rPr lang="zh-TW" altLang="en-US" dirty="0" smtClean="0"/>
              <a:t>出下一題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       </a:t>
            </a:r>
            <a:r>
              <a:rPr lang="en-US" altLang="zh-TW" dirty="0" err="1" smtClean="0"/>
              <a:t>cnt</a:t>
            </a:r>
            <a:r>
              <a:rPr lang="en-US" altLang="zh-TW" dirty="0" smtClean="0"/>
              <a:t>=0;//</a:t>
            </a:r>
            <a:r>
              <a:rPr lang="zh-TW" altLang="en-US" dirty="0" smtClean="0"/>
              <a:t>答錯次數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      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=i+1;//</a:t>
            </a:r>
            <a:r>
              <a:rPr lang="zh-TW" altLang="en-US" dirty="0" smtClean="0"/>
              <a:t>答對，紀錄題次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       </a:t>
            </a:r>
            <a:r>
              <a:rPr lang="en-US" altLang="zh-TW" dirty="0" err="1" smtClean="0"/>
              <a:t>prob</a:t>
            </a:r>
            <a:r>
              <a:rPr lang="en-US" altLang="zh-TW" dirty="0" smtClean="0"/>
              <a:t>="</a:t>
            </a:r>
            <a:r>
              <a:rPr lang="zh-TW" altLang="en-US" dirty="0" smtClean="0"/>
              <a:t>第</a:t>
            </a:r>
            <a:r>
              <a:rPr lang="en-US" altLang="zh-TW" dirty="0" smtClean="0"/>
              <a:t>"+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+"</a:t>
            </a:r>
            <a:r>
              <a:rPr lang="zh-TW" altLang="en-US" dirty="0" smtClean="0"/>
              <a:t>題</a:t>
            </a:r>
            <a:r>
              <a:rPr lang="en-US" altLang="zh-TW" dirty="0" smtClean="0"/>
              <a:t>: "+n1+"+"+n2+"=";//</a:t>
            </a:r>
            <a:r>
              <a:rPr lang="zh-TW" altLang="en-US" dirty="0" smtClean="0"/>
              <a:t>出下一題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else{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     </a:t>
            </a:r>
            <a:r>
              <a:rPr lang="en-US" altLang="zh-TW" dirty="0" err="1" smtClean="0">
                <a:solidFill>
                  <a:srgbClr val="FF0000"/>
                </a:solidFill>
              </a:rPr>
              <a:t>cnt</a:t>
            </a:r>
            <a:r>
              <a:rPr lang="en-US" altLang="zh-TW" dirty="0" smtClean="0">
                <a:solidFill>
                  <a:srgbClr val="FF0000"/>
                </a:solidFill>
              </a:rPr>
              <a:t>++;    //</a:t>
            </a:r>
            <a:r>
              <a:rPr lang="en-US" altLang="zh-TW" dirty="0" err="1" smtClean="0">
                <a:solidFill>
                  <a:srgbClr val="FF0000"/>
                </a:solidFill>
              </a:rPr>
              <a:t>cnt</a:t>
            </a:r>
            <a:r>
              <a:rPr lang="en-US" altLang="zh-TW" dirty="0" smtClean="0">
                <a:solidFill>
                  <a:srgbClr val="FF0000"/>
                </a:solidFill>
              </a:rPr>
              <a:t>=cnt+1;</a:t>
            </a:r>
            <a:r>
              <a:rPr lang="zh-TW" altLang="en-US" dirty="0" smtClean="0">
                <a:solidFill>
                  <a:srgbClr val="FF0000"/>
                </a:solidFill>
              </a:rPr>
              <a:t>當題答錯次數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        </a:t>
            </a:r>
            <a:r>
              <a:rPr lang="en-US" altLang="zh-TW" dirty="0" smtClean="0">
                <a:solidFill>
                  <a:srgbClr val="FF0000"/>
                </a:solidFill>
              </a:rPr>
              <a:t>if (</a:t>
            </a:r>
            <a:r>
              <a:rPr lang="en-US" altLang="zh-TW" dirty="0" err="1" smtClean="0">
                <a:solidFill>
                  <a:srgbClr val="FF0000"/>
                </a:solidFill>
              </a:rPr>
              <a:t>cnt</a:t>
            </a:r>
            <a:r>
              <a:rPr lang="en-US" altLang="zh-TW" dirty="0" smtClean="0">
                <a:solidFill>
                  <a:srgbClr val="FF0000"/>
                </a:solidFill>
              </a:rPr>
              <a:t>==1)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        wrong=</a:t>
            </a:r>
            <a:r>
              <a:rPr lang="en-US" altLang="zh-TW" dirty="0" err="1" smtClean="0">
                <a:solidFill>
                  <a:srgbClr val="FF0000"/>
                </a:solidFill>
              </a:rPr>
              <a:t>wrong+prob</a:t>
            </a:r>
            <a:r>
              <a:rPr lang="en-US" altLang="zh-TW" dirty="0" smtClean="0">
                <a:solidFill>
                  <a:srgbClr val="FF0000"/>
                </a:solidFill>
              </a:rPr>
              <a:t>+"\n"; //</a:t>
            </a:r>
            <a:r>
              <a:rPr lang="zh-TW" altLang="en-US" dirty="0" smtClean="0">
                <a:solidFill>
                  <a:srgbClr val="FF0000"/>
                </a:solidFill>
              </a:rPr>
              <a:t>紀錄答錯題目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fb="</a:t>
            </a:r>
            <a:r>
              <a:rPr lang="zh-TW" altLang="en-US" dirty="0" smtClean="0"/>
              <a:t>答錯，加油</a:t>
            </a:r>
            <a:r>
              <a:rPr lang="en-US" altLang="zh-TW" dirty="0" smtClean="0"/>
              <a:t>! </a:t>
            </a:r>
            <a:r>
              <a:rPr lang="zh-TW" altLang="en-US" dirty="0" smtClean="0"/>
              <a:t>分數</a:t>
            </a:r>
            <a:r>
              <a:rPr lang="en-US" altLang="zh-TW" dirty="0" smtClean="0"/>
              <a:t>:"+score+"</a:t>
            </a:r>
            <a:r>
              <a:rPr lang="zh-TW" altLang="en-US" dirty="0" smtClean="0"/>
              <a:t>分</a:t>
            </a:r>
            <a:r>
              <a:rPr lang="en-US" altLang="zh-TW" dirty="0" smtClean="0"/>
              <a:t>.\n"+"</a:t>
            </a:r>
            <a:r>
              <a:rPr lang="zh-TW" altLang="en-US" dirty="0" smtClean="0"/>
              <a:t>答錯</a:t>
            </a:r>
            <a:r>
              <a:rPr lang="en-US" altLang="zh-TW" dirty="0" smtClean="0"/>
              <a:t>: "+</a:t>
            </a:r>
            <a:r>
              <a:rPr lang="en-US" altLang="zh-TW" dirty="0" err="1" smtClean="0"/>
              <a:t>cnt</a:t>
            </a:r>
            <a:r>
              <a:rPr lang="en-US" altLang="zh-TW" dirty="0" smtClean="0"/>
              <a:t>+"</a:t>
            </a:r>
            <a:r>
              <a:rPr lang="zh-TW" altLang="en-US" dirty="0" smtClean="0"/>
              <a:t>次</a:t>
            </a:r>
            <a:r>
              <a:rPr lang="en-US" altLang="zh-TW" dirty="0" smtClean="0"/>
              <a:t>.";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   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(fb);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  }//while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("===drill again===");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(wrong);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   }//main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}//class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228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猜</a:t>
            </a:r>
            <a:r>
              <a:rPr lang="zh-TW" altLang="en-US" dirty="0" smtClean="0"/>
              <a:t>數字遊戲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226469"/>
            <a:ext cx="5700540" cy="3263504"/>
          </a:xfrm>
        </p:spPr>
        <p:txBody>
          <a:bodyPr/>
          <a:lstStyle/>
          <a:p>
            <a:r>
              <a:rPr lang="zh-TW" altLang="en-US" dirty="0" smtClean="0"/>
              <a:t>讓</a:t>
            </a:r>
            <a:r>
              <a:rPr lang="zh-TW" altLang="en-US" dirty="0"/>
              <a:t>猜數字重複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 smtClean="0"/>
              <a:t>猜</a:t>
            </a:r>
            <a:r>
              <a:rPr lang="zh-TW" altLang="en-US" dirty="0"/>
              <a:t>到對為止</a:t>
            </a:r>
            <a:endParaRPr lang="en-US" altLang="zh-TW" dirty="0"/>
          </a:p>
          <a:p>
            <a:r>
              <a:rPr lang="zh-TW" altLang="en-US" dirty="0"/>
              <a:t>繼續</a:t>
            </a:r>
            <a:r>
              <a:rPr lang="zh-TW" altLang="en-US" dirty="0" smtClean="0"/>
              <a:t>猜</a:t>
            </a:r>
            <a:r>
              <a:rPr lang="en-US" altLang="zh-TW" dirty="0" smtClean="0"/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產生新亂數</a:t>
            </a:r>
            <a:endParaRPr lang="en-US" altLang="zh-TW" dirty="0"/>
          </a:p>
          <a:p>
            <a:r>
              <a:rPr lang="zh-TW" altLang="en-US" dirty="0"/>
              <a:t>但何時結束</a:t>
            </a:r>
            <a:r>
              <a:rPr lang="en-US" altLang="zh-TW" dirty="0"/>
              <a:t>?</a:t>
            </a:r>
            <a:r>
              <a:rPr lang="zh-TW" altLang="en-US" dirty="0"/>
              <a:t> 結束條件</a:t>
            </a:r>
          </a:p>
        </p:txBody>
      </p:sp>
    </p:spTree>
    <p:extLst>
      <p:ext uri="{BB962C8B-B14F-4D97-AF65-F5344CB8AC3E}">
        <p14:creationId xmlns:p14="http://schemas.microsoft.com/office/powerpoint/2010/main" val="34541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85646" y="1106742"/>
            <a:ext cx="5915025" cy="745629"/>
          </a:xfrm>
        </p:spPr>
        <p:txBody>
          <a:bodyPr/>
          <a:lstStyle/>
          <a:p>
            <a:pPr algn="ctr"/>
            <a:r>
              <a:rPr lang="zh-TW" altLang="zh-TW" dirty="0"/>
              <a:t>猜數字遊戲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運用</a:t>
            </a:r>
            <a:r>
              <a:rPr lang="zh-TW" altLang="zh-TW" dirty="0" smtClean="0"/>
              <a:t>亂數</a:t>
            </a:r>
            <a:r>
              <a:rPr lang="zh-TW" altLang="en-US" dirty="0" smtClean="0"/>
              <a:t>產生整數隨機數值</a:t>
            </a:r>
            <a:endParaRPr lang="en-US" altLang="zh-TW" dirty="0" smtClean="0"/>
          </a:p>
          <a:p>
            <a:r>
              <a:rPr lang="zh-TW" altLang="zh-TW" dirty="0" smtClean="0"/>
              <a:t>猜數字</a:t>
            </a:r>
            <a:r>
              <a:rPr lang="en-US" altLang="zh-TW" dirty="0" smtClean="0"/>
              <a:t>:</a:t>
            </a:r>
            <a:r>
              <a:rPr lang="zh-TW" altLang="en-US" dirty="0" smtClean="0"/>
              <a:t>讓使用者輸入數值</a:t>
            </a:r>
            <a:endParaRPr lang="en-US" altLang="zh-TW" dirty="0" smtClean="0"/>
          </a:p>
          <a:p>
            <a:r>
              <a:rPr lang="zh-TW" altLang="en-US" dirty="0" smtClean="0"/>
              <a:t>判斷</a:t>
            </a:r>
            <a:r>
              <a:rPr lang="zh-TW" altLang="en-US" dirty="0"/>
              <a:t>答對</a:t>
            </a:r>
            <a:r>
              <a:rPr lang="zh-TW" altLang="en-US" dirty="0" smtClean="0"/>
              <a:t>與否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28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0"/>
            <a:ext cx="7812625" cy="764704"/>
          </a:xfrm>
        </p:spPr>
        <p:txBody>
          <a:bodyPr>
            <a:normAutofit/>
          </a:bodyPr>
          <a:lstStyle/>
          <a:p>
            <a:r>
              <a:rPr lang="zh-TW" altLang="zh-TW" sz="2800" dirty="0"/>
              <a:t>猜數字</a:t>
            </a:r>
            <a:r>
              <a:rPr lang="zh-TW" altLang="zh-TW" sz="2800" dirty="0" smtClean="0"/>
              <a:t>遊戲</a:t>
            </a:r>
            <a:r>
              <a:rPr lang="en-US" altLang="zh-TW" sz="2800" dirty="0" smtClean="0"/>
              <a:t>(0):</a:t>
            </a:r>
            <a:r>
              <a:rPr lang="zh-TW" altLang="zh-TW" sz="2800" dirty="0"/>
              <a:t>運用亂數設計猜數字遊戲程式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663" y="620688"/>
            <a:ext cx="7244545" cy="61206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java.security.SecureRandom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public class </a:t>
            </a:r>
            <a:r>
              <a:rPr lang="en-US" altLang="zh-TW" b="1" dirty="0" err="1">
                <a:solidFill>
                  <a:srgbClr val="FF0000"/>
                </a:solidFill>
              </a:rPr>
              <a:t>GuessN_a</a:t>
            </a:r>
            <a:r>
              <a:rPr lang="en-US" altLang="zh-TW" dirty="0"/>
              <a:t> {</a:t>
            </a:r>
          </a:p>
          <a:p>
            <a:pPr marL="0" indent="0">
              <a:buNone/>
            </a:pPr>
            <a:r>
              <a:rPr lang="en-US" altLang="zh-TW" dirty="0"/>
              <a:t>  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	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sz="2550" dirty="0" err="1">
                <a:solidFill>
                  <a:srgbClr val="FF0000"/>
                </a:solidFill>
              </a:rPr>
              <a:t>SecureRandom</a:t>
            </a:r>
            <a:r>
              <a:rPr lang="en-US" altLang="zh-TW" sz="2550" dirty="0">
                <a:solidFill>
                  <a:srgbClr val="FF0000"/>
                </a:solidFill>
              </a:rPr>
              <a:t> </a:t>
            </a:r>
            <a:r>
              <a:rPr lang="en-US" altLang="zh-TW" sz="2550" dirty="0" err="1">
                <a:solidFill>
                  <a:srgbClr val="FF0000"/>
                </a:solidFill>
              </a:rPr>
              <a:t>sr</a:t>
            </a:r>
            <a:r>
              <a:rPr lang="en-US" altLang="zh-TW" sz="255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/>
              <a:t>    Scanner input = new Scanner(System.in);		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a = 0;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b = 0;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sz="2550" b="1" dirty="0" err="1"/>
              <a:t>sr</a:t>
            </a:r>
            <a:r>
              <a:rPr lang="en-US" altLang="zh-TW" sz="2550" b="1" dirty="0"/>
              <a:t> = new </a:t>
            </a:r>
            <a:r>
              <a:rPr lang="en-US" altLang="zh-TW" sz="2550" b="1" dirty="0" err="1"/>
              <a:t>SecureRandom</a:t>
            </a:r>
            <a:r>
              <a:rPr lang="en-US" altLang="zh-TW" sz="2550" b="1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sz="2550" b="1" dirty="0">
                <a:solidFill>
                  <a:srgbClr val="FF0000"/>
                </a:solidFill>
              </a:rPr>
              <a:t>a = </a:t>
            </a:r>
            <a:r>
              <a:rPr lang="en-US" altLang="zh-TW" sz="2550" b="1" dirty="0" err="1">
                <a:solidFill>
                  <a:srgbClr val="FF0000"/>
                </a:solidFill>
              </a:rPr>
              <a:t>sr.nextInt</a:t>
            </a:r>
            <a:r>
              <a:rPr lang="en-US" altLang="zh-TW" sz="2550" b="1" dirty="0">
                <a:solidFill>
                  <a:srgbClr val="FF0000"/>
                </a:solidFill>
              </a:rPr>
              <a:t>(100)+1;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猜數字</a:t>
            </a:r>
            <a:r>
              <a:rPr lang="en-US" altLang="zh-TW" dirty="0"/>
              <a:t>(1~100)</a:t>
            </a:r>
            <a:r>
              <a:rPr lang="zh-TW" altLang="en-US" dirty="0"/>
              <a:t>：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TW" dirty="0"/>
              <a:t>    b = </a:t>
            </a:r>
            <a:r>
              <a:rPr lang="en-US" altLang="zh-TW" dirty="0" err="1"/>
              <a:t>input.nextInt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sz="2550" dirty="0"/>
              <a:t>    </a:t>
            </a:r>
            <a:r>
              <a:rPr lang="en-US" altLang="zh-TW" sz="3300" dirty="0"/>
              <a:t>if (a </a:t>
            </a:r>
            <a:r>
              <a:rPr lang="en-US" altLang="zh-TW" sz="3300" dirty="0">
                <a:solidFill>
                  <a:srgbClr val="FF0000"/>
                </a:solidFill>
              </a:rPr>
              <a:t>==</a:t>
            </a:r>
            <a:r>
              <a:rPr lang="en-US" altLang="zh-TW" sz="3300" dirty="0"/>
              <a:t> b) </a:t>
            </a:r>
          </a:p>
          <a:p>
            <a:pPr marL="0" indent="0">
              <a:buNone/>
            </a:pPr>
            <a:r>
              <a:rPr lang="en-US" altLang="zh-TW" sz="3300" dirty="0"/>
              <a:t>       </a:t>
            </a:r>
            <a:r>
              <a:rPr lang="en-US" altLang="zh-TW" sz="3300" dirty="0" err="1"/>
              <a:t>System.out.println</a:t>
            </a:r>
            <a:r>
              <a:rPr lang="en-US" altLang="zh-TW" sz="3300" dirty="0"/>
              <a:t>("</a:t>
            </a:r>
            <a:r>
              <a:rPr lang="zh-TW" altLang="en-US" sz="3300" dirty="0"/>
              <a:t>恭喜猜對</a:t>
            </a:r>
            <a:r>
              <a:rPr lang="en-US" altLang="zh-TW" sz="3300" dirty="0"/>
              <a:t>!");</a:t>
            </a:r>
          </a:p>
          <a:p>
            <a:pPr marL="0" indent="0">
              <a:buNone/>
            </a:pPr>
            <a:r>
              <a:rPr lang="en-US" altLang="zh-TW" sz="3300" dirty="0"/>
              <a:t>    else</a:t>
            </a:r>
          </a:p>
          <a:p>
            <a:pPr marL="0" indent="0">
              <a:buNone/>
            </a:pPr>
            <a:r>
              <a:rPr lang="en-US" altLang="zh-TW" sz="3300" dirty="0"/>
              <a:t>       </a:t>
            </a:r>
            <a:r>
              <a:rPr lang="en-US" altLang="zh-TW" sz="3300" dirty="0" err="1"/>
              <a:t>System.out.println</a:t>
            </a:r>
            <a:r>
              <a:rPr lang="en-US" altLang="zh-TW" sz="3300" dirty="0"/>
              <a:t>("</a:t>
            </a:r>
            <a:r>
              <a:rPr lang="zh-TW" altLang="en-US" sz="3300" dirty="0"/>
              <a:t>猜錯囉</a:t>
            </a:r>
            <a:r>
              <a:rPr lang="en-US" altLang="zh-TW" sz="3300" dirty="0"/>
              <a:t>\n");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亂數為</a:t>
            </a:r>
            <a:r>
              <a:rPr lang="en-US" altLang="zh-TW" dirty="0"/>
              <a:t>"+a);</a:t>
            </a:r>
          </a:p>
          <a:p>
            <a:pPr marL="0" indent="0">
              <a:buNone/>
            </a:pPr>
            <a:r>
              <a:rPr lang="en-US" altLang="zh-TW" dirty="0"/>
              <a:t>	}//main</a:t>
            </a:r>
          </a:p>
          <a:p>
            <a:pPr marL="0" indent="0">
              <a:buNone/>
            </a:pPr>
            <a:r>
              <a:rPr lang="en-US" altLang="zh-TW" dirty="0"/>
              <a:t>}//class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1518" y="4019181"/>
            <a:ext cx="3474418" cy="1282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6" name="文字方塊 5"/>
          <p:cNvSpPr txBox="1"/>
          <p:nvPr/>
        </p:nvSpPr>
        <p:spPr>
          <a:xfrm>
            <a:off x="4553966" y="4365104"/>
            <a:ext cx="1166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二分支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2-way if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右大括弧 7"/>
          <p:cNvSpPr/>
          <p:nvPr/>
        </p:nvSpPr>
        <p:spPr>
          <a:xfrm>
            <a:off x="4193926" y="4046782"/>
            <a:ext cx="162050" cy="1254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9" name="文字方塊 8"/>
          <p:cNvSpPr txBox="1"/>
          <p:nvPr/>
        </p:nvSpPr>
        <p:spPr>
          <a:xfrm>
            <a:off x="6118494" y="2465308"/>
            <a:ext cx="25827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2700" dirty="0">
                <a:solidFill>
                  <a:srgbClr val="FF0000"/>
                </a:solidFill>
              </a:rPr>
              <a:t>遊戲</a:t>
            </a:r>
            <a:r>
              <a:rPr lang="zh-TW" altLang="en-US" sz="2700" dirty="0">
                <a:solidFill>
                  <a:srgbClr val="FF0000"/>
                </a:solidFill>
              </a:rPr>
              <a:t>有何缺點</a:t>
            </a:r>
            <a:r>
              <a:rPr lang="en-US" altLang="zh-TW" sz="2700" dirty="0">
                <a:solidFill>
                  <a:srgbClr val="FF0000"/>
                </a:solidFill>
              </a:rPr>
              <a:t>??</a:t>
            </a:r>
            <a:endParaRPr lang="zh-TW" altLang="en-US" sz="2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7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147" y="335487"/>
            <a:ext cx="8116704" cy="381298"/>
          </a:xfrm>
        </p:spPr>
        <p:txBody>
          <a:bodyPr>
            <a:noAutofit/>
          </a:bodyPr>
          <a:lstStyle/>
          <a:p>
            <a:r>
              <a:rPr lang="zh-TW" altLang="zh-TW" sz="3200" dirty="0"/>
              <a:t>猜數字</a:t>
            </a:r>
            <a:r>
              <a:rPr lang="zh-TW" altLang="zh-TW" sz="3200" dirty="0" smtClean="0"/>
              <a:t>遊戲</a:t>
            </a:r>
            <a:r>
              <a:rPr lang="en-US" altLang="zh-TW" sz="3200" dirty="0" smtClean="0"/>
              <a:t>(1):</a:t>
            </a:r>
            <a:r>
              <a:rPr lang="zh-TW" altLang="zh-TW" sz="3200" dirty="0"/>
              <a:t>運用亂數設計猜數字遊戲程式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05327" y="2800350"/>
            <a:ext cx="953691" cy="244762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13" y="1740373"/>
            <a:ext cx="3982387" cy="47849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2854" y="4466228"/>
            <a:ext cx="3658645" cy="1555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6" name="文字方塊 5"/>
          <p:cNvSpPr txBox="1"/>
          <p:nvPr/>
        </p:nvSpPr>
        <p:spPr>
          <a:xfrm>
            <a:off x="4804762" y="5000342"/>
            <a:ext cx="1432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多重分支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rgbClr val="FF0000"/>
                </a:solidFill>
              </a:rPr>
              <a:t>Multi-way if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右大括弧 7"/>
          <p:cNvSpPr/>
          <p:nvPr/>
        </p:nvSpPr>
        <p:spPr>
          <a:xfrm>
            <a:off x="4499992" y="4581128"/>
            <a:ext cx="144016" cy="12241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733" y="4466229"/>
            <a:ext cx="2793734" cy="7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775094" y="2104396"/>
            <a:ext cx="1072079" cy="278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>
              <a:solidFill>
                <a:prstClr val="white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99510" y="2139952"/>
            <a:ext cx="7040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13" dirty="0">
                <a:solidFill>
                  <a:prstClr val="black"/>
                </a:solidFill>
              </a:rPr>
              <a:t>輸入數值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708555" y="1645667"/>
            <a:ext cx="8140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prstClr val="black"/>
                </a:solidFill>
              </a:rPr>
              <a:t>Nested if</a:t>
            </a:r>
            <a:endParaRPr lang="zh-TW" altLang="en-US" sz="1350" dirty="0">
              <a:solidFill>
                <a:prstClr val="black"/>
              </a:solidFill>
            </a:endParaRPr>
          </a:p>
        </p:txBody>
      </p:sp>
      <p:cxnSp>
        <p:nvCxnSpPr>
          <p:cNvPr id="10" name="直線單箭頭接點 9"/>
          <p:cNvCxnSpPr>
            <a:stCxn id="4" idx="2"/>
          </p:cNvCxnSpPr>
          <p:nvPr/>
        </p:nvCxnSpPr>
        <p:spPr>
          <a:xfrm>
            <a:off x="2311132" y="2383261"/>
            <a:ext cx="0" cy="25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圖: 決策 10"/>
          <p:cNvSpPr/>
          <p:nvPr/>
        </p:nvSpPr>
        <p:spPr>
          <a:xfrm>
            <a:off x="1765797" y="2640435"/>
            <a:ext cx="1090670" cy="60110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>
              <a:solidFill>
                <a:prstClr val="white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834950" y="2837113"/>
            <a:ext cx="109356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13" dirty="0">
                <a:solidFill>
                  <a:prstClr val="black"/>
                </a:solidFill>
              </a:rPr>
              <a:t>輸入值等於亂數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2319395" y="3241543"/>
            <a:ext cx="0" cy="25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46442" y="3247663"/>
            <a:ext cx="3593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13" dirty="0">
                <a:solidFill>
                  <a:prstClr val="black"/>
                </a:solidFill>
              </a:rPr>
              <a:t>yes</a:t>
            </a:r>
            <a:endParaRPr lang="zh-TW" altLang="en-US" sz="1013" dirty="0">
              <a:solidFill>
                <a:prstClr val="black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841101" y="2757952"/>
            <a:ext cx="3369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13" dirty="0">
                <a:solidFill>
                  <a:prstClr val="black"/>
                </a:solidFill>
              </a:rPr>
              <a:t>No</a:t>
            </a:r>
            <a:endParaRPr lang="zh-TW" altLang="en-US" sz="1013" dirty="0">
              <a:solidFill>
                <a:prstClr val="black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834951" y="3498717"/>
            <a:ext cx="1021517" cy="281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>
              <a:solidFill>
                <a:prstClr val="white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111630" y="3523428"/>
            <a:ext cx="6832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13" dirty="0">
                <a:solidFill>
                  <a:prstClr val="black"/>
                </a:solidFill>
              </a:rPr>
              <a:t>印</a:t>
            </a:r>
            <a:r>
              <a:rPr lang="en-US" altLang="zh-TW" sz="1013" dirty="0">
                <a:solidFill>
                  <a:prstClr val="black"/>
                </a:solidFill>
              </a:rPr>
              <a:t>“</a:t>
            </a:r>
            <a:r>
              <a:rPr lang="zh-TW" altLang="en-US" sz="1013" dirty="0">
                <a:solidFill>
                  <a:prstClr val="black"/>
                </a:solidFill>
              </a:rPr>
              <a:t>猜對</a:t>
            </a:r>
            <a:r>
              <a:rPr lang="en-US" altLang="zh-TW" sz="1013" dirty="0">
                <a:solidFill>
                  <a:prstClr val="black"/>
                </a:solidFill>
              </a:rPr>
              <a:t>”</a:t>
            </a:r>
            <a:endParaRPr lang="zh-TW" altLang="en-US" sz="1013" dirty="0">
              <a:solidFill>
                <a:prstClr val="black"/>
              </a:solidFill>
            </a:endParaRPr>
          </a:p>
        </p:txBody>
      </p:sp>
      <p:cxnSp>
        <p:nvCxnSpPr>
          <p:cNvPr id="21" name="直線接點 20"/>
          <p:cNvCxnSpPr>
            <a:stCxn id="11" idx="3"/>
          </p:cNvCxnSpPr>
          <p:nvPr/>
        </p:nvCxnSpPr>
        <p:spPr>
          <a:xfrm>
            <a:off x="2856468" y="2940988"/>
            <a:ext cx="852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708553" y="2940988"/>
            <a:ext cx="0" cy="24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圖: 決策 23"/>
          <p:cNvSpPr/>
          <p:nvPr/>
        </p:nvSpPr>
        <p:spPr>
          <a:xfrm>
            <a:off x="3163218" y="3185769"/>
            <a:ext cx="1090670" cy="60110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>
              <a:solidFill>
                <a:prstClr val="white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>
            <a:off x="3708553" y="3780681"/>
            <a:ext cx="0" cy="25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3232372" y="4031658"/>
            <a:ext cx="1021517" cy="281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>
              <a:solidFill>
                <a:prstClr val="white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474476" y="4074885"/>
            <a:ext cx="6832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13" dirty="0">
                <a:solidFill>
                  <a:prstClr val="black"/>
                </a:solidFill>
              </a:rPr>
              <a:t>印</a:t>
            </a:r>
            <a:r>
              <a:rPr lang="en-US" altLang="zh-TW" sz="1013" dirty="0">
                <a:solidFill>
                  <a:prstClr val="black"/>
                </a:solidFill>
              </a:rPr>
              <a:t>“</a:t>
            </a:r>
            <a:r>
              <a:rPr lang="zh-TW" altLang="en-US" sz="1013" dirty="0">
                <a:solidFill>
                  <a:prstClr val="black"/>
                </a:solidFill>
              </a:rPr>
              <a:t>太大</a:t>
            </a:r>
            <a:r>
              <a:rPr lang="en-US" altLang="zh-TW" sz="1013" dirty="0">
                <a:solidFill>
                  <a:prstClr val="black"/>
                </a:solidFill>
              </a:rPr>
              <a:t>”</a:t>
            </a:r>
            <a:endParaRPr lang="zh-TW" altLang="en-US" sz="1013" dirty="0">
              <a:solidFill>
                <a:prstClr val="black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4253889" y="3486323"/>
            <a:ext cx="852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104942" y="3486398"/>
            <a:ext cx="1033" cy="54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圓角矩形 37"/>
          <p:cNvSpPr/>
          <p:nvPr/>
        </p:nvSpPr>
        <p:spPr>
          <a:xfrm>
            <a:off x="4621417" y="4030441"/>
            <a:ext cx="1021517" cy="281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>
              <a:solidFill>
                <a:prstClr val="white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869060" y="4074885"/>
            <a:ext cx="6832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13" dirty="0">
                <a:solidFill>
                  <a:prstClr val="black"/>
                </a:solidFill>
              </a:rPr>
              <a:t>印</a:t>
            </a:r>
            <a:r>
              <a:rPr lang="en-US" altLang="zh-TW" sz="1013" dirty="0">
                <a:solidFill>
                  <a:prstClr val="black"/>
                </a:solidFill>
              </a:rPr>
              <a:t>“</a:t>
            </a:r>
            <a:r>
              <a:rPr lang="zh-TW" altLang="en-US" sz="1013" dirty="0">
                <a:solidFill>
                  <a:prstClr val="black"/>
                </a:solidFill>
              </a:rPr>
              <a:t>太小</a:t>
            </a:r>
            <a:r>
              <a:rPr lang="en-US" altLang="zh-TW" sz="1013" dirty="0">
                <a:solidFill>
                  <a:prstClr val="black"/>
                </a:solidFill>
              </a:rPr>
              <a:t>”</a:t>
            </a:r>
            <a:endParaRPr lang="zh-TW" altLang="en-US" sz="1013" dirty="0">
              <a:solidFill>
                <a:prstClr val="black"/>
              </a:solidFill>
            </a:endParaRPr>
          </a:p>
        </p:txBody>
      </p:sp>
      <p:cxnSp>
        <p:nvCxnSpPr>
          <p:cNvPr id="41" name="直線單箭頭接點 40"/>
          <p:cNvCxnSpPr>
            <a:stCxn id="16" idx="2"/>
          </p:cNvCxnSpPr>
          <p:nvPr/>
        </p:nvCxnSpPr>
        <p:spPr>
          <a:xfrm flipH="1">
            <a:off x="2345709" y="3780680"/>
            <a:ext cx="1" cy="122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3708554" y="4312403"/>
            <a:ext cx="10968" cy="6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241626" y="3379349"/>
            <a:ext cx="109356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13" dirty="0">
                <a:solidFill>
                  <a:prstClr val="black"/>
                </a:solidFill>
              </a:rPr>
              <a:t>輸入值大於亂數</a:t>
            </a:r>
          </a:p>
        </p:txBody>
      </p:sp>
      <p:cxnSp>
        <p:nvCxnSpPr>
          <p:cNvPr id="43" name="直線單箭頭接點 42"/>
          <p:cNvCxnSpPr/>
          <p:nvPr/>
        </p:nvCxnSpPr>
        <p:spPr>
          <a:xfrm flipH="1">
            <a:off x="5092532" y="4312403"/>
            <a:ext cx="10968" cy="6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2345710" y="5007684"/>
            <a:ext cx="27468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708554" y="3801406"/>
            <a:ext cx="3593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13" dirty="0">
                <a:solidFill>
                  <a:prstClr val="black"/>
                </a:solidFill>
              </a:rPr>
              <a:t>yes</a:t>
            </a:r>
            <a:endParaRPr lang="zh-TW" altLang="en-US" sz="1013" dirty="0">
              <a:solidFill>
                <a:prstClr val="black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53888" y="3259832"/>
            <a:ext cx="3369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13" dirty="0">
                <a:solidFill>
                  <a:prstClr val="black"/>
                </a:solidFill>
              </a:rPr>
              <a:t>No</a:t>
            </a:r>
            <a:endParaRPr lang="zh-TW" altLang="en-US" sz="1013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2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on-line randomized quiz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4/1 10:15-10:25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21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0618" y="126514"/>
            <a:ext cx="8399853" cy="713492"/>
          </a:xfrm>
        </p:spPr>
        <p:txBody>
          <a:bodyPr>
            <a:normAutofit/>
          </a:bodyPr>
          <a:lstStyle/>
          <a:p>
            <a:r>
              <a:rPr lang="zh-TW" altLang="zh-TW" sz="3200" dirty="0"/>
              <a:t>猜數字</a:t>
            </a:r>
            <a:r>
              <a:rPr lang="zh-TW" altLang="zh-TW" sz="3200" dirty="0" smtClean="0"/>
              <a:t>遊戲</a:t>
            </a:r>
            <a:r>
              <a:rPr lang="en-US" altLang="zh-TW" sz="3200" dirty="0" smtClean="0"/>
              <a:t>(2):</a:t>
            </a:r>
            <a:r>
              <a:rPr lang="zh-TW" altLang="zh-TW" sz="3200" dirty="0"/>
              <a:t>運用亂數設計猜數字遊戲程式</a:t>
            </a: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8" y="908720"/>
            <a:ext cx="5180096" cy="56886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40152" y="4571223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巢狀分支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Nested if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5218" y="4024164"/>
            <a:ext cx="4912886" cy="1925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8" name="右大括弧 7"/>
          <p:cNvSpPr/>
          <p:nvPr/>
        </p:nvSpPr>
        <p:spPr>
          <a:xfrm>
            <a:off x="5682105" y="4077072"/>
            <a:ext cx="196119" cy="18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</p:spTree>
    <p:extLst>
      <p:ext uri="{BB962C8B-B14F-4D97-AF65-F5344CB8AC3E}">
        <p14:creationId xmlns:p14="http://schemas.microsoft.com/office/powerpoint/2010/main" val="34795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9939" y="264918"/>
            <a:ext cx="8274495" cy="381298"/>
          </a:xfrm>
        </p:spPr>
        <p:txBody>
          <a:bodyPr>
            <a:noAutofit/>
          </a:bodyPr>
          <a:lstStyle/>
          <a:p>
            <a:r>
              <a:rPr lang="zh-TW" altLang="zh-TW" sz="3200" dirty="0"/>
              <a:t>猜數字</a:t>
            </a:r>
            <a:r>
              <a:rPr lang="zh-TW" altLang="zh-TW" sz="3200" dirty="0" smtClean="0"/>
              <a:t>遊戲</a:t>
            </a:r>
            <a:r>
              <a:rPr lang="en-US" altLang="zh-TW" sz="3200" dirty="0" smtClean="0"/>
              <a:t>(3):</a:t>
            </a:r>
            <a:r>
              <a:rPr lang="zh-TW" altLang="zh-TW" sz="3200" dirty="0"/>
              <a:t>運用亂數設計猜數字遊戲程式</a:t>
            </a: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7" y="764704"/>
            <a:ext cx="5386164" cy="604435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88234" y="4774944"/>
            <a:ext cx="25247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巢狀分支</a:t>
            </a:r>
            <a:endParaRPr lang="en-US" altLang="zh-TW" sz="3200" dirty="0">
              <a:solidFill>
                <a:srgbClr val="FF0000"/>
              </a:solidFill>
            </a:endParaRPr>
          </a:p>
          <a:p>
            <a:r>
              <a:rPr lang="en-US" altLang="zh-TW" sz="3200" dirty="0">
                <a:solidFill>
                  <a:srgbClr val="FF0000"/>
                </a:solidFill>
              </a:rPr>
              <a:t>Nested if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940" y="4221088"/>
            <a:ext cx="5336636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8" name="右大括弧 7"/>
          <p:cNvSpPr/>
          <p:nvPr/>
        </p:nvSpPr>
        <p:spPr>
          <a:xfrm>
            <a:off x="5823342" y="4652887"/>
            <a:ext cx="145534" cy="11901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</p:spTree>
    <p:extLst>
      <p:ext uri="{BB962C8B-B14F-4D97-AF65-F5344CB8AC3E}">
        <p14:creationId xmlns:p14="http://schemas.microsoft.com/office/powerpoint/2010/main" val="9471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5997" y="620688"/>
            <a:ext cx="7038782" cy="428584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不同</a:t>
            </a:r>
            <a:r>
              <a:rPr lang="zh-TW" altLang="en-US" dirty="0" smtClean="0">
                <a:solidFill>
                  <a:srgbClr val="FF0000"/>
                </a:solidFill>
              </a:rPr>
              <a:t>分支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條件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，相同結果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2616" y="1280383"/>
            <a:ext cx="6065543" cy="323981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多重分支</a:t>
            </a:r>
            <a:r>
              <a:rPr lang="en-US" altLang="zh-TW" dirty="0">
                <a:solidFill>
                  <a:srgbClr val="FF0000"/>
                </a:solidFill>
              </a:rPr>
              <a:t>Multi-way </a:t>
            </a:r>
            <a:r>
              <a:rPr lang="en-US" altLang="zh-TW" dirty="0" smtClean="0">
                <a:solidFill>
                  <a:srgbClr val="FF0000"/>
                </a:solidFill>
              </a:rPr>
              <a:t>if</a:t>
            </a:r>
            <a:r>
              <a:rPr lang="zh-TW" altLang="en-US" dirty="0" smtClean="0">
                <a:solidFill>
                  <a:srgbClr val="FF0000"/>
                </a:solidFill>
              </a:rPr>
              <a:t>、巢</a:t>
            </a:r>
            <a:r>
              <a:rPr lang="zh-TW" altLang="en-US" dirty="0">
                <a:solidFill>
                  <a:srgbClr val="FF0000"/>
                </a:solidFill>
              </a:rPr>
              <a:t>狀分支</a:t>
            </a:r>
            <a:r>
              <a:rPr lang="en-US" altLang="zh-TW" dirty="0">
                <a:solidFill>
                  <a:srgbClr val="FF0000"/>
                </a:solidFill>
              </a:rPr>
              <a:t>Nested </a:t>
            </a:r>
            <a:r>
              <a:rPr lang="en-US" altLang="zh-TW" dirty="0" smtClean="0">
                <a:solidFill>
                  <a:srgbClr val="FF0000"/>
                </a:solidFill>
              </a:rPr>
              <a:t>if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82221"/>
            <a:ext cx="4695964" cy="170151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992" y="1764209"/>
            <a:ext cx="4348402" cy="173754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87" y="3822848"/>
            <a:ext cx="5066284" cy="224723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662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猜數字</a:t>
            </a:r>
            <a:r>
              <a:rPr lang="zh-TW" altLang="zh-TW" dirty="0" smtClean="0"/>
              <a:t>遊戲</a:t>
            </a:r>
            <a:r>
              <a:rPr lang="zh-TW" altLang="en-US" dirty="0" smtClean="0"/>
              <a:t>之反思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目標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讓初學者熟悉</a:t>
            </a:r>
            <a:r>
              <a:rPr lang="zh-TW" altLang="en-US" dirty="0">
                <a:solidFill>
                  <a:srgbClr val="FF0000"/>
                </a:solidFill>
              </a:rPr>
              <a:t>巢狀</a:t>
            </a:r>
            <a:r>
              <a:rPr lang="zh-TW" altLang="en-US" dirty="0" smtClean="0">
                <a:solidFill>
                  <a:srgbClr val="FF0000"/>
                </a:solidFill>
              </a:rPr>
              <a:t>分支</a:t>
            </a:r>
            <a:r>
              <a:rPr lang="en-US" altLang="zh-TW" dirty="0" smtClean="0">
                <a:solidFill>
                  <a:srgbClr val="FF0000"/>
                </a:solidFill>
              </a:rPr>
              <a:t>Nested if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多重</a:t>
            </a:r>
            <a:r>
              <a:rPr lang="zh-TW" altLang="en-US" dirty="0" smtClean="0">
                <a:solidFill>
                  <a:srgbClr val="FF0000"/>
                </a:solidFill>
              </a:rPr>
              <a:t>分支</a:t>
            </a:r>
            <a:r>
              <a:rPr lang="en-US" altLang="zh-TW" dirty="0" smtClean="0">
                <a:solidFill>
                  <a:srgbClr val="FF0000"/>
                </a:solidFill>
              </a:rPr>
              <a:t>Multi-way if 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邏輯變化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zh-TW" altLang="zh-TW" b="1" dirty="0" smtClean="0"/>
              <a:t>缺點</a:t>
            </a:r>
            <a:r>
              <a:rPr lang="en-US" altLang="zh-TW" b="1" dirty="0"/>
              <a:t>:</a:t>
            </a:r>
            <a:r>
              <a:rPr lang="zh-TW" altLang="zh-TW" dirty="0"/>
              <a:t>無法讓使用者依據</a:t>
            </a:r>
            <a:r>
              <a:rPr lang="zh-TW" altLang="zh-TW" dirty="0">
                <a:solidFill>
                  <a:srgbClr val="FF0000"/>
                </a:solidFill>
              </a:rPr>
              <a:t>太大、太小的回饋訊息</a:t>
            </a:r>
            <a:r>
              <a:rPr lang="zh-TW" altLang="zh-TW" dirty="0"/>
              <a:t>再次輸入數字， 應</a:t>
            </a:r>
            <a:r>
              <a:rPr lang="zh-TW" altLang="zh-TW" dirty="0" smtClean="0"/>
              <a:t>重複直</a:t>
            </a:r>
            <a:r>
              <a:rPr lang="zh-TW" altLang="zh-TW" dirty="0"/>
              <a:t>至使用者不想</a:t>
            </a:r>
            <a:r>
              <a:rPr lang="zh-TW" altLang="zh-TW" dirty="0" smtClean="0"/>
              <a:t>玩。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Loop</a:t>
            </a:r>
            <a:r>
              <a:rPr lang="en-US" altLang="zh-TW" dirty="0" smtClean="0"/>
              <a:t> can do 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2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9"/>
            <a:ext cx="7886700" cy="216024"/>
          </a:xfrm>
        </p:spPr>
        <p:txBody>
          <a:bodyPr>
            <a:normAutofit fontScale="90000"/>
          </a:bodyPr>
          <a:lstStyle/>
          <a:p>
            <a:r>
              <a:rPr lang="zh-TW" altLang="zh-TW" dirty="0"/>
              <a:t>猜數字</a:t>
            </a:r>
            <a:r>
              <a:rPr lang="zh-TW" altLang="zh-TW" dirty="0" smtClean="0"/>
              <a:t>遊戲</a:t>
            </a:r>
            <a:r>
              <a:rPr lang="en-US" altLang="zh-TW" dirty="0" smtClean="0"/>
              <a:t>:</a:t>
            </a:r>
            <a:r>
              <a:rPr lang="zh-TW" altLang="zh-TW" dirty="0" smtClean="0"/>
              <a:t>猜</a:t>
            </a:r>
            <a:r>
              <a:rPr lang="zh-TW" altLang="en-US" dirty="0" smtClean="0"/>
              <a:t>到對為止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692696"/>
            <a:ext cx="8136904" cy="61653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SecureRandom</a:t>
            </a:r>
            <a:r>
              <a:rPr lang="en-US" altLang="zh-TW" dirty="0"/>
              <a:t> </a:t>
            </a:r>
            <a:r>
              <a:rPr lang="en-US" altLang="zh-TW" dirty="0" err="1"/>
              <a:t>sr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 Scanner </a:t>
            </a:r>
            <a:r>
              <a:rPr lang="en-US" altLang="zh-TW" dirty="0"/>
              <a:t>input = new Scanner(System.in);	</a:t>
            </a:r>
          </a:p>
          <a:p>
            <a:pPr marL="0" indent="0">
              <a:buNone/>
            </a:pPr>
            <a:r>
              <a:rPr lang="en-US" altLang="zh-TW" dirty="0" err="1" smtClean="0"/>
              <a:t>sr</a:t>
            </a:r>
            <a:r>
              <a:rPr lang="en-US" altLang="zh-TW" dirty="0" smtClean="0"/>
              <a:t> </a:t>
            </a:r>
            <a:r>
              <a:rPr lang="en-US" altLang="zh-TW" dirty="0"/>
              <a:t>= new </a:t>
            </a:r>
            <a:r>
              <a:rPr lang="en-US" altLang="zh-TW" dirty="0" err="1"/>
              <a:t>SecureRandom</a:t>
            </a:r>
            <a:r>
              <a:rPr lang="en-US" altLang="zh-TW" dirty="0"/>
              <a:t>();	</a:t>
            </a:r>
          </a:p>
          <a:p>
            <a:pPr marL="0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a = 0,b = </a:t>
            </a:r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String feed1</a:t>
            </a:r>
            <a:r>
              <a:rPr lang="en-US" altLang="zh-TW" dirty="0"/>
              <a:t>="";</a:t>
            </a:r>
          </a:p>
          <a:p>
            <a:pPr marL="0" indent="0">
              <a:buNone/>
            </a:pPr>
            <a:r>
              <a:rPr lang="en-US" altLang="zh-TW" dirty="0" smtClean="0"/>
              <a:t>a </a:t>
            </a:r>
            <a:r>
              <a:rPr lang="en-US" altLang="zh-TW" dirty="0"/>
              <a:t>= </a:t>
            </a:r>
            <a:r>
              <a:rPr lang="en-US" altLang="zh-TW" dirty="0" err="1"/>
              <a:t>sr.nextInt</a:t>
            </a:r>
            <a:r>
              <a:rPr lang="en-US" altLang="zh-TW" dirty="0"/>
              <a:t>(100)+1;</a:t>
            </a:r>
          </a:p>
          <a:p>
            <a:pPr marL="0" indent="0">
              <a:buNone/>
            </a:pPr>
            <a:r>
              <a:rPr lang="en-US" altLang="zh-TW" u="sng" dirty="0" smtClean="0"/>
              <a:t>while </a:t>
            </a:r>
            <a:r>
              <a:rPr lang="en-US" altLang="zh-TW" u="sng" dirty="0"/>
              <a:t>(</a:t>
            </a:r>
            <a:r>
              <a:rPr lang="en-US" altLang="zh-TW" b="1" u="sng" dirty="0">
                <a:solidFill>
                  <a:srgbClr val="FF0000"/>
                </a:solidFill>
              </a:rPr>
              <a:t>a!=b</a:t>
            </a:r>
            <a:r>
              <a:rPr lang="en-US" altLang="zh-TW" u="sng" dirty="0" smtClean="0"/>
              <a:t>)</a:t>
            </a:r>
            <a:r>
              <a:rPr lang="zh-TW" altLang="en-US" u="sng" dirty="0" smtClean="0"/>
              <a:t> </a:t>
            </a:r>
            <a:r>
              <a:rPr lang="en-US" altLang="zh-TW" u="sng" dirty="0" smtClean="0">
                <a:solidFill>
                  <a:srgbClr val="FF0000"/>
                </a:solidFill>
              </a:rPr>
              <a:t>{</a:t>
            </a:r>
            <a:endParaRPr lang="en-US" altLang="zh-TW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 smtClean="0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猜數字</a:t>
            </a:r>
            <a:r>
              <a:rPr lang="en-US" altLang="zh-TW" dirty="0"/>
              <a:t>(1~100)</a:t>
            </a:r>
            <a:r>
              <a:rPr lang="zh-TW" altLang="en-US" dirty="0"/>
              <a:t>：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TW" dirty="0" smtClean="0"/>
              <a:t>b </a:t>
            </a:r>
            <a:r>
              <a:rPr lang="en-US" altLang="zh-TW" dirty="0"/>
              <a:t>= </a:t>
            </a:r>
            <a:r>
              <a:rPr lang="en-US" altLang="zh-TW" dirty="0" err="1"/>
              <a:t>input.nextInt</a:t>
            </a:r>
            <a:r>
              <a:rPr lang="en-US" altLang="zh-TW" dirty="0" smtClean="0"/>
              <a:t>();</a:t>
            </a:r>
          </a:p>
          <a:p>
            <a:pPr marL="0" indent="0">
              <a:buNone/>
            </a:pPr>
            <a:r>
              <a:rPr lang="en-US" altLang="zh-TW" dirty="0" smtClean="0"/>
              <a:t>if </a:t>
            </a:r>
            <a:r>
              <a:rPr lang="en-US" altLang="zh-TW" dirty="0"/>
              <a:t>(a!= b) </a:t>
            </a:r>
            <a:r>
              <a:rPr lang="en-US" altLang="zh-TW" dirty="0">
                <a:solidFill>
                  <a:srgbClr val="FF0000"/>
                </a:solidFill>
              </a:rPr>
              <a:t>{</a:t>
            </a:r>
            <a:r>
              <a:rPr lang="en-US" altLang="zh-TW" dirty="0"/>
              <a:t> //nested if</a:t>
            </a:r>
          </a:p>
          <a:p>
            <a:pPr marL="0" indent="0">
              <a:buNone/>
            </a:pPr>
            <a:r>
              <a:rPr lang="zh-TW" altLang="en-US" dirty="0" smtClean="0"/>
              <a:t>      </a:t>
            </a:r>
            <a:r>
              <a:rPr lang="en-US" altLang="zh-TW" dirty="0" smtClean="0"/>
              <a:t>if </a:t>
            </a:r>
            <a:r>
              <a:rPr lang="en-US" altLang="zh-TW" dirty="0"/>
              <a:t>(a &gt; b)</a:t>
            </a:r>
          </a:p>
          <a:p>
            <a:pPr marL="0" indent="0">
              <a:buNone/>
            </a:pPr>
            <a:r>
              <a:rPr lang="zh-TW" altLang="en-US" dirty="0" smtClean="0"/>
              <a:t>         </a:t>
            </a:r>
            <a:r>
              <a:rPr lang="en-US" altLang="zh-TW" dirty="0" smtClean="0"/>
              <a:t>   </a:t>
            </a:r>
            <a:r>
              <a:rPr lang="en-US" altLang="zh-TW" dirty="0"/>
              <a:t>feed1="</a:t>
            </a:r>
            <a:r>
              <a:rPr lang="zh-TW" altLang="en-US" dirty="0"/>
              <a:t>猜的太小囉</a:t>
            </a:r>
            <a:r>
              <a:rPr lang="en-US" altLang="zh-TW" dirty="0"/>
              <a:t>\n";</a:t>
            </a:r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else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   </a:t>
            </a:r>
            <a:r>
              <a:rPr lang="en-US" altLang="zh-TW" dirty="0"/>
              <a:t>feed1="</a:t>
            </a:r>
            <a:r>
              <a:rPr lang="zh-TW" altLang="en-US" dirty="0"/>
              <a:t>猜的太大囉</a:t>
            </a:r>
            <a:r>
              <a:rPr lang="en-US" altLang="zh-TW" dirty="0"/>
              <a:t>\n</a:t>
            </a:r>
            <a:r>
              <a:rPr lang="en-US" altLang="zh-TW" dirty="0" smtClean="0"/>
              <a:t>";        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r>
              <a:rPr lang="en-US" altLang="zh-TW" dirty="0" smtClean="0"/>
              <a:t> </a:t>
            </a:r>
            <a:r>
              <a:rPr lang="en-US" altLang="zh-TW" dirty="0"/>
              <a:t>//if(a!= </a:t>
            </a:r>
            <a:r>
              <a:rPr lang="en-US" altLang="zh-TW" dirty="0" smtClean="0"/>
              <a:t>b)</a:t>
            </a:r>
          </a:p>
          <a:p>
            <a:pPr marL="0" indent="0">
              <a:buNone/>
            </a:pPr>
            <a:r>
              <a:rPr lang="en-US" altLang="zh-TW" dirty="0" smtClean="0"/>
              <a:t>else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feed1="</a:t>
            </a:r>
            <a:r>
              <a:rPr lang="zh-TW" altLang="en-US" dirty="0"/>
              <a:t>恭喜猜對</a:t>
            </a:r>
            <a:r>
              <a:rPr lang="en-US" altLang="zh-TW" dirty="0"/>
              <a:t>!\n</a:t>
            </a:r>
            <a:r>
              <a:rPr lang="en-US" altLang="zh-TW" dirty="0" smtClean="0"/>
              <a:t>";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System.out.println</a:t>
            </a:r>
            <a:r>
              <a:rPr lang="en-US" altLang="zh-TW" dirty="0" smtClean="0"/>
              <a:t> (</a:t>
            </a:r>
            <a:r>
              <a:rPr lang="en-US" altLang="zh-TW" b="1" dirty="0" smtClean="0">
                <a:solidFill>
                  <a:srgbClr val="FF0000"/>
                </a:solidFill>
              </a:rPr>
              <a:t>feed1</a:t>
            </a:r>
            <a:r>
              <a:rPr lang="en-US" altLang="zh-TW" dirty="0" smtClean="0"/>
              <a:t>);</a:t>
            </a:r>
            <a:r>
              <a:rPr lang="zh-TW" altLang="en-US" dirty="0" smtClean="0"/>
              <a:t>  </a:t>
            </a:r>
            <a:r>
              <a:rPr lang="en-US" altLang="zh-TW" dirty="0" smtClean="0"/>
              <a:t>  </a:t>
            </a:r>
            <a:r>
              <a:rPr lang="en-US" altLang="zh-TW" u="sng" dirty="0" smtClean="0">
                <a:solidFill>
                  <a:srgbClr val="FF0000"/>
                </a:solidFill>
              </a:rPr>
              <a:t>}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//while</a:t>
            </a:r>
            <a:endParaRPr lang="en-US" altLang="zh-TW" u="sng" dirty="0"/>
          </a:p>
          <a:p>
            <a:pPr marL="0" indent="0">
              <a:buNone/>
            </a:pPr>
            <a:r>
              <a:rPr lang="en-US" altLang="zh-TW" dirty="0" err="1" smtClean="0"/>
              <a:t>System.out.println</a:t>
            </a:r>
            <a:r>
              <a:rPr lang="en-US" altLang="zh-TW" dirty="0"/>
              <a:t>("TKS for testing!");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413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6991" y="20503"/>
            <a:ext cx="8352928" cy="543591"/>
          </a:xfrm>
        </p:spPr>
        <p:txBody>
          <a:bodyPr>
            <a:normAutofit/>
          </a:bodyPr>
          <a:lstStyle/>
          <a:p>
            <a:r>
              <a:rPr lang="zh-TW" altLang="zh-TW" sz="3200" dirty="0"/>
              <a:t>猜數字</a:t>
            </a:r>
            <a:r>
              <a:rPr lang="zh-TW" altLang="zh-TW" sz="3200" dirty="0" smtClean="0"/>
              <a:t>遊戲</a:t>
            </a:r>
            <a:r>
              <a:rPr lang="en-US" altLang="zh-TW" sz="3200" dirty="0" smtClean="0"/>
              <a:t>:</a:t>
            </a:r>
            <a:r>
              <a:rPr lang="zh-TW" altLang="zh-TW" sz="3200" dirty="0" smtClean="0"/>
              <a:t>猜</a:t>
            </a:r>
            <a:r>
              <a:rPr lang="zh-TW" altLang="en-US" sz="3200" dirty="0" smtClean="0"/>
              <a:t>到對為止，紀錄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次數、</a:t>
            </a:r>
            <a:r>
              <a:rPr lang="zh-TW" altLang="zh-TW" sz="3200" dirty="0" smtClean="0"/>
              <a:t>猜</a:t>
            </a:r>
            <a:r>
              <a:rPr lang="zh-TW" altLang="en-US" sz="3200" dirty="0" smtClean="0"/>
              <a:t>錯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576886"/>
            <a:ext cx="8064896" cy="62811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SecureRandom</a:t>
            </a:r>
            <a:r>
              <a:rPr lang="en-US" altLang="zh-TW" dirty="0"/>
              <a:t> </a:t>
            </a:r>
            <a:r>
              <a:rPr lang="en-US" altLang="zh-TW" dirty="0" err="1"/>
              <a:t>sr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 Scanner </a:t>
            </a:r>
            <a:r>
              <a:rPr lang="en-US" altLang="zh-TW" dirty="0"/>
              <a:t>input = new Scanner(System.in);	</a:t>
            </a:r>
          </a:p>
          <a:p>
            <a:pPr marL="0" indent="0">
              <a:buNone/>
            </a:pPr>
            <a:r>
              <a:rPr lang="en-US" altLang="zh-TW" dirty="0" err="1" smtClean="0"/>
              <a:t>sr</a:t>
            </a:r>
            <a:r>
              <a:rPr lang="en-US" altLang="zh-TW" dirty="0" smtClean="0"/>
              <a:t> </a:t>
            </a:r>
            <a:r>
              <a:rPr lang="en-US" altLang="zh-TW" dirty="0"/>
              <a:t>= new </a:t>
            </a:r>
            <a:r>
              <a:rPr lang="en-US" altLang="zh-TW" dirty="0" err="1"/>
              <a:t>SecureRandom</a:t>
            </a:r>
            <a:r>
              <a:rPr lang="en-US" altLang="zh-TW" dirty="0"/>
              <a:t>();	</a:t>
            </a:r>
          </a:p>
          <a:p>
            <a:pPr marL="0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a = 0,b = 10</a:t>
            </a:r>
            <a:r>
              <a:rPr lang="en-US" altLang="zh-TW" dirty="0"/>
              <a:t>, n=0;</a:t>
            </a:r>
          </a:p>
          <a:p>
            <a:pPr marL="0" indent="0">
              <a:buNone/>
            </a:pPr>
            <a:r>
              <a:rPr lang="en-US" altLang="zh-TW" dirty="0" smtClean="0"/>
              <a:t>String </a:t>
            </a:r>
            <a:r>
              <a:rPr lang="en-US" altLang="zh-TW" dirty="0" err="1"/>
              <a:t>badg</a:t>
            </a:r>
            <a:r>
              <a:rPr lang="en-US" altLang="zh-TW" dirty="0"/>
              <a:t>="</a:t>
            </a:r>
            <a:r>
              <a:rPr lang="zh-TW" altLang="en-US" dirty="0"/>
              <a:t>猜錯</a:t>
            </a:r>
            <a:r>
              <a:rPr lang="en-US" altLang="zh-TW" dirty="0"/>
              <a:t>: ", feed1="";</a:t>
            </a:r>
          </a:p>
          <a:p>
            <a:pPr marL="0" indent="0">
              <a:buNone/>
            </a:pPr>
            <a:r>
              <a:rPr lang="en-US" altLang="zh-TW" dirty="0" smtClean="0"/>
              <a:t>a </a:t>
            </a:r>
            <a:r>
              <a:rPr lang="en-US" altLang="zh-TW" dirty="0"/>
              <a:t>= </a:t>
            </a:r>
            <a:r>
              <a:rPr lang="en-US" altLang="zh-TW" dirty="0" err="1"/>
              <a:t>sr.nextInt</a:t>
            </a:r>
            <a:r>
              <a:rPr lang="en-US" altLang="zh-TW" dirty="0"/>
              <a:t>(100)+1;</a:t>
            </a:r>
          </a:p>
          <a:p>
            <a:pPr marL="0" indent="0">
              <a:buNone/>
            </a:pPr>
            <a:r>
              <a:rPr lang="en-US" altLang="zh-TW" dirty="0" smtClean="0"/>
              <a:t>while </a:t>
            </a:r>
            <a:r>
              <a:rPr lang="en-US" altLang="zh-TW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a!=b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r>
              <a:rPr lang="en-US" altLang="zh-TW" dirty="0" err="1" smtClean="0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猜數字</a:t>
            </a:r>
            <a:r>
              <a:rPr lang="en-US" altLang="zh-TW" dirty="0"/>
              <a:t>(1~100)</a:t>
            </a:r>
            <a:r>
              <a:rPr lang="zh-TW" altLang="en-US" dirty="0"/>
              <a:t>：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TW" dirty="0" smtClean="0"/>
              <a:t>b </a:t>
            </a:r>
            <a:r>
              <a:rPr lang="en-US" altLang="zh-TW" dirty="0"/>
              <a:t>= </a:t>
            </a:r>
            <a:r>
              <a:rPr lang="en-US" altLang="zh-TW" dirty="0" err="1"/>
              <a:t>input.nextInt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if </a:t>
            </a:r>
            <a:r>
              <a:rPr lang="en-US" altLang="zh-TW" dirty="0"/>
              <a:t>(a!= b) { //nested if</a:t>
            </a:r>
          </a:p>
          <a:p>
            <a:pPr marL="0" indent="0">
              <a:buNone/>
            </a:pPr>
            <a:r>
              <a:rPr lang="zh-TW" altLang="en-US" dirty="0" smtClean="0"/>
              <a:t>      </a:t>
            </a:r>
            <a:r>
              <a:rPr lang="en-US" altLang="zh-TW" dirty="0" smtClean="0"/>
              <a:t>if </a:t>
            </a:r>
            <a:r>
              <a:rPr lang="en-US" altLang="zh-TW" dirty="0"/>
              <a:t>(a &gt; b)</a:t>
            </a:r>
          </a:p>
          <a:p>
            <a:pPr marL="0" indent="0">
              <a:buNone/>
            </a:pPr>
            <a:r>
              <a:rPr lang="zh-TW" altLang="en-US" dirty="0" smtClean="0"/>
              <a:t>         </a:t>
            </a:r>
            <a:r>
              <a:rPr lang="en-US" altLang="zh-TW" dirty="0" smtClean="0"/>
              <a:t>   </a:t>
            </a:r>
            <a:r>
              <a:rPr lang="en-US" altLang="zh-TW" dirty="0"/>
              <a:t>feed1="</a:t>
            </a:r>
            <a:r>
              <a:rPr lang="zh-TW" altLang="en-US" dirty="0"/>
              <a:t>猜的太小囉</a:t>
            </a:r>
            <a:r>
              <a:rPr lang="en-US" altLang="zh-TW" dirty="0"/>
              <a:t>\n";</a:t>
            </a:r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else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   </a:t>
            </a:r>
            <a:r>
              <a:rPr lang="en-US" altLang="zh-TW" dirty="0"/>
              <a:t>feed1="</a:t>
            </a:r>
            <a:r>
              <a:rPr lang="zh-TW" altLang="en-US" dirty="0"/>
              <a:t>猜的太大囉</a:t>
            </a:r>
            <a:r>
              <a:rPr lang="en-US" altLang="zh-TW" dirty="0"/>
              <a:t>\n";</a:t>
            </a:r>
          </a:p>
          <a:p>
            <a:pPr marL="0" indent="0">
              <a:buNone/>
            </a:pPr>
            <a:r>
              <a:rPr lang="zh-TW" altLang="en-US" dirty="0" smtClean="0"/>
              <a:t>         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badg</a:t>
            </a:r>
            <a:r>
              <a:rPr lang="en-US" altLang="zh-TW" b="1" dirty="0" smtClean="0">
                <a:solidFill>
                  <a:srgbClr val="FF0000"/>
                </a:solidFill>
              </a:rPr>
              <a:t>=</a:t>
            </a:r>
            <a:r>
              <a:rPr lang="en-US" altLang="zh-TW" b="1" dirty="0" err="1" smtClean="0">
                <a:solidFill>
                  <a:srgbClr val="FF0000"/>
                </a:solidFill>
              </a:rPr>
              <a:t>badg+b</a:t>
            </a:r>
            <a:r>
              <a:rPr lang="en-US" altLang="zh-TW" b="1" dirty="0" smtClean="0">
                <a:solidFill>
                  <a:srgbClr val="FF0000"/>
                </a:solidFill>
              </a:rPr>
              <a:t>+“  ”; 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} </a:t>
            </a:r>
            <a:r>
              <a:rPr lang="en-US" altLang="zh-TW" dirty="0"/>
              <a:t>//if(a!= b)</a:t>
            </a:r>
          </a:p>
          <a:p>
            <a:pPr marL="0" indent="0">
              <a:buNone/>
            </a:pPr>
            <a:r>
              <a:rPr lang="en-US" altLang="zh-TW" dirty="0"/>
              <a:t>    else </a:t>
            </a:r>
          </a:p>
          <a:p>
            <a:pPr marL="0" indent="0">
              <a:buNone/>
            </a:pPr>
            <a:r>
              <a:rPr lang="en-US" altLang="zh-TW" dirty="0"/>
              <a:t>       feed1="</a:t>
            </a:r>
            <a:r>
              <a:rPr lang="zh-TW" altLang="en-US" dirty="0"/>
              <a:t>恭喜猜對</a:t>
            </a:r>
            <a:r>
              <a:rPr lang="en-US" altLang="zh-TW" dirty="0"/>
              <a:t>!\n";</a:t>
            </a:r>
          </a:p>
          <a:p>
            <a:pPr marL="0" indent="0">
              <a:buNone/>
            </a:pPr>
            <a:r>
              <a:rPr lang="zh-TW" altLang="en-US" dirty="0" smtClean="0"/>
              <a:t>      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b="1" dirty="0">
                <a:solidFill>
                  <a:srgbClr val="FF0000"/>
                </a:solidFill>
              </a:rPr>
              <a:t>++;</a:t>
            </a:r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 (</a:t>
            </a:r>
            <a:r>
              <a:rPr lang="en-US" altLang="zh-TW" b="1" dirty="0" smtClean="0">
                <a:solidFill>
                  <a:srgbClr val="FF0000"/>
                </a:solidFill>
              </a:rPr>
              <a:t>feed1+“</a:t>
            </a:r>
            <a:r>
              <a:rPr lang="zh-TW" altLang="en-US" b="1" dirty="0" smtClean="0">
                <a:solidFill>
                  <a:srgbClr val="FF0000"/>
                </a:solidFill>
              </a:rPr>
              <a:t>猜</a:t>
            </a:r>
            <a:r>
              <a:rPr lang="en-US" altLang="zh-TW" b="1" dirty="0" smtClean="0">
                <a:solidFill>
                  <a:srgbClr val="FF0000"/>
                </a:solidFill>
              </a:rPr>
              <a:t>”+</a:t>
            </a:r>
            <a:r>
              <a:rPr lang="en-US" altLang="zh-TW" b="1" dirty="0">
                <a:solidFill>
                  <a:srgbClr val="FF0000"/>
                </a:solidFill>
              </a:rPr>
              <a:t>n</a:t>
            </a:r>
            <a:r>
              <a:rPr lang="en-US" altLang="zh-TW" b="1" dirty="0" smtClean="0">
                <a:solidFill>
                  <a:srgbClr val="FF0000"/>
                </a:solidFill>
              </a:rPr>
              <a:t>+“</a:t>
            </a:r>
            <a:r>
              <a:rPr lang="zh-TW" altLang="en-US" b="1" dirty="0" smtClean="0">
                <a:solidFill>
                  <a:srgbClr val="FF0000"/>
                </a:solidFill>
              </a:rPr>
              <a:t>次</a:t>
            </a:r>
            <a:r>
              <a:rPr lang="en-US" altLang="zh-TW" b="1" dirty="0">
                <a:solidFill>
                  <a:srgbClr val="FF0000"/>
                </a:solidFill>
              </a:rPr>
              <a:t>\</a:t>
            </a:r>
            <a:r>
              <a:rPr lang="en-US" altLang="zh-TW" b="1" dirty="0" smtClean="0">
                <a:solidFill>
                  <a:srgbClr val="FF0000"/>
                </a:solidFill>
              </a:rPr>
              <a:t>n”+</a:t>
            </a:r>
            <a:r>
              <a:rPr lang="en-US" altLang="zh-TW" b="1" dirty="0" err="1">
                <a:solidFill>
                  <a:srgbClr val="FF0000"/>
                </a:solidFill>
              </a:rPr>
              <a:t>badg</a:t>
            </a:r>
            <a:r>
              <a:rPr lang="en-US" altLang="zh-TW" dirty="0" smtClean="0"/>
              <a:t>);</a:t>
            </a:r>
            <a:r>
              <a:rPr lang="zh-TW" altLang="en-US" dirty="0" smtClean="0"/>
              <a:t>  </a:t>
            </a:r>
            <a:r>
              <a:rPr lang="en-US" altLang="zh-TW" dirty="0" smtClean="0"/>
              <a:t>  }</a:t>
            </a:r>
            <a:r>
              <a:rPr lang="zh-TW" altLang="en-US" dirty="0" smtClean="0"/>
              <a:t> </a:t>
            </a:r>
            <a:r>
              <a:rPr lang="en-US" altLang="zh-TW" dirty="0" smtClean="0"/>
              <a:t>//while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System.out.println</a:t>
            </a:r>
            <a:r>
              <a:rPr lang="en-US" altLang="zh-TW" dirty="0"/>
              <a:t>("TKS for testing!");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692696"/>
            <a:ext cx="2376264" cy="474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02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87213"/>
            <a:ext cx="8784976" cy="893515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本</a:t>
            </a:r>
            <a:r>
              <a:rPr lang="zh-TW" altLang="en-US" sz="3600" dirty="0" smtClean="0"/>
              <a:t>周 程式習題</a:t>
            </a:r>
            <a:r>
              <a:rPr lang="en-US" altLang="zh-TW" sz="3600" dirty="0" smtClean="0"/>
              <a:t>7:</a:t>
            </a:r>
            <a:r>
              <a:rPr lang="zh-TW" altLang="en-US" sz="3600" dirty="0" smtClean="0"/>
              <a:t> </a:t>
            </a:r>
            <a:r>
              <a:rPr lang="zh-TW" altLang="zh-TW" sz="3600" dirty="0" smtClean="0"/>
              <a:t>亂數</a:t>
            </a:r>
            <a:r>
              <a:rPr lang="zh-TW" altLang="en-US" sz="3600" dirty="0" smtClean="0"/>
              <a:t>除</a:t>
            </a:r>
            <a:r>
              <a:rPr lang="zh-TW" altLang="zh-TW" sz="3600" dirty="0" smtClean="0"/>
              <a:t>法練習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805263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/>
              <a:t>本周程式</a:t>
            </a:r>
            <a:r>
              <a:rPr lang="zh-TW" altLang="en-US" dirty="0" smtClean="0"/>
              <a:t>習題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隨機</a:t>
            </a:r>
            <a:r>
              <a:rPr lang="zh-TW" altLang="en-US" dirty="0"/>
              <a:t>出</a:t>
            </a:r>
            <a:r>
              <a:rPr lang="zh-TW" altLang="en-US" dirty="0" smtClean="0"/>
              <a:t>減</a:t>
            </a:r>
            <a:r>
              <a:rPr lang="zh-TW" altLang="zh-TW" dirty="0" smtClean="0"/>
              <a:t>法</a:t>
            </a:r>
            <a:r>
              <a:rPr lang="zh-TW" altLang="en-US" dirty="0" smtClean="0"/>
              <a:t>或除</a:t>
            </a:r>
            <a:r>
              <a:rPr lang="zh-TW" altLang="zh-TW" dirty="0" smtClean="0"/>
              <a:t>法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zh-TW" dirty="0"/>
              <a:t>答錯不出下一題，直到答對</a:t>
            </a:r>
            <a:r>
              <a:rPr lang="zh-TW" altLang="zh-TW" dirty="0" smtClean="0"/>
              <a:t>為止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亂數</a:t>
            </a:r>
            <a:r>
              <a:rPr lang="zh-TW" altLang="en-US" dirty="0"/>
              <a:t>除</a:t>
            </a:r>
            <a:r>
              <a:rPr lang="zh-TW" altLang="zh-TW" dirty="0" smtClean="0"/>
              <a:t>法</a:t>
            </a:r>
            <a:r>
              <a:rPr lang="zh-TW" altLang="zh-TW" dirty="0"/>
              <a:t>練習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>
                <a:solidFill>
                  <a:srgbClr val="FF0000"/>
                </a:solidFill>
              </a:rPr>
              <a:t>百位</a:t>
            </a:r>
            <a:r>
              <a:rPr lang="zh-TW" altLang="zh-TW" dirty="0">
                <a:solidFill>
                  <a:srgbClr val="FF0000"/>
                </a:solidFill>
              </a:rPr>
              <a:t>數</a:t>
            </a:r>
            <a:r>
              <a:rPr lang="zh-TW" altLang="en-US" dirty="0">
                <a:solidFill>
                  <a:srgbClr val="FF0000"/>
                </a:solidFill>
              </a:rPr>
              <a:t>除十</a:t>
            </a:r>
            <a:r>
              <a:rPr lang="zh-TW" altLang="zh-TW" dirty="0">
                <a:solidFill>
                  <a:srgbClr val="FF0000"/>
                </a:solidFill>
              </a:rPr>
              <a:t>位數</a:t>
            </a:r>
            <a:r>
              <a:rPr lang="en-US" altLang="zh-TW" dirty="0" smtClean="0"/>
              <a:t>) :</a:t>
            </a:r>
            <a:r>
              <a:rPr lang="zh-TW" altLang="zh-TW" dirty="0"/>
              <a:t>需輸入商和餘數</a:t>
            </a:r>
            <a:endParaRPr lang="en-US" altLang="zh-TW" dirty="0" smtClean="0"/>
          </a:p>
          <a:p>
            <a:r>
              <a:rPr lang="zh-TW" altLang="zh-TW" dirty="0" smtClean="0"/>
              <a:t>出題</a:t>
            </a:r>
            <a:r>
              <a:rPr lang="zh-TW" altLang="zh-TW" dirty="0"/>
              <a:t>題</a:t>
            </a:r>
            <a:r>
              <a:rPr lang="zh-TW" altLang="zh-TW" dirty="0" smtClean="0"/>
              <a:t>數</a:t>
            </a:r>
            <a:r>
              <a:rPr lang="zh-TW" altLang="en-US" dirty="0" smtClean="0"/>
              <a:t>方式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自選</a:t>
            </a:r>
            <a:r>
              <a:rPr lang="en-US" altLang="zh-TW" dirty="0" smtClean="0"/>
              <a:t>):(</a:t>
            </a:r>
            <a:r>
              <a:rPr lang="en-US" altLang="zh-TW" dirty="0"/>
              <a:t>1)</a:t>
            </a:r>
            <a:r>
              <a:rPr lang="zh-TW" altLang="zh-TW" dirty="0" smtClean="0"/>
              <a:t>出</a:t>
            </a:r>
            <a:r>
              <a:rPr lang="en-US" altLang="zh-TW" dirty="0" smtClean="0"/>
              <a:t>n</a:t>
            </a:r>
            <a:r>
              <a:rPr lang="zh-TW" altLang="zh-TW" dirty="0" smtClean="0"/>
              <a:t>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由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決定</a:t>
            </a:r>
            <a:r>
              <a:rPr lang="en-US" altLang="zh-TW" dirty="0" smtClean="0"/>
              <a:t>)</a:t>
            </a:r>
            <a:r>
              <a:rPr lang="zh-TW" altLang="zh-TW" dirty="0" smtClean="0"/>
              <a:t>，</a:t>
            </a:r>
            <a:r>
              <a:rPr lang="zh-TW" altLang="zh-TW" dirty="0"/>
              <a:t>答錯不出下一題，直到答對</a:t>
            </a:r>
            <a:r>
              <a:rPr lang="zh-TW" altLang="zh-TW" dirty="0" smtClean="0"/>
              <a:t>為止</a:t>
            </a:r>
            <a:r>
              <a:rPr lang="zh-TW" altLang="en-US" dirty="0" smtClean="0"/>
              <a:t>，</a:t>
            </a:r>
            <a:r>
              <a:rPr lang="zh-TW" altLang="zh-TW" dirty="0" smtClean="0"/>
              <a:t>；</a:t>
            </a:r>
            <a:r>
              <a:rPr lang="en-US" altLang="zh-TW" dirty="0" smtClean="0"/>
              <a:t>   </a:t>
            </a:r>
            <a:r>
              <a:rPr lang="en-US" altLang="zh-TW" dirty="0"/>
              <a:t>(2)</a:t>
            </a:r>
            <a:r>
              <a:rPr lang="zh-TW" altLang="zh-TW" dirty="0"/>
              <a:t>出</a:t>
            </a:r>
            <a:r>
              <a:rPr lang="en-US" altLang="zh-TW" dirty="0"/>
              <a:t>N</a:t>
            </a:r>
            <a:r>
              <a:rPr lang="zh-TW" altLang="zh-TW" dirty="0"/>
              <a:t>題，由</a:t>
            </a:r>
            <a:r>
              <a:rPr lang="en-US" altLang="zh-TW" dirty="0"/>
              <a:t>user</a:t>
            </a:r>
            <a:r>
              <a:rPr lang="zh-TW" altLang="zh-TW" dirty="0"/>
              <a:t>決定題數，每題</a:t>
            </a:r>
            <a:r>
              <a:rPr lang="en-US" altLang="zh-TW" dirty="0"/>
              <a:t>10</a:t>
            </a:r>
            <a:r>
              <a:rPr lang="zh-TW" altLang="zh-TW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但第二次才對，少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  <a:r>
              <a:rPr lang="zh-TW" altLang="en-US" dirty="0" smtClean="0"/>
              <a:t>，於此類推</a:t>
            </a:r>
            <a:r>
              <a:rPr lang="en-US" altLang="zh-TW" dirty="0" smtClean="0"/>
              <a:t>)</a:t>
            </a:r>
            <a:r>
              <a:rPr lang="zh-TW" altLang="zh-TW" dirty="0" smtClean="0"/>
              <a:t>，</a:t>
            </a:r>
            <a:r>
              <a:rPr lang="zh-TW" altLang="zh-TW" dirty="0"/>
              <a:t>答錯之題目須於結束時顯示；</a:t>
            </a:r>
          </a:p>
          <a:p>
            <a:r>
              <a:rPr lang="en-US" altLang="zh-TW" dirty="0" smtClean="0"/>
              <a:t>For example</a:t>
            </a:r>
          </a:p>
          <a:p>
            <a:pPr marL="457200" lvl="1" indent="0">
              <a:buNone/>
            </a:pPr>
            <a:r>
              <a:rPr lang="en-US" altLang="zh-TW" dirty="0" smtClean="0"/>
              <a:t>102/50=?...?</a:t>
            </a:r>
          </a:p>
          <a:p>
            <a:pPr marL="457200" lvl="1" indent="0">
              <a:buNone/>
            </a:pPr>
            <a:r>
              <a:rPr lang="zh-TW" altLang="zh-TW" dirty="0"/>
              <a:t>輸入</a:t>
            </a:r>
            <a:r>
              <a:rPr lang="zh-TW" altLang="zh-TW" dirty="0" smtClean="0"/>
              <a:t>商</a:t>
            </a:r>
            <a:r>
              <a:rPr lang="en-US" altLang="zh-TW" dirty="0" smtClean="0"/>
              <a:t>:2</a:t>
            </a:r>
          </a:p>
          <a:p>
            <a:pPr marL="457200" lvl="1" indent="0">
              <a:buNone/>
            </a:pPr>
            <a:r>
              <a:rPr lang="zh-TW" altLang="zh-TW" dirty="0" smtClean="0"/>
              <a:t>輸入餘數</a:t>
            </a:r>
            <a:r>
              <a:rPr lang="en-US" altLang="zh-TW" dirty="0" smtClean="0"/>
              <a:t>:2</a:t>
            </a:r>
          </a:p>
          <a:p>
            <a:pPr marL="457200" lvl="1" indent="0">
              <a:buNone/>
            </a:pPr>
            <a:r>
              <a:rPr lang="zh-TW" altLang="en-US" dirty="0" smtClean="0"/>
              <a:t>答對了</a:t>
            </a:r>
            <a:r>
              <a:rPr lang="en-US" altLang="zh-TW" dirty="0" smtClean="0"/>
              <a:t>,  </a:t>
            </a:r>
            <a:r>
              <a:rPr lang="zh-TW" altLang="en-US" dirty="0" smtClean="0"/>
              <a:t>分數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160-40= 110</a:t>
            </a:r>
            <a:endParaRPr lang="en-US" altLang="zh-TW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答錯了</a:t>
            </a:r>
            <a:r>
              <a:rPr lang="en-US" altLang="zh-TW" dirty="0">
                <a:solidFill>
                  <a:srgbClr val="0070C0"/>
                </a:solidFill>
              </a:rPr>
              <a:t>,  </a:t>
            </a:r>
            <a:r>
              <a:rPr lang="zh-TW" altLang="en-US" dirty="0">
                <a:solidFill>
                  <a:srgbClr val="0070C0"/>
                </a:solidFill>
              </a:rPr>
              <a:t>分數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10</a:t>
            </a:r>
            <a:r>
              <a:rPr lang="zh-TW" altLang="en-US" dirty="0" smtClean="0">
                <a:solidFill>
                  <a:srgbClr val="0070C0"/>
                </a:solidFill>
              </a:rPr>
              <a:t>分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160-40= </a:t>
            </a:r>
            <a:r>
              <a:rPr lang="en-US" altLang="zh-TW" dirty="0" smtClean="0">
                <a:solidFill>
                  <a:srgbClr val="0070C0"/>
                </a:solidFill>
              </a:rPr>
              <a:t>120</a:t>
            </a:r>
            <a:endParaRPr lang="en-US" altLang="zh-TW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zh-TW" altLang="en-US" dirty="0"/>
              <a:t>答對了</a:t>
            </a:r>
            <a:r>
              <a:rPr lang="en-US" altLang="zh-TW" dirty="0"/>
              <a:t>,  </a:t>
            </a:r>
            <a:r>
              <a:rPr lang="zh-TW" altLang="en-US" dirty="0"/>
              <a:t>分數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20</a:t>
            </a:r>
            <a:r>
              <a:rPr lang="zh-TW" altLang="en-US" dirty="0" smtClean="0"/>
              <a:t>分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TW" b="1" dirty="0" smtClean="0">
                <a:solidFill>
                  <a:srgbClr val="00B050"/>
                </a:solidFill>
              </a:rPr>
              <a:t>160/40=?...?</a:t>
            </a:r>
            <a:endParaRPr lang="en-US" altLang="zh-TW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zh-TW" altLang="zh-TW" b="1" dirty="0">
                <a:solidFill>
                  <a:srgbClr val="00B050"/>
                </a:solidFill>
              </a:rPr>
              <a:t>輸入商</a:t>
            </a:r>
            <a:r>
              <a:rPr lang="en-US" altLang="zh-TW" b="1" dirty="0">
                <a:solidFill>
                  <a:srgbClr val="00B050"/>
                </a:solidFill>
              </a:rPr>
              <a:t>:4</a:t>
            </a:r>
          </a:p>
          <a:p>
            <a:pPr marL="457200" lvl="1" indent="0">
              <a:buNone/>
            </a:pPr>
            <a:r>
              <a:rPr lang="zh-TW" altLang="zh-TW" b="1" dirty="0">
                <a:solidFill>
                  <a:srgbClr val="00B050"/>
                </a:solidFill>
              </a:rPr>
              <a:t>輸入餘數</a:t>
            </a:r>
            <a:r>
              <a:rPr lang="en-US" altLang="zh-TW" b="1" dirty="0" smtClean="0">
                <a:solidFill>
                  <a:srgbClr val="00B050"/>
                </a:solidFill>
              </a:rPr>
              <a:t>:0</a:t>
            </a:r>
          </a:p>
          <a:p>
            <a:pPr marL="457200" lvl="1" indent="0">
              <a:buNone/>
            </a:pPr>
            <a:r>
              <a:rPr lang="zh-TW" altLang="en-US" b="1" dirty="0" smtClean="0">
                <a:solidFill>
                  <a:srgbClr val="00B050"/>
                </a:solidFill>
              </a:rPr>
              <a:t>答</a:t>
            </a:r>
            <a:r>
              <a:rPr lang="zh-TW" altLang="en-US" b="1" dirty="0">
                <a:solidFill>
                  <a:srgbClr val="00B050"/>
                </a:solidFill>
              </a:rPr>
              <a:t>對</a:t>
            </a:r>
            <a:r>
              <a:rPr lang="zh-TW" altLang="en-US" b="1" dirty="0" smtClean="0">
                <a:solidFill>
                  <a:srgbClr val="00B050"/>
                </a:solidFill>
              </a:rPr>
              <a:t>了</a:t>
            </a:r>
            <a:r>
              <a:rPr lang="en-US" altLang="zh-TW" b="1" dirty="0">
                <a:solidFill>
                  <a:srgbClr val="00B050"/>
                </a:solidFill>
              </a:rPr>
              <a:t>,  </a:t>
            </a:r>
            <a:r>
              <a:rPr lang="zh-TW" altLang="en-US" b="1" dirty="0">
                <a:solidFill>
                  <a:srgbClr val="00B050"/>
                </a:solidFill>
              </a:rPr>
              <a:t>分數</a:t>
            </a:r>
            <a:r>
              <a:rPr lang="en-US" altLang="zh-TW" b="1" dirty="0">
                <a:solidFill>
                  <a:srgbClr val="00B050"/>
                </a:solidFill>
              </a:rPr>
              <a:t>:</a:t>
            </a:r>
            <a:r>
              <a:rPr lang="zh-TW" altLang="en-US" b="1" dirty="0">
                <a:solidFill>
                  <a:srgbClr val="00B050"/>
                </a:solidFill>
              </a:rPr>
              <a:t> </a:t>
            </a:r>
            <a:r>
              <a:rPr lang="en-US" altLang="zh-TW" b="1" dirty="0" smtClean="0">
                <a:solidFill>
                  <a:srgbClr val="00B050"/>
                </a:solidFill>
              </a:rPr>
              <a:t>30</a:t>
            </a:r>
            <a:r>
              <a:rPr lang="zh-TW" altLang="en-US" b="1" dirty="0" smtClean="0">
                <a:solidFill>
                  <a:srgbClr val="00B050"/>
                </a:solidFill>
              </a:rPr>
              <a:t>分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繳交壓縮檔</a:t>
            </a:r>
            <a:r>
              <a:rPr lang="en-US" altLang="zh-TW" dirty="0"/>
              <a:t>.zip or .</a:t>
            </a:r>
            <a:r>
              <a:rPr lang="en-US" altLang="zh-TW" dirty="0" err="1"/>
              <a:t>rar</a:t>
            </a:r>
            <a:r>
              <a:rPr lang="en-US" altLang="zh-TW" dirty="0"/>
              <a:t> (</a:t>
            </a:r>
            <a:r>
              <a:rPr lang="zh-TW" altLang="en-US" dirty="0"/>
              <a:t>含</a:t>
            </a:r>
            <a:r>
              <a:rPr lang="en-US" altLang="zh-TW" dirty="0"/>
              <a:t>.java, </a:t>
            </a:r>
            <a:r>
              <a:rPr lang="zh-TW" altLang="en-US" dirty="0" smtClean="0"/>
              <a:t>歷程</a:t>
            </a:r>
            <a:r>
              <a:rPr lang="en-US" altLang="zh-TW" dirty="0" smtClean="0"/>
              <a:t>.</a:t>
            </a:r>
            <a:r>
              <a:rPr lang="en-US" altLang="zh-TW" dirty="0" err="1"/>
              <a:t>docx</a:t>
            </a:r>
            <a:r>
              <a:rPr lang="en-US" altLang="zh-TW" dirty="0"/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b="1" dirty="0">
              <a:solidFill>
                <a:srgbClr val="00B05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4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多重</a:t>
            </a:r>
            <a:r>
              <a:rPr lang="zh-TW" altLang="en-US" dirty="0" smtClean="0">
                <a:solidFill>
                  <a:srgbClr val="FF0000"/>
                </a:solidFill>
              </a:rPr>
              <a:t>分支、巢</a:t>
            </a:r>
            <a:r>
              <a:rPr lang="zh-TW" altLang="en-US" dirty="0">
                <a:solidFill>
                  <a:srgbClr val="FF0000"/>
                </a:solidFill>
              </a:rPr>
              <a:t>狀分支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800"/>
            <a:ext cx="4248472" cy="5184576"/>
          </a:xfrm>
          <a:ln>
            <a:solidFill>
              <a:schemeClr val="accent5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TW" altLang="en-US" sz="8000" dirty="0">
                <a:solidFill>
                  <a:srgbClr val="FF0000"/>
                </a:solidFill>
              </a:rPr>
              <a:t>巢狀分支</a:t>
            </a:r>
            <a:r>
              <a:rPr lang="en-US" altLang="zh-TW" sz="8000" dirty="0">
                <a:solidFill>
                  <a:srgbClr val="FF0000"/>
                </a:solidFill>
              </a:rPr>
              <a:t>Nested if (if </a:t>
            </a:r>
            <a:r>
              <a:rPr lang="zh-TW" altLang="en-US" sz="8000" dirty="0">
                <a:solidFill>
                  <a:srgbClr val="FF0000"/>
                </a:solidFill>
              </a:rPr>
              <a:t>內有</a:t>
            </a:r>
            <a:r>
              <a:rPr lang="en-US" altLang="zh-TW" sz="8000" dirty="0">
                <a:solidFill>
                  <a:srgbClr val="FF0000"/>
                </a:solidFill>
              </a:rPr>
              <a:t>if</a:t>
            </a:r>
            <a:r>
              <a:rPr lang="en-US" altLang="zh-TW" sz="80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8000" dirty="0" smtClean="0">
                <a:solidFill>
                  <a:srgbClr val="FF0000"/>
                </a:solidFill>
              </a:rPr>
              <a:t>if (){</a:t>
            </a:r>
          </a:p>
          <a:p>
            <a:pPr marL="0" indent="0">
              <a:buNone/>
            </a:pPr>
            <a:r>
              <a:rPr lang="zh-TW" altLang="en-US" sz="8000" dirty="0" smtClean="0">
                <a:solidFill>
                  <a:srgbClr val="FF0000"/>
                </a:solidFill>
              </a:rPr>
              <a:t>  </a:t>
            </a:r>
            <a:r>
              <a:rPr lang="en-US" altLang="zh-TW" sz="8000" dirty="0">
                <a:solidFill>
                  <a:srgbClr val="FF0000"/>
                </a:solidFill>
              </a:rPr>
              <a:t> </a:t>
            </a:r>
            <a:r>
              <a:rPr lang="en-US" altLang="zh-TW" sz="8000" dirty="0" smtClean="0">
                <a:solidFill>
                  <a:srgbClr val="FF0000"/>
                </a:solidFill>
              </a:rPr>
              <a:t>if ()</a:t>
            </a:r>
          </a:p>
          <a:p>
            <a:pPr marL="0" indent="0">
              <a:buNone/>
            </a:pPr>
            <a:r>
              <a:rPr lang="en-US" altLang="zh-TW" sz="8000" dirty="0">
                <a:solidFill>
                  <a:srgbClr val="FF0000"/>
                </a:solidFill>
              </a:rPr>
              <a:t> </a:t>
            </a:r>
            <a:r>
              <a:rPr lang="en-US" altLang="zh-TW" sz="8000" dirty="0" smtClean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TW" sz="8000" dirty="0">
                <a:solidFill>
                  <a:srgbClr val="FF0000"/>
                </a:solidFill>
              </a:rPr>
              <a:t> </a:t>
            </a:r>
            <a:r>
              <a:rPr lang="en-US" altLang="zh-TW" sz="8000" dirty="0" smtClean="0">
                <a:solidFill>
                  <a:srgbClr val="FF0000"/>
                </a:solidFill>
              </a:rPr>
              <a:t>   else</a:t>
            </a:r>
          </a:p>
          <a:p>
            <a:pPr marL="0" indent="0">
              <a:buNone/>
            </a:pPr>
            <a:endParaRPr lang="en-US" altLang="zh-TW" sz="8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8000" dirty="0" smtClean="0">
                <a:solidFill>
                  <a:srgbClr val="FF0000"/>
                </a:solidFill>
              </a:rPr>
              <a:t>  }</a:t>
            </a:r>
          </a:p>
          <a:p>
            <a:pPr marL="0" indent="0">
              <a:buNone/>
            </a:pPr>
            <a:r>
              <a:rPr lang="en-US" altLang="zh-TW" sz="8000" dirty="0" smtClean="0">
                <a:solidFill>
                  <a:srgbClr val="FF0000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altLang="zh-TW" sz="8000" dirty="0" smtClean="0">
                <a:solidFill>
                  <a:srgbClr val="FF0000"/>
                </a:solidFill>
              </a:rPr>
              <a:t>   if ()</a:t>
            </a:r>
            <a:endParaRPr lang="en-US" altLang="zh-TW" sz="8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8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8000" dirty="0" smtClean="0">
                <a:solidFill>
                  <a:srgbClr val="FF0000"/>
                </a:solidFill>
              </a:rPr>
              <a:t>   else</a:t>
            </a:r>
          </a:p>
          <a:p>
            <a:pPr marL="0" indent="0">
              <a:buNone/>
            </a:pPr>
            <a:endParaRPr lang="en-US" altLang="zh-TW" sz="8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8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8000" dirty="0" smtClean="0">
                <a:solidFill>
                  <a:srgbClr val="FF0000"/>
                </a:solidFill>
              </a:rPr>
              <a:t>}</a:t>
            </a:r>
            <a:endParaRPr lang="en-US" altLang="zh-TW" sz="8000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 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/>
            </a:r>
            <a:br>
              <a:rPr lang="zh-TW" altLang="en-US" dirty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788024" y="1556792"/>
            <a:ext cx="4104456" cy="52565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FF0000"/>
                </a:solidFill>
              </a:rPr>
              <a:t>多重分支</a:t>
            </a:r>
            <a:r>
              <a:rPr lang="en-US" altLang="zh-TW" dirty="0" smtClean="0">
                <a:solidFill>
                  <a:srgbClr val="FF0000"/>
                </a:solidFill>
              </a:rPr>
              <a:t>multiple if</a:t>
            </a:r>
          </a:p>
          <a:p>
            <a:pPr lvl="1"/>
            <a:r>
              <a:rPr lang="zh-TW" altLang="en-US" sz="2000" dirty="0" smtClean="0"/>
              <a:t>會</a:t>
            </a:r>
            <a:r>
              <a:rPr lang="zh-TW" altLang="en-US" sz="2000" dirty="0"/>
              <a:t>由上而下，進行條件判斷</a:t>
            </a:r>
            <a:endParaRPr lang="en-US" altLang="zh-TW" sz="2000" dirty="0"/>
          </a:p>
          <a:p>
            <a:pPr lvl="1"/>
            <a:r>
              <a:rPr lang="zh-TW" altLang="en-US" sz="2000" dirty="0"/>
              <a:t>上面條件不符合，才會往下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if </a:t>
            </a:r>
            <a:r>
              <a:rPr lang="en-US" altLang="zh-TW" dirty="0" smtClean="0">
                <a:solidFill>
                  <a:srgbClr val="FF0000"/>
                </a:solidFill>
              </a:rPr>
              <a:t>(){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else if () {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}</a:t>
            </a:r>
            <a:r>
              <a:rPr lang="zh-TW" altLang="en-US" dirty="0" smtClean="0">
                <a:solidFill>
                  <a:srgbClr val="FF0000"/>
                </a:solidFill>
              </a:rPr>
              <a:t/>
            </a:r>
            <a:br>
              <a:rPr lang="zh-TW" altLang="en-US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else {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334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1122363"/>
            <a:ext cx="7749480" cy="23876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談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(while loop)</a:t>
            </a:r>
            <a:br>
              <a:rPr lang="en-US" altLang="zh-TW" dirty="0" smtClean="0"/>
            </a:br>
            <a:r>
              <a:rPr lang="zh-TW" altLang="en-US" dirty="0"/>
              <a:t>讓程式繞圈圈 </a:t>
            </a:r>
            <a:r>
              <a:rPr lang="en-US" altLang="zh-TW" dirty="0" smtClean="0"/>
              <a:t>:</a:t>
            </a:r>
            <a:r>
              <a:rPr lang="zh-TW" altLang="en-US" dirty="0" smtClean="0"/>
              <a:t>重複執行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臺北市立大學 </a:t>
            </a:r>
            <a:r>
              <a:rPr lang="zh-TW" altLang="en-US" dirty="0">
                <a:hlinkClick r:id="rId2" tooltip="資訊科學系(含碩士班)"/>
              </a:rPr>
              <a:t>資訊科學系</a:t>
            </a:r>
            <a:r>
              <a:rPr lang="en-US" altLang="zh-TW" dirty="0">
                <a:hlinkClick r:id="rId2" tooltip="資訊科學系(含碩士班)"/>
              </a:rPr>
              <a:t>(</a:t>
            </a:r>
            <a:r>
              <a:rPr lang="zh-TW" altLang="en-US" dirty="0">
                <a:hlinkClick r:id="rId2" tooltip="資訊科學系(含碩士班)"/>
              </a:rPr>
              <a:t>含碩士班</a:t>
            </a:r>
            <a:r>
              <a:rPr lang="en-US" altLang="zh-TW" dirty="0">
                <a:hlinkClick r:id="rId2" tooltip="資訊科學系(含碩士班)"/>
              </a:rPr>
              <a:t>)</a:t>
            </a:r>
            <a:endParaRPr lang="en-US" altLang="zh-TW" dirty="0"/>
          </a:p>
          <a:p>
            <a:r>
              <a:rPr lang="zh-TW" altLang="en-US" dirty="0" smtClean="0"/>
              <a:t>賴阿福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17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476672"/>
            <a:ext cx="7704856" cy="61206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public class add_drill_2 {</a:t>
            </a:r>
          </a:p>
          <a:p>
            <a:pPr marL="0" indent="0">
              <a:buNone/>
            </a:pPr>
            <a:r>
              <a:rPr lang="en-US" altLang="zh-TW" dirty="0"/>
              <a:t>  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SecureRandom</a:t>
            </a:r>
            <a:r>
              <a:rPr lang="en-US" altLang="zh-TW" dirty="0"/>
              <a:t> </a:t>
            </a:r>
            <a:r>
              <a:rPr lang="en-US" altLang="zh-TW" dirty="0" err="1"/>
              <a:t>sr</a:t>
            </a:r>
            <a:r>
              <a:rPr lang="en-US" altLang="zh-TW" dirty="0"/>
              <a:t> = new </a:t>
            </a:r>
            <a:r>
              <a:rPr lang="en-US" altLang="zh-TW" dirty="0" err="1"/>
              <a:t>SecureRandom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  Scanner input = new Scanner(System.in);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int</a:t>
            </a:r>
            <a:r>
              <a:rPr lang="en-US" altLang="zh-TW" dirty="0"/>
              <a:t> n1=0,n2= 0;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ans</a:t>
            </a:r>
            <a:r>
              <a:rPr lang="en-US" altLang="zh-TW" dirty="0"/>
              <a:t>= 0, score=0, </a:t>
            </a:r>
            <a:r>
              <a:rPr lang="en-US" altLang="zh-TW" dirty="0" err="1"/>
              <a:t>i</a:t>
            </a:r>
            <a:r>
              <a:rPr lang="en-US" altLang="zh-TW" dirty="0"/>
              <a:t>=1;</a:t>
            </a:r>
          </a:p>
          <a:p>
            <a:pPr marL="0" indent="0">
              <a:buNone/>
            </a:pPr>
            <a:r>
              <a:rPr lang="en-US" altLang="zh-TW" dirty="0"/>
              <a:t>   while (</a:t>
            </a:r>
            <a:r>
              <a:rPr lang="en-US" altLang="zh-TW" dirty="0" err="1"/>
              <a:t>i</a:t>
            </a:r>
            <a:r>
              <a:rPr lang="en-US" altLang="zh-TW" dirty="0"/>
              <a:t>&lt;=10) {</a:t>
            </a:r>
          </a:p>
          <a:p>
            <a:pPr marL="0" indent="0">
              <a:buNone/>
            </a:pPr>
            <a:r>
              <a:rPr lang="en-US" altLang="zh-TW" dirty="0" smtClean="0"/>
              <a:t>     n1 </a:t>
            </a:r>
            <a:r>
              <a:rPr lang="en-US" altLang="zh-TW" dirty="0"/>
              <a:t>= </a:t>
            </a:r>
            <a:r>
              <a:rPr lang="en-US" altLang="zh-TW" dirty="0" err="1"/>
              <a:t>sr.nextInt</a:t>
            </a:r>
            <a:r>
              <a:rPr lang="en-US" altLang="zh-TW" dirty="0"/>
              <a:t>(10);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   </a:t>
            </a:r>
            <a:r>
              <a:rPr lang="en-US" altLang="zh-TW" dirty="0"/>
              <a:t>n2 = </a:t>
            </a:r>
            <a:r>
              <a:rPr lang="en-US" altLang="zh-TW" dirty="0" err="1"/>
              <a:t>sr.nextInt</a:t>
            </a:r>
            <a:r>
              <a:rPr lang="en-US" altLang="zh-TW" dirty="0"/>
              <a:t>(10);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System.out.print</a:t>
            </a:r>
            <a:r>
              <a:rPr lang="en-US" altLang="zh-TW" dirty="0"/>
              <a:t>(""+n1+"+"+n2+"=");//present question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ans</a:t>
            </a:r>
            <a:r>
              <a:rPr lang="en-US" altLang="zh-TW" dirty="0"/>
              <a:t> = </a:t>
            </a:r>
            <a:r>
              <a:rPr lang="en-US" altLang="zh-TW" dirty="0" err="1"/>
              <a:t>input.nextInt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   if (</a:t>
            </a:r>
            <a:r>
              <a:rPr lang="en-US" altLang="zh-TW" dirty="0" err="1"/>
              <a:t>ans</a:t>
            </a:r>
            <a:r>
              <a:rPr lang="en-US" altLang="zh-TW" dirty="0">
                <a:solidFill>
                  <a:srgbClr val="FF0000"/>
                </a:solidFill>
              </a:rPr>
              <a:t>==</a:t>
            </a:r>
            <a:r>
              <a:rPr lang="en-US" altLang="zh-TW" dirty="0"/>
              <a:t> n1+n2) {</a:t>
            </a:r>
          </a:p>
          <a:p>
            <a:pPr marL="0" indent="0">
              <a:buNone/>
            </a:pPr>
            <a:r>
              <a:rPr lang="en-US" altLang="zh-TW" dirty="0"/>
              <a:t>           </a:t>
            </a:r>
            <a:r>
              <a:rPr lang="en-US" altLang="zh-TW" dirty="0" smtClean="0"/>
              <a:t>score=score+10;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</a:t>
            </a:r>
            <a:r>
              <a:rPr lang="en-US" altLang="zh-TW" dirty="0" err="1" smtClean="0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答對，</a:t>
            </a:r>
            <a:r>
              <a:rPr lang="en-US" altLang="zh-TW" dirty="0"/>
              <a:t>GREAT</a:t>
            </a:r>
            <a:r>
              <a:rPr lang="en-US" altLang="zh-TW" dirty="0" smtClean="0"/>
              <a:t>!!");}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else 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答錯，加油</a:t>
            </a:r>
            <a:r>
              <a:rPr lang="en-US" altLang="zh-TW" dirty="0"/>
              <a:t>! </a:t>
            </a:r>
            <a:r>
              <a:rPr lang="en-US" altLang="zh-TW" dirty="0" smtClean="0"/>
              <a:t>");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}//</a:t>
            </a:r>
            <a:r>
              <a:rPr lang="en-US" altLang="zh-TW" dirty="0"/>
              <a:t>while</a:t>
            </a:r>
          </a:p>
          <a:p>
            <a:pPr marL="0" indent="0">
              <a:buNone/>
            </a:pPr>
            <a:r>
              <a:rPr lang="en-US" altLang="zh-TW" dirty="0"/>
              <a:t>	}//main</a:t>
            </a:r>
          </a:p>
          <a:p>
            <a:pPr marL="0" indent="0">
              <a:buNone/>
            </a:pPr>
            <a:r>
              <a:rPr lang="en-US" altLang="zh-TW" dirty="0"/>
              <a:t>}//class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28184" y="1196752"/>
            <a:ext cx="2373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What’s wrong?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1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44624"/>
            <a:ext cx="7272808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/>
              <a:t>public class </a:t>
            </a:r>
            <a:r>
              <a:rPr lang="en-US" altLang="zh-TW" dirty="0" smtClean="0"/>
              <a:t>add_drill_2c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SecureRandom</a:t>
            </a:r>
            <a:r>
              <a:rPr lang="en-US" altLang="zh-TW" dirty="0"/>
              <a:t> </a:t>
            </a:r>
            <a:r>
              <a:rPr lang="en-US" altLang="zh-TW" dirty="0" err="1"/>
              <a:t>sr</a:t>
            </a:r>
            <a:r>
              <a:rPr lang="en-US" altLang="zh-TW" dirty="0"/>
              <a:t> = new </a:t>
            </a:r>
            <a:r>
              <a:rPr lang="en-US" altLang="zh-TW" dirty="0" err="1"/>
              <a:t>SecureRandom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  Scanner input = new Scanner(System.in);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int</a:t>
            </a:r>
            <a:r>
              <a:rPr lang="en-US" altLang="zh-TW" dirty="0"/>
              <a:t> n1=0,n2= 0</a:t>
            </a:r>
            <a:r>
              <a:rPr lang="en-US" altLang="zh-TW" dirty="0" smtClean="0"/>
              <a:t>; </a:t>
            </a:r>
          </a:p>
          <a:p>
            <a:pPr marL="0" indent="0">
              <a:buNone/>
            </a:pPr>
            <a:r>
              <a:rPr lang="en-US" altLang="zh-TW" sz="2900" b="1" dirty="0" smtClean="0">
                <a:solidFill>
                  <a:srgbClr val="002060"/>
                </a:solidFill>
              </a:rPr>
              <a:t>  </a:t>
            </a:r>
            <a:r>
              <a:rPr lang="en-US" altLang="zh-TW" sz="2900" b="1" dirty="0" err="1" smtClean="0">
                <a:solidFill>
                  <a:srgbClr val="002060"/>
                </a:solidFill>
              </a:rPr>
              <a:t>Strring</a:t>
            </a:r>
            <a:r>
              <a:rPr lang="en-US" altLang="zh-TW" sz="2900" b="1" dirty="0" smtClean="0">
                <a:solidFill>
                  <a:srgbClr val="002060"/>
                </a:solidFill>
              </a:rPr>
              <a:t> err=“”:</a:t>
            </a:r>
            <a:endParaRPr lang="en-US" altLang="zh-TW" sz="29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ans</a:t>
            </a:r>
            <a:r>
              <a:rPr lang="en-US" altLang="zh-TW" dirty="0"/>
              <a:t>= 0, score=0, </a:t>
            </a:r>
            <a:r>
              <a:rPr lang="en-US" altLang="zh-TW" dirty="0" err="1"/>
              <a:t>i</a:t>
            </a:r>
            <a:r>
              <a:rPr lang="en-US" altLang="zh-TW" dirty="0"/>
              <a:t>=1;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en-US" altLang="zh-TW" u="sng" dirty="0">
                <a:solidFill>
                  <a:srgbClr val="FF0000"/>
                </a:solidFill>
              </a:rPr>
              <a:t>while (</a:t>
            </a:r>
            <a:r>
              <a:rPr lang="en-US" altLang="zh-TW" u="sng" dirty="0" err="1">
                <a:solidFill>
                  <a:srgbClr val="FF0000"/>
                </a:solidFill>
              </a:rPr>
              <a:t>i</a:t>
            </a:r>
            <a:r>
              <a:rPr lang="en-US" altLang="zh-TW" u="sng" dirty="0">
                <a:solidFill>
                  <a:srgbClr val="FF0000"/>
                </a:solidFill>
              </a:rPr>
              <a:t>&lt;=10) 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//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=i+1;</a:t>
            </a:r>
          </a:p>
          <a:p>
            <a:pPr marL="0" indent="0">
              <a:buNone/>
            </a:pPr>
            <a:r>
              <a:rPr lang="en-US" altLang="zh-TW" dirty="0"/>
              <a:t>    n1 = </a:t>
            </a:r>
            <a:r>
              <a:rPr lang="en-US" altLang="zh-TW" dirty="0" err="1"/>
              <a:t>sr.nextInt</a:t>
            </a:r>
            <a:r>
              <a:rPr lang="en-US" altLang="zh-TW" dirty="0"/>
              <a:t>(10);</a:t>
            </a:r>
          </a:p>
          <a:p>
            <a:pPr marL="0" indent="0">
              <a:buNone/>
            </a:pPr>
            <a:r>
              <a:rPr lang="en-US" altLang="zh-TW" dirty="0"/>
              <a:t>    n2 = </a:t>
            </a:r>
            <a:r>
              <a:rPr lang="en-US" altLang="zh-TW" dirty="0" err="1"/>
              <a:t>sr.nextInt</a:t>
            </a:r>
            <a:r>
              <a:rPr lang="en-US" altLang="zh-TW" dirty="0"/>
              <a:t>(10);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System.out.print</a:t>
            </a:r>
            <a:r>
              <a:rPr lang="en-US" altLang="zh-TW" dirty="0"/>
              <a:t>(""+</a:t>
            </a:r>
            <a:r>
              <a:rPr lang="en-US" altLang="zh-TW" dirty="0">
                <a:solidFill>
                  <a:srgbClr val="FF0000"/>
                </a:solidFill>
              </a:rPr>
              <a:t>n1+"+"+n2</a:t>
            </a:r>
            <a:r>
              <a:rPr lang="en-US" altLang="zh-TW" dirty="0"/>
              <a:t>+"=");//present question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ans</a:t>
            </a:r>
            <a:r>
              <a:rPr lang="en-US" altLang="zh-TW" dirty="0"/>
              <a:t> = </a:t>
            </a:r>
            <a:r>
              <a:rPr lang="en-US" altLang="zh-TW" dirty="0" err="1"/>
              <a:t>input.nextInt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   if (</a:t>
            </a:r>
            <a:r>
              <a:rPr lang="en-US" altLang="zh-TW" dirty="0" err="1"/>
              <a:t>ans</a:t>
            </a:r>
            <a:r>
              <a:rPr lang="en-US" altLang="zh-TW" dirty="0"/>
              <a:t>== n1+n2) 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smtClean="0"/>
              <a:t>score=score+10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zh-TW" altLang="en-US" dirty="0" smtClean="0"/>
              <a:t>        </a:t>
            </a:r>
            <a:r>
              <a:rPr lang="en-US" altLang="zh-TW" dirty="0" err="1" smtClean="0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答對，</a:t>
            </a:r>
            <a:r>
              <a:rPr lang="en-US" altLang="zh-TW" dirty="0"/>
              <a:t>GREAT!! </a:t>
            </a:r>
            <a:r>
              <a:rPr lang="zh-TW" altLang="en-US" dirty="0"/>
              <a:t>分數</a:t>
            </a:r>
            <a:r>
              <a:rPr lang="en-US" altLang="zh-TW" dirty="0"/>
              <a:t>:"+score+"</a:t>
            </a:r>
            <a:r>
              <a:rPr lang="zh-TW" altLang="en-US" dirty="0"/>
              <a:t>分</a:t>
            </a:r>
            <a:r>
              <a:rPr lang="en-US" altLang="zh-TW" dirty="0"/>
              <a:t>.");}</a:t>
            </a:r>
          </a:p>
          <a:p>
            <a:pPr marL="0" indent="0">
              <a:buNone/>
            </a:pPr>
            <a:r>
              <a:rPr lang="en-US" altLang="zh-TW" dirty="0"/>
              <a:t>    else </a:t>
            </a: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</a:t>
            </a:r>
            <a:r>
              <a:rPr lang="en-US" altLang="zh-TW" sz="3300" dirty="0" smtClean="0"/>
              <a:t>err=err+ </a:t>
            </a:r>
            <a:r>
              <a:rPr lang="en-US" altLang="zh-TW" sz="3300" u="sng" dirty="0" smtClean="0">
                <a:solidFill>
                  <a:srgbClr val="FF0000"/>
                </a:solidFill>
              </a:rPr>
              <a:t>n1</a:t>
            </a:r>
            <a:r>
              <a:rPr lang="en-US" altLang="zh-TW" sz="3300" u="sng" dirty="0">
                <a:solidFill>
                  <a:srgbClr val="FF0000"/>
                </a:solidFill>
              </a:rPr>
              <a:t>+"+"+n2</a:t>
            </a:r>
            <a:r>
              <a:rPr lang="en-US" altLang="zh-TW" sz="3300" u="sng" dirty="0" smtClean="0"/>
              <a:t>+”=?\n” </a:t>
            </a:r>
            <a:r>
              <a:rPr lang="en-US" altLang="zh-TW" sz="3300" dirty="0" smtClean="0"/>
              <a:t>;</a:t>
            </a:r>
            <a:endParaRPr lang="en-US" altLang="zh-TW" sz="3300" dirty="0"/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答錯，加油</a:t>
            </a:r>
            <a:r>
              <a:rPr lang="en-US" altLang="zh-TW" dirty="0"/>
              <a:t>! </a:t>
            </a:r>
            <a:r>
              <a:rPr lang="zh-TW" altLang="en-US" dirty="0"/>
              <a:t>分數</a:t>
            </a:r>
            <a:r>
              <a:rPr lang="en-US" altLang="zh-TW" dirty="0"/>
              <a:t>:"+score+"</a:t>
            </a:r>
            <a:r>
              <a:rPr lang="zh-TW" altLang="en-US" dirty="0"/>
              <a:t>分</a:t>
            </a:r>
            <a:r>
              <a:rPr lang="en-US" altLang="zh-TW" dirty="0" smtClean="0"/>
              <a:t>.");}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=i+1</a:t>
            </a:r>
            <a:r>
              <a:rPr lang="en-US" altLang="zh-TW" dirty="0" smtClean="0">
                <a:solidFill>
                  <a:srgbClr val="FF0000"/>
                </a:solidFill>
              </a:rPr>
              <a:t>; 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u="sng" dirty="0">
                <a:solidFill>
                  <a:srgbClr val="FF0000"/>
                </a:solidFill>
              </a:rPr>
              <a:t>     }//</a:t>
            </a:r>
            <a:r>
              <a:rPr lang="en-US" altLang="zh-TW" u="sng" dirty="0" smtClean="0">
                <a:solidFill>
                  <a:srgbClr val="FF0000"/>
                </a:solidFill>
              </a:rPr>
              <a:t>while</a:t>
            </a:r>
          </a:p>
          <a:p>
            <a:pPr marL="0" indent="0">
              <a:buNone/>
            </a:pPr>
            <a:r>
              <a:rPr lang="en-US" altLang="zh-TW" sz="3800" dirty="0">
                <a:solidFill>
                  <a:srgbClr val="0070C0"/>
                </a:solidFill>
              </a:rPr>
              <a:t> </a:t>
            </a:r>
            <a:r>
              <a:rPr lang="en-US" altLang="zh-TW" sz="3800" dirty="0" smtClean="0">
                <a:solidFill>
                  <a:srgbClr val="0070C0"/>
                </a:solidFill>
              </a:rPr>
              <a:t>  </a:t>
            </a:r>
            <a:r>
              <a:rPr lang="en-US" altLang="zh-TW" sz="3800" dirty="0" err="1">
                <a:solidFill>
                  <a:srgbClr val="0070C0"/>
                </a:solidFill>
              </a:rPr>
              <a:t>System.out.println</a:t>
            </a:r>
            <a:r>
              <a:rPr lang="en-US" altLang="zh-TW" sz="3800" dirty="0" smtClean="0">
                <a:solidFill>
                  <a:srgbClr val="0070C0"/>
                </a:solidFill>
              </a:rPr>
              <a:t>(“</a:t>
            </a:r>
            <a:r>
              <a:rPr lang="zh-TW" altLang="en-US" sz="3800" dirty="0" smtClean="0">
                <a:solidFill>
                  <a:srgbClr val="0070C0"/>
                </a:solidFill>
              </a:rPr>
              <a:t>答錯</a:t>
            </a:r>
            <a:r>
              <a:rPr lang="zh-TW" altLang="en-US" sz="3800" dirty="0">
                <a:solidFill>
                  <a:srgbClr val="0070C0"/>
                </a:solidFill>
              </a:rPr>
              <a:t>題目</a:t>
            </a:r>
            <a:r>
              <a:rPr lang="en-US" altLang="zh-TW" sz="3800" dirty="0" smtClean="0">
                <a:solidFill>
                  <a:srgbClr val="0070C0"/>
                </a:solidFill>
              </a:rPr>
              <a:t>:"+err) ; </a:t>
            </a:r>
            <a:endParaRPr lang="en-US" altLang="zh-TW" sz="3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}//main</a:t>
            </a:r>
          </a:p>
          <a:p>
            <a:pPr marL="0" indent="0">
              <a:buNone/>
            </a:pPr>
            <a:r>
              <a:rPr lang="en-US" altLang="zh-TW" dirty="0"/>
              <a:t>}//class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6190669" y="476672"/>
            <a:ext cx="2953331" cy="5346500"/>
            <a:chOff x="7525023" y="365125"/>
            <a:chExt cx="3937776" cy="5935263"/>
          </a:xfrm>
        </p:grpSpPr>
        <p:sp>
          <p:nvSpPr>
            <p:cNvPr id="20" name="流程圖: 決策 19"/>
            <p:cNvSpPr/>
            <p:nvPr/>
          </p:nvSpPr>
          <p:spPr>
            <a:xfrm>
              <a:off x="8113852" y="2210765"/>
              <a:ext cx="2419110" cy="133370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prstClr val="white"/>
                  </a:solidFill>
                </a:rPr>
                <a:t>i</a:t>
              </a:r>
              <a:r>
                <a:rPr lang="en-US" altLang="zh-TW" sz="2000" dirty="0" smtClean="0">
                  <a:solidFill>
                    <a:prstClr val="white"/>
                  </a:solidFill>
                </a:rPr>
                <a:t>&lt;=10</a:t>
              </a:r>
              <a:endParaRPr lang="zh-TW" alt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>
              <a:off x="9323407" y="365125"/>
              <a:ext cx="0" cy="421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流程圖: 程序 21"/>
            <p:cNvSpPr/>
            <p:nvPr/>
          </p:nvSpPr>
          <p:spPr>
            <a:xfrm>
              <a:off x="7873875" y="787078"/>
              <a:ext cx="3064200" cy="7407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/>
                <a:t>以</a:t>
              </a:r>
              <a:r>
                <a:rPr lang="en-US" altLang="zh-TW" dirty="0" err="1"/>
                <a:t>i</a:t>
              </a:r>
              <a:r>
                <a:rPr lang="zh-TW" altLang="en-US" dirty="0"/>
                <a:t>紀錄目前</a:t>
              </a:r>
              <a:r>
                <a:rPr lang="zh-TW" altLang="zh-TW" dirty="0"/>
                <a:t>題數</a:t>
              </a:r>
              <a:r>
                <a:rPr lang="zh-TW" altLang="en-US" dirty="0"/>
                <a:t>為</a:t>
              </a:r>
              <a:r>
                <a:rPr lang="en-US" altLang="zh-TW" dirty="0"/>
                <a:t>0</a:t>
              </a:r>
            </a:p>
          </p:txBody>
        </p:sp>
        <p:cxnSp>
          <p:nvCxnSpPr>
            <p:cNvPr id="23" name="直線單箭頭接點 22"/>
            <p:cNvCxnSpPr>
              <a:endCxn id="20" idx="0"/>
            </p:cNvCxnSpPr>
            <p:nvPr/>
          </p:nvCxnSpPr>
          <p:spPr>
            <a:xfrm>
              <a:off x="9323407" y="1527858"/>
              <a:ext cx="0" cy="682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流程圖: 程序 23"/>
            <p:cNvSpPr/>
            <p:nvPr/>
          </p:nvSpPr>
          <p:spPr>
            <a:xfrm>
              <a:off x="7873876" y="3731828"/>
              <a:ext cx="2906846" cy="13841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/>
                <a:t> (1)</a:t>
              </a:r>
              <a:r>
                <a:rPr lang="zh-TW" altLang="en-US" sz="1200" dirty="0"/>
                <a:t>產生二亂</a:t>
              </a:r>
              <a:r>
                <a:rPr lang="zh-TW" altLang="zh-TW" sz="1200" dirty="0"/>
                <a:t>數</a:t>
              </a:r>
              <a:r>
                <a:rPr lang="en-US" altLang="zh-TW" sz="1400" dirty="0"/>
                <a:t>(</a:t>
              </a:r>
              <a:r>
                <a:rPr lang="zh-TW" altLang="zh-TW" sz="1400" dirty="0"/>
                <a:t>個位數</a:t>
              </a:r>
              <a:r>
                <a:rPr lang="en-US" altLang="zh-TW" sz="1400" dirty="0"/>
                <a:t>)</a:t>
              </a:r>
            </a:p>
            <a:p>
              <a:r>
                <a:rPr lang="en-US" altLang="zh-TW" sz="1400" dirty="0"/>
                <a:t>  (2)</a:t>
              </a:r>
              <a:r>
                <a:rPr lang="zh-TW" altLang="en-US" sz="1400" dirty="0"/>
                <a:t>顯示</a:t>
              </a:r>
              <a:r>
                <a:rPr lang="zh-TW" altLang="zh-TW" sz="1400" dirty="0"/>
                <a:t>題</a:t>
              </a:r>
              <a:r>
                <a:rPr lang="zh-TW" altLang="en-US" sz="1400" dirty="0"/>
                <a:t>目</a:t>
              </a:r>
              <a:r>
                <a:rPr lang="en-US" altLang="zh-TW" sz="1400" dirty="0"/>
                <a:t>(</a:t>
              </a:r>
              <a:r>
                <a:rPr lang="zh-TW" altLang="zh-TW" sz="1400" dirty="0"/>
                <a:t>加法</a:t>
              </a:r>
              <a:r>
                <a:rPr lang="zh-TW" altLang="en-US" sz="1400" dirty="0"/>
                <a:t>測驗</a:t>
              </a:r>
              <a:r>
                <a:rPr lang="en-US" altLang="zh-TW" sz="1400" dirty="0"/>
                <a:t>)</a:t>
              </a:r>
              <a:r>
                <a:rPr lang="zh-TW" altLang="en-US" sz="1400" dirty="0"/>
                <a:t>，要求回</a:t>
              </a:r>
              <a:r>
                <a:rPr lang="zh-TW" altLang="zh-TW" sz="1400" dirty="0"/>
                <a:t>答</a:t>
              </a:r>
              <a:endParaRPr lang="en-US" altLang="zh-TW" sz="1400" dirty="0"/>
            </a:p>
            <a:p>
              <a:r>
                <a:rPr lang="en-US" altLang="zh-TW" sz="1400" dirty="0"/>
                <a:t>  (3)</a:t>
              </a:r>
              <a:r>
                <a:rPr lang="zh-TW" altLang="en-US" sz="1400" dirty="0"/>
                <a:t>判斷對</a:t>
              </a:r>
              <a:r>
                <a:rPr lang="zh-TW" altLang="zh-TW" sz="1200" dirty="0"/>
                <a:t>錯，</a:t>
              </a:r>
              <a:r>
                <a:rPr lang="zh-TW" altLang="en-US" sz="1200" dirty="0"/>
                <a:t>給不同回饋</a:t>
              </a:r>
              <a:endParaRPr lang="en-US" altLang="zh-TW" sz="1200" dirty="0"/>
            </a:p>
            <a:p>
              <a:r>
                <a:rPr lang="en-US" altLang="zh-TW" sz="1200" dirty="0"/>
                <a:t>  (4)</a:t>
              </a:r>
              <a:r>
                <a:rPr lang="zh-TW" altLang="en-US" sz="1200" dirty="0"/>
                <a:t>紀錄</a:t>
              </a:r>
              <a:r>
                <a:rPr lang="zh-TW" altLang="zh-TW" sz="1200" dirty="0"/>
                <a:t>題</a:t>
              </a:r>
              <a:r>
                <a:rPr lang="zh-TW" altLang="zh-TW" sz="1400" dirty="0"/>
                <a:t>數</a:t>
              </a:r>
              <a:r>
                <a:rPr lang="en-US" altLang="zh-TW" sz="1400" dirty="0"/>
                <a:t>+1</a:t>
              </a:r>
              <a:endParaRPr lang="zh-TW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5" name="流程圖: 程序 24"/>
            <p:cNvSpPr/>
            <p:nvPr/>
          </p:nvSpPr>
          <p:spPr>
            <a:xfrm>
              <a:off x="8466398" y="5789859"/>
              <a:ext cx="1794076" cy="5105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輸出結束訊息</a:t>
              </a:r>
              <a:endParaRPr lang="en-US" altLang="zh-TW" sz="1400" dirty="0"/>
            </a:p>
          </p:txBody>
        </p:sp>
        <p:cxnSp>
          <p:nvCxnSpPr>
            <p:cNvPr id="26" name="直線單箭頭接點 25"/>
            <p:cNvCxnSpPr>
              <a:stCxn id="20" idx="2"/>
              <a:endCxn id="24" idx="0"/>
            </p:cNvCxnSpPr>
            <p:nvPr/>
          </p:nvCxnSpPr>
          <p:spPr>
            <a:xfrm>
              <a:off x="9323408" y="3544467"/>
              <a:ext cx="3892" cy="18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肘形接點 26"/>
            <p:cNvCxnSpPr>
              <a:stCxn id="24" idx="2"/>
            </p:cNvCxnSpPr>
            <p:nvPr/>
          </p:nvCxnSpPr>
          <p:spPr>
            <a:xfrm rot="5400000">
              <a:off x="8406396" y="4339505"/>
              <a:ext cx="144399" cy="1697410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肘形接點 27"/>
            <p:cNvCxnSpPr>
              <a:endCxn id="20" idx="1"/>
            </p:cNvCxnSpPr>
            <p:nvPr/>
          </p:nvCxnSpPr>
          <p:spPr>
            <a:xfrm rot="5400000" flipH="1" flipV="1">
              <a:off x="6715027" y="3861584"/>
              <a:ext cx="2382794" cy="41485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肘形接點 28"/>
            <p:cNvCxnSpPr/>
            <p:nvPr/>
          </p:nvCxnSpPr>
          <p:spPr>
            <a:xfrm>
              <a:off x="10550495" y="2856421"/>
              <a:ext cx="405113" cy="2377290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肘形接點 29"/>
            <p:cNvCxnSpPr>
              <a:endCxn id="25" idx="0"/>
            </p:cNvCxnSpPr>
            <p:nvPr/>
          </p:nvCxnSpPr>
          <p:spPr>
            <a:xfrm rot="10800000" flipV="1">
              <a:off x="9363437" y="5278055"/>
              <a:ext cx="1551491" cy="5118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9429097" y="3367958"/>
              <a:ext cx="66368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prstClr val="black"/>
                  </a:solidFill>
                </a:rPr>
                <a:t>True</a:t>
              </a:r>
            </a:p>
            <a:p>
              <a:endParaRPr lang="zh-TW" alt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0656932" y="2531300"/>
              <a:ext cx="805867" cy="563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50" dirty="0">
                  <a:solidFill>
                    <a:prstClr val="black"/>
                  </a:solidFill>
                </a:rPr>
                <a:t>False</a:t>
              </a:r>
            </a:p>
            <a:p>
              <a:endParaRPr lang="zh-TW" alt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33" name="手繪多邊形 32"/>
            <p:cNvSpPr/>
            <p:nvPr/>
          </p:nvSpPr>
          <p:spPr>
            <a:xfrm>
              <a:off x="7525023" y="3233007"/>
              <a:ext cx="464861" cy="1154286"/>
            </a:xfrm>
            <a:custGeom>
              <a:avLst/>
              <a:gdLst>
                <a:gd name="connsiteX0" fmla="*/ 366742 w 464861"/>
                <a:gd name="connsiteY0" fmla="*/ 600944 h 1154286"/>
                <a:gd name="connsiteX1" fmla="*/ 410809 w 464861"/>
                <a:gd name="connsiteY1" fmla="*/ 1140771 h 1154286"/>
                <a:gd name="connsiteX2" fmla="*/ 36236 w 464861"/>
                <a:gd name="connsiteY2" fmla="*/ 909417 h 1154286"/>
                <a:gd name="connsiteX3" fmla="*/ 58270 w 464861"/>
                <a:gd name="connsiteY3" fmla="*/ 39084 h 1154286"/>
                <a:gd name="connsiteX4" fmla="*/ 421826 w 464861"/>
                <a:gd name="connsiteY4" fmla="*/ 182303 h 1154286"/>
                <a:gd name="connsiteX5" fmla="*/ 443860 w 464861"/>
                <a:gd name="connsiteY5" fmla="*/ 468742 h 115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861" h="1154286">
                  <a:moveTo>
                    <a:pt x="366742" y="600944"/>
                  </a:moveTo>
                  <a:cubicBezTo>
                    <a:pt x="416317" y="845151"/>
                    <a:pt x="465893" y="1089359"/>
                    <a:pt x="410809" y="1140771"/>
                  </a:cubicBezTo>
                  <a:cubicBezTo>
                    <a:pt x="355725" y="1192183"/>
                    <a:pt x="94992" y="1093032"/>
                    <a:pt x="36236" y="909417"/>
                  </a:cubicBezTo>
                  <a:cubicBezTo>
                    <a:pt x="-22521" y="725803"/>
                    <a:pt x="-5995" y="160270"/>
                    <a:pt x="58270" y="39084"/>
                  </a:cubicBezTo>
                  <a:cubicBezTo>
                    <a:pt x="122535" y="-82102"/>
                    <a:pt x="357561" y="110693"/>
                    <a:pt x="421826" y="182303"/>
                  </a:cubicBezTo>
                  <a:cubicBezTo>
                    <a:pt x="486091" y="253913"/>
                    <a:pt x="464975" y="361327"/>
                    <a:pt x="443860" y="468742"/>
                  </a:cubicBezTo>
                </a:path>
              </a:pathLst>
            </a:custGeom>
            <a:noFill/>
            <a:ln>
              <a:headEnd type="none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619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6632"/>
            <a:ext cx="7886700" cy="63810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ans</a:t>
            </a:r>
            <a:r>
              <a:rPr lang="en-US" altLang="zh-TW" dirty="0"/>
              <a:t>= 0, score=0,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=0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while (</a:t>
            </a:r>
            <a:r>
              <a:rPr lang="en-US" altLang="zh-TW" dirty="0" err="1"/>
              <a:t>i</a:t>
            </a:r>
            <a:r>
              <a:rPr lang="en-US" altLang="zh-TW" dirty="0">
                <a:solidFill>
                  <a:srgbClr val="FF0000"/>
                </a:solidFill>
              </a:rPr>
              <a:t>&lt;=</a:t>
            </a:r>
            <a:r>
              <a:rPr lang="en-US" altLang="zh-TW" dirty="0"/>
              <a:t>10) 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=i+1;</a:t>
            </a:r>
          </a:p>
          <a:p>
            <a:pPr marL="0" indent="0">
              <a:buNone/>
            </a:pPr>
            <a:r>
              <a:rPr lang="en-US" altLang="zh-TW" dirty="0"/>
              <a:t>     n1 = </a:t>
            </a:r>
            <a:r>
              <a:rPr lang="en-US" altLang="zh-TW" dirty="0" err="1"/>
              <a:t>sr.nextInt</a:t>
            </a:r>
            <a:r>
              <a:rPr lang="en-US" altLang="zh-TW" dirty="0"/>
              <a:t>(10);</a:t>
            </a:r>
          </a:p>
          <a:p>
            <a:pPr marL="0" indent="0">
              <a:buNone/>
            </a:pPr>
            <a:r>
              <a:rPr lang="en-US" altLang="zh-TW" dirty="0"/>
              <a:t>     n2 = </a:t>
            </a:r>
            <a:r>
              <a:rPr lang="en-US" altLang="zh-TW" dirty="0" err="1"/>
              <a:t>sr.nextInt</a:t>
            </a:r>
            <a:r>
              <a:rPr lang="en-US" altLang="zh-TW" dirty="0"/>
              <a:t>(10);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System.out.print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zh-TW" altLang="en-US" dirty="0">
                <a:solidFill>
                  <a:srgbClr val="FF0000"/>
                </a:solidFill>
              </a:rPr>
              <a:t>第</a:t>
            </a:r>
            <a:r>
              <a:rPr lang="en-US" altLang="zh-TW" dirty="0">
                <a:solidFill>
                  <a:srgbClr val="FF0000"/>
                </a:solidFill>
              </a:rPr>
              <a:t>"+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+"</a:t>
            </a:r>
            <a:r>
              <a:rPr lang="zh-TW" altLang="en-US" dirty="0">
                <a:solidFill>
                  <a:srgbClr val="FF0000"/>
                </a:solidFill>
              </a:rPr>
              <a:t>題</a:t>
            </a:r>
            <a:r>
              <a:rPr lang="en-US" altLang="zh-TW" dirty="0">
                <a:solidFill>
                  <a:srgbClr val="FF0000"/>
                </a:solidFill>
              </a:rPr>
              <a:t>. </a:t>
            </a:r>
            <a:r>
              <a:rPr lang="en-US" altLang="zh-TW" dirty="0"/>
              <a:t>"+n1+"+"+n2</a:t>
            </a:r>
            <a:r>
              <a:rPr lang="en-US" altLang="zh-TW" dirty="0" smtClean="0"/>
              <a:t>+"=");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ans</a:t>
            </a:r>
            <a:r>
              <a:rPr lang="en-US" altLang="zh-TW" dirty="0"/>
              <a:t> = </a:t>
            </a:r>
            <a:r>
              <a:rPr lang="en-US" altLang="zh-TW" dirty="0" err="1"/>
              <a:t>input.nextInt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    if (</a:t>
            </a:r>
            <a:r>
              <a:rPr lang="en-US" altLang="zh-TW" dirty="0" err="1"/>
              <a:t>ans</a:t>
            </a:r>
            <a:r>
              <a:rPr lang="en-US" altLang="zh-TW" dirty="0"/>
              <a:t>== n1+n2) {</a:t>
            </a:r>
          </a:p>
          <a:p>
            <a:pPr marL="0" indent="0">
              <a:buNone/>
            </a:pPr>
            <a:r>
              <a:rPr lang="en-US" altLang="zh-TW" dirty="0"/>
              <a:t>          score=score+10;</a:t>
            </a:r>
          </a:p>
          <a:p>
            <a:pPr marL="0" indent="0">
              <a:buNone/>
            </a:pPr>
            <a:r>
              <a:rPr lang="en-US" altLang="zh-TW" dirty="0"/>
              <a:t> 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答對，</a:t>
            </a:r>
            <a:r>
              <a:rPr lang="en-US" altLang="zh-TW" dirty="0"/>
              <a:t>GREAT!! </a:t>
            </a:r>
            <a:r>
              <a:rPr lang="zh-TW" altLang="en-US" dirty="0"/>
              <a:t>分數</a:t>
            </a:r>
            <a:r>
              <a:rPr lang="en-US" altLang="zh-TW" dirty="0"/>
              <a:t>:"+score+"</a:t>
            </a:r>
            <a:r>
              <a:rPr lang="zh-TW" altLang="en-US" dirty="0"/>
              <a:t>分</a:t>
            </a:r>
            <a:r>
              <a:rPr lang="en-US" altLang="zh-TW" dirty="0"/>
              <a:t>.");</a:t>
            </a:r>
          </a:p>
          <a:p>
            <a:pPr marL="0" indent="0">
              <a:buNone/>
            </a:pPr>
            <a:r>
              <a:rPr lang="en-US" altLang="zh-TW" dirty="0"/>
              <a:t>            }</a:t>
            </a:r>
          </a:p>
          <a:p>
            <a:pPr marL="0" indent="0">
              <a:buNone/>
            </a:pPr>
            <a:r>
              <a:rPr lang="en-US" altLang="zh-TW" dirty="0"/>
              <a:t>     else </a:t>
            </a:r>
          </a:p>
          <a:p>
            <a:pPr marL="0" indent="0">
              <a:buNone/>
            </a:pPr>
            <a:r>
              <a:rPr lang="en-US" altLang="zh-TW" dirty="0"/>
              <a:t> 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答錯，加油</a:t>
            </a:r>
            <a:r>
              <a:rPr lang="en-US" altLang="zh-TW" dirty="0"/>
              <a:t>! </a:t>
            </a:r>
            <a:r>
              <a:rPr lang="zh-TW" altLang="en-US" dirty="0"/>
              <a:t>分數</a:t>
            </a:r>
            <a:r>
              <a:rPr lang="en-US" altLang="zh-TW" dirty="0"/>
              <a:t>:"+score+"</a:t>
            </a:r>
            <a:r>
              <a:rPr lang="zh-TW" altLang="en-US" dirty="0"/>
              <a:t>分</a:t>
            </a:r>
            <a:r>
              <a:rPr lang="en-US" altLang="zh-TW" dirty="0"/>
              <a:t>.");</a:t>
            </a:r>
          </a:p>
          <a:p>
            <a:pPr marL="0" indent="0">
              <a:buNone/>
            </a:pPr>
            <a:r>
              <a:rPr lang="en-US" altLang="zh-TW" dirty="0" smtClean="0"/>
              <a:t>}//</a:t>
            </a:r>
            <a:r>
              <a:rPr lang="en-US" altLang="zh-TW" dirty="0"/>
              <a:t>while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System.out.print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zh-TW" altLang="en-US" dirty="0">
                <a:solidFill>
                  <a:srgbClr val="FF0000"/>
                </a:solidFill>
              </a:rPr>
              <a:t>第</a:t>
            </a:r>
            <a:r>
              <a:rPr lang="en-US" altLang="zh-TW" dirty="0">
                <a:solidFill>
                  <a:srgbClr val="FF0000"/>
                </a:solidFill>
              </a:rPr>
              <a:t>"+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+"</a:t>
            </a:r>
            <a:r>
              <a:rPr lang="zh-TW" altLang="en-US" dirty="0">
                <a:solidFill>
                  <a:srgbClr val="FF0000"/>
                </a:solidFill>
              </a:rPr>
              <a:t>題</a:t>
            </a:r>
            <a:r>
              <a:rPr lang="en-US" altLang="zh-TW" dirty="0"/>
              <a:t>. ");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538" y="2780928"/>
            <a:ext cx="4921135" cy="386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9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886700" cy="47158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觀看</a:t>
            </a:r>
            <a:r>
              <a:rPr lang="en-US" altLang="zh-TW" dirty="0" smtClean="0"/>
              <a:t>while loop</a:t>
            </a:r>
            <a:r>
              <a:rPr lang="zh-TW" altLang="en-US" dirty="0" smtClean="0"/>
              <a:t>前中</a:t>
            </a:r>
            <a:r>
              <a:rPr lang="zh-TW" altLang="en-US" dirty="0"/>
              <a:t>後變數變化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836712"/>
            <a:ext cx="5040560" cy="5953832"/>
          </a:xfrm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=1;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進入</a:t>
            </a:r>
            <a:r>
              <a:rPr lang="en-US" altLang="zh-TW" dirty="0"/>
              <a:t>while</a:t>
            </a:r>
            <a:r>
              <a:rPr lang="zh-TW" altLang="en-US" dirty="0"/>
              <a:t>前</a:t>
            </a:r>
            <a:r>
              <a:rPr lang="en-US" altLang="zh-TW" dirty="0"/>
              <a:t>,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while (</a:t>
            </a:r>
            <a:r>
              <a:rPr lang="en-US" altLang="zh-TW" dirty="0" err="1"/>
              <a:t>i</a:t>
            </a:r>
            <a:r>
              <a:rPr lang="en-US" altLang="zh-TW" dirty="0"/>
              <a:t>&lt;=10) {</a:t>
            </a:r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("while</a:t>
            </a:r>
            <a:r>
              <a:rPr lang="zh-TW" altLang="en-US" dirty="0"/>
              <a:t>內</a:t>
            </a:r>
            <a:r>
              <a:rPr lang="en-US" altLang="zh-TW" dirty="0"/>
              <a:t>,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dirty="0" err="1"/>
              <a:t>i</a:t>
            </a:r>
            <a:r>
              <a:rPr lang="en-US" altLang="zh-TW" dirty="0"/>
              <a:t>=i+1</a:t>
            </a:r>
            <a:r>
              <a:rPr lang="en-US" altLang="zh-TW" dirty="0" smtClean="0"/>
              <a:t>;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//</a:t>
            </a:r>
            <a:r>
              <a:rPr lang="zh-TW" altLang="en-US" dirty="0" smtClean="0">
                <a:solidFill>
                  <a:srgbClr val="FF0000"/>
                </a:solidFill>
              </a:rPr>
              <a:t>執行幾次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  }//while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離開後</a:t>
            </a:r>
            <a:r>
              <a:rPr lang="en-US" altLang="zh-TW" dirty="0"/>
              <a:t>, 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i</a:t>
            </a:r>
            <a:r>
              <a:rPr lang="en-US" altLang="zh-TW" dirty="0"/>
              <a:t>=1;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進入</a:t>
            </a:r>
            <a:r>
              <a:rPr lang="en-US" altLang="zh-TW" dirty="0"/>
              <a:t>while</a:t>
            </a:r>
            <a:r>
              <a:rPr lang="zh-TW" altLang="en-US" dirty="0"/>
              <a:t>前</a:t>
            </a:r>
            <a:r>
              <a:rPr lang="en-US" altLang="zh-TW" dirty="0"/>
              <a:t>,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while (</a:t>
            </a:r>
            <a:r>
              <a:rPr lang="en-US" altLang="zh-TW" dirty="0" err="1"/>
              <a:t>i</a:t>
            </a:r>
            <a:r>
              <a:rPr lang="en-US" altLang="zh-TW" dirty="0"/>
              <a:t>&lt;=10) {</a:t>
            </a:r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dirty="0" err="1"/>
              <a:t>i</a:t>
            </a:r>
            <a:r>
              <a:rPr lang="en-US" altLang="zh-TW" dirty="0"/>
              <a:t>=i+1</a:t>
            </a:r>
            <a:r>
              <a:rPr lang="en-US" altLang="zh-TW" dirty="0" smtClean="0"/>
              <a:t>;</a:t>
            </a:r>
            <a:r>
              <a:rPr lang="en-US" altLang="zh-TW" dirty="0">
                <a:solidFill>
                  <a:srgbClr val="FF0000"/>
                </a:solidFill>
              </a:rPr>
              <a:t> //</a:t>
            </a:r>
            <a:r>
              <a:rPr lang="zh-TW" altLang="en-US" dirty="0">
                <a:solidFill>
                  <a:srgbClr val="FF0000"/>
                </a:solidFill>
              </a:rPr>
              <a:t>執行幾</a:t>
            </a:r>
            <a:r>
              <a:rPr lang="zh-TW" altLang="en-US" dirty="0" smtClean="0">
                <a:solidFill>
                  <a:srgbClr val="FF0000"/>
                </a:solidFill>
              </a:rPr>
              <a:t>次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("while</a:t>
            </a:r>
            <a:r>
              <a:rPr lang="zh-TW" altLang="en-US" dirty="0"/>
              <a:t>內</a:t>
            </a:r>
            <a:r>
              <a:rPr lang="en-US" altLang="zh-TW" dirty="0"/>
              <a:t>,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  }//while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離開後</a:t>
            </a:r>
            <a:r>
              <a:rPr lang="en-US" altLang="zh-TW" dirty="0"/>
              <a:t>, 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692696"/>
            <a:ext cx="2016224" cy="30621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077071"/>
            <a:ext cx="1872208" cy="270556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668344" y="6309320"/>
            <a:ext cx="135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while_1.java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389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88640"/>
            <a:ext cx="4375398" cy="6597352"/>
          </a:xfrm>
          <a:ln>
            <a:solidFill>
              <a:srgbClr val="FF000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=1;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進入</a:t>
            </a:r>
            <a:r>
              <a:rPr lang="en-US" altLang="zh-TW" dirty="0"/>
              <a:t>while</a:t>
            </a:r>
            <a:r>
              <a:rPr lang="zh-TW" altLang="en-US" dirty="0"/>
              <a:t>前</a:t>
            </a:r>
            <a:r>
              <a:rPr lang="en-US" altLang="zh-TW" dirty="0"/>
              <a:t>,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while (</a:t>
            </a:r>
            <a:r>
              <a:rPr lang="en-US" altLang="zh-TW" dirty="0" err="1"/>
              <a:t>i</a:t>
            </a:r>
            <a:r>
              <a:rPr lang="en-US" altLang="zh-TW" dirty="0"/>
              <a:t>&lt;=10) {</a:t>
            </a:r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=i+2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  <a:r>
              <a:rPr lang="en-US" altLang="zh-TW" dirty="0">
                <a:solidFill>
                  <a:srgbClr val="FF0000"/>
                </a:solidFill>
              </a:rPr>
              <a:t> //</a:t>
            </a:r>
            <a:r>
              <a:rPr lang="zh-TW" altLang="en-US" dirty="0">
                <a:solidFill>
                  <a:srgbClr val="FF0000"/>
                </a:solidFill>
              </a:rPr>
              <a:t>執行幾</a:t>
            </a:r>
            <a:r>
              <a:rPr lang="zh-TW" altLang="en-US" dirty="0" smtClean="0">
                <a:solidFill>
                  <a:srgbClr val="FF0000"/>
                </a:solidFill>
              </a:rPr>
              <a:t>次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("while</a:t>
            </a:r>
            <a:r>
              <a:rPr lang="zh-TW" altLang="en-US" dirty="0"/>
              <a:t>內</a:t>
            </a:r>
            <a:r>
              <a:rPr lang="en-US" altLang="zh-TW" dirty="0"/>
              <a:t>,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  }//while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離開後</a:t>
            </a:r>
            <a:r>
              <a:rPr lang="en-US" altLang="zh-TW" dirty="0"/>
              <a:t>, 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i</a:t>
            </a:r>
            <a:r>
              <a:rPr lang="en-US" altLang="zh-TW" dirty="0"/>
              <a:t>=1;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進入</a:t>
            </a:r>
            <a:r>
              <a:rPr lang="en-US" altLang="zh-TW" dirty="0"/>
              <a:t>while</a:t>
            </a:r>
            <a:r>
              <a:rPr lang="zh-TW" altLang="en-US" dirty="0"/>
              <a:t>前</a:t>
            </a:r>
            <a:r>
              <a:rPr lang="en-US" altLang="zh-TW" dirty="0"/>
              <a:t>,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while (</a:t>
            </a:r>
            <a:r>
              <a:rPr lang="en-US" altLang="zh-TW" dirty="0" err="1"/>
              <a:t>i</a:t>
            </a:r>
            <a:r>
              <a:rPr lang="en-US" altLang="zh-TW" dirty="0"/>
              <a:t>&lt;=10) {</a:t>
            </a:r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("while</a:t>
            </a:r>
            <a:r>
              <a:rPr lang="zh-TW" altLang="en-US" dirty="0"/>
              <a:t>內</a:t>
            </a:r>
            <a:r>
              <a:rPr lang="en-US" altLang="zh-TW" dirty="0"/>
              <a:t>,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=i+2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  <a:r>
              <a:rPr lang="en-US" altLang="zh-TW" dirty="0">
                <a:solidFill>
                  <a:srgbClr val="FF0000"/>
                </a:solidFill>
              </a:rPr>
              <a:t> //</a:t>
            </a:r>
            <a:r>
              <a:rPr lang="zh-TW" altLang="en-US" dirty="0">
                <a:solidFill>
                  <a:srgbClr val="FF0000"/>
                </a:solidFill>
              </a:rPr>
              <a:t>執行幾</a:t>
            </a:r>
            <a:r>
              <a:rPr lang="zh-TW" altLang="en-US" dirty="0" smtClean="0">
                <a:solidFill>
                  <a:srgbClr val="FF0000"/>
                </a:solidFill>
              </a:rPr>
              <a:t>次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  }//while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離開後</a:t>
            </a:r>
            <a:r>
              <a:rPr lang="en-US" altLang="zh-TW" dirty="0"/>
              <a:t>, 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=0;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進入</a:t>
            </a:r>
            <a:r>
              <a:rPr lang="en-US" altLang="zh-TW" dirty="0"/>
              <a:t>while</a:t>
            </a:r>
            <a:r>
              <a:rPr lang="zh-TW" altLang="en-US" dirty="0"/>
              <a:t>前</a:t>
            </a:r>
            <a:r>
              <a:rPr lang="en-US" altLang="zh-TW" dirty="0"/>
              <a:t>,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while (</a:t>
            </a:r>
            <a:r>
              <a:rPr lang="en-US" altLang="zh-TW" dirty="0" err="1"/>
              <a:t>i</a:t>
            </a:r>
            <a:r>
              <a:rPr lang="en-US" altLang="zh-TW" dirty="0"/>
              <a:t>&lt;10) {</a:t>
            </a:r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("while</a:t>
            </a:r>
            <a:r>
              <a:rPr lang="zh-TW" altLang="en-US" dirty="0"/>
              <a:t>內</a:t>
            </a:r>
            <a:r>
              <a:rPr lang="en-US" altLang="zh-TW" dirty="0"/>
              <a:t>,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=i+2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  <a:r>
              <a:rPr lang="en-US" altLang="zh-TW" dirty="0">
                <a:solidFill>
                  <a:srgbClr val="FF0000"/>
                </a:solidFill>
              </a:rPr>
              <a:t> //</a:t>
            </a:r>
            <a:r>
              <a:rPr lang="zh-TW" altLang="en-US" dirty="0">
                <a:solidFill>
                  <a:srgbClr val="FF0000"/>
                </a:solidFill>
              </a:rPr>
              <a:t>執行幾</a:t>
            </a:r>
            <a:r>
              <a:rPr lang="zh-TW" altLang="en-US" dirty="0" smtClean="0">
                <a:solidFill>
                  <a:srgbClr val="FF0000"/>
                </a:solidFill>
              </a:rPr>
              <a:t>次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  }//while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離開後</a:t>
            </a:r>
            <a:r>
              <a:rPr lang="en-US" altLang="zh-TW" dirty="0"/>
              <a:t>, </a:t>
            </a:r>
            <a:r>
              <a:rPr lang="en-US" altLang="zh-TW" dirty="0" err="1"/>
              <a:t>i</a:t>
            </a:r>
            <a:r>
              <a:rPr lang="en-US" altLang="zh-TW" dirty="0"/>
              <a:t>="+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56706"/>
            <a:ext cx="1866439" cy="16881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564904"/>
            <a:ext cx="1927473" cy="16880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7" y="4973020"/>
            <a:ext cx="1875531" cy="16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7000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2043</Words>
  <Application>Microsoft Office PowerPoint</Application>
  <PresentationFormat>如螢幕大小 (4:3)</PresentationFormat>
  <Paragraphs>378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2_Office 佈景主題</vt:lpstr>
      <vt:lpstr>  重複執行: 迴圈(loop)應用I     臺北市立大學 資訊科學系(含碩士班) 賴阿福  </vt:lpstr>
      <vt:lpstr>on-line randomized quiz： 4/1 10:15-10:25</vt:lpstr>
      <vt:lpstr>多重分支、巢狀分支</vt:lpstr>
      <vt:lpstr>談while迴圈(while loop) 讓程式繞圈圈 :重複執行 </vt:lpstr>
      <vt:lpstr>PowerPoint 簡報</vt:lpstr>
      <vt:lpstr>PowerPoint 簡報</vt:lpstr>
      <vt:lpstr>PowerPoint 簡報</vt:lpstr>
      <vt:lpstr>觀看while loop前中後變數變化</vt:lpstr>
      <vt:lpstr>PowerPoint 簡報</vt:lpstr>
      <vt:lpstr>亂數加法練習 (個位數)類型 </vt:lpstr>
      <vt:lpstr>PowerPoint 簡報</vt:lpstr>
      <vt:lpstr>PowerPoint 簡報</vt:lpstr>
      <vt:lpstr>PowerPoint 簡報</vt:lpstr>
      <vt:lpstr>PowerPoint 簡報</vt:lpstr>
      <vt:lpstr>猜數字遊戲</vt:lpstr>
      <vt:lpstr>猜數字遊戲</vt:lpstr>
      <vt:lpstr>猜數字遊戲(0):運用亂數設計猜數字遊戲程式</vt:lpstr>
      <vt:lpstr>猜數字遊戲(1):運用亂數設計猜數字遊戲程式</vt:lpstr>
      <vt:lpstr>PowerPoint 簡報</vt:lpstr>
      <vt:lpstr>猜數字遊戲(2):運用亂數設計猜數字遊戲程式</vt:lpstr>
      <vt:lpstr>猜數字遊戲(3):運用亂數設計猜數字遊戲程式</vt:lpstr>
      <vt:lpstr>不同分支(條件)，相同結果</vt:lpstr>
      <vt:lpstr>猜數字遊戲之反思</vt:lpstr>
      <vt:lpstr>猜數字遊戲:猜到對為止</vt:lpstr>
      <vt:lpstr>猜數字遊戲:猜到對為止，紀錄次數、猜錯</vt:lpstr>
      <vt:lpstr>本周 程式習題7: 亂數除法練習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utaipei</dc:creator>
  <cp:lastModifiedBy>柏翔 黃</cp:lastModifiedBy>
  <cp:revision>321</cp:revision>
  <cp:lastPrinted>2017-10-24T05:08:21Z</cp:lastPrinted>
  <dcterms:created xsi:type="dcterms:W3CDTF">2017-09-02T05:47:28Z</dcterms:created>
  <dcterms:modified xsi:type="dcterms:W3CDTF">2022-03-25T14:10:30Z</dcterms:modified>
</cp:coreProperties>
</file>