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30.svg" ContentType="image/svg+xml"/>
  <Override PartName="/ppt/media/image3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56" r:id="rId19"/>
    <p:sldId id="257" r:id="rId20"/>
    <p:sldId id="258" r:id="rId21"/>
    <p:sldId id="259" r:id="rId22"/>
    <p:sldId id="260" r:id="rId23"/>
    <p:sldId id="261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79" r:id="rId36"/>
    <p:sldId id="280" r:id="rId3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2B8"/>
    <a:srgbClr val="9DC3E6"/>
    <a:srgbClr val="77A4D0"/>
    <a:srgbClr val="232F3E"/>
    <a:srgbClr val="E50914"/>
    <a:srgbClr val="FF385C"/>
    <a:srgbClr val="648BAF"/>
    <a:srgbClr val="5294CF"/>
    <a:srgbClr val="F7A80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32A4F-FAF3-477B-9BD8-4F6526D20A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F3C7D2C-360A-4C5F-8479-9248B21BCB63}">
      <dgm:prSet/>
      <dgm:spPr/>
      <dgm:t>
        <a:bodyPr/>
        <a:lstStyle/>
        <a:p>
          <a:r>
            <a:rPr lang="es-MX" dirty="0"/>
            <a:t>AWS se ha consolidado como un referente en bases de datos NoSQL, ofreciendo soluciones escalables, seguras y optimizadas para la nube. Entre sus servicios destacan</a:t>
          </a:r>
          <a:r>
            <a:rPr lang="es-MX" b="1" dirty="0"/>
            <a:t> </a:t>
          </a:r>
          <a:r>
            <a:rPr lang="es-MX" dirty="0"/>
            <a:t>Amazon</a:t>
          </a:r>
          <a:r>
            <a:rPr lang="es-MX" b="1" dirty="0"/>
            <a:t> </a:t>
          </a:r>
          <a:r>
            <a:rPr lang="es-MX" dirty="0" err="1"/>
            <a:t>DocumentDB</a:t>
          </a:r>
          <a:r>
            <a:rPr lang="es-MX" dirty="0"/>
            <a:t>, ideal para la gestión eficiente de documento. Amazon </a:t>
          </a:r>
          <a:r>
            <a:rPr lang="es-MX" dirty="0" err="1"/>
            <a:t>Neptune</a:t>
          </a:r>
          <a:r>
            <a:rPr lang="es-MX" dirty="0"/>
            <a:t>, diseñado para bases de datos de grafos con administración automatizada. y Amazon </a:t>
          </a:r>
          <a:r>
            <a:rPr lang="es-MX" dirty="0" err="1"/>
            <a:t>Keyspaces</a:t>
          </a:r>
          <a:r>
            <a:rPr lang="es-MX" dirty="0"/>
            <a:t>, enfocado en el manejo de grandes volúmenes de información con alto rendimiento.</a:t>
          </a:r>
          <a:endParaRPr lang="en-US" dirty="0"/>
        </a:p>
      </dgm:t>
    </dgm:pt>
    <dgm:pt modelId="{574C0A83-308B-4BFC-948F-D6B2C9BBCBDD}" cxnId="{94E2814C-CE8B-4F51-B137-9647211C8E01}" type="parTrans">
      <dgm:prSet/>
      <dgm:spPr/>
      <dgm:t>
        <a:bodyPr/>
        <a:lstStyle/>
        <a:p>
          <a:endParaRPr lang="en-US"/>
        </a:p>
      </dgm:t>
    </dgm:pt>
    <dgm:pt modelId="{1CE3BC67-97BC-4D9A-9963-3712C2488DD4}" cxnId="{94E2814C-CE8B-4F51-B137-9647211C8E01}" type="sibTrans">
      <dgm:prSet/>
      <dgm:spPr/>
      <dgm:t>
        <a:bodyPr/>
        <a:lstStyle/>
        <a:p>
          <a:endParaRPr lang="en-US"/>
        </a:p>
      </dgm:t>
    </dgm:pt>
    <dgm:pt modelId="{935E00A4-A1C5-4C85-A248-548F1E8DFB45}">
      <dgm:prSet/>
      <dgm:spPr/>
      <dgm:t>
        <a:bodyPr/>
        <a:lstStyle/>
        <a:p>
          <a:r>
            <a:rPr lang="es-MX" dirty="0"/>
            <a:t>Estos servicios reflejan cómo AWS no solo es una plataforma de comercio en línea, sino un ecosistema tecnológico que impulsa la gestión de </a:t>
          </a:r>
          <a:r>
            <a:rPr lang="es-MX" dirty="0" err="1"/>
            <a:t>big</a:t>
          </a:r>
          <a:r>
            <a:rPr lang="es-MX" dirty="0"/>
            <a:t> data y la transformación digital de empresas y emprendedores.</a:t>
          </a:r>
          <a:endParaRPr lang="en-US" dirty="0"/>
        </a:p>
      </dgm:t>
    </dgm:pt>
    <dgm:pt modelId="{E442B5A8-6982-420C-90D6-25104EBE3B25}" cxnId="{E35CB3F9-DDEE-4B7C-864F-6FA3D798080B}" type="parTrans">
      <dgm:prSet/>
      <dgm:spPr/>
      <dgm:t>
        <a:bodyPr/>
        <a:lstStyle/>
        <a:p>
          <a:endParaRPr lang="en-US"/>
        </a:p>
      </dgm:t>
    </dgm:pt>
    <dgm:pt modelId="{D658A560-8FBD-41C3-8957-858ADB5E8633}" cxnId="{E35CB3F9-DDEE-4B7C-864F-6FA3D798080B}" type="sibTrans">
      <dgm:prSet/>
      <dgm:spPr/>
      <dgm:t>
        <a:bodyPr/>
        <a:lstStyle/>
        <a:p>
          <a:endParaRPr lang="en-US"/>
        </a:p>
      </dgm:t>
    </dgm:pt>
    <dgm:pt modelId="{85142587-C481-4BD4-B6FD-82237F6442D9}" type="pres">
      <dgm:prSet presAssocID="{3E832A4F-FAF3-477B-9BD8-4F6526D20ABC}" presName="root" presStyleCnt="0">
        <dgm:presLayoutVars>
          <dgm:dir/>
          <dgm:resizeHandles val="exact"/>
        </dgm:presLayoutVars>
      </dgm:prSet>
      <dgm:spPr/>
    </dgm:pt>
    <dgm:pt modelId="{8E8997CC-E954-4EA8-9DD7-4A19895B99C5}" type="pres">
      <dgm:prSet presAssocID="{4F3C7D2C-360A-4C5F-8479-9248B21BCB63}" presName="compNode" presStyleCnt="0"/>
      <dgm:spPr/>
    </dgm:pt>
    <dgm:pt modelId="{4658F22A-2201-4A8C-BE19-C37215E9A874}" type="pres">
      <dgm:prSet presAssocID="{4F3C7D2C-360A-4C5F-8479-9248B21BCB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134B9A1E-5625-4FB2-90C6-5F2214633050}" type="pres">
      <dgm:prSet presAssocID="{4F3C7D2C-360A-4C5F-8479-9248B21BCB63}" presName="spaceRect" presStyleCnt="0"/>
      <dgm:spPr/>
    </dgm:pt>
    <dgm:pt modelId="{CA338E88-B8C3-4778-9261-EE80AAEF5C02}" type="pres">
      <dgm:prSet presAssocID="{4F3C7D2C-360A-4C5F-8479-9248B21BCB63}" presName="textRect" presStyleLbl="revTx" presStyleIdx="0" presStyleCnt="2" custScaleX="112008" custScaleY="187797">
        <dgm:presLayoutVars>
          <dgm:chMax val="1"/>
          <dgm:chPref val="1"/>
        </dgm:presLayoutVars>
      </dgm:prSet>
      <dgm:spPr/>
    </dgm:pt>
    <dgm:pt modelId="{6398CB5A-12D3-4738-BE37-9C41BB143EF1}" type="pres">
      <dgm:prSet presAssocID="{1CE3BC67-97BC-4D9A-9963-3712C2488DD4}" presName="sibTrans" presStyleCnt="0"/>
      <dgm:spPr/>
    </dgm:pt>
    <dgm:pt modelId="{A286FD32-9158-42EB-A2E8-23D740C1512B}" type="pres">
      <dgm:prSet presAssocID="{935E00A4-A1C5-4C85-A248-548F1E8DFB45}" presName="compNode" presStyleCnt="0"/>
      <dgm:spPr/>
    </dgm:pt>
    <dgm:pt modelId="{29D4FF53-D046-4C69-B85A-47624B9D2C8F}" type="pres">
      <dgm:prSet presAssocID="{935E00A4-A1C5-4C85-A248-548F1E8DFB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AD86B64-C5BE-471F-95B9-C6581864703B}" type="pres">
      <dgm:prSet presAssocID="{935E00A4-A1C5-4C85-A248-548F1E8DFB45}" presName="spaceRect" presStyleCnt="0"/>
      <dgm:spPr/>
    </dgm:pt>
    <dgm:pt modelId="{95CC95F2-6248-439B-9F40-9250CB378BA7}" type="pres">
      <dgm:prSet presAssocID="{935E00A4-A1C5-4C85-A248-548F1E8DFB4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4505E4B-836B-4B5B-9BA6-8253B73B71D9}" type="presOf" srcId="{3E832A4F-FAF3-477B-9BD8-4F6526D20ABC}" destId="{85142587-C481-4BD4-B6FD-82237F6442D9}" srcOrd="0" destOrd="0" presId="urn:microsoft.com/office/officeart/2018/2/layout/IconLabelList"/>
    <dgm:cxn modelId="{94E2814C-CE8B-4F51-B137-9647211C8E01}" srcId="{3E832A4F-FAF3-477B-9BD8-4F6526D20ABC}" destId="{4F3C7D2C-360A-4C5F-8479-9248B21BCB63}" srcOrd="0" destOrd="0" parTransId="{574C0A83-308B-4BFC-948F-D6B2C9BBCBDD}" sibTransId="{1CE3BC67-97BC-4D9A-9963-3712C2488DD4}"/>
    <dgm:cxn modelId="{2933408B-0E8E-445A-B635-B5598EDD0CE4}" type="presOf" srcId="{935E00A4-A1C5-4C85-A248-548F1E8DFB45}" destId="{95CC95F2-6248-439B-9F40-9250CB378BA7}" srcOrd="0" destOrd="0" presId="urn:microsoft.com/office/officeart/2018/2/layout/IconLabelList"/>
    <dgm:cxn modelId="{EFE2ABA2-8944-4F6E-8C30-DC2084F5A571}" type="presOf" srcId="{4F3C7D2C-360A-4C5F-8479-9248B21BCB63}" destId="{CA338E88-B8C3-4778-9261-EE80AAEF5C02}" srcOrd="0" destOrd="0" presId="urn:microsoft.com/office/officeart/2018/2/layout/IconLabelList"/>
    <dgm:cxn modelId="{E35CB3F9-DDEE-4B7C-864F-6FA3D798080B}" srcId="{3E832A4F-FAF3-477B-9BD8-4F6526D20ABC}" destId="{935E00A4-A1C5-4C85-A248-548F1E8DFB45}" srcOrd="1" destOrd="0" parTransId="{E442B5A8-6982-420C-90D6-25104EBE3B25}" sibTransId="{D658A560-8FBD-41C3-8957-858ADB5E8633}"/>
    <dgm:cxn modelId="{7A517F52-94FB-49EE-94BA-846FBFD8734D}" type="presParOf" srcId="{85142587-C481-4BD4-B6FD-82237F6442D9}" destId="{8E8997CC-E954-4EA8-9DD7-4A19895B99C5}" srcOrd="0" destOrd="0" presId="urn:microsoft.com/office/officeart/2018/2/layout/IconLabelList"/>
    <dgm:cxn modelId="{31CFB419-3B81-4E81-B127-B360A45C9FBD}" type="presParOf" srcId="{8E8997CC-E954-4EA8-9DD7-4A19895B99C5}" destId="{4658F22A-2201-4A8C-BE19-C37215E9A874}" srcOrd="0" destOrd="0" presId="urn:microsoft.com/office/officeart/2018/2/layout/IconLabelList"/>
    <dgm:cxn modelId="{76C326C9-B275-448F-A830-40B2BA7EB047}" type="presParOf" srcId="{8E8997CC-E954-4EA8-9DD7-4A19895B99C5}" destId="{134B9A1E-5625-4FB2-90C6-5F2214633050}" srcOrd="1" destOrd="0" presId="urn:microsoft.com/office/officeart/2018/2/layout/IconLabelList"/>
    <dgm:cxn modelId="{ECC4A1B3-1A4B-4B64-A59F-69B7C2AA260F}" type="presParOf" srcId="{8E8997CC-E954-4EA8-9DD7-4A19895B99C5}" destId="{CA338E88-B8C3-4778-9261-EE80AAEF5C02}" srcOrd="2" destOrd="0" presId="urn:microsoft.com/office/officeart/2018/2/layout/IconLabelList"/>
    <dgm:cxn modelId="{202B6AC6-FCED-42C3-9B88-E5E270000C30}" type="presParOf" srcId="{85142587-C481-4BD4-B6FD-82237F6442D9}" destId="{6398CB5A-12D3-4738-BE37-9C41BB143EF1}" srcOrd="1" destOrd="0" presId="urn:microsoft.com/office/officeart/2018/2/layout/IconLabelList"/>
    <dgm:cxn modelId="{C6BBB76E-0D70-41CA-AEA2-E18759C63D4E}" type="presParOf" srcId="{85142587-C481-4BD4-B6FD-82237F6442D9}" destId="{A286FD32-9158-42EB-A2E8-23D740C1512B}" srcOrd="2" destOrd="0" presId="urn:microsoft.com/office/officeart/2018/2/layout/IconLabelList"/>
    <dgm:cxn modelId="{97AC83AB-E914-4F3E-B0DA-69B7D04D9483}" type="presParOf" srcId="{A286FD32-9158-42EB-A2E8-23D740C1512B}" destId="{29D4FF53-D046-4C69-B85A-47624B9D2C8F}" srcOrd="0" destOrd="0" presId="urn:microsoft.com/office/officeart/2018/2/layout/IconLabelList"/>
    <dgm:cxn modelId="{AC7F9793-BB61-4DA0-8BFB-F5F7952EB69D}" type="presParOf" srcId="{A286FD32-9158-42EB-A2E8-23D740C1512B}" destId="{2AD86B64-C5BE-471F-95B9-C6581864703B}" srcOrd="1" destOrd="0" presId="urn:microsoft.com/office/officeart/2018/2/layout/IconLabelList"/>
    <dgm:cxn modelId="{6BDBB7BD-57CE-41FC-8519-788381642CC8}" type="presParOf" srcId="{A286FD32-9158-42EB-A2E8-23D740C1512B}" destId="{95CC95F2-6248-439B-9F40-9250CB378B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upo 1"/>
      <dsp:cNvGrpSpPr/>
    </dsp:nvGrpSpPr>
    <dsp:grpSpPr>
      <a:xfrm>
        <a:off x="0" y="0"/>
        <a:ext cx="10872258" cy="3501238"/>
        <a:chOff x="0" y="0"/>
        <a:chExt cx="10872258" cy="3501238"/>
      </a:xfrm>
    </dsp:grpSpPr>
    <dsp:sp modelId="{4658F22A-2201-4A8C-BE19-C37215E9A874}">
      <dsp:nvSpPr>
        <dsp:cNvPr id="3" name="Rectángulo 2"/>
        <dsp:cNvSpPr/>
      </dsp:nvSpPr>
      <dsp:spPr bwMode="white">
        <a:xfrm>
          <a:off x="1926129" y="313582"/>
          <a:ext cx="1944000" cy="194400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926129" y="313582"/>
        <a:ext cx="1944000" cy="1944000"/>
      </dsp:txXfrm>
    </dsp:sp>
    <dsp:sp modelId="{CA338E88-B8C3-4778-9261-EE80AAEF5C02}">
      <dsp:nvSpPr>
        <dsp:cNvPr id="4" name="Rectángulo 3"/>
        <dsp:cNvSpPr/>
      </dsp:nvSpPr>
      <dsp:spPr bwMode="white">
        <a:xfrm>
          <a:off x="738129" y="2467656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dirty="0">
              <a:solidFill>
                <a:schemeClr val="tx1"/>
              </a:solidFill>
            </a:rPr>
            <a:t>AWS se ha consolidado como un referente en bases de datos NoSQL, ofreciendo soluciones escalables, seguras y optimizadas para la nube. Entre sus servicios destacan</a:t>
          </a:r>
          <a:r>
            <a:rPr lang="es-MX" b="1" dirty="0">
              <a:solidFill>
                <a:schemeClr val="tx1"/>
              </a:solidFill>
            </a:rPr>
            <a:t> </a:t>
          </a:r>
          <a:r>
            <a:rPr lang="es-MX" dirty="0">
              <a:solidFill>
                <a:schemeClr val="tx1"/>
              </a:solidFill>
            </a:rPr>
            <a:t>Amazon</a:t>
          </a:r>
          <a:r>
            <a:rPr lang="es-MX" b="1" dirty="0">
              <a:solidFill>
                <a:schemeClr val="tx1"/>
              </a:solidFill>
            </a:rPr>
            <a:t> </a:t>
          </a:r>
          <a:r>
            <a:rPr lang="es-MX" dirty="0" err="1">
              <a:solidFill>
                <a:schemeClr val="tx1"/>
              </a:solidFill>
            </a:rPr>
            <a:t>DocumentDB</a:t>
          </a:r>
          <a:r>
            <a:rPr lang="es-MX" dirty="0">
              <a:solidFill>
                <a:schemeClr val="tx1"/>
              </a:solidFill>
            </a:rPr>
            <a:t>, ideal para la gestión eficiente de documento. Amazon </a:t>
          </a:r>
          <a:r>
            <a:rPr lang="es-MX" dirty="0" err="1">
              <a:solidFill>
                <a:schemeClr val="tx1"/>
              </a:solidFill>
            </a:rPr>
            <a:t>Neptune</a:t>
          </a:r>
          <a:r>
            <a:rPr lang="es-MX" dirty="0">
              <a:solidFill>
                <a:schemeClr val="tx1"/>
              </a:solidFill>
            </a:rPr>
            <a:t>, diseñado para bases de datos de grafos con administración automatizada. y Amazon </a:t>
          </a:r>
          <a:r>
            <a:rPr lang="es-MX" dirty="0" err="1">
              <a:solidFill>
                <a:schemeClr val="tx1"/>
              </a:solidFill>
            </a:rPr>
            <a:t>Keyspaces</a:t>
          </a:r>
          <a:r>
            <a:rPr lang="es-MX" dirty="0">
              <a:solidFill>
                <a:schemeClr val="tx1"/>
              </a:solidFill>
            </a:rPr>
            <a:t>, enfocado en el manejo de grandes volúmenes de información con alto rendimiento.</a:t>
          </a:r>
          <a:endParaRPr lang="en-US" dirty="0">
            <a:solidFill>
              <a:schemeClr val="tx1"/>
            </a:solidFill>
          </a:endParaRPr>
        </a:p>
      </dsp:txBody>
      <dsp:txXfrm>
        <a:off x="738129" y="2467656"/>
        <a:ext cx="4320000" cy="720000"/>
      </dsp:txXfrm>
    </dsp:sp>
    <dsp:sp modelId="{29D4FF53-D046-4C69-B85A-47624B9D2C8F}">
      <dsp:nvSpPr>
        <dsp:cNvPr id="5" name="Rectángulo 4"/>
        <dsp:cNvSpPr/>
      </dsp:nvSpPr>
      <dsp:spPr bwMode="white">
        <a:xfrm>
          <a:off x="7002129" y="313582"/>
          <a:ext cx="1944000" cy="194400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7002129" y="313582"/>
        <a:ext cx="1944000" cy="1944000"/>
      </dsp:txXfrm>
    </dsp:sp>
    <dsp:sp modelId="{95CC95F2-6248-439B-9F40-9250CB378BA7}">
      <dsp:nvSpPr>
        <dsp:cNvPr id="6" name="Rectángulo 5"/>
        <dsp:cNvSpPr/>
      </dsp:nvSpPr>
      <dsp:spPr bwMode="white">
        <a:xfrm>
          <a:off x="5814129" y="2467656"/>
          <a:ext cx="4320000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9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MX" dirty="0">
              <a:solidFill>
                <a:schemeClr val="tx1"/>
              </a:solidFill>
            </a:rPr>
            <a:t>Estos servicios reflejan cómo AWS no solo es una plataforma de comercio en línea, sino un ecosistema tecnológico que impulsa la gestión de </a:t>
          </a:r>
          <a:r>
            <a:rPr lang="es-MX" dirty="0" err="1">
              <a:solidFill>
                <a:schemeClr val="tx1"/>
              </a:solidFill>
            </a:rPr>
            <a:t>big</a:t>
          </a:r>
          <a:r>
            <a:rPr lang="es-MX" dirty="0">
              <a:solidFill>
                <a:schemeClr val="tx1"/>
              </a:solidFill>
            </a:rPr>
            <a:t> data y la transformación digital de empresas y emprendedores.</a:t>
          </a:r>
          <a:endParaRPr lang="en-US" dirty="0">
            <a:solidFill>
              <a:schemeClr val="tx1"/>
            </a:solidFill>
          </a:endParaRPr>
        </a:p>
      </dsp:txBody>
      <dsp:txXfrm>
        <a:off x="5814129" y="246765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ws.amazon.com/neptune/" TargetMode="External"/><Relationship Id="rId3" Type="http://schemas.openxmlformats.org/officeDocument/2006/relationships/hyperlink" Target="https://aws.amazon.com/keyspaces/" TargetMode="External"/><Relationship Id="rId2" Type="http://schemas.openxmlformats.org/officeDocument/2006/relationships/hyperlink" Target="https://aws.amazon.com/dynamodb/" TargetMode="External"/><Relationship Id="rId1" Type="http://schemas.openxmlformats.org/officeDocument/2006/relationships/hyperlink" Target="https://aws.amazon.com/documentdb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aws.amazon.com/neptune/" TargetMode="External"/><Relationship Id="rId3" Type="http://schemas.openxmlformats.org/officeDocument/2006/relationships/hyperlink" Target="https://aws.amazon.com/keyspaces/" TargetMode="External"/><Relationship Id="rId2" Type="http://schemas.openxmlformats.org/officeDocument/2006/relationships/hyperlink" Target="https://aws.amazon.com/dynamodb/" TargetMode="External"/><Relationship Id="rId1" Type="http://schemas.openxmlformats.org/officeDocument/2006/relationships/hyperlink" Target="https://aws.amazon.com/documentdb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ndo abstracto triangular"/>
          <p:cNvPicPr>
            <a:picLocks noChangeAspect="1"/>
          </p:cNvPicPr>
          <p:nvPr/>
        </p:nvPicPr>
        <p:blipFill>
          <a:blip r:embed="rId1"/>
          <a:srcRect l="4148" r="19331" b="3"/>
          <a:stretch>
            <a:fillRect/>
          </a:stretch>
        </p:blipFill>
        <p:spPr>
          <a:xfrm>
            <a:off x="-50042" y="-39158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959478" y="1122363"/>
            <a:ext cx="3622922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s-MX" altLang="es-ES" sz="5000" dirty="0"/>
              <a:t>Base de Datos para Computo en la Nube</a:t>
            </a:r>
            <a:endParaRPr lang="es-MX" altLang="es-ES" sz="5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59725" y="3822700"/>
            <a:ext cx="3622675" cy="2172335"/>
          </a:xfrm>
        </p:spPr>
        <p:txBody>
          <a:bodyPr>
            <a:normAutofit lnSpcReduction="10000"/>
          </a:bodyPr>
          <a:lstStyle/>
          <a:p>
            <a:pPr algn="r"/>
            <a:r>
              <a:rPr lang="es-MX" altLang="es-ES"/>
              <a:t>Andrés Pérez Menéndez</a:t>
            </a:r>
            <a:endParaRPr lang="es-MX" altLang="es-ES"/>
          </a:p>
          <a:p>
            <a:pPr algn="r"/>
            <a:r>
              <a:rPr lang="es-MX" altLang="es-ES"/>
              <a:t>Adrián Caraveo Baeza</a:t>
            </a:r>
            <a:endParaRPr lang="es-MX" altLang="es-ES"/>
          </a:p>
          <a:p>
            <a:pPr algn="r"/>
            <a:r>
              <a:rPr lang="es-MX" altLang="es-ES"/>
              <a:t>Frenyer Segura Rodríguez</a:t>
            </a:r>
            <a:endParaRPr lang="es-MX" altLang="es-ES"/>
          </a:p>
          <a:p>
            <a:pPr algn="r"/>
            <a:r>
              <a:rPr lang="es-MX" altLang="es-ES"/>
              <a:t>Alex Yahir Yah</a:t>
            </a:r>
            <a:endParaRPr lang="es-MX" altLang="es-ES"/>
          </a:p>
          <a:p>
            <a:pPr algn="r"/>
            <a:r>
              <a:rPr lang="es-MX" altLang="es-ES"/>
              <a:t>Ricardo Uc Uchim</a:t>
            </a:r>
            <a:endParaRPr lang="es-MX" alt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DocumentDB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Base de </a:t>
            </a:r>
            <a:r>
              <a:rPr lang="en-US" err="1"/>
              <a:t>datos</a:t>
            </a:r>
            <a:r>
              <a:rPr lang="en-US"/>
              <a:t> NoSQL </a:t>
            </a:r>
            <a:r>
              <a:rPr lang="en-US" err="1"/>
              <a:t>orientada</a:t>
            </a:r>
            <a:r>
              <a:rPr lang="en-US"/>
              <a:t> a </a:t>
            </a:r>
            <a:r>
              <a:rPr lang="en-US" err="1"/>
              <a:t>documentos</a:t>
            </a:r>
            <a:endParaRPr lang="es-ES" err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Compatible con MongoDB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err="1"/>
              <a:t>Diseñada</a:t>
            </a:r>
            <a:r>
              <a:rPr lang="en-US"/>
              <a:t> para </a:t>
            </a:r>
            <a:r>
              <a:rPr lang="en-US" err="1"/>
              <a:t>escalabilidad</a:t>
            </a:r>
            <a:r>
              <a:rPr lang="en-US"/>
              <a:t>, </a:t>
            </a:r>
            <a:r>
              <a:rPr lang="en-US" err="1"/>
              <a:t>rendimiento</a:t>
            </a:r>
            <a:r>
              <a:rPr lang="en-US"/>
              <a:t> y </a:t>
            </a:r>
            <a:r>
              <a:rPr lang="en-US" err="1"/>
              <a:t>seguridad</a:t>
            </a:r>
            <a:endParaRPr lang="en-US" err="1"/>
          </a:p>
          <a:p>
            <a:pPr marL="285750"/>
            <a:endParaRPr lang="en-US"/>
          </a:p>
        </p:txBody>
      </p:sp>
      <p:pic>
        <p:nvPicPr>
          <p:cNvPr id="5" name="Marcador de contenido 4" descr="Amazon DocumentDB Compatibility — MongoDB Driver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584" y="2813677"/>
            <a:ext cx="5352816" cy="3091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752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Relación con MongoDB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10198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Utiliza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mismo</a:t>
            </a:r>
            <a:r>
              <a:rPr lang="en-US"/>
              <a:t> </a:t>
            </a:r>
            <a:r>
              <a:rPr lang="en-US" err="1"/>
              <a:t>modelo</a:t>
            </a:r>
            <a:r>
              <a:rPr lang="en-US"/>
              <a:t> de </a:t>
            </a:r>
            <a:r>
              <a:rPr lang="en-US" err="1"/>
              <a:t>documentos</a:t>
            </a:r>
            <a:r>
              <a:rPr lang="en-US"/>
              <a:t> JSON</a:t>
            </a:r>
            <a:endParaRPr lang="es-E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Soporta</a:t>
            </a:r>
            <a:r>
              <a:rPr lang="en-US"/>
              <a:t> API de MongoDB</a:t>
            </a:r>
            <a:endParaRPr lang="en-U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Permite </a:t>
            </a:r>
            <a:r>
              <a:rPr lang="en-US" err="1"/>
              <a:t>migrar</a:t>
            </a:r>
            <a:r>
              <a:rPr lang="en-US"/>
              <a:t> </a:t>
            </a:r>
            <a:r>
              <a:rPr lang="en-US" err="1"/>
              <a:t>aplicaciones</a:t>
            </a:r>
            <a:r>
              <a:rPr lang="en-US"/>
              <a:t> MongoDB a AWS sin </a:t>
            </a:r>
            <a:r>
              <a:rPr lang="en-US" err="1"/>
              <a:t>cambios</a:t>
            </a:r>
            <a:r>
              <a:rPr lang="en-US"/>
              <a:t> </a:t>
            </a:r>
            <a:r>
              <a:rPr lang="en-US" err="1"/>
              <a:t>significativos</a:t>
            </a:r>
            <a:endParaRPr lang="en-US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contenido 4" descr="What is MongoDB? Know Its Features and Advantages. - Technology Point"/>
          <p:cNvPicPr>
            <a:picLocks noGrp="1" noChangeAspect="1"/>
          </p:cNvPicPr>
          <p:nvPr>
            <p:ph idx="1"/>
          </p:nvPr>
        </p:nvPicPr>
        <p:blipFill>
          <a:blip r:embed="rId1"/>
          <a:srcRect l="4468" r="5597" b="-2"/>
          <a:stretch>
            <a:fillRect/>
          </a:stretch>
        </p:blipFill>
        <p:spPr>
          <a:xfrm>
            <a:off x="6599498" y="2"/>
            <a:ext cx="5592502" cy="6218525"/>
          </a:xfrm>
          <a:custGeom>
            <a:avLst/>
            <a:gdLst/>
            <a:ahLst/>
            <a:cxnLst/>
            <a:rect l="l" t="t" r="r" b="b"/>
            <a:pathLst>
              <a:path w="5592502" h="6218525">
                <a:moveTo>
                  <a:pt x="2549391" y="5657612"/>
                </a:moveTo>
                <a:cubicBezTo>
                  <a:pt x="2568895" y="5660359"/>
                  <a:pt x="2588012" y="5665853"/>
                  <a:pt x="2606158" y="5674005"/>
                </a:cubicBezTo>
                <a:cubicBezTo>
                  <a:pt x="2690694" y="5711355"/>
                  <a:pt x="2743699" y="5803287"/>
                  <a:pt x="2734722" y="5897877"/>
                </a:cubicBezTo>
                <a:cubicBezTo>
                  <a:pt x="2720716" y="6045476"/>
                  <a:pt x="2578003" y="6136188"/>
                  <a:pt x="2445921" y="6086557"/>
                </a:cubicBezTo>
                <a:cubicBezTo>
                  <a:pt x="2352551" y="6051652"/>
                  <a:pt x="2293727" y="5951889"/>
                  <a:pt x="2306440" y="5850621"/>
                </a:cubicBezTo>
                <a:cubicBezTo>
                  <a:pt x="2319512" y="5745685"/>
                  <a:pt x="2398158" y="5671063"/>
                  <a:pt x="2490307" y="5657701"/>
                </a:cubicBezTo>
                <a:cubicBezTo>
                  <a:pt x="2509998" y="5654864"/>
                  <a:pt x="2529887" y="5654864"/>
                  <a:pt x="2549391" y="5657612"/>
                </a:cubicBezTo>
                <a:close/>
                <a:moveTo>
                  <a:pt x="708303" y="494981"/>
                </a:moveTo>
                <a:cubicBezTo>
                  <a:pt x="758766" y="498141"/>
                  <a:pt x="808381" y="509490"/>
                  <a:pt x="855181" y="528594"/>
                </a:cubicBezTo>
                <a:cubicBezTo>
                  <a:pt x="1052623" y="608676"/>
                  <a:pt x="1174866" y="823069"/>
                  <a:pt x="1146999" y="1039903"/>
                </a:cubicBezTo>
                <a:cubicBezTo>
                  <a:pt x="1106562" y="1357577"/>
                  <a:pt x="789750" y="1547407"/>
                  <a:pt x="502601" y="1427029"/>
                </a:cubicBezTo>
                <a:cubicBezTo>
                  <a:pt x="303292" y="1343573"/>
                  <a:pt x="183634" y="1123578"/>
                  <a:pt x="217535" y="904373"/>
                </a:cubicBezTo>
                <a:cubicBezTo>
                  <a:pt x="256894" y="649831"/>
                  <a:pt x="474662" y="481046"/>
                  <a:pt x="708303" y="494981"/>
                </a:cubicBezTo>
                <a:close/>
                <a:moveTo>
                  <a:pt x="2580518" y="186644"/>
                </a:moveTo>
                <a:cubicBezTo>
                  <a:pt x="2602438" y="187938"/>
                  <a:pt x="2623999" y="192821"/>
                  <a:pt x="2644369" y="201008"/>
                </a:cubicBezTo>
                <a:cubicBezTo>
                  <a:pt x="2730556" y="235843"/>
                  <a:pt x="2783562" y="328998"/>
                  <a:pt x="2771424" y="423660"/>
                </a:cubicBezTo>
                <a:cubicBezTo>
                  <a:pt x="2753683" y="561920"/>
                  <a:pt x="2615927" y="644516"/>
                  <a:pt x="2491026" y="592159"/>
                </a:cubicBezTo>
                <a:cubicBezTo>
                  <a:pt x="2404264" y="555816"/>
                  <a:pt x="2352192" y="460147"/>
                  <a:pt x="2366987" y="364694"/>
                </a:cubicBezTo>
                <a:cubicBezTo>
                  <a:pt x="2384081" y="253943"/>
                  <a:pt x="2478888" y="180540"/>
                  <a:pt x="2580518" y="186644"/>
                </a:cubicBezTo>
                <a:close/>
                <a:moveTo>
                  <a:pt x="3406298" y="0"/>
                </a:moveTo>
                <a:lnTo>
                  <a:pt x="4023898" y="0"/>
                </a:lnTo>
                <a:lnTo>
                  <a:pt x="4039485" y="16440"/>
                </a:lnTo>
                <a:cubicBezTo>
                  <a:pt x="4112899" y="107670"/>
                  <a:pt x="4150006" y="228832"/>
                  <a:pt x="4134340" y="350976"/>
                </a:cubicBezTo>
                <a:cubicBezTo>
                  <a:pt x="4097638" y="636402"/>
                  <a:pt x="3812859" y="806910"/>
                  <a:pt x="3554440" y="699175"/>
                </a:cubicBezTo>
                <a:cubicBezTo>
                  <a:pt x="3374882" y="624048"/>
                  <a:pt x="3267147" y="426247"/>
                  <a:pt x="3297887" y="228805"/>
                </a:cubicBezTo>
                <a:cubicBezTo>
                  <a:pt x="3311165" y="142914"/>
                  <a:pt x="3347028" y="67910"/>
                  <a:pt x="3397755" y="8363"/>
                </a:cubicBezTo>
                <a:close/>
                <a:moveTo>
                  <a:pt x="1503015" y="0"/>
                </a:moveTo>
                <a:lnTo>
                  <a:pt x="1857869" y="0"/>
                </a:lnTo>
                <a:lnTo>
                  <a:pt x="1875734" y="7199"/>
                </a:lnTo>
                <a:cubicBezTo>
                  <a:pt x="1972792" y="53203"/>
                  <a:pt x="2044088" y="119768"/>
                  <a:pt x="2073805" y="147644"/>
                </a:cubicBezTo>
                <a:cubicBezTo>
                  <a:pt x="2298899" y="357871"/>
                  <a:pt x="2120777" y="615502"/>
                  <a:pt x="2304070" y="931092"/>
                </a:cubicBezTo>
                <a:cubicBezTo>
                  <a:pt x="2332548" y="977849"/>
                  <a:pt x="2365220" y="1021948"/>
                  <a:pt x="2401678" y="1062815"/>
                </a:cubicBezTo>
                <a:cubicBezTo>
                  <a:pt x="2473501" y="1144478"/>
                  <a:pt x="2607307" y="1130114"/>
                  <a:pt x="2658732" y="1035092"/>
                </a:cubicBezTo>
                <a:cubicBezTo>
                  <a:pt x="2743699" y="878014"/>
                  <a:pt x="2824931" y="701903"/>
                  <a:pt x="2989622" y="656081"/>
                </a:cubicBezTo>
                <a:cubicBezTo>
                  <a:pt x="3309810" y="566949"/>
                  <a:pt x="3500428" y="1096285"/>
                  <a:pt x="3832251" y="1033009"/>
                </a:cubicBezTo>
                <a:cubicBezTo>
                  <a:pt x="3970008" y="1006722"/>
                  <a:pt x="4049875" y="893816"/>
                  <a:pt x="4122489" y="753905"/>
                </a:cubicBezTo>
                <a:cubicBezTo>
                  <a:pt x="4142671" y="714904"/>
                  <a:pt x="4162351" y="673821"/>
                  <a:pt x="4182533" y="631806"/>
                </a:cubicBezTo>
                <a:cubicBezTo>
                  <a:pt x="4229290" y="465301"/>
                  <a:pt x="4292692" y="172828"/>
                  <a:pt x="4600355" y="8334"/>
                </a:cubicBezTo>
                <a:lnTo>
                  <a:pt x="4621097" y="0"/>
                </a:lnTo>
                <a:lnTo>
                  <a:pt x="5592502" y="0"/>
                </a:lnTo>
                <a:lnTo>
                  <a:pt x="5592502" y="6214998"/>
                </a:lnTo>
                <a:lnTo>
                  <a:pt x="5570190" y="6214772"/>
                </a:lnTo>
                <a:cubicBezTo>
                  <a:pt x="5484588" y="6205588"/>
                  <a:pt x="5403563" y="6179480"/>
                  <a:pt x="5336013" y="6134537"/>
                </a:cubicBezTo>
                <a:cubicBezTo>
                  <a:pt x="5329154" y="6129869"/>
                  <a:pt x="5322654" y="6124696"/>
                  <a:pt x="5316549" y="6119095"/>
                </a:cubicBezTo>
                <a:cubicBezTo>
                  <a:pt x="5197251" y="6026083"/>
                  <a:pt x="4557234" y="5546951"/>
                  <a:pt x="4161920" y="5655261"/>
                </a:cubicBezTo>
                <a:cubicBezTo>
                  <a:pt x="3724588" y="5774990"/>
                  <a:pt x="3364683" y="6051365"/>
                  <a:pt x="3163578" y="5852918"/>
                </a:cubicBezTo>
                <a:cubicBezTo>
                  <a:pt x="3116533" y="5806591"/>
                  <a:pt x="3049235" y="5739436"/>
                  <a:pt x="2973749" y="5663664"/>
                </a:cubicBezTo>
                <a:cubicBezTo>
                  <a:pt x="2851650" y="5565913"/>
                  <a:pt x="2725959" y="5472256"/>
                  <a:pt x="2569025" y="5499547"/>
                </a:cubicBezTo>
                <a:cubicBezTo>
                  <a:pt x="2209910" y="5562035"/>
                  <a:pt x="2237849" y="5993549"/>
                  <a:pt x="1769490" y="6169659"/>
                </a:cubicBezTo>
                <a:cubicBezTo>
                  <a:pt x="1527877" y="6260515"/>
                  <a:pt x="1178242" y="6229415"/>
                  <a:pt x="1004789" y="6036355"/>
                </a:cubicBezTo>
                <a:cubicBezTo>
                  <a:pt x="724104" y="5723780"/>
                  <a:pt x="1106993" y="5230642"/>
                  <a:pt x="804905" y="4851273"/>
                </a:cubicBezTo>
                <a:cubicBezTo>
                  <a:pt x="628292" y="4629698"/>
                  <a:pt x="441120" y="4729173"/>
                  <a:pt x="243535" y="4461846"/>
                </a:cubicBezTo>
                <a:cubicBezTo>
                  <a:pt x="97446" y="4264262"/>
                  <a:pt x="-23647" y="4082765"/>
                  <a:pt x="35822" y="3819891"/>
                </a:cubicBezTo>
                <a:cubicBezTo>
                  <a:pt x="115402" y="3468316"/>
                  <a:pt x="419645" y="3331136"/>
                  <a:pt x="416485" y="3077311"/>
                </a:cubicBezTo>
                <a:cubicBezTo>
                  <a:pt x="412894" y="2772206"/>
                  <a:pt x="39413" y="2711086"/>
                  <a:pt x="2855" y="2363246"/>
                </a:cubicBezTo>
                <a:cubicBezTo>
                  <a:pt x="-20990" y="2136357"/>
                  <a:pt x="106640" y="1864649"/>
                  <a:pt x="308319" y="1738959"/>
                </a:cubicBezTo>
                <a:cubicBezTo>
                  <a:pt x="680004" y="1507042"/>
                  <a:pt x="1099021" y="1898408"/>
                  <a:pt x="1384015" y="1665772"/>
                </a:cubicBezTo>
                <a:cubicBezTo>
                  <a:pt x="1554236" y="1526793"/>
                  <a:pt x="1581960" y="1242948"/>
                  <a:pt x="1548849" y="1064181"/>
                </a:cubicBezTo>
                <a:cubicBezTo>
                  <a:pt x="1485717" y="723810"/>
                  <a:pt x="1206612" y="668075"/>
                  <a:pt x="1216954" y="408794"/>
                </a:cubicBezTo>
                <a:cubicBezTo>
                  <a:pt x="1222664" y="264268"/>
                  <a:pt x="1316043" y="114328"/>
                  <a:pt x="1447763" y="29453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 de datos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Basado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b="1" err="1"/>
              <a:t>documentos</a:t>
            </a:r>
            <a:r>
              <a:rPr lang="en-US" b="1"/>
              <a:t> JSON</a:t>
            </a:r>
            <a:endParaRPr lang="en-U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Permite </a:t>
            </a:r>
            <a:r>
              <a:rPr lang="en-US" err="1"/>
              <a:t>estructuras</a:t>
            </a:r>
            <a:r>
              <a:rPr lang="en-US"/>
              <a:t> flexibles y </a:t>
            </a:r>
            <a:r>
              <a:rPr lang="en-US" err="1"/>
              <a:t>anidadas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Ideal para </a:t>
            </a:r>
            <a:r>
              <a:rPr lang="en-US" err="1"/>
              <a:t>datos</a:t>
            </a:r>
            <a:r>
              <a:rPr lang="en-US"/>
              <a:t> </a:t>
            </a:r>
            <a:r>
              <a:rPr lang="en-US" err="1"/>
              <a:t>semiestructurados</a:t>
            </a:r>
            <a:r>
              <a:rPr lang="en-US"/>
              <a:t> y </a:t>
            </a:r>
            <a:r>
              <a:rPr lang="en-US" err="1"/>
              <a:t>dinámicos</a:t>
            </a:r>
            <a:endParaRPr lang="en-US" err="1"/>
          </a:p>
          <a:p>
            <a:endParaRPr lang="en-US"/>
          </a:p>
        </p:txBody>
      </p:sp>
      <p:pic>
        <p:nvPicPr>
          <p:cNvPr id="6" name="Marcador de contenido 5" descr="Introducir 107+ imagen modelo de datos mongodb - Abzlocal.mx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9584" y="2679856"/>
            <a:ext cx="5352816" cy="33588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56458" y="552782"/>
            <a:ext cx="5125941" cy="19367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Casos de uso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456458" y="2735229"/>
            <a:ext cx="5125941" cy="3484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 err="1"/>
              <a:t>Aplicaciones</a:t>
            </a:r>
            <a:r>
              <a:rPr lang="en-US" b="1"/>
              <a:t> web</a:t>
            </a:r>
            <a:r>
              <a:rPr lang="en-US"/>
              <a:t>: </a:t>
            </a:r>
            <a:r>
              <a:rPr lang="en-US" err="1"/>
              <a:t>Almacena</a:t>
            </a:r>
            <a:r>
              <a:rPr lang="en-US"/>
              <a:t> </a:t>
            </a:r>
            <a:r>
              <a:rPr lang="en-US" err="1"/>
              <a:t>perfiles</a:t>
            </a:r>
            <a:r>
              <a:rPr lang="en-US"/>
              <a:t> de </a:t>
            </a:r>
            <a:r>
              <a:rPr lang="en-US" err="1"/>
              <a:t>usuario</a:t>
            </a:r>
            <a:r>
              <a:rPr lang="en-US"/>
              <a:t> y </a:t>
            </a:r>
            <a:r>
              <a:rPr lang="en-US" err="1"/>
              <a:t>contenido</a:t>
            </a:r>
            <a:r>
              <a:rPr lang="en-US"/>
              <a:t> </a:t>
            </a:r>
            <a:r>
              <a:rPr lang="en-US" err="1"/>
              <a:t>dinámico</a:t>
            </a:r>
            <a:endParaRPr lang="es-E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/>
              <a:t>Comercio </a:t>
            </a:r>
            <a:r>
              <a:rPr lang="en-US" b="1" err="1"/>
              <a:t>electrónico</a:t>
            </a:r>
            <a:r>
              <a:rPr lang="en-US"/>
              <a:t>: </a:t>
            </a:r>
            <a:r>
              <a:rPr lang="en-US" err="1"/>
              <a:t>Catálogos</a:t>
            </a:r>
            <a:r>
              <a:rPr lang="en-US"/>
              <a:t> de </a:t>
            </a:r>
            <a:r>
              <a:rPr lang="en-US" err="1"/>
              <a:t>productos</a:t>
            </a:r>
            <a:r>
              <a:rPr lang="en-US"/>
              <a:t> y </a:t>
            </a:r>
            <a:r>
              <a:rPr lang="en-US" err="1"/>
              <a:t>carritos</a:t>
            </a:r>
            <a:r>
              <a:rPr lang="en-US"/>
              <a:t> de </a:t>
            </a:r>
            <a:r>
              <a:rPr lang="en-US" err="1"/>
              <a:t>compra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/>
              <a:t>Sistemas de </a:t>
            </a:r>
            <a:r>
              <a:rPr lang="en-US" b="1" err="1"/>
              <a:t>gestión</a:t>
            </a:r>
            <a:r>
              <a:rPr lang="en-US" b="1"/>
              <a:t> de </a:t>
            </a:r>
            <a:r>
              <a:rPr lang="en-US" b="1" err="1"/>
              <a:t>contenido</a:t>
            </a:r>
            <a:r>
              <a:rPr lang="en-US"/>
              <a:t>: Publicaciones, </a:t>
            </a:r>
            <a:r>
              <a:rPr lang="en-US" err="1"/>
              <a:t>comentarios</a:t>
            </a:r>
            <a:r>
              <a:rPr lang="en-US"/>
              <a:t> y </a:t>
            </a:r>
            <a:r>
              <a:rPr lang="en-US" err="1"/>
              <a:t>archivos</a:t>
            </a:r>
            <a:endParaRPr lang="en-US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contenido 4" descr="Diagrama de casos de uso ¡Descarga &amp; Ayuda 2021!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267" y="872574"/>
            <a:ext cx="4600913" cy="5112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 principales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81050" y="810562"/>
            <a:ext cx="4349198" cy="5033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 err="1"/>
              <a:t>Replicación</a:t>
            </a:r>
            <a:r>
              <a:rPr lang="en-US" b="1"/>
              <a:t> </a:t>
            </a:r>
            <a:r>
              <a:rPr lang="en-US" b="1" err="1"/>
              <a:t>automática</a:t>
            </a:r>
            <a:r>
              <a:rPr lang="en-US"/>
              <a:t>: </a:t>
            </a:r>
            <a:r>
              <a:rPr lang="en-US" err="1"/>
              <a:t>Múltiples</a:t>
            </a:r>
            <a:r>
              <a:rPr lang="en-US"/>
              <a:t> </a:t>
            </a:r>
            <a:r>
              <a:rPr lang="en-US" err="1"/>
              <a:t>copias</a:t>
            </a:r>
            <a:r>
              <a:rPr lang="en-US"/>
              <a:t> para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disponibilidad</a:t>
            </a:r>
            <a:endParaRPr lang="es-E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 err="1"/>
              <a:t>Escalabilidad</a:t>
            </a:r>
            <a:r>
              <a:rPr lang="en-US" b="1"/>
              <a:t> </a:t>
            </a:r>
            <a:r>
              <a:rPr lang="en-US" b="1" err="1"/>
              <a:t>elástica</a:t>
            </a:r>
            <a:r>
              <a:rPr lang="en-US"/>
              <a:t>: </a:t>
            </a:r>
            <a:r>
              <a:rPr lang="en-US" err="1"/>
              <a:t>Ajusta</a:t>
            </a:r>
            <a:r>
              <a:rPr lang="en-US"/>
              <a:t> </a:t>
            </a:r>
            <a:r>
              <a:rPr lang="en-US" err="1"/>
              <a:t>capacidad</a:t>
            </a:r>
            <a:r>
              <a:rPr lang="en-US"/>
              <a:t> </a:t>
            </a:r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demanda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 err="1"/>
              <a:t>Integración</a:t>
            </a:r>
            <a:r>
              <a:rPr lang="en-US" b="1"/>
              <a:t> con </a:t>
            </a:r>
            <a:r>
              <a:rPr lang="en-US" b="1" err="1"/>
              <a:t>herramientas</a:t>
            </a:r>
            <a:r>
              <a:rPr lang="en-US" b="1"/>
              <a:t> de MongoDB</a:t>
            </a:r>
            <a:r>
              <a:rPr lang="en-US"/>
              <a:t>: </a:t>
            </a:r>
            <a:r>
              <a:rPr lang="en-US" err="1"/>
              <a:t>Compatibilidad</a:t>
            </a:r>
            <a:r>
              <a:rPr lang="en-US"/>
              <a:t> con </a:t>
            </a:r>
            <a:r>
              <a:rPr lang="en-US" err="1"/>
              <a:t>consultas</a:t>
            </a:r>
            <a:r>
              <a:rPr lang="en-US"/>
              <a:t> y </a:t>
            </a:r>
            <a:r>
              <a:rPr lang="en-US" err="1"/>
              <a:t>agregaciones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b="1"/>
              <a:t>Seguridad</a:t>
            </a:r>
            <a:r>
              <a:rPr lang="en-US"/>
              <a:t>: </a:t>
            </a:r>
            <a:r>
              <a:rPr lang="en-US" err="1"/>
              <a:t>Cifrado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tránsito</a:t>
            </a:r>
            <a:r>
              <a:rPr lang="en-US"/>
              <a:t> y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reposo</a:t>
            </a:r>
            <a:endParaRPr lang="en-US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contenido 4" descr="MongoDB Replica Set | How to replica set in MongoDB?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1" y="3376518"/>
            <a:ext cx="4618072" cy="2563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Costos y almacenamiento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10198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Pago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uso</a:t>
            </a:r>
            <a:r>
              <a:rPr lang="en-US"/>
              <a:t>: </a:t>
            </a:r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instancias</a:t>
            </a:r>
            <a:r>
              <a:rPr lang="en-US"/>
              <a:t>, </a:t>
            </a:r>
            <a:r>
              <a:rPr lang="en-US" err="1"/>
              <a:t>almacenamiento</a:t>
            </a:r>
            <a:r>
              <a:rPr lang="en-US"/>
              <a:t> y solicitudes</a:t>
            </a:r>
            <a:endParaRPr lang="es-E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Opciones</a:t>
            </a:r>
            <a:r>
              <a:rPr lang="en-US"/>
              <a:t> de </a:t>
            </a:r>
            <a:r>
              <a:rPr lang="en-US" err="1"/>
              <a:t>escalabilidad</a:t>
            </a:r>
            <a:r>
              <a:rPr lang="en-US"/>
              <a:t> para </a:t>
            </a:r>
            <a:r>
              <a:rPr lang="en-US" err="1"/>
              <a:t>optimizar</a:t>
            </a:r>
            <a:r>
              <a:rPr lang="en-US"/>
              <a:t> </a:t>
            </a:r>
            <a:r>
              <a:rPr lang="en-US" err="1"/>
              <a:t>costos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Almacenamiento</a:t>
            </a:r>
            <a:r>
              <a:rPr lang="en-US"/>
              <a:t> </a:t>
            </a:r>
            <a:r>
              <a:rPr lang="en-US" err="1"/>
              <a:t>administrado</a:t>
            </a:r>
            <a:r>
              <a:rPr lang="en-US"/>
              <a:t>, con </a:t>
            </a:r>
            <a:r>
              <a:rPr lang="en-US" err="1"/>
              <a:t>copias</a:t>
            </a:r>
            <a:r>
              <a:rPr lang="en-US"/>
              <a:t> de </a:t>
            </a:r>
            <a:r>
              <a:rPr lang="en-US" err="1"/>
              <a:t>seguridad</a:t>
            </a:r>
            <a:r>
              <a:rPr lang="en-US"/>
              <a:t> </a:t>
            </a:r>
            <a:r>
              <a:rPr lang="en-US" err="1"/>
              <a:t>automáticas</a:t>
            </a:r>
            <a:endParaRPr lang="en-US" err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contenido 4" descr="Icono de costos de almacenamiento con un almacén | Vector Premium"/>
          <p:cNvPicPr>
            <a:picLocks noGrp="1" noChangeAspect="1"/>
          </p:cNvPicPr>
          <p:nvPr>
            <p:ph idx="1"/>
          </p:nvPr>
        </p:nvPicPr>
        <p:blipFill>
          <a:blip r:embed="rId1"/>
          <a:srcRect l="7477" r="7549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Referencias</a:t>
            </a:r>
            <a:endParaRPr lang="es-ES" dirty="0">
              <a:ea typeface="+mj-lt"/>
              <a:cs typeface="+mj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>
                <a:ea typeface="+mn-lt"/>
                <a:cs typeface="+mn-lt"/>
              </a:rPr>
              <a:t>Amazon Web </a:t>
            </a:r>
            <a:r>
              <a:rPr lang="es-ES" err="1">
                <a:ea typeface="+mn-lt"/>
                <a:cs typeface="+mn-lt"/>
              </a:rPr>
              <a:t>Services</a:t>
            </a:r>
            <a:r>
              <a:rPr lang="es-ES">
                <a:ea typeface="+mn-lt"/>
                <a:cs typeface="+mn-lt"/>
              </a:rPr>
              <a:t>. (s.f.). </a:t>
            </a:r>
            <a:r>
              <a:rPr lang="es-ES" i="1">
                <a:ea typeface="+mn-lt"/>
                <a:cs typeface="+mn-lt"/>
              </a:rPr>
              <a:t>Amazon </a:t>
            </a:r>
            <a:r>
              <a:rPr lang="es-ES" i="1" err="1">
                <a:ea typeface="+mn-lt"/>
                <a:cs typeface="+mn-lt"/>
              </a:rPr>
              <a:t>DocumentDB</a:t>
            </a:r>
            <a:r>
              <a:rPr lang="es-ES" i="1">
                <a:ea typeface="+mn-lt"/>
                <a:cs typeface="+mn-lt"/>
              </a:rPr>
              <a:t> (con compatibilidad con MongoDB)</a:t>
            </a:r>
            <a:r>
              <a:rPr lang="es-ES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1"/>
              </a:rPr>
              <a:t>https://aws.amazon.com/documentdb/</a:t>
            </a:r>
            <a:endParaRPr lang="es-ES"/>
          </a:p>
          <a:p>
            <a:r>
              <a:rPr lang="es-ES">
                <a:ea typeface="+mn-lt"/>
                <a:cs typeface="+mn-lt"/>
              </a:rPr>
              <a:t>Amazon Web </a:t>
            </a:r>
            <a:r>
              <a:rPr lang="es-ES" err="1">
                <a:ea typeface="+mn-lt"/>
                <a:cs typeface="+mn-lt"/>
              </a:rPr>
              <a:t>Services</a:t>
            </a:r>
            <a:r>
              <a:rPr lang="es-ES">
                <a:ea typeface="+mn-lt"/>
                <a:cs typeface="+mn-lt"/>
              </a:rPr>
              <a:t>. (s.f.). </a:t>
            </a:r>
            <a:r>
              <a:rPr lang="es-ES" i="1">
                <a:ea typeface="+mn-lt"/>
                <a:cs typeface="+mn-lt"/>
              </a:rPr>
              <a:t>Amazon </a:t>
            </a:r>
            <a:r>
              <a:rPr lang="es-ES" i="1" err="1">
                <a:ea typeface="+mn-lt"/>
                <a:cs typeface="+mn-lt"/>
              </a:rPr>
              <a:t>DynamoDB</a:t>
            </a:r>
            <a:r>
              <a:rPr lang="es-ES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2"/>
              </a:rPr>
              <a:t>https://aws.amazon.com/dynamodb/</a:t>
            </a:r>
            <a:endParaRPr lang="es-ES"/>
          </a:p>
          <a:p>
            <a:r>
              <a:rPr lang="es-ES">
                <a:ea typeface="+mn-lt"/>
                <a:cs typeface="+mn-lt"/>
              </a:rPr>
              <a:t>Amazon Web </a:t>
            </a:r>
            <a:r>
              <a:rPr lang="es-ES" err="1">
                <a:ea typeface="+mn-lt"/>
                <a:cs typeface="+mn-lt"/>
              </a:rPr>
              <a:t>Services</a:t>
            </a:r>
            <a:r>
              <a:rPr lang="es-ES">
                <a:ea typeface="+mn-lt"/>
                <a:cs typeface="+mn-lt"/>
              </a:rPr>
              <a:t>. (s.f.). </a:t>
            </a:r>
            <a:r>
              <a:rPr lang="es-ES" i="1">
                <a:ea typeface="+mn-lt"/>
                <a:cs typeface="+mn-lt"/>
              </a:rPr>
              <a:t>Amazon </a:t>
            </a:r>
            <a:r>
              <a:rPr lang="es-ES" i="1" err="1">
                <a:ea typeface="+mn-lt"/>
                <a:cs typeface="+mn-lt"/>
              </a:rPr>
              <a:t>Keyspaces</a:t>
            </a:r>
            <a:r>
              <a:rPr lang="es-ES" i="1">
                <a:ea typeface="+mn-lt"/>
                <a:cs typeface="+mn-lt"/>
              </a:rPr>
              <a:t> (</a:t>
            </a:r>
            <a:r>
              <a:rPr lang="es-ES" i="1" err="1">
                <a:ea typeface="+mn-lt"/>
                <a:cs typeface="+mn-lt"/>
              </a:rPr>
              <a:t>for</a:t>
            </a:r>
            <a:r>
              <a:rPr lang="es-ES" i="1">
                <a:ea typeface="+mn-lt"/>
                <a:cs typeface="+mn-lt"/>
              </a:rPr>
              <a:t> Apache </a:t>
            </a:r>
            <a:r>
              <a:rPr lang="es-ES" i="1" err="1">
                <a:ea typeface="+mn-lt"/>
                <a:cs typeface="+mn-lt"/>
              </a:rPr>
              <a:t>Cassandra</a:t>
            </a:r>
            <a:r>
              <a:rPr lang="es-ES" i="1">
                <a:ea typeface="+mn-lt"/>
                <a:cs typeface="+mn-lt"/>
              </a:rPr>
              <a:t>)</a:t>
            </a:r>
            <a:r>
              <a:rPr lang="es-ES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3"/>
              </a:rPr>
              <a:t>https://aws.amazon.com/keyspaces/</a:t>
            </a:r>
            <a:endParaRPr lang="es-ES"/>
          </a:p>
          <a:p>
            <a:r>
              <a:rPr lang="es-ES">
                <a:ea typeface="+mn-lt"/>
                <a:cs typeface="+mn-lt"/>
              </a:rPr>
              <a:t>Amazon Web </a:t>
            </a:r>
            <a:r>
              <a:rPr lang="es-ES" err="1">
                <a:ea typeface="+mn-lt"/>
                <a:cs typeface="+mn-lt"/>
              </a:rPr>
              <a:t>Services</a:t>
            </a:r>
            <a:r>
              <a:rPr lang="es-ES">
                <a:ea typeface="+mn-lt"/>
                <a:cs typeface="+mn-lt"/>
              </a:rPr>
              <a:t>. (s.f.). </a:t>
            </a:r>
            <a:r>
              <a:rPr lang="es-ES" i="1">
                <a:ea typeface="+mn-lt"/>
                <a:cs typeface="+mn-lt"/>
              </a:rPr>
              <a:t>Amazon </a:t>
            </a:r>
            <a:r>
              <a:rPr lang="es-ES" i="1" err="1">
                <a:ea typeface="+mn-lt"/>
                <a:cs typeface="+mn-lt"/>
              </a:rPr>
              <a:t>Neptune</a:t>
            </a:r>
            <a:r>
              <a:rPr lang="es-ES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4"/>
              </a:rPr>
              <a:t>https://aws.amazon.com/neptune/</a:t>
            </a:r>
            <a:endParaRPr lang="es-ES"/>
          </a:p>
          <a:p>
            <a:r>
              <a:rPr lang="es-ES" err="1">
                <a:ea typeface="+mn-lt"/>
                <a:cs typeface="+mn-lt"/>
              </a:rPr>
              <a:t>Vaish</a:t>
            </a:r>
            <a:r>
              <a:rPr lang="es-ES">
                <a:ea typeface="+mn-lt"/>
                <a:cs typeface="+mn-lt"/>
              </a:rPr>
              <a:t>, G. (2013). </a:t>
            </a:r>
            <a:r>
              <a:rPr lang="es-ES" i="1" err="1">
                <a:ea typeface="+mn-lt"/>
                <a:cs typeface="+mn-lt"/>
              </a:rPr>
              <a:t>Getting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started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with</a:t>
            </a:r>
            <a:r>
              <a:rPr lang="es-ES" i="1">
                <a:ea typeface="+mn-lt"/>
                <a:cs typeface="+mn-lt"/>
              </a:rPr>
              <a:t> NoSQL</a:t>
            </a:r>
            <a:r>
              <a:rPr lang="es-ES">
                <a:ea typeface="+mn-lt"/>
                <a:cs typeface="+mn-lt"/>
              </a:rPr>
              <a:t>. </a:t>
            </a:r>
            <a:r>
              <a:rPr lang="es-ES" err="1">
                <a:ea typeface="+mn-lt"/>
                <a:cs typeface="+mn-lt"/>
              </a:rPr>
              <a:t>Packt</a:t>
            </a:r>
            <a:r>
              <a:rPr lang="es-ES">
                <a:ea typeface="+mn-lt"/>
                <a:cs typeface="+mn-lt"/>
              </a:rPr>
              <a:t> Publishing.</a:t>
            </a:r>
            <a:endParaRPr lang="es-ES"/>
          </a:p>
          <a:p>
            <a:r>
              <a:rPr lang="es-ES" err="1">
                <a:ea typeface="+mn-lt"/>
                <a:cs typeface="+mn-lt"/>
              </a:rPr>
              <a:t>Sadalage</a:t>
            </a:r>
            <a:r>
              <a:rPr lang="es-ES">
                <a:ea typeface="+mn-lt"/>
                <a:cs typeface="+mn-lt"/>
              </a:rPr>
              <a:t>, P. &amp; Fowler, M. (2012). </a:t>
            </a:r>
            <a:r>
              <a:rPr lang="es-ES" i="1">
                <a:ea typeface="+mn-lt"/>
                <a:cs typeface="+mn-lt"/>
              </a:rPr>
              <a:t>NoSQL </a:t>
            </a:r>
            <a:r>
              <a:rPr lang="es-ES" i="1" err="1">
                <a:ea typeface="+mn-lt"/>
                <a:cs typeface="+mn-lt"/>
              </a:rPr>
              <a:t>distilled</a:t>
            </a:r>
            <a:r>
              <a:rPr lang="es-ES" i="1">
                <a:ea typeface="+mn-lt"/>
                <a:cs typeface="+mn-lt"/>
              </a:rPr>
              <a:t>: A </a:t>
            </a:r>
            <a:r>
              <a:rPr lang="es-ES" i="1" err="1">
                <a:ea typeface="+mn-lt"/>
                <a:cs typeface="+mn-lt"/>
              </a:rPr>
              <a:t>brief</a:t>
            </a:r>
            <a:r>
              <a:rPr lang="es-ES" i="1">
                <a:ea typeface="+mn-lt"/>
                <a:cs typeface="+mn-lt"/>
              </a:rPr>
              <a:t> guide </a:t>
            </a:r>
            <a:r>
              <a:rPr lang="es-ES" i="1" err="1">
                <a:ea typeface="+mn-lt"/>
                <a:cs typeface="+mn-lt"/>
              </a:rPr>
              <a:t>to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the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emerging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world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of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polyglot</a:t>
            </a:r>
            <a:r>
              <a:rPr lang="es-ES" i="1">
                <a:ea typeface="+mn-lt"/>
                <a:cs typeface="+mn-lt"/>
              </a:rPr>
              <a:t> </a:t>
            </a:r>
            <a:r>
              <a:rPr lang="es-ES" i="1" err="1">
                <a:ea typeface="+mn-lt"/>
                <a:cs typeface="+mn-lt"/>
              </a:rPr>
              <a:t>persistence</a:t>
            </a:r>
            <a:r>
              <a:rPr lang="es-ES">
                <a:ea typeface="+mn-lt"/>
                <a:cs typeface="+mn-lt"/>
              </a:rPr>
              <a:t>. Addison-Wesley.</a:t>
            </a:r>
            <a:endParaRPr lang="es-ES"/>
          </a:p>
          <a:p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2B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Imagen 3"/>
          <p:cNvPicPr/>
          <p:nvPr/>
        </p:nvPicPr>
        <p:blipFill>
          <a:blip r:embed="rId1"/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2233930" y="423545"/>
            <a:ext cx="772350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3500">
                <a:latin typeface="Bahnschrift SemiBold Condensed" panose="020B0502040204020203" charset="0"/>
                <a:cs typeface="Bahnschrift SemiBold Condensed" panose="020B0502040204020203" charset="0"/>
              </a:rPr>
              <a:t>¿</a:t>
            </a:r>
            <a:r>
              <a:rPr lang="en-US" altLang="es-MX" sz="3500">
                <a:latin typeface="Bahnschrift SemiBold Condensed" panose="020B0502040204020203" charset="0"/>
                <a:cs typeface="Bahnschrift SemiBold Condensed" panose="020B0502040204020203" charset="0"/>
              </a:rPr>
              <a:t>Qu</a:t>
            </a:r>
            <a:r>
              <a:rPr lang="en-US" altLang="en-US" sz="3500"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 sz="3500">
                <a:latin typeface="Bahnschrift SemiBold Condensed" panose="020B0502040204020203" charset="0"/>
                <a:cs typeface="Bahnschrift SemiBold Condensed" panose="020B0502040204020203" charset="0"/>
              </a:rPr>
              <a:t> es </a:t>
            </a:r>
            <a:r>
              <a:rPr lang="en-US" altLang="es-MX" sz="3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DynamoDB</a:t>
            </a:r>
            <a:r>
              <a:rPr lang="en-US" altLang="es-MX" sz="3500">
                <a:latin typeface="Bahnschrift SemiBold Condensed" panose="020B0502040204020203" charset="0"/>
                <a:cs typeface="Bahnschrift SemiBold Condensed" panose="020B0502040204020203" charset="0"/>
              </a:rPr>
              <a:t> y para qu</a:t>
            </a:r>
            <a:r>
              <a:rPr lang="en-US" altLang="en-US" sz="3500">
                <a:latin typeface="Bahnschrift SemiBold Condensed" panose="020B0502040204020203" charset="0"/>
                <a:cs typeface="Bahnschrift SemiBold Condensed" panose="020B0502040204020203" charset="0"/>
              </a:rPr>
              <a:t>é</a:t>
            </a:r>
            <a:r>
              <a:rPr lang="en-US" altLang="es-MX" sz="3500">
                <a:latin typeface="Bahnschrift SemiBold Condensed" panose="020B0502040204020203" charset="0"/>
                <a:cs typeface="Bahnschrift SemiBold Condensed" panose="020B0502040204020203" charset="0"/>
              </a:rPr>
              <a:t> se usa?</a:t>
            </a:r>
            <a:endParaRPr lang="en-US" altLang="es-MX" sz="35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2234565" y="1652905"/>
            <a:ext cx="7723505" cy="3552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s-MX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E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s un servicio de base de datos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NoSQL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completamente administrado por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AWS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dise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ñ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ado para proporcionar alta disponibilidad, escalabilidad y rendimiento sin necesidad de administrar infraestructura.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l"/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usa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principalmente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en aplicaciones que requieren almacenamiento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y acceso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 grandes vol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menes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de datos con baja latencia, como comercio electr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nico, juegos en l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nea y aplicaciones en tiempo real.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  <a:effectLst>
            <a:outerShdw blurRad="50800" dist="50800" dir="5400000" algn="ctr" rotWithShape="0">
              <a:srgbClr val="648BAF">
                <a:alpha val="10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Imagen 6"/>
          <p:cNvPicPr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  <a:effectLst>
            <a:outerShdw blurRad="50800" dist="50800" dir="5400000" algn="ctr" rotWithShape="0">
              <a:srgbClr val="648BAF">
                <a:alpha val="100000"/>
              </a:srgbClr>
            </a:outerShdw>
          </a:effectLst>
        </p:spPr>
      </p:pic>
      <p:sp>
        <p:nvSpPr>
          <p:cNvPr id="4" name="Cuadro de texto 3"/>
          <p:cNvSpPr txBox="1"/>
          <p:nvPr/>
        </p:nvSpPr>
        <p:spPr>
          <a:xfrm>
            <a:off x="1197610" y="320675"/>
            <a:ext cx="979614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Modelo de datos: Explicaci</a:t>
            </a:r>
            <a:r>
              <a:rPr lang="en-US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n del modelo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clave-valor</a:t>
            </a:r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 y documentos</a:t>
            </a:r>
            <a:r>
              <a:rPr lang="es-MX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s-MX" altLang="en-US" sz="25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1197610" y="2993390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Los datos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se almacenan en tablas sin una estructura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r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gida de filas y columnas.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Cada elemento tiene una clave primaria 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nica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que se usa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para recuperar datos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de manera eficiente.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8" name="Cuadro de texto 7"/>
          <p:cNvSpPr txBox="1"/>
          <p:nvPr/>
        </p:nvSpPr>
        <p:spPr>
          <a:xfrm>
            <a:off x="1197610" y="2355850"/>
            <a:ext cx="4064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Clave - Valor</a:t>
            </a:r>
            <a:endParaRPr lang="es-MX" altLang="en-US" sz="25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6929755" y="2993390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Permite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almacenar datos en formato JSON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lo que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facilita el manejo de informaci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semiestructurada y jer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rquica.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6929755" y="2355850"/>
            <a:ext cx="4064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s-MX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Basado en Documentos</a:t>
            </a:r>
            <a:endParaRPr lang="es-MX" altLang="en-US" sz="25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cxnSp>
        <p:nvCxnSpPr>
          <p:cNvPr id="11" name="Conector angular 10"/>
          <p:cNvCxnSpPr>
            <a:stCxn id="4" idx="2"/>
            <a:endCxn id="8" idx="0"/>
          </p:cNvCxnSpPr>
          <p:nvPr/>
        </p:nvCxnSpPr>
        <p:spPr>
          <a:xfrm rot="5400000">
            <a:off x="3883025" y="142875"/>
            <a:ext cx="1559560" cy="2866390"/>
          </a:xfrm>
          <a:prstGeom prst="bentConnector3">
            <a:avLst>
              <a:gd name="adj1" fmla="val 50000"/>
            </a:avLst>
          </a:prstGeom>
          <a:ln>
            <a:solidFill>
              <a:srgbClr val="2D72B8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stCxn id="4" idx="2"/>
            <a:endCxn id="10" idx="0"/>
          </p:cNvCxnSpPr>
          <p:nvPr/>
        </p:nvCxnSpPr>
        <p:spPr>
          <a:xfrm rot="5400000" flipV="1">
            <a:off x="6749098" y="143193"/>
            <a:ext cx="1559560" cy="2865755"/>
          </a:xfrm>
          <a:prstGeom prst="bentConnector3">
            <a:avLst>
              <a:gd name="adj1" fmla="val 49980"/>
            </a:avLst>
          </a:prstGeom>
          <a:ln>
            <a:solidFill>
              <a:srgbClr val="2D72B8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552782"/>
            <a:ext cx="10766774" cy="1514143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Objetivo</a:t>
            </a:r>
            <a:endParaRPr lang="es-ES" dirty="0"/>
          </a:p>
        </p:txBody>
      </p:sp>
      <p:pic>
        <p:nvPicPr>
          <p:cNvPr id="4" name="Imagen 3" descr="What Is A NoSQL Database? | Fauna"/>
          <p:cNvPicPr>
            <a:picLocks noChangeAspect="1"/>
          </p:cNvPicPr>
          <p:nvPr/>
        </p:nvPicPr>
        <p:blipFill>
          <a:blip r:embed="rId1"/>
          <a:srcRect r="15716" b="2"/>
          <a:stretch>
            <a:fillRect/>
          </a:stretch>
        </p:blipFill>
        <p:spPr>
          <a:xfrm>
            <a:off x="20" y="2914649"/>
            <a:ext cx="6361059" cy="3943347"/>
          </a:xfrm>
          <a:custGeom>
            <a:avLst/>
            <a:gdLst/>
            <a:ahLst/>
            <a:cxnLst/>
            <a:rect l="l" t="t" r="r" b="b"/>
            <a:pathLst>
              <a:path w="6361079" h="3943347">
                <a:moveTo>
                  <a:pt x="521474" y="414420"/>
                </a:moveTo>
                <a:cubicBezTo>
                  <a:pt x="604087" y="416876"/>
                  <a:pt x="680773" y="462341"/>
                  <a:pt x="722249" y="543640"/>
                </a:cubicBezTo>
                <a:cubicBezTo>
                  <a:pt x="788608" y="673720"/>
                  <a:pt x="739700" y="846277"/>
                  <a:pt x="613008" y="929058"/>
                </a:cubicBezTo>
                <a:cubicBezTo>
                  <a:pt x="581335" y="949753"/>
                  <a:pt x="547799" y="962878"/>
                  <a:pt x="514274" y="968891"/>
                </a:cubicBezTo>
                <a:cubicBezTo>
                  <a:pt x="489130" y="973403"/>
                  <a:pt x="463992" y="973912"/>
                  <a:pt x="439653" y="970617"/>
                </a:cubicBezTo>
                <a:cubicBezTo>
                  <a:pt x="366631" y="960729"/>
                  <a:pt x="300784" y="916586"/>
                  <a:pt x="263455" y="843416"/>
                </a:cubicBezTo>
                <a:cubicBezTo>
                  <a:pt x="197095" y="713337"/>
                  <a:pt x="246004" y="540779"/>
                  <a:pt x="372696" y="457999"/>
                </a:cubicBezTo>
                <a:cubicBezTo>
                  <a:pt x="420205" y="426956"/>
                  <a:pt x="471906" y="412946"/>
                  <a:pt x="521474" y="414420"/>
                </a:cubicBezTo>
                <a:close/>
                <a:moveTo>
                  <a:pt x="988185" y="281716"/>
                </a:moveTo>
                <a:cubicBezTo>
                  <a:pt x="1037936" y="272792"/>
                  <a:pt x="1087637" y="295525"/>
                  <a:pt x="1112257" y="343785"/>
                </a:cubicBezTo>
                <a:cubicBezTo>
                  <a:pt x="1145083" y="408130"/>
                  <a:pt x="1120890" y="493488"/>
                  <a:pt x="1058219" y="534438"/>
                </a:cubicBezTo>
                <a:cubicBezTo>
                  <a:pt x="1042551" y="544675"/>
                  <a:pt x="1025962" y="551167"/>
                  <a:pt x="1009378" y="554142"/>
                </a:cubicBezTo>
                <a:cubicBezTo>
                  <a:pt x="992795" y="557117"/>
                  <a:pt x="976216" y="556574"/>
                  <a:pt x="960571" y="552740"/>
                </a:cubicBezTo>
                <a:cubicBezTo>
                  <a:pt x="929280" y="545075"/>
                  <a:pt x="901719" y="524246"/>
                  <a:pt x="885306" y="492074"/>
                </a:cubicBezTo>
                <a:cubicBezTo>
                  <a:pt x="852480" y="427728"/>
                  <a:pt x="876674" y="342369"/>
                  <a:pt x="939345" y="301420"/>
                </a:cubicBezTo>
                <a:cubicBezTo>
                  <a:pt x="955012" y="291183"/>
                  <a:pt x="971601" y="284691"/>
                  <a:pt x="988185" y="281716"/>
                </a:cubicBezTo>
                <a:close/>
                <a:moveTo>
                  <a:pt x="5006427" y="845"/>
                </a:moveTo>
                <a:cubicBezTo>
                  <a:pt x="5347805" y="-11751"/>
                  <a:pt x="5676540" y="116155"/>
                  <a:pt x="5981087" y="410490"/>
                </a:cubicBezTo>
                <a:cubicBezTo>
                  <a:pt x="6412348" y="827687"/>
                  <a:pt x="6605759" y="1875951"/>
                  <a:pt x="5850729" y="2477646"/>
                </a:cubicBezTo>
                <a:cubicBezTo>
                  <a:pt x="5675883" y="2617020"/>
                  <a:pt x="5510922" y="2776772"/>
                  <a:pt x="5345844" y="2934556"/>
                </a:cubicBezTo>
                <a:cubicBezTo>
                  <a:pt x="5189746" y="3083841"/>
                  <a:pt x="5136460" y="3294597"/>
                  <a:pt x="5187221" y="3522782"/>
                </a:cubicBezTo>
                <a:cubicBezTo>
                  <a:pt x="5215294" y="3648193"/>
                  <a:pt x="5248406" y="3772235"/>
                  <a:pt x="5278756" y="3896963"/>
                </a:cubicBezTo>
                <a:lnTo>
                  <a:pt x="5289244" y="3943347"/>
                </a:lnTo>
                <a:lnTo>
                  <a:pt x="0" y="3943347"/>
                </a:lnTo>
                <a:lnTo>
                  <a:pt x="0" y="1141130"/>
                </a:lnTo>
                <a:lnTo>
                  <a:pt x="20427" y="1143747"/>
                </a:lnTo>
                <a:cubicBezTo>
                  <a:pt x="184004" y="1161317"/>
                  <a:pt x="349131" y="1167916"/>
                  <a:pt x="512761" y="1154170"/>
                </a:cubicBezTo>
                <a:cubicBezTo>
                  <a:pt x="714977" y="1137036"/>
                  <a:pt x="846044" y="936951"/>
                  <a:pt x="972888" y="756346"/>
                </a:cubicBezTo>
                <a:cubicBezTo>
                  <a:pt x="1288958" y="306148"/>
                  <a:pt x="1657725" y="145437"/>
                  <a:pt x="2042260" y="341101"/>
                </a:cubicBezTo>
                <a:cubicBezTo>
                  <a:pt x="2191395" y="416984"/>
                  <a:pt x="2319169" y="569188"/>
                  <a:pt x="2435451" y="712718"/>
                </a:cubicBezTo>
                <a:cubicBezTo>
                  <a:pt x="2747209" y="1097658"/>
                  <a:pt x="3118527" y="1070852"/>
                  <a:pt x="3463163" y="819175"/>
                </a:cubicBezTo>
                <a:cubicBezTo>
                  <a:pt x="3707831" y="639902"/>
                  <a:pt x="3938655" y="426737"/>
                  <a:pt x="4192369" y="273017"/>
                </a:cubicBezTo>
                <a:cubicBezTo>
                  <a:pt x="4467747" y="105432"/>
                  <a:pt x="4740911" y="10641"/>
                  <a:pt x="5006427" y="845"/>
                </a:cubicBezTo>
                <a:close/>
              </a:path>
            </a:pathLst>
          </a:cu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4270" y="2391995"/>
            <a:ext cx="4813752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s-ES" dirty="0">
                <a:ea typeface="+mn-lt"/>
                <a:cs typeface="+mn-lt"/>
              </a:rPr>
              <a:t>Explicar qué es una base de datos NoSQL</a:t>
            </a:r>
            <a:endParaRPr lang="es-ES" dirty="0"/>
          </a:p>
          <a:p>
            <a:pPr marL="285750" indent="-285750">
              <a:buFont typeface="Arial" panose="020B0604020202020204"/>
              <a:buChar char="•"/>
            </a:pPr>
            <a:r>
              <a:rPr lang="es-ES" dirty="0">
                <a:ea typeface="+mn-lt"/>
                <a:cs typeface="+mn-lt"/>
              </a:rPr>
              <a:t>Comparar NoSQL con bases de datos SQL</a:t>
            </a:r>
            <a:endParaRPr lang="es-ES" dirty="0"/>
          </a:p>
          <a:p>
            <a:pPr marL="285750" indent="-285750">
              <a:buFont typeface="Arial" panose="020B0604020202020204"/>
              <a:buChar char="•"/>
            </a:pPr>
            <a:r>
              <a:rPr lang="es-ES" dirty="0">
                <a:ea typeface="+mn-lt"/>
                <a:cs typeface="+mn-lt"/>
              </a:rPr>
              <a:t>Analizar por qué AWS es un líder en bases de datos en la nube</a:t>
            </a:r>
            <a:endParaRPr lang="es-E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Cuadro de texto 3"/>
          <p:cNvSpPr txBox="1"/>
          <p:nvPr/>
        </p:nvSpPr>
        <p:spPr>
          <a:xfrm>
            <a:off x="1698625" y="320675"/>
            <a:ext cx="87941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Casos de uso: Ejemplos de empresas que usan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DynamoDB</a:t>
            </a:r>
            <a:endParaRPr lang="en-US" altLang="es-MX" sz="2500">
              <a:solidFill>
                <a:srgbClr val="2D72B8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pic>
        <p:nvPicPr>
          <p:cNvPr id="7" name="Imagen 6"/>
          <p:cNvPicPr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  <a:effectLst>
            <a:outerShdw blurRad="50800" dist="50800" dir="5400000" algn="ctr" rotWithShape="0">
              <a:srgbClr val="648BAF">
                <a:alpha val="100000"/>
              </a:srgbClr>
            </a:outerShdw>
          </a:effectLst>
        </p:spPr>
      </p:pic>
      <p:sp>
        <p:nvSpPr>
          <p:cNvPr id="5" name="Cuadro de texto 4"/>
          <p:cNvSpPr txBox="1"/>
          <p:nvPr/>
        </p:nvSpPr>
        <p:spPr>
          <a:xfrm>
            <a:off x="848360" y="2767965"/>
            <a:ext cx="3329305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Utiliza </a:t>
            </a:r>
            <a:r>
              <a:rPr lang="en-US" altLang="zh-CN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DynamoDB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 para </a:t>
            </a:r>
            <a:r>
              <a:rPr lang="en-US" altLang="zh-CN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almacenar metadatos de contenido y gestiona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r la personalización de </a:t>
            </a:r>
            <a:r>
              <a:rPr lang="en-US" altLang="zh-CN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recomendaciones</a:t>
            </a:r>
            <a:r>
              <a:rPr lang="en-US" altLang="zh-CN" sz="2000"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n-US" altLang="zh-CN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848360" y="2187575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500">
                <a:solidFill>
                  <a:srgbClr val="E50914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NETFLIX</a:t>
            </a:r>
            <a:endParaRPr lang="es-MX" altLang="en-US" sz="2500">
              <a:solidFill>
                <a:srgbClr val="E50914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4431665" y="2767965"/>
            <a:ext cx="332930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Usa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DynamoDB 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para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administrar reservas y disponibilidad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en tiempo real.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4431030" y="2187575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500">
                <a:solidFill>
                  <a:srgbClr val="FF385C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Airbnb</a:t>
            </a:r>
            <a:endParaRPr lang="es-MX" altLang="en-US" sz="2500">
              <a:solidFill>
                <a:srgbClr val="FF385C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8014970" y="2767965"/>
            <a:ext cx="332930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Maneja carritos de compra y registros de actividad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de los usuarios con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DynamoDB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8014335" y="2187575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s-MX" altLang="en-US" sz="2500">
                <a:solidFill>
                  <a:srgbClr val="232F3E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Amazon</a:t>
            </a:r>
            <a:endParaRPr lang="es-MX" altLang="en-US" sz="2500">
              <a:solidFill>
                <a:srgbClr val="232F3E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7" name="Imagen 6"/>
          <p:cNvPicPr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  <a:effectLst>
            <a:outerShdw blurRad="50800" dist="50800" dir="5400000" algn="ctr" rotWithShape="0">
              <a:srgbClr val="648BAF">
                <a:alpha val="100000"/>
              </a:srgbClr>
            </a:outerShdw>
          </a:effectLst>
        </p:spPr>
      </p:pic>
      <p:sp>
        <p:nvSpPr>
          <p:cNvPr id="4" name="Cuadro de texto 3"/>
          <p:cNvSpPr txBox="1"/>
          <p:nvPr/>
        </p:nvSpPr>
        <p:spPr>
          <a:xfrm>
            <a:off x="1337310" y="234315"/>
            <a:ext cx="951865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Caracter</a:t>
            </a:r>
            <a:r>
              <a:rPr lang="en-US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sticas: Escalabilidad, baja latencia, </a:t>
            </a:r>
            <a:endParaRPr lang="en-US" altLang="es-MX" sz="2500">
              <a:latin typeface="Bahnschrift SemiBold Condensed" panose="020B0502040204020203" charset="0"/>
              <a:cs typeface="Bahnschrift SemiBold Condensed" panose="020B0502040204020203" charset="0"/>
            </a:endParaRPr>
          </a:p>
          <a:p>
            <a:pPr algn="ctr"/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integraci</a:t>
            </a:r>
            <a:r>
              <a:rPr lang="en-US" altLang="en-US" sz="2500"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500">
                <a:latin typeface="Bahnschrift SemiBold Condensed" panose="020B0502040204020203" charset="0"/>
                <a:cs typeface="Bahnschrift SemiBold Condensed" panose="020B0502040204020203" charset="0"/>
              </a:rPr>
              <a:t>n con otros servicios de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AWS</a:t>
            </a:r>
            <a:endParaRPr lang="en-US" altLang="es-MX" sz="2500">
              <a:solidFill>
                <a:srgbClr val="2D72B8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5" name="Cuadro de texto 4"/>
          <p:cNvSpPr txBox="1"/>
          <p:nvPr/>
        </p:nvSpPr>
        <p:spPr>
          <a:xfrm>
            <a:off x="848360" y="3091180"/>
            <a:ext cx="3329305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Se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adapta autom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ticamente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a la carga de trabajo, permitiendo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manejar millones de solicitudes por segundo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sin degradaci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n del rendimiento.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6" name="Cuadro de texto 5"/>
          <p:cNvSpPr txBox="1"/>
          <p:nvPr/>
        </p:nvSpPr>
        <p:spPr>
          <a:xfrm>
            <a:off x="848360" y="2510790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Escalabilidad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9" name="Cuadro de texto 8"/>
          <p:cNvSpPr txBox="1"/>
          <p:nvPr/>
        </p:nvSpPr>
        <p:spPr>
          <a:xfrm>
            <a:off x="4431665" y="3091180"/>
            <a:ext cx="332930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Garantiza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tiempos de respuesta en milisegundos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ideal para aplicaciones en tiempo real.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0" name="Cuadro de texto 9"/>
          <p:cNvSpPr txBox="1"/>
          <p:nvPr/>
        </p:nvSpPr>
        <p:spPr>
          <a:xfrm>
            <a:off x="4431030" y="2510790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Baja latencia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1" name="Cuadro de texto 10"/>
          <p:cNvSpPr txBox="1"/>
          <p:nvPr/>
        </p:nvSpPr>
        <p:spPr>
          <a:xfrm>
            <a:off x="8014970" y="3091180"/>
            <a:ext cx="332930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Compatible con servicios como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AWS Lambda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Amazon API Gateway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AWS Glue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para an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lisis y procesamiento de datos.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2" name="Cuadro de texto 11"/>
          <p:cNvSpPr txBox="1"/>
          <p:nvPr/>
        </p:nvSpPr>
        <p:spPr>
          <a:xfrm>
            <a:off x="8014335" y="2510790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Integración con AWS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3" name="Imagen 12"/>
          <p:cNvPicPr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2762250" y="2000250"/>
            <a:ext cx="6667500" cy="2857500"/>
          </a:xfrm>
          <a:prstGeom prst="rect">
            <a:avLst/>
          </a:prstGeom>
          <a:effectLst>
            <a:outerShdw blurRad="50800" dist="50800" dir="5400000" algn="ctr" rotWithShape="0">
              <a:srgbClr val="648BAF">
                <a:alpha val="100000"/>
              </a:srgbClr>
            </a:outerShdw>
          </a:effectLst>
        </p:spPr>
      </p:pic>
      <p:sp>
        <p:nvSpPr>
          <p:cNvPr id="14" name="Cuadro de texto 13"/>
          <p:cNvSpPr txBox="1"/>
          <p:nvPr/>
        </p:nvSpPr>
        <p:spPr>
          <a:xfrm>
            <a:off x="319405" y="234315"/>
            <a:ext cx="1135062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s-MX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Costos y almacenamiento: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Tarifas por uso</a:t>
            </a:r>
            <a:r>
              <a:rPr lang="en-US" altLang="es-MX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l</a:t>
            </a:r>
            <a:r>
              <a:rPr lang="en-US" altLang="en-US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í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mites</a:t>
            </a:r>
            <a:r>
              <a:rPr lang="en-US" altLang="es-MX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5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ventajas</a:t>
            </a:r>
            <a:endParaRPr lang="en-US" altLang="es-MX" sz="2500">
              <a:solidFill>
                <a:srgbClr val="2D72B8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5" name="Cuadro de texto 14"/>
          <p:cNvSpPr txBox="1"/>
          <p:nvPr/>
        </p:nvSpPr>
        <p:spPr>
          <a:xfrm>
            <a:off x="1057275" y="1797050"/>
            <a:ext cx="332930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Se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paga seg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el n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ú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mero de lecturas y escrituras realizadas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sin necesidad de aprovisionar capacidad con anticipaci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n.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6" name="Cuadro de texto 15"/>
          <p:cNvSpPr txBox="1"/>
          <p:nvPr/>
        </p:nvSpPr>
        <p:spPr>
          <a:xfrm>
            <a:off x="1057275" y="1216660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Pago por demanda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7" name="Cuadro de texto 16"/>
          <p:cNvSpPr txBox="1"/>
          <p:nvPr/>
        </p:nvSpPr>
        <p:spPr>
          <a:xfrm>
            <a:off x="1057275" y="4518025"/>
            <a:ext cx="332930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Permite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reservar capacidad de lectura y escritura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para cargas de trabajo predecibles.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8" name="Cuadro de texto 17"/>
          <p:cNvSpPr txBox="1"/>
          <p:nvPr/>
        </p:nvSpPr>
        <p:spPr>
          <a:xfrm>
            <a:off x="1056640" y="3937635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Modo Aprovisionado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19" name="Cuadro de texto 18"/>
          <p:cNvSpPr txBox="1"/>
          <p:nvPr/>
        </p:nvSpPr>
        <p:spPr>
          <a:xfrm>
            <a:off x="7747000" y="1803400"/>
            <a:ext cx="3329305" cy="1322070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Autom</a:t>
            </a:r>
            <a:r>
              <a:rPr lang="en-US" altLang="en-US" sz="2000"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ticamente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escalable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sin necesidad de configurar tama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ñ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os de almacenamiento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fijo.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20" name="Cuadro de texto 19"/>
          <p:cNvSpPr txBox="1"/>
          <p:nvPr/>
        </p:nvSpPr>
        <p:spPr>
          <a:xfrm>
            <a:off x="7746365" y="1223010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s-MX" altLang="en-US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Almacenamiento</a:t>
            </a:r>
            <a:endParaRPr lang="es-MX" altLang="en-US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23" name="Cuadro de texto 22"/>
          <p:cNvSpPr txBox="1"/>
          <p:nvPr/>
        </p:nvSpPr>
        <p:spPr>
          <a:xfrm>
            <a:off x="7746365" y="3999865"/>
            <a:ext cx="3329305" cy="1630045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No requiere administraci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de infraestructura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,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copias de seguridad autom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á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ticas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y 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encriptaci</a:t>
            </a:r>
            <a:r>
              <a:rPr lang="en-US" altLang="en-US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ó</a:t>
            </a:r>
            <a:r>
              <a:rPr lang="en-US" altLang="es-MX" sz="2000">
                <a:solidFill>
                  <a:srgbClr val="2D72B8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n integrada</a:t>
            </a:r>
            <a:r>
              <a:rPr lang="en-US" altLang="es-MX" sz="2000">
                <a:latin typeface="Bahnschrift SemiBold Condensed" panose="020B0502040204020203" charset="0"/>
                <a:cs typeface="Bahnschrift SemiBold Condensed" panose="020B0502040204020203" charset="0"/>
              </a:rPr>
              <a:t> para seguridad.</a:t>
            </a:r>
            <a:endParaRPr lang="en-US" altLang="es-MX" sz="2000"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  <p:sp>
        <p:nvSpPr>
          <p:cNvPr id="24" name="Cuadro de texto 23"/>
          <p:cNvSpPr txBox="1"/>
          <p:nvPr/>
        </p:nvSpPr>
        <p:spPr>
          <a:xfrm>
            <a:off x="7745730" y="3419475"/>
            <a:ext cx="332994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es-MX" sz="2500">
                <a:solidFill>
                  <a:schemeClr val="tx1"/>
                </a:solidFill>
                <a:latin typeface="Bahnschrift SemiBold Condensed" panose="020B0502040204020203" charset="0"/>
                <a:cs typeface="Bahnschrift SemiBold Condensed" panose="020B0502040204020203" charset="0"/>
              </a:rPr>
              <a:t>Ventajas</a:t>
            </a:r>
            <a:endParaRPr lang="en-US" altLang="es-MX" sz="2500">
              <a:solidFill>
                <a:schemeClr val="tx1"/>
              </a:solidFill>
              <a:latin typeface="Bahnschrift SemiBold Condensed" panose="020B0502040204020203" charset="0"/>
              <a:cs typeface="Bahnschrift SemiBold Condensed" panose="020B0502040204020203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3230880" y="3059668"/>
            <a:ext cx="48432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4000" dirty="0"/>
              <a:t>Amazon </a:t>
            </a:r>
            <a:r>
              <a:rPr lang="es-MX" sz="4000" dirty="0" err="1"/>
              <a:t>Neptune</a:t>
            </a:r>
            <a:endParaRPr lang="es-MX" sz="4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8398" y="555998"/>
            <a:ext cx="300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¿Qué es Amazon </a:t>
            </a:r>
            <a:r>
              <a:rPr lang="es-MX" dirty="0" err="1"/>
              <a:t>Neptune</a:t>
            </a:r>
            <a:r>
              <a:rPr lang="es-MX" dirty="0"/>
              <a:t>?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398" y="1506742"/>
            <a:ext cx="8243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Amazon </a:t>
            </a:r>
            <a:r>
              <a:rPr lang="es-ES" dirty="0" err="1"/>
              <a:t>Neptune</a:t>
            </a:r>
            <a:r>
              <a:rPr lang="es-ES" dirty="0"/>
              <a:t> es un servicio de base de datos de grafos completamente administrado por AWS, diseñado para almacenar y consultar relaciones complejas entre datos. A diferencia de las bases de datos relacionales, donde los datos se organizan en tablas y filas, en </a:t>
            </a:r>
            <a:r>
              <a:rPr lang="es-ES" dirty="0" err="1"/>
              <a:t>Neptune</a:t>
            </a:r>
            <a:r>
              <a:rPr lang="es-ES" dirty="0"/>
              <a:t> los datos se almacenan como nodos y relaciones, lo que permite consultas más eficientes cuando se trata de redes interconectadas.</a:t>
            </a:r>
            <a:endParaRPr lang="es-MX" dirty="0"/>
          </a:p>
        </p:txBody>
      </p:sp>
      <p:pic>
        <p:nvPicPr>
          <p:cNvPr id="1026" name="Picture 2" descr="Analise dados gráficos com o Amazon Neptune | Blog DNX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4" y="3429000"/>
            <a:ext cx="4486275" cy="259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98398" y="555998"/>
            <a:ext cx="4917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Modelo de Datos y Lenguajes de Consulta</a:t>
            </a:r>
            <a:br>
              <a:rPr lang="es-ES" dirty="0"/>
            </a:b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898398" y="1506742"/>
            <a:ext cx="82433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Neptune</a:t>
            </a:r>
            <a:r>
              <a:rPr lang="es-ES" dirty="0"/>
              <a:t> soporta dos modelos de grafos: </a:t>
            </a:r>
            <a:r>
              <a:rPr lang="es-ES" b="1" dirty="0" err="1"/>
              <a:t>Property</a:t>
            </a:r>
            <a:r>
              <a:rPr lang="es-ES" b="1" dirty="0"/>
              <a:t> </a:t>
            </a:r>
            <a:r>
              <a:rPr lang="es-ES" b="1" dirty="0" err="1"/>
              <a:t>Graphs</a:t>
            </a:r>
            <a:r>
              <a:rPr lang="es-ES" dirty="0"/>
              <a:t>, consultados con </a:t>
            </a:r>
            <a:r>
              <a:rPr lang="es-ES" b="1" dirty="0" err="1"/>
              <a:t>Gremlin</a:t>
            </a:r>
            <a:r>
              <a:rPr lang="es-ES" dirty="0"/>
              <a:t>, ideal para analizar trayectorias y conexiones en redes, y </a:t>
            </a:r>
            <a:r>
              <a:rPr lang="es-ES" b="1" dirty="0"/>
              <a:t>RDF (</a:t>
            </a:r>
            <a:r>
              <a:rPr lang="es-ES" b="1" dirty="0" err="1"/>
              <a:t>Resource</a:t>
            </a:r>
            <a:r>
              <a:rPr lang="es-ES" b="1" dirty="0"/>
              <a:t> </a:t>
            </a:r>
            <a:r>
              <a:rPr lang="es-ES" b="1" dirty="0" err="1"/>
              <a:t>Description</a:t>
            </a:r>
            <a:r>
              <a:rPr lang="es-ES" b="1" dirty="0"/>
              <a:t> Framework)</a:t>
            </a:r>
            <a:r>
              <a:rPr lang="es-ES" dirty="0"/>
              <a:t>, que utiliza </a:t>
            </a:r>
            <a:r>
              <a:rPr lang="es-ES" b="1" dirty="0"/>
              <a:t>SPARQL</a:t>
            </a:r>
            <a:r>
              <a:rPr lang="es-ES" dirty="0"/>
              <a:t> para consultas semánticas y estructuradas. Estos modelos facilitan el análisis de datos interconectados, permitiendo búsquedas avanzadas, inferencias lógicas y representaciones de conocimiento en diversos sectores.</a:t>
            </a:r>
            <a:endParaRPr lang="es-MX" dirty="0"/>
          </a:p>
        </p:txBody>
      </p:sp>
      <p:pic>
        <p:nvPicPr>
          <p:cNvPr id="2" name="Picture 2" descr="Diagrama que muestra las relaciones entre las personas, incluidas las amistades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889" y="3565481"/>
            <a:ext cx="2768632" cy="25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53846" y="1510760"/>
            <a:ext cx="82113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redes sociales, </a:t>
            </a:r>
            <a:r>
              <a:rPr lang="es-ES" dirty="0" err="1"/>
              <a:t>Neptune</a:t>
            </a:r>
            <a:r>
              <a:rPr lang="es-ES" dirty="0"/>
              <a:t> permite modelar y analizar conexiones entre usuarios, identificar amigos en común y sugerir nuevas interacciones. Gracias a su capacidad para gestionar grandes volúmenes de relaciones, es utilizado en plataformas que requieren análisis de influencia, detección de comunidades y personalización de contenidos en tiempo real.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053846" y="81203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Casos de Uso</a:t>
            </a:r>
            <a:endParaRPr lang="es-MX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05840" y="1527709"/>
            <a:ext cx="81175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Amazon </a:t>
            </a:r>
            <a:r>
              <a:rPr lang="es-ES" dirty="0" err="1"/>
              <a:t>Neptune</a:t>
            </a:r>
            <a:r>
              <a:rPr lang="es-ES" dirty="0"/>
              <a:t> destaca por su integración con </a:t>
            </a:r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dirty="0"/>
              <a:t>, permitiendo el análisis predictivo en redes de datos complejas. Su </a:t>
            </a:r>
            <a:r>
              <a:rPr lang="es-ES" b="1" dirty="0"/>
              <a:t>escalabilidad</a:t>
            </a:r>
            <a:r>
              <a:rPr lang="es-ES" dirty="0"/>
              <a:t> garantiza alto rendimiento al ajustar automáticamente su capacidad según la demanda, soportando múltiples réplicas para disponibilidad global. Además, ofrece </a:t>
            </a:r>
            <a:r>
              <a:rPr lang="es-ES" b="1" dirty="0"/>
              <a:t>seguridad avanzada</a:t>
            </a:r>
            <a:r>
              <a:rPr lang="es-ES" dirty="0"/>
              <a:t>, con cifrado de datos en reposo y en tránsito, control de acceso mediante IAM y compatibilidad con redes privadas de AWS, asegurando la protección y cumplimiento normativo de la información almacenada.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005840" y="7114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Características </a:t>
            </a:r>
            <a:endParaRPr lang="es-MX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79576" y="1783741"/>
            <a:ext cx="9500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Amazon </a:t>
            </a:r>
            <a:r>
              <a:rPr lang="es-ES" dirty="0" err="1"/>
              <a:t>Neptune</a:t>
            </a:r>
            <a:r>
              <a:rPr lang="es-ES" dirty="0"/>
              <a:t> cobra por el uso de nodos de base de datos según su capacidad de procesamiento, almacenamiento escalable en función del espacio utilizado y consultas ejecutadas. Además, las tarifas incluyen costos de transferencia de datos, optimizables mediante buenas prácticas en consultas y administración de nodos.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1108710" y="10223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Costos y Almacenamiento</a:t>
            </a:r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967" y="3477306"/>
            <a:ext cx="8770637" cy="7932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9833" y="199176"/>
            <a:ext cx="793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Amazon</a:t>
            </a:r>
            <a:r>
              <a:rPr lang="pt-BR" sz="2800" b="1" dirty="0"/>
              <a:t> </a:t>
            </a:r>
            <a:r>
              <a:rPr lang="pt-BR" sz="2800" b="1" dirty="0" err="1"/>
              <a:t>Keyspaces</a:t>
            </a:r>
            <a:r>
              <a:rPr lang="pt-BR" sz="2800" b="1" dirty="0"/>
              <a:t> (para Apache Cassandra)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16460" y="1530035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¿Cómo funciona y qué ofrece?</a:t>
            </a:r>
            <a:endParaRPr lang="es-MX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834" y="2236206"/>
            <a:ext cx="7432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effectLst/>
                <a:latin typeface="Inter"/>
              </a:rPr>
              <a:t>Amazon </a:t>
            </a:r>
            <a:r>
              <a:rPr lang="es-MX" b="0" i="0" dirty="0" err="1">
                <a:effectLst/>
                <a:latin typeface="Inter"/>
              </a:rPr>
              <a:t>Keyspaces</a:t>
            </a:r>
            <a:r>
              <a:rPr lang="es-MX" b="0" i="0" dirty="0">
                <a:effectLst/>
                <a:latin typeface="Inter"/>
              </a:rPr>
              <a:t> es un servicio de base de datos completamente administrado y compatible con Apache </a:t>
            </a:r>
            <a:r>
              <a:rPr lang="es-MX" b="0" i="0" dirty="0" err="1">
                <a:effectLst/>
                <a:latin typeface="Inter"/>
              </a:rPr>
              <a:t>Cassandra</a:t>
            </a:r>
            <a:r>
              <a:rPr lang="es-MX" b="0" i="0" dirty="0">
                <a:effectLst/>
                <a:latin typeface="Inter"/>
              </a:rPr>
              <a:t>. Está diseñado para ofrecer a las empresas una solución escalable y altamente disponible para gestionar datos en un modelo clave-valor.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2"/>
          <a:stretch>
            <a:fillRect/>
          </a:stretch>
        </p:blipFill>
        <p:spPr bwMode="auto">
          <a:xfrm>
            <a:off x="7947767" y="1629624"/>
            <a:ext cx="3764399" cy="225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4279271" y="4216994"/>
            <a:ext cx="7432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/>
              </a:rPr>
              <a:t>O</a:t>
            </a:r>
            <a:r>
              <a:rPr lang="es-MX" b="0" i="0" dirty="0">
                <a:effectLst/>
                <a:latin typeface="Inter"/>
              </a:rPr>
              <a:t>pera como un servicio sin servidor, lo que significa que no requiere que los usuarios gestionen la infraestructura subyacente. Automáticamente escala para manejar el tráfico y el almacenamiento de datos, permitiendo a las empresas enfocarse en el desarrollo de aplicaciones en lugar de la administración de bases de datos.</a:t>
            </a:r>
            <a:endParaRPr lang="es-MX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32" y="3892765"/>
            <a:ext cx="2260585" cy="226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1248" y="529598"/>
            <a:ext cx="4794008" cy="16111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¿Qué es una base de datos NoSQL?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81050" y="529594"/>
            <a:ext cx="5601350" cy="1846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/>
              <a:t>No </a:t>
            </a:r>
            <a:r>
              <a:rPr lang="en-US" err="1"/>
              <a:t>siguen</a:t>
            </a:r>
            <a:r>
              <a:rPr lang="en-US" dirty="0"/>
              <a:t> un </a:t>
            </a:r>
            <a:r>
              <a:rPr lang="en-US" err="1"/>
              <a:t>esquema</a:t>
            </a:r>
            <a:r>
              <a:rPr lang="en-US" dirty="0"/>
              <a:t> </a:t>
            </a:r>
            <a:r>
              <a:rPr lang="en-US" err="1"/>
              <a:t>relacional</a:t>
            </a:r>
            <a:endParaRPr lang="en-US"/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err="1"/>
              <a:t>Diseñadas</a:t>
            </a:r>
            <a:r>
              <a:rPr lang="en-US"/>
              <a:t> para </a:t>
            </a:r>
            <a:r>
              <a:rPr lang="en-US" err="1"/>
              <a:t>escalabilidad</a:t>
            </a:r>
            <a:r>
              <a:rPr lang="en-US"/>
              <a:t> y </a:t>
            </a:r>
            <a:r>
              <a:rPr lang="en-US" err="1"/>
              <a:t>flexibilidad</a:t>
            </a:r>
            <a:endParaRPr lang="en-US" dirty="0" err="1"/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err="1"/>
              <a:t>Ejemplos</a:t>
            </a:r>
            <a:r>
              <a:rPr lang="en-US"/>
              <a:t>: MongoDB, Cassandra, Redis</a:t>
            </a:r>
            <a:endParaRPr lang="en-US"/>
          </a:p>
        </p:txBody>
      </p:sp>
      <p:pic>
        <p:nvPicPr>
          <p:cNvPr id="5" name="Marcador de posición de imagen 4" descr="Introduction to NoSQL Databases | Toptal®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t="13028" r="-5" b="13023"/>
          <a:stretch>
            <a:fillRect/>
          </a:stretch>
        </p:blipFill>
        <p:spPr>
          <a:xfrm>
            <a:off x="20" y="2140698"/>
            <a:ext cx="12191980" cy="4717302"/>
          </a:xfrm>
          <a:custGeom>
            <a:avLst/>
            <a:gdLst/>
            <a:ahLst/>
            <a:cxnLst/>
            <a:rect l="l" t="t" r="r" b="b"/>
            <a:pathLst>
              <a:path w="12192000" h="4717302">
                <a:moveTo>
                  <a:pt x="4545624" y="203817"/>
                </a:moveTo>
                <a:cubicBezTo>
                  <a:pt x="4760432" y="212378"/>
                  <a:pt x="4978404" y="270695"/>
                  <a:pt x="5197345" y="381665"/>
                </a:cubicBezTo>
                <a:cubicBezTo>
                  <a:pt x="5469063" y="519380"/>
                  <a:pt x="5697157" y="768676"/>
                  <a:pt x="5904467" y="1003103"/>
                </a:cubicBezTo>
                <a:cubicBezTo>
                  <a:pt x="6460267" y="1631811"/>
                  <a:pt x="7148441" y="1649803"/>
                  <a:pt x="7799404" y="1324958"/>
                </a:cubicBezTo>
                <a:cubicBezTo>
                  <a:pt x="8261577" y="1093435"/>
                  <a:pt x="8699978" y="808698"/>
                  <a:pt x="9177500" y="617080"/>
                </a:cubicBezTo>
                <a:cubicBezTo>
                  <a:pt x="10214180" y="198893"/>
                  <a:pt x="11218758" y="217816"/>
                  <a:pt x="12105586" y="813997"/>
                </a:cubicBezTo>
                <a:lnTo>
                  <a:pt x="12192000" y="876736"/>
                </a:lnTo>
                <a:lnTo>
                  <a:pt x="12192000" y="4717302"/>
                </a:lnTo>
                <a:lnTo>
                  <a:pt x="0" y="4717302"/>
                </a:lnTo>
                <a:lnTo>
                  <a:pt x="0" y="1347411"/>
                </a:lnTo>
                <a:lnTo>
                  <a:pt x="67985" y="1306589"/>
                </a:lnTo>
                <a:cubicBezTo>
                  <a:pt x="399959" y="1135764"/>
                  <a:pt x="748383" y="1140050"/>
                  <a:pt x="1114543" y="1215577"/>
                </a:cubicBezTo>
                <a:cubicBezTo>
                  <a:pt x="1512811" y="1297442"/>
                  <a:pt x="1920266" y="1359021"/>
                  <a:pt x="2324754" y="1365710"/>
                </a:cubicBezTo>
                <a:cubicBezTo>
                  <a:pt x="2699664" y="1371691"/>
                  <a:pt x="2952864" y="1090973"/>
                  <a:pt x="3197198" y="838924"/>
                </a:cubicBezTo>
                <a:cubicBezTo>
                  <a:pt x="3615781" y="406968"/>
                  <a:pt x="4073046" y="184983"/>
                  <a:pt x="4545624" y="203817"/>
                </a:cubicBezTo>
                <a:close/>
                <a:moveTo>
                  <a:pt x="2293086" y="102715"/>
                </a:moveTo>
                <a:cubicBezTo>
                  <a:pt x="2467546" y="91895"/>
                  <a:pt x="2639764" y="184257"/>
                  <a:pt x="2722654" y="350616"/>
                </a:cubicBezTo>
                <a:cubicBezTo>
                  <a:pt x="2833176" y="572429"/>
                  <a:pt x="2743044" y="841796"/>
                  <a:pt x="2521340" y="952264"/>
                </a:cubicBezTo>
                <a:cubicBezTo>
                  <a:pt x="2465913" y="979881"/>
                  <a:pt x="2407510" y="994953"/>
                  <a:pt x="2349358" y="998559"/>
                </a:cubicBezTo>
                <a:cubicBezTo>
                  <a:pt x="2174899" y="1009379"/>
                  <a:pt x="2002682" y="917016"/>
                  <a:pt x="1919790" y="750657"/>
                </a:cubicBezTo>
                <a:cubicBezTo>
                  <a:pt x="1809268" y="528844"/>
                  <a:pt x="1899400" y="259477"/>
                  <a:pt x="2121104" y="149010"/>
                </a:cubicBezTo>
                <a:cubicBezTo>
                  <a:pt x="2176531" y="121393"/>
                  <a:pt x="2234933" y="106322"/>
                  <a:pt x="2293086" y="102715"/>
                </a:cubicBezTo>
                <a:close/>
                <a:moveTo>
                  <a:pt x="3233525" y="424"/>
                </a:moveTo>
                <a:cubicBezTo>
                  <a:pt x="3319824" y="-4928"/>
                  <a:pt x="3405013" y="40760"/>
                  <a:pt x="3446016" y="123053"/>
                </a:cubicBezTo>
                <a:cubicBezTo>
                  <a:pt x="3500689" y="232777"/>
                  <a:pt x="3456103" y="366023"/>
                  <a:pt x="3346432" y="420668"/>
                </a:cubicBezTo>
                <a:cubicBezTo>
                  <a:pt x="3319014" y="434329"/>
                  <a:pt x="3290125" y="441785"/>
                  <a:pt x="3261358" y="443568"/>
                </a:cubicBezTo>
                <a:cubicBezTo>
                  <a:pt x="3175059" y="448921"/>
                  <a:pt x="3089870" y="403232"/>
                  <a:pt x="3048866" y="320940"/>
                </a:cubicBezTo>
                <a:cubicBezTo>
                  <a:pt x="2994194" y="211215"/>
                  <a:pt x="3038779" y="77969"/>
                  <a:pt x="3148451" y="23324"/>
                </a:cubicBezTo>
                <a:cubicBezTo>
                  <a:pt x="3175869" y="9663"/>
                  <a:pt x="3204758" y="2208"/>
                  <a:pt x="3233525" y="42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9834" y="642735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de datos</a:t>
            </a:r>
            <a:endParaRPr lang="es-MX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834" y="1252086"/>
            <a:ext cx="743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0" dirty="0">
                <a:effectLst/>
                <a:latin typeface="Inter"/>
              </a:rPr>
              <a:t>Amazon </a:t>
            </a:r>
            <a:r>
              <a:rPr lang="es-MX" i="0" dirty="0" err="1">
                <a:effectLst/>
                <a:latin typeface="Inter"/>
              </a:rPr>
              <a:t>Keyspaces</a:t>
            </a:r>
            <a:r>
              <a:rPr lang="es-MX" i="0" dirty="0">
                <a:effectLst/>
                <a:latin typeface="Inter"/>
              </a:rPr>
              <a:t> utiliza un modelo de datos clave-valor, basado en Apache </a:t>
            </a:r>
            <a:r>
              <a:rPr lang="es-MX" i="0" dirty="0" err="1">
                <a:effectLst/>
                <a:latin typeface="Inter"/>
              </a:rPr>
              <a:t>Cassandra</a:t>
            </a:r>
            <a:r>
              <a:rPr lang="es-MX" i="0" dirty="0">
                <a:effectLst/>
                <a:latin typeface="Inter"/>
              </a:rPr>
              <a:t>. Este modelo es ideal para aplicaciones que requieren alta velocidad y baja latencia en la lectura y escritura de datos.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3951837" y="3128313"/>
            <a:ext cx="74328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Tablas</a:t>
            </a:r>
            <a:r>
              <a:rPr lang="es-MX" b="0" i="0" dirty="0">
                <a:effectLst/>
                <a:latin typeface="Inter"/>
              </a:rPr>
              <a:t>: Organizan los datos en filas y columnas.</a:t>
            </a:r>
            <a:endParaRPr lang="es-MX" b="0" i="0" dirty="0">
              <a:effectLst/>
              <a:latin typeface="Inter"/>
            </a:endParaRPr>
          </a:p>
          <a:p>
            <a:pPr algn="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Clave de partición</a:t>
            </a:r>
            <a:r>
              <a:rPr lang="es-MX" b="0" i="0" dirty="0">
                <a:effectLst/>
                <a:latin typeface="Inter"/>
              </a:rPr>
              <a:t>: Identifica de manera única la partición donde se almacenan los datos.</a:t>
            </a:r>
            <a:endParaRPr lang="es-MX" b="0" i="0" dirty="0">
              <a:effectLst/>
              <a:latin typeface="Inter"/>
            </a:endParaRPr>
          </a:p>
          <a:p>
            <a:pPr algn="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Clave de </a:t>
            </a:r>
            <a:r>
              <a:rPr lang="es-MX" b="1" i="0" dirty="0" err="1">
                <a:effectLst/>
                <a:latin typeface="Inter"/>
              </a:rPr>
              <a:t>clustering</a:t>
            </a:r>
            <a:r>
              <a:rPr lang="es-MX" b="0" i="0" dirty="0">
                <a:effectLst/>
                <a:latin typeface="Inter"/>
              </a:rPr>
              <a:t>: Ordena los datos dentro de una partición.</a:t>
            </a:r>
            <a:endParaRPr lang="es-MX" b="0" i="0" dirty="0">
              <a:effectLst/>
              <a:latin typeface="Inter"/>
            </a:endParaRPr>
          </a:p>
          <a:p>
            <a:pPr algn="r"/>
            <a:endParaRPr lang="es-MX" dirty="0"/>
          </a:p>
        </p:txBody>
      </p:sp>
      <p:sp>
        <p:nvSpPr>
          <p:cNvPr id="2" name="CuadroTexto 1"/>
          <p:cNvSpPr txBox="1"/>
          <p:nvPr/>
        </p:nvSpPr>
        <p:spPr>
          <a:xfrm>
            <a:off x="9510666" y="2758981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Estructura:</a:t>
            </a:r>
            <a:endParaRPr lang="es-MX" dirty="0"/>
          </a:p>
        </p:txBody>
      </p:sp>
      <p:pic>
        <p:nvPicPr>
          <p:cNvPr id="2050" name="Picture 2" descr="Connect to Amazon Keyspaces from your desktop using IntelliJ, PyCharm, or  DataGrip IDEs | AWS Database Blo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99" y="2733764"/>
            <a:ext cx="3848858" cy="254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9834" y="642735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effectLst/>
                <a:latin typeface="Inter"/>
              </a:rPr>
              <a:t>Casos de uso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79834" y="1252086"/>
            <a:ext cx="7432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ter"/>
              </a:rPr>
              <a:t>E</a:t>
            </a:r>
            <a:r>
              <a:rPr lang="es-MX" b="0" i="0" dirty="0">
                <a:effectLst/>
                <a:latin typeface="Inter"/>
              </a:rPr>
              <a:t>s ideal para aplicaciones que requieren manejar grandes volúmenes de datos con alta disponibilidad y baja latencia. Algunos casos de uso comunes incluyen: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05073" y="2621318"/>
            <a:ext cx="74328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s-MX" b="1" i="0" dirty="0">
                <a:effectLst/>
                <a:latin typeface="Inter"/>
              </a:rPr>
              <a:t>Análisis de </a:t>
            </a:r>
            <a:r>
              <a:rPr lang="es-MX" b="1" i="0" dirty="0" err="1">
                <a:effectLst/>
                <a:latin typeface="Inter"/>
              </a:rPr>
              <a:t>big</a:t>
            </a:r>
            <a:r>
              <a:rPr lang="es-MX" b="1" i="0" dirty="0">
                <a:effectLst/>
                <a:latin typeface="Inter"/>
              </a:rPr>
              <a:t> data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Almacenamiento y procesamiento de grandes volúmenes de datos para análisis predictivo y toma de decisiones.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b="1" i="0" dirty="0">
                <a:effectLst/>
                <a:latin typeface="Inter"/>
              </a:rPr>
              <a:t>Monitoreo en tiempo real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Captura y análisis de datos de aplicaciones y sistemas en tiempo real.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MX" b="1" i="0" dirty="0" err="1">
                <a:effectLst/>
                <a:latin typeface="Inter"/>
              </a:rPr>
              <a:t>IoT</a:t>
            </a:r>
            <a:r>
              <a:rPr lang="es-MX" b="1" i="0" dirty="0">
                <a:effectLst/>
                <a:latin typeface="Inter"/>
              </a:rPr>
              <a:t> (Internet de las cosas)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Gestión de datos generados por dispositivos </a:t>
            </a:r>
            <a:r>
              <a:rPr lang="es-MX" b="0" i="0" dirty="0" err="1">
                <a:effectLst/>
                <a:latin typeface="Inter"/>
              </a:rPr>
              <a:t>IoT</a:t>
            </a:r>
            <a:r>
              <a:rPr lang="es-MX" b="0" i="0" dirty="0">
                <a:effectLst/>
                <a:latin typeface="Inter"/>
              </a:rPr>
              <a:t>, como sensores y wearables, con alta escalabilidad.</a:t>
            </a:r>
            <a:endParaRPr lang="es-MX" b="0" i="0" dirty="0">
              <a:effectLst/>
              <a:latin typeface="Inter"/>
            </a:endParaRPr>
          </a:p>
          <a:p>
            <a:pPr algn="r"/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28" y="1525213"/>
            <a:ext cx="3909624" cy="21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083" y="4964967"/>
            <a:ext cx="2181790" cy="145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33" y="4182388"/>
            <a:ext cx="2343064" cy="233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85020"/>
            <a:ext cx="4065004" cy="16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79834" y="642735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 err="1">
                <a:effectLst/>
                <a:latin typeface="Inter"/>
              </a:rPr>
              <a:t>Caracteristicas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94101" y="1593348"/>
            <a:ext cx="7432895" cy="439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Alta disponibilidad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Los datos se replican automáticamente en múltiples zonas de disponibilidad (</a:t>
            </a:r>
            <a:r>
              <a:rPr lang="es-MX" b="0" i="0" dirty="0" err="1">
                <a:effectLst/>
                <a:latin typeface="Inter"/>
              </a:rPr>
              <a:t>AZs</a:t>
            </a:r>
            <a:r>
              <a:rPr lang="es-MX" b="0" i="0" dirty="0">
                <a:effectLst/>
                <a:latin typeface="Inter"/>
              </a:rPr>
              <a:t>) para garantizar la durabilidad y la continuidad del negocio.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Compatibilidad con </a:t>
            </a:r>
            <a:r>
              <a:rPr lang="es-MX" b="1" i="0" dirty="0" err="1">
                <a:effectLst/>
                <a:latin typeface="Inter"/>
              </a:rPr>
              <a:t>Cassandra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Soporte nativo para </a:t>
            </a:r>
            <a:r>
              <a:rPr lang="es-MX" b="0" i="0" dirty="0" err="1">
                <a:effectLst/>
                <a:latin typeface="Inter"/>
              </a:rPr>
              <a:t>Cassandra</a:t>
            </a:r>
            <a:r>
              <a:rPr lang="es-MX" b="0" i="0" dirty="0">
                <a:effectLst/>
                <a:latin typeface="Inter"/>
              </a:rPr>
              <a:t> </a:t>
            </a:r>
            <a:r>
              <a:rPr lang="es-MX" b="0" i="0" dirty="0" err="1">
                <a:effectLst/>
                <a:latin typeface="Inter"/>
              </a:rPr>
              <a:t>Query</a:t>
            </a:r>
            <a:r>
              <a:rPr lang="es-MX" b="0" i="0" dirty="0">
                <a:effectLst/>
                <a:latin typeface="Inter"/>
              </a:rPr>
              <a:t> </a:t>
            </a:r>
            <a:r>
              <a:rPr lang="es-MX" b="0" i="0" dirty="0" err="1">
                <a:effectLst/>
                <a:latin typeface="Inter"/>
              </a:rPr>
              <a:t>Language</a:t>
            </a:r>
            <a:r>
              <a:rPr lang="es-MX" b="0" i="0" dirty="0">
                <a:effectLst/>
                <a:latin typeface="Inter"/>
              </a:rPr>
              <a:t> (CQL) y drivers de </a:t>
            </a:r>
            <a:r>
              <a:rPr lang="es-MX" b="0" i="0" dirty="0" err="1">
                <a:effectLst/>
                <a:latin typeface="Inter"/>
              </a:rPr>
              <a:t>Cassandra</a:t>
            </a:r>
            <a:r>
              <a:rPr lang="es-MX" b="0" i="0" dirty="0">
                <a:effectLst/>
                <a:latin typeface="Inter"/>
              </a:rPr>
              <a:t>, lo que facilita la migración de aplicaciones existentes.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Sin gestión de infraestructura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Amazon se encarga del aprovisionamiento, parches, copias de seguridad y escalado, lo que reduce la carga operativa.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Inter"/>
              </a:rPr>
              <a:t>Escalabilidad automática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Ajusta automáticamente la capacidad para manejar picos de tráfico sin interrupciones.</a:t>
            </a:r>
            <a:endParaRPr lang="es-MX" b="0" i="0" dirty="0">
              <a:effectLst/>
              <a:latin typeface="Inter"/>
            </a:endParaRPr>
          </a:p>
          <a:p>
            <a:pPr algn="r"/>
            <a:endParaRPr lang="es-MX" dirty="0"/>
          </a:p>
        </p:txBody>
      </p:sp>
      <p:pic>
        <p:nvPicPr>
          <p:cNvPr id="4098" name="Picture 2" descr="Benchmarking Data Migration from Cassandra to Azure Cosmos DB Cassandra API  - Azure Cosmos DB B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5" t="33509" r="72079" b="31798"/>
          <a:stretch>
            <a:fillRect/>
          </a:stretch>
        </p:blipFill>
        <p:spPr bwMode="auto">
          <a:xfrm>
            <a:off x="8962931" y="1774076"/>
            <a:ext cx="2289605" cy="171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scalabilidad del software: tipos de sistemas escalables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MX"/>
          </a:p>
        </p:txBody>
      </p:sp>
      <p:sp>
        <p:nvSpPr>
          <p:cNvPr id="3" name="AutoShape 6" descr="Escalabilidad del software: tipos de sistemas escalables"/>
          <p:cNvSpPr>
            <a:spLocks noChangeAspect="1" noChangeArrowheads="1"/>
          </p:cNvSpPr>
          <p:nvPr/>
        </p:nvSpPr>
        <p:spPr bwMode="auto">
          <a:xfrm>
            <a:off x="5645885" y="4026527"/>
            <a:ext cx="2722075" cy="27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MX"/>
          </a:p>
        </p:txBody>
      </p:sp>
      <p:sp>
        <p:nvSpPr>
          <p:cNvPr id="4" name="AutoShape 8" descr="Escalabilidad del software: tipos de sistemas escalables"/>
          <p:cNvSpPr>
            <a:spLocks noChangeAspect="1" noChangeArrowheads="1"/>
          </p:cNvSpPr>
          <p:nvPr/>
        </p:nvSpPr>
        <p:spPr bwMode="auto">
          <a:xfrm>
            <a:off x="8608924" y="3343246"/>
            <a:ext cx="2643612" cy="264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s-MX"/>
          </a:p>
        </p:txBody>
      </p:sp>
      <p:pic>
        <p:nvPicPr>
          <p:cNvPr id="4108" name="Picture 12" descr="Por qué es importante la escalabilidad y cómo garantizar que su aplicación  sea escalable? | AppMast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2" r="21075"/>
          <a:stretch>
            <a:fillRect/>
          </a:stretch>
        </p:blipFill>
        <p:spPr bwMode="auto">
          <a:xfrm>
            <a:off x="9551335" y="3622066"/>
            <a:ext cx="2337038" cy="222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79834" y="642735"/>
            <a:ext cx="33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dirty="0">
                <a:latin typeface="Inter"/>
              </a:rPr>
              <a:t>Costos </a:t>
            </a:r>
            <a:r>
              <a:rPr lang="es-MX" b="1">
                <a:latin typeface="Inter"/>
              </a:rPr>
              <a:t>y almacenamiento</a:t>
            </a:r>
            <a:endParaRPr lang="es-MX" b="1">
              <a:latin typeface="Inter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9834" y="1252086"/>
            <a:ext cx="743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0" dirty="0">
                <a:effectLst/>
                <a:latin typeface="Inter"/>
              </a:rPr>
              <a:t>Amazon </a:t>
            </a:r>
            <a:r>
              <a:rPr lang="es-MX" i="0" dirty="0" err="1">
                <a:effectLst/>
                <a:latin typeface="Inter"/>
              </a:rPr>
              <a:t>Keyspaces</a:t>
            </a:r>
            <a:r>
              <a:rPr lang="es-MX" i="0" dirty="0">
                <a:effectLst/>
                <a:latin typeface="Inter"/>
              </a:rPr>
              <a:t> sigue un modelo de pago por demanda, lo que lo hace flexible y rentable para empresas de todos los tamaños.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05073" y="2301104"/>
            <a:ext cx="7432895" cy="376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</a:pPr>
            <a:r>
              <a:rPr lang="es-MX" b="1" i="0" dirty="0">
                <a:effectLst/>
                <a:latin typeface="Inter"/>
              </a:rPr>
              <a:t>Costos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Se paga solo por lo que se usa, basado en las operaciones de lectura/escritura y el almacenamiento consumido.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No hay costos iniciales ni compromisos a largo plazo.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s-MX" b="1" i="0" dirty="0">
                <a:effectLst/>
                <a:latin typeface="Inter"/>
              </a:rPr>
              <a:t>Almacenamiento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Escalable de manera ilimitada, sin límites predefinidos en el tamaño de las tablas.</a:t>
            </a:r>
            <a:endParaRPr lang="es-MX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s-MX" b="1" i="0" dirty="0">
                <a:effectLst/>
                <a:latin typeface="Inter"/>
              </a:rPr>
              <a:t>Beneficios de escalabilidad</a:t>
            </a:r>
            <a:r>
              <a:rPr lang="es-MX" b="0" i="0" dirty="0">
                <a:effectLst/>
                <a:latin typeface="Inter"/>
              </a:rPr>
              <a:t>:</a:t>
            </a:r>
            <a:endParaRPr lang="es-MX" b="0" i="0" dirty="0">
              <a:effectLst/>
              <a:latin typeface="Inter"/>
            </a:endParaRPr>
          </a:p>
          <a:p>
            <a:pPr lvl="1" algn="l">
              <a:spcBef>
                <a:spcPts val="300"/>
              </a:spcBef>
            </a:pPr>
            <a:r>
              <a:rPr lang="es-MX" b="0" i="0" dirty="0">
                <a:effectLst/>
                <a:latin typeface="Inter"/>
              </a:rPr>
              <a:t>Ajusta automáticamente la capacidad para manejar cargas de trabajo variables, lo que lo hace ideal para aplicaciones con patrones de tráfico impredecibles.</a:t>
            </a:r>
            <a:endParaRPr lang="es-MX" b="0" i="0" dirty="0">
              <a:effectLst/>
              <a:latin typeface="Inter"/>
            </a:endParaRPr>
          </a:p>
          <a:p>
            <a:pPr algn="r"/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5174" y="3220768"/>
            <a:ext cx="1705880" cy="208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1" y="227091"/>
            <a:ext cx="1795665" cy="320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FFFFFF"/>
                </a:solidFill>
              </a:rPr>
              <a:t>Para finalizer</a:t>
            </a:r>
            <a:r>
              <a:rPr lang="en-US">
                <a:solidFill>
                  <a:srgbClr val="FFFFFF"/>
                </a:solidFill>
              </a:rPr>
              <a:t>:		</a:t>
            </a:r>
            <a:endParaRPr lang="es-MX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/>
          <p:cNvGraphicFramePr>
            <a:graphicFrameLocks noGrp="1"/>
          </p:cNvGraphicFramePr>
          <p:nvPr>
            <p:ph idx="1"/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ea typeface="+mn-lt"/>
                <a:cs typeface="+mn-lt"/>
              </a:rPr>
              <a:t>Amazon Web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. (s.f.). </a:t>
            </a:r>
            <a:r>
              <a:rPr lang="es-ES" i="1" dirty="0">
                <a:ea typeface="+mn-lt"/>
                <a:cs typeface="+mn-lt"/>
              </a:rPr>
              <a:t>Amazon </a:t>
            </a:r>
            <a:r>
              <a:rPr lang="es-ES" i="1" dirty="0" err="1">
                <a:ea typeface="+mn-lt"/>
                <a:cs typeface="+mn-lt"/>
              </a:rPr>
              <a:t>DocumentDB</a:t>
            </a:r>
            <a:r>
              <a:rPr lang="es-ES" i="1" dirty="0">
                <a:ea typeface="+mn-lt"/>
                <a:cs typeface="+mn-lt"/>
              </a:rPr>
              <a:t> (con compatibilidad con MongoDB)</a:t>
            </a:r>
            <a:r>
              <a:rPr lang="es-ES" dirty="0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1"/>
              </a:rPr>
              <a:t>https://aws.amazon.com/documentdb/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Amazon Web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. (s.f.). </a:t>
            </a:r>
            <a:r>
              <a:rPr lang="es-ES" i="1" dirty="0">
                <a:ea typeface="+mn-lt"/>
                <a:cs typeface="+mn-lt"/>
              </a:rPr>
              <a:t>Amazon </a:t>
            </a:r>
            <a:r>
              <a:rPr lang="es-ES" i="1" dirty="0" err="1">
                <a:ea typeface="+mn-lt"/>
                <a:cs typeface="+mn-lt"/>
              </a:rPr>
              <a:t>DynamoDB</a:t>
            </a:r>
            <a:r>
              <a:rPr lang="es-ES" dirty="0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2"/>
              </a:rPr>
              <a:t>https://aws.amazon.com/dynamodb/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Amazon Web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. (s.f.). </a:t>
            </a:r>
            <a:r>
              <a:rPr lang="es-ES" i="1" dirty="0">
                <a:ea typeface="+mn-lt"/>
                <a:cs typeface="+mn-lt"/>
              </a:rPr>
              <a:t>Amazon </a:t>
            </a:r>
            <a:r>
              <a:rPr lang="es-ES" i="1" dirty="0" err="1">
                <a:ea typeface="+mn-lt"/>
                <a:cs typeface="+mn-lt"/>
              </a:rPr>
              <a:t>Keyspaces</a:t>
            </a:r>
            <a:r>
              <a:rPr lang="es-ES" i="1" dirty="0">
                <a:ea typeface="+mn-lt"/>
                <a:cs typeface="+mn-lt"/>
              </a:rPr>
              <a:t> (</a:t>
            </a:r>
            <a:r>
              <a:rPr lang="es-ES" i="1" dirty="0" err="1">
                <a:ea typeface="+mn-lt"/>
                <a:cs typeface="+mn-lt"/>
              </a:rPr>
              <a:t>for</a:t>
            </a:r>
            <a:r>
              <a:rPr lang="es-ES" i="1" dirty="0">
                <a:ea typeface="+mn-lt"/>
                <a:cs typeface="+mn-lt"/>
              </a:rPr>
              <a:t> Apache </a:t>
            </a:r>
            <a:r>
              <a:rPr lang="es-ES" i="1" dirty="0" err="1">
                <a:ea typeface="+mn-lt"/>
                <a:cs typeface="+mn-lt"/>
              </a:rPr>
              <a:t>Cassandra</a:t>
            </a:r>
            <a:r>
              <a:rPr lang="es-ES" i="1" dirty="0">
                <a:ea typeface="+mn-lt"/>
                <a:cs typeface="+mn-lt"/>
              </a:rPr>
              <a:t>)</a:t>
            </a:r>
            <a:r>
              <a:rPr lang="es-ES" dirty="0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3"/>
              </a:rPr>
              <a:t>https://aws.amazon.com/keyspaces/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Amazon Web </a:t>
            </a:r>
            <a:r>
              <a:rPr lang="es-ES" dirty="0" err="1">
                <a:ea typeface="+mn-lt"/>
                <a:cs typeface="+mn-lt"/>
              </a:rPr>
              <a:t>Services</a:t>
            </a:r>
            <a:r>
              <a:rPr lang="es-ES" dirty="0">
                <a:ea typeface="+mn-lt"/>
                <a:cs typeface="+mn-lt"/>
              </a:rPr>
              <a:t>. (s.f.). </a:t>
            </a:r>
            <a:r>
              <a:rPr lang="es-ES" i="1" dirty="0">
                <a:ea typeface="+mn-lt"/>
                <a:cs typeface="+mn-lt"/>
              </a:rPr>
              <a:t>Amazon </a:t>
            </a:r>
            <a:r>
              <a:rPr lang="es-ES" i="1" dirty="0" err="1">
                <a:ea typeface="+mn-lt"/>
                <a:cs typeface="+mn-lt"/>
              </a:rPr>
              <a:t>Neptune</a:t>
            </a:r>
            <a:r>
              <a:rPr lang="es-ES" dirty="0">
                <a:ea typeface="+mn-lt"/>
                <a:cs typeface="+mn-lt"/>
              </a:rPr>
              <a:t>. AWS. Recuperado el 31 de enero de 2025, de </a:t>
            </a:r>
            <a:r>
              <a:rPr lang="es-ES" dirty="0">
                <a:ea typeface="+mn-lt"/>
                <a:cs typeface="+mn-lt"/>
                <a:hlinkClick r:id="rId4"/>
              </a:rPr>
              <a:t>https://aws.amazon.com/neptune/</a:t>
            </a:r>
            <a:endParaRPr lang="es-ES" dirty="0"/>
          </a:p>
          <a:p>
            <a:r>
              <a:rPr lang="es-ES" dirty="0" err="1">
                <a:ea typeface="+mn-lt"/>
                <a:cs typeface="+mn-lt"/>
              </a:rPr>
              <a:t>Vaish</a:t>
            </a:r>
            <a:r>
              <a:rPr lang="es-ES" dirty="0">
                <a:ea typeface="+mn-lt"/>
                <a:cs typeface="+mn-lt"/>
              </a:rPr>
              <a:t>, G. (2013). </a:t>
            </a:r>
            <a:r>
              <a:rPr lang="es-ES" i="1" dirty="0" err="1">
                <a:ea typeface="+mn-lt"/>
                <a:cs typeface="+mn-lt"/>
              </a:rPr>
              <a:t>Getting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started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with</a:t>
            </a:r>
            <a:r>
              <a:rPr lang="es-ES" i="1" dirty="0">
                <a:ea typeface="+mn-lt"/>
                <a:cs typeface="+mn-lt"/>
              </a:rPr>
              <a:t> NoSQL</a:t>
            </a:r>
            <a:r>
              <a:rPr lang="es-ES" dirty="0">
                <a:ea typeface="+mn-lt"/>
                <a:cs typeface="+mn-lt"/>
              </a:rPr>
              <a:t>. </a:t>
            </a:r>
            <a:r>
              <a:rPr lang="es-ES" dirty="0" err="1">
                <a:ea typeface="+mn-lt"/>
                <a:cs typeface="+mn-lt"/>
              </a:rPr>
              <a:t>Packt</a:t>
            </a:r>
            <a:r>
              <a:rPr lang="es-ES" dirty="0">
                <a:ea typeface="+mn-lt"/>
                <a:cs typeface="+mn-lt"/>
              </a:rPr>
              <a:t> Publishing.</a:t>
            </a:r>
            <a:endParaRPr lang="es-ES" dirty="0"/>
          </a:p>
          <a:p>
            <a:r>
              <a:rPr lang="es-ES" dirty="0" err="1">
                <a:ea typeface="+mn-lt"/>
                <a:cs typeface="+mn-lt"/>
              </a:rPr>
              <a:t>Sadalage</a:t>
            </a:r>
            <a:r>
              <a:rPr lang="es-ES" dirty="0">
                <a:ea typeface="+mn-lt"/>
                <a:cs typeface="+mn-lt"/>
              </a:rPr>
              <a:t>, P. &amp; </a:t>
            </a:r>
            <a:r>
              <a:rPr lang="es-ES" dirty="0" err="1">
                <a:ea typeface="+mn-lt"/>
                <a:cs typeface="+mn-lt"/>
              </a:rPr>
              <a:t>Fowler</a:t>
            </a:r>
            <a:r>
              <a:rPr lang="es-ES" dirty="0">
                <a:ea typeface="+mn-lt"/>
                <a:cs typeface="+mn-lt"/>
              </a:rPr>
              <a:t>, M. (2012). </a:t>
            </a:r>
            <a:r>
              <a:rPr lang="es-ES" i="1" dirty="0">
                <a:ea typeface="+mn-lt"/>
                <a:cs typeface="+mn-lt"/>
              </a:rPr>
              <a:t>NoSQL </a:t>
            </a:r>
            <a:r>
              <a:rPr lang="es-ES" i="1" dirty="0" err="1">
                <a:ea typeface="+mn-lt"/>
                <a:cs typeface="+mn-lt"/>
              </a:rPr>
              <a:t>distilled</a:t>
            </a:r>
            <a:r>
              <a:rPr lang="es-ES" i="1" dirty="0">
                <a:ea typeface="+mn-lt"/>
                <a:cs typeface="+mn-lt"/>
              </a:rPr>
              <a:t>: A </a:t>
            </a:r>
            <a:r>
              <a:rPr lang="es-ES" i="1" dirty="0" err="1">
                <a:ea typeface="+mn-lt"/>
                <a:cs typeface="+mn-lt"/>
              </a:rPr>
              <a:t>brief</a:t>
            </a:r>
            <a:r>
              <a:rPr lang="es-ES" i="1" dirty="0">
                <a:ea typeface="+mn-lt"/>
                <a:cs typeface="+mn-lt"/>
              </a:rPr>
              <a:t> guide </a:t>
            </a:r>
            <a:r>
              <a:rPr lang="es-ES" i="1" dirty="0" err="1">
                <a:ea typeface="+mn-lt"/>
                <a:cs typeface="+mn-lt"/>
              </a:rPr>
              <a:t>to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the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emerging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world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of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polyglot</a:t>
            </a:r>
            <a:r>
              <a:rPr lang="es-ES" i="1" dirty="0">
                <a:ea typeface="+mn-lt"/>
                <a:cs typeface="+mn-lt"/>
              </a:rPr>
              <a:t> </a:t>
            </a:r>
            <a:r>
              <a:rPr lang="es-ES" i="1" dirty="0" err="1">
                <a:ea typeface="+mn-lt"/>
                <a:cs typeface="+mn-lt"/>
              </a:rPr>
              <a:t>persistence</a:t>
            </a:r>
            <a:r>
              <a:rPr lang="es-ES" dirty="0">
                <a:ea typeface="+mn-lt"/>
                <a:cs typeface="+mn-lt"/>
              </a:rPr>
              <a:t>. Addison-Wesley.</a:t>
            </a:r>
            <a:endParaRPr lang="es-ES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18" y="3694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Ventajas de NoSQL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080" y="2145465"/>
            <a:ext cx="5588281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err="1"/>
              <a:t>Escalabilidad</a:t>
            </a:r>
            <a:r>
              <a:rPr lang="en-US"/>
              <a:t> horizontal</a:t>
            </a:r>
            <a:endParaRPr lang="es-ES"/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err="1"/>
              <a:t>Manejo</a:t>
            </a:r>
            <a:r>
              <a:rPr lang="en-US" dirty="0"/>
              <a:t> </a:t>
            </a:r>
            <a:r>
              <a:rPr lang="en-US" err="1"/>
              <a:t>eficiente</a:t>
            </a:r>
            <a:r>
              <a:rPr lang="en-US" dirty="0"/>
              <a:t> de </a:t>
            </a:r>
            <a:r>
              <a:rPr lang="en-US" err="1"/>
              <a:t>datos</a:t>
            </a:r>
            <a:r>
              <a:rPr lang="en-US" dirty="0"/>
              <a:t> no </a:t>
            </a:r>
            <a:r>
              <a:rPr lang="en-US" err="1"/>
              <a:t>estructurados</a:t>
            </a:r>
            <a:endParaRPr lang="en-US"/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/>
              <a:t>Alta </a:t>
            </a:r>
            <a:r>
              <a:rPr lang="en-US" err="1"/>
              <a:t>disponibilidad</a:t>
            </a:r>
            <a:r>
              <a:rPr lang="en-US"/>
              <a:t> y </a:t>
            </a:r>
            <a:r>
              <a:rPr lang="en-US" err="1"/>
              <a:t>tolerancia</a:t>
            </a:r>
            <a:r>
              <a:rPr lang="en-US"/>
              <a:t> a </a:t>
            </a:r>
            <a:r>
              <a:rPr lang="en-US" err="1"/>
              <a:t>fallos</a:t>
            </a:r>
            <a:endParaRPr lang="en-US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Marcador de posición de imagen 4" descr="SQL ve NoSQL Veri Tabanları Nedir? | by Gizem Demir | Innova-tech | Medium"/>
          <p:cNvPicPr>
            <a:picLocks noGrp="1" noChangeAspect="1"/>
          </p:cNvPicPr>
          <p:nvPr>
            <p:ph type="pic" idx="1"/>
          </p:nvPr>
        </p:nvPicPr>
        <p:blipFill>
          <a:blip r:embed="rId1"/>
          <a:srcRect l="1209" r="15275" b="-164"/>
          <a:stretch>
            <a:fillRect/>
          </a:stretch>
        </p:blipFill>
        <p:spPr>
          <a:xfrm>
            <a:off x="5333506" y="10"/>
            <a:ext cx="7642676" cy="6857874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Diferencias con SQL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609600" y="2106613"/>
          <a:ext cx="10972800" cy="4075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709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Característica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SQL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NoSQL</a:t>
                      </a:r>
                      <a:endParaRPr lang="es-ES" dirty="0"/>
                    </a:p>
                  </a:txBody>
                  <a:tcPr/>
                </a:tc>
              </a:tr>
              <a:tr h="123588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Modelo de datos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Tablas y relaciones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Documentos, clave-valor, grafos, columnas</a:t>
                      </a:r>
                      <a:endParaRPr lang="es-ES" dirty="0"/>
                    </a:p>
                  </a:txBody>
                  <a:tcPr/>
                </a:tc>
              </a:tr>
              <a:tr h="709973">
                <a:tc>
                  <a:txBody>
                    <a:bodyPr/>
                    <a:lstStyle/>
                    <a:p>
                      <a:r>
                        <a:rPr lang="es-ES" dirty="0"/>
                        <a:t>Esquema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Estricto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Flexible</a:t>
                      </a:r>
                      <a:endParaRPr lang="es-ES" dirty="0"/>
                    </a:p>
                  </a:txBody>
                  <a:tcPr/>
                </a:tc>
              </a:tr>
              <a:tr h="709973">
                <a:tc>
                  <a:txBody>
                    <a:bodyPr/>
                    <a:lstStyle/>
                    <a:p>
                      <a:r>
                        <a:rPr lang="es-ES" dirty="0"/>
                        <a:t>Escalabilidad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Vertical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Horizontal</a:t>
                      </a:r>
                      <a:endParaRPr lang="es-ES" dirty="0"/>
                    </a:p>
                  </a:txBody>
                  <a:tcPr/>
                </a:tc>
              </a:tr>
              <a:tr h="7099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latin typeface="Avenir Next LT Pro"/>
                        </a:rPr>
                        <a:t>Transacciones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ACID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Eventualmente consistentes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y bases de datos en la nube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AWS arranca su primera región de datos en la nube en España | Compañías"/>
          <p:cNvPicPr>
            <a:picLocks noGrp="1" noChangeAspect="1"/>
          </p:cNvPicPr>
          <p:nvPr>
            <p:ph idx="1"/>
          </p:nvPr>
        </p:nvPicPr>
        <p:blipFill>
          <a:blip r:embed="rId1"/>
          <a:srcRect l="4148" r="21438" b="-2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Ofrece</a:t>
            </a:r>
            <a:r>
              <a:rPr lang="en-US"/>
              <a:t> </a:t>
            </a:r>
            <a:r>
              <a:rPr lang="en-US" err="1"/>
              <a:t>múltiples</a:t>
            </a:r>
            <a:r>
              <a:rPr lang="en-US"/>
              <a:t> </a:t>
            </a:r>
            <a:r>
              <a:rPr lang="en-US" err="1"/>
              <a:t>opciones</a:t>
            </a:r>
            <a:r>
              <a:rPr lang="en-US"/>
              <a:t>: RDS (SQL), DynamoDB (NoSQL), etc.</a:t>
            </a:r>
            <a:endParaRPr lang="es-E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Alta </a:t>
            </a:r>
            <a:r>
              <a:rPr lang="en-US" err="1"/>
              <a:t>disponibilidad</a:t>
            </a:r>
            <a:r>
              <a:rPr lang="en-US"/>
              <a:t> y </a:t>
            </a:r>
            <a:r>
              <a:rPr lang="en-US" err="1"/>
              <a:t>rendimiento</a:t>
            </a:r>
            <a:endParaRPr lang="en-U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Integración</a:t>
            </a:r>
            <a:r>
              <a:rPr lang="en-US"/>
              <a:t> con </a:t>
            </a:r>
            <a:r>
              <a:rPr lang="en-US" err="1"/>
              <a:t>otros</a:t>
            </a:r>
            <a:r>
              <a:rPr lang="en-US"/>
              <a:t> </a:t>
            </a:r>
            <a:r>
              <a:rPr lang="en-US" err="1"/>
              <a:t>servicios</a:t>
            </a:r>
            <a:r>
              <a:rPr lang="en-US"/>
              <a:t> de AWS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Servicios NoSQL en AWS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5981050" y="810562"/>
            <a:ext cx="4349198" cy="5033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/>
              <a:t>AWS </a:t>
            </a:r>
            <a:r>
              <a:rPr lang="en-US" err="1"/>
              <a:t>ofrece</a:t>
            </a:r>
            <a:r>
              <a:rPr lang="en-US"/>
              <a:t> </a:t>
            </a:r>
            <a:r>
              <a:rPr lang="en-US" err="1"/>
              <a:t>diferentes</a:t>
            </a:r>
            <a:r>
              <a:rPr lang="en-US"/>
              <a:t> bases de </a:t>
            </a:r>
            <a:r>
              <a:rPr lang="en-US" err="1"/>
              <a:t>datos</a:t>
            </a:r>
            <a:r>
              <a:rPr lang="en-US"/>
              <a:t> NoSQL </a:t>
            </a:r>
            <a:r>
              <a:rPr lang="en-US" err="1"/>
              <a:t>según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tipo</a:t>
            </a:r>
            <a:r>
              <a:rPr lang="en-US"/>
              <a:t> de </a:t>
            </a:r>
            <a:r>
              <a:rPr lang="en-US" err="1"/>
              <a:t>datos</a:t>
            </a:r>
            <a:r>
              <a:rPr lang="en-US"/>
              <a:t> y </a:t>
            </a:r>
            <a:r>
              <a:rPr lang="en-US" err="1"/>
              <a:t>uso</a:t>
            </a:r>
            <a:endParaRPr lang="es-ES" err="1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Servicios</a:t>
            </a:r>
            <a:r>
              <a:rPr lang="en-US"/>
              <a:t> clave: DynamoDB, </a:t>
            </a:r>
            <a:r>
              <a:rPr lang="en-US" err="1"/>
              <a:t>DocumentDB</a:t>
            </a:r>
            <a:r>
              <a:rPr lang="en-US"/>
              <a:t>, </a:t>
            </a:r>
            <a:r>
              <a:rPr lang="en-US" err="1"/>
              <a:t>Keyspaces</a:t>
            </a:r>
            <a:r>
              <a:rPr lang="en-US"/>
              <a:t> y Neptune</a:t>
            </a:r>
            <a:endParaRPr lang="en-US"/>
          </a:p>
          <a:p>
            <a:pPr marL="628650" indent="-342900">
              <a:buFont typeface="Arial" panose="020B0604020202020204" pitchFamily="34" charset="0"/>
              <a:buChar char="•"/>
            </a:pPr>
            <a:r>
              <a:rPr lang="en-US" err="1"/>
              <a:t>Diseñadas</a:t>
            </a:r>
            <a:r>
              <a:rPr lang="en-US"/>
              <a:t> para </a:t>
            </a:r>
            <a:r>
              <a:rPr lang="en-US" err="1"/>
              <a:t>alta</a:t>
            </a:r>
            <a:r>
              <a:rPr lang="en-US"/>
              <a:t> </a:t>
            </a:r>
            <a:r>
              <a:rPr lang="en-US" err="1"/>
              <a:t>escalabilidad</a:t>
            </a:r>
            <a:r>
              <a:rPr lang="en-US"/>
              <a:t>, </a:t>
            </a:r>
            <a:r>
              <a:rPr lang="en-US" err="1"/>
              <a:t>disponibilidad</a:t>
            </a:r>
            <a:r>
              <a:rPr lang="en-US"/>
              <a:t> y </a:t>
            </a:r>
            <a:r>
              <a:rPr lang="en-US" err="1"/>
              <a:t>flexibilidad</a:t>
            </a:r>
            <a:endParaRPr lang="en-US" err="1"/>
          </a:p>
          <a:p>
            <a:endParaRPr lang="en-US"/>
          </a:p>
        </p:txBody>
      </p:sp>
      <p:pic>
        <p:nvPicPr>
          <p:cNvPr id="5" name="Marcador de contenido 4" descr="Amazon AWS NoSQL 2023: Ignite Scalable Data Solution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951" y="3268629"/>
            <a:ext cx="4393372" cy="277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593949"/>
            <a:ext cx="5910470" cy="16258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¿Por qué AWS ofrece múltiples tipos de bases de datos NoSQL?</a:t>
            </a: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694998" y="4593949"/>
            <a:ext cx="4887402" cy="16258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 </a:t>
            </a:r>
            <a:r>
              <a:rPr lang="en-US" sz="1800" err="1"/>
              <a:t>todas</a:t>
            </a:r>
            <a:r>
              <a:rPr lang="en-US" sz="1800" dirty="0"/>
              <a:t> las </a:t>
            </a:r>
            <a:r>
              <a:rPr lang="en-US" sz="1800" err="1"/>
              <a:t>aplicaciones</a:t>
            </a:r>
            <a:r>
              <a:rPr lang="en-US" sz="1800" dirty="0"/>
              <a:t> </a:t>
            </a:r>
            <a:r>
              <a:rPr lang="en-US" sz="1800" err="1"/>
              <a:t>tienen</a:t>
            </a:r>
            <a:r>
              <a:rPr lang="en-US" sz="1800" dirty="0"/>
              <a:t> </a:t>
            </a:r>
            <a:r>
              <a:rPr lang="en-US" sz="1800" err="1"/>
              <a:t>los</a:t>
            </a:r>
            <a:r>
              <a:rPr lang="en-US" sz="1800" dirty="0"/>
              <a:t> </a:t>
            </a:r>
            <a:r>
              <a:rPr lang="en-US" sz="1800" err="1"/>
              <a:t>mismos</a:t>
            </a:r>
            <a:r>
              <a:rPr lang="en-US" sz="1800" dirty="0"/>
              <a:t> </a:t>
            </a:r>
            <a:r>
              <a:rPr lang="en-US" sz="1800" err="1"/>
              <a:t>requerimientos</a:t>
            </a:r>
            <a:endParaRPr lang="en-US" sz="180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err="1"/>
              <a:t>Diferentes</a:t>
            </a:r>
            <a:r>
              <a:rPr lang="en-US" sz="1800" dirty="0"/>
              <a:t> </a:t>
            </a:r>
            <a:r>
              <a:rPr lang="en-US" sz="1800" err="1"/>
              <a:t>modelos</a:t>
            </a:r>
            <a:r>
              <a:rPr lang="en-US" sz="1800" dirty="0"/>
              <a:t> de </a:t>
            </a:r>
            <a:r>
              <a:rPr lang="en-US" sz="1800" err="1"/>
              <a:t>datos</a:t>
            </a:r>
            <a:r>
              <a:rPr lang="en-US" sz="1800" dirty="0"/>
              <a:t>: Clave-valor, </a:t>
            </a:r>
            <a:r>
              <a:rPr lang="en-US" sz="1800" err="1"/>
              <a:t>documentos</a:t>
            </a:r>
            <a:r>
              <a:rPr lang="en-US" sz="1800" dirty="0"/>
              <a:t>, </a:t>
            </a:r>
            <a:r>
              <a:rPr lang="en-US" sz="1800" err="1"/>
              <a:t>grafos</a:t>
            </a:r>
            <a:r>
              <a:rPr lang="en-US" sz="1800" dirty="0"/>
              <a:t> y </a:t>
            </a:r>
            <a:r>
              <a:rPr lang="en-US" sz="1800" err="1"/>
              <a:t>columnas</a:t>
            </a:r>
            <a:endParaRPr lang="en-US" sz="1800"/>
          </a:p>
          <a:p>
            <a:pPr marL="57150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err="1"/>
              <a:t>Optimización</a:t>
            </a:r>
            <a:r>
              <a:rPr lang="en-US" sz="1800" dirty="0"/>
              <a:t> para </a:t>
            </a:r>
            <a:r>
              <a:rPr lang="en-US" sz="1800" err="1"/>
              <a:t>casos</a:t>
            </a:r>
            <a:r>
              <a:rPr lang="en-US" sz="1800" dirty="0"/>
              <a:t> de </a:t>
            </a:r>
            <a:r>
              <a:rPr lang="en-US" sz="1800" err="1"/>
              <a:t>uso</a:t>
            </a:r>
            <a:r>
              <a:rPr lang="en-US" sz="1800" dirty="0"/>
              <a:t> </a:t>
            </a:r>
            <a:r>
              <a:rPr lang="en-US" sz="1800" err="1"/>
              <a:t>específicos</a:t>
            </a:r>
            <a:r>
              <a:rPr lang="en-US" sz="1800" dirty="0"/>
              <a:t> (</a:t>
            </a:r>
            <a:r>
              <a:rPr lang="en-US" sz="1800" err="1"/>
              <a:t>ejemplo</a:t>
            </a:r>
            <a:r>
              <a:rPr lang="en-US" sz="1800" dirty="0"/>
              <a:t>: redes </a:t>
            </a:r>
            <a:r>
              <a:rPr lang="en-US" sz="1800" err="1"/>
              <a:t>sociales</a:t>
            </a:r>
            <a:r>
              <a:rPr lang="en-US" sz="1800" dirty="0"/>
              <a:t>, IoT, e-commerce)</a:t>
            </a:r>
            <a:endParaRPr lang="en-US" sz="18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Marcador de contenido 4" descr="Creating our first NoSQL Database on Amazon Web Services. | by Jeffrey ...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28843" y="251231"/>
            <a:ext cx="6731265" cy="2961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cs typeface="Posterama"/>
              </a:rPr>
              <a:t>Diferencias </a:t>
            </a:r>
            <a:r>
              <a:rPr lang="es-ES" dirty="0">
                <a:ea typeface="+mj-lt"/>
                <a:cs typeface="+mj-lt"/>
              </a:rPr>
              <a:t>de servicios NoSQL en AWS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5070230" y="762000"/>
          <a:ext cx="6509440" cy="485345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27360"/>
                <a:gridCol w="1627360"/>
                <a:gridCol w="1627360"/>
                <a:gridCol w="1627360"/>
              </a:tblGrid>
              <a:tr h="647211">
                <a:tc>
                  <a:txBody>
                    <a:bodyPr/>
                    <a:lstStyle/>
                    <a:p>
                      <a:r>
                        <a:rPr lang="es-ES" sz="1200" dirty="0"/>
                        <a:t>Servicio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Modelo de datos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dirty="0"/>
                        <a:t>Diferencias clave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Uso recomendado</a:t>
                      </a:r>
                      <a:endParaRPr lang="es-E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err="1"/>
                        <a:t>DynamoDB</a:t>
                      </a:r>
                      <a:endParaRPr lang="es-E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Clave-valor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Alta disponibilidad, baja latencia, escalabilidad automática sin servidor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Aplicaciones de alto rendimiento, e-</a:t>
                      </a:r>
                      <a:r>
                        <a:rPr lang="es-ES" sz="1200" u="none" strike="noStrike" noProof="0" dirty="0" err="1"/>
                        <a:t>commerce</a:t>
                      </a:r>
                      <a:r>
                        <a:rPr lang="es-ES" sz="1200" u="none" strike="noStrike" noProof="0" dirty="0"/>
                        <a:t>, juegos en tiempo real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err="1"/>
                        <a:t>DocumentDB</a:t>
                      </a:r>
                      <a:endParaRPr lang="es-E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Documentos (JSON)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Compatible con MongoDB, permite consultas complejas en documentos semiestructurados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Aplicaciones con estructura flexible como catálogos de productos y contenido dinámico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err="1"/>
                        <a:t>Keyspaces</a:t>
                      </a:r>
                      <a:endParaRPr lang="es-E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Columnas anchas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Basado en Apache </a:t>
                      </a:r>
                      <a:r>
                        <a:rPr lang="es-ES" sz="1200" u="none" strike="noStrike" noProof="0" dirty="0" err="1"/>
                        <a:t>Cassandra</a:t>
                      </a:r>
                      <a:r>
                        <a:rPr lang="es-ES" sz="1200" u="none" strike="noStrike" noProof="0" dirty="0"/>
                        <a:t>, diseñado para procesamiento distribuido a gran escala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Big Data, analítica, registros de eventos e </a:t>
                      </a:r>
                      <a:r>
                        <a:rPr lang="es-ES" sz="1200" u="none" strike="noStrike" noProof="0" dirty="0" err="1"/>
                        <a:t>IoT</a:t>
                      </a:r>
                      <a:endParaRPr lang="es-ES" dirty="0" err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err="1"/>
                        <a:t>Neptune</a:t>
                      </a:r>
                      <a:endParaRPr lang="es-ES" sz="12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Grafos</a:t>
                      </a:r>
                      <a:endParaRPr lang="es-E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Optimizado para consultas de relaciones complejas, soporta </a:t>
                      </a:r>
                      <a:r>
                        <a:rPr lang="es-ES" sz="1200" u="none" strike="noStrike" noProof="0" dirty="0" err="1"/>
                        <a:t>Gremlin</a:t>
                      </a:r>
                      <a:r>
                        <a:rPr lang="es-ES" sz="1200" u="none" strike="noStrike" noProof="0" dirty="0"/>
                        <a:t> y SPARQL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200" u="none" strike="noStrike" noProof="0" dirty="0"/>
                        <a:t>Redes sociales, motores de recomendación, detección de fraudes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11785</Words>
  <Application>WPS Presentation</Application>
  <PresentationFormat>宽屏</PresentationFormat>
  <Paragraphs>329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Bahnschrift SemiBold Condensed</vt:lpstr>
      <vt:lpstr>Arial Black</vt:lpstr>
      <vt:lpstr>Posterama</vt:lpstr>
      <vt:lpstr>Segoe Print</vt:lpstr>
      <vt:lpstr>Arial</vt:lpstr>
      <vt:lpstr>Avenir Next LT Pro</vt:lpstr>
      <vt:lpstr>Inter</vt:lpstr>
      <vt:lpstr>Office Theme</vt:lpstr>
      <vt:lpstr>Portada</vt:lpstr>
      <vt:lpstr>Objetivo</vt:lpstr>
      <vt:lpstr>¿Qué es una base de datos NoSQL?</vt:lpstr>
      <vt:lpstr>Ventajas de NoSQL</vt:lpstr>
      <vt:lpstr>Diferencias con SQL</vt:lpstr>
      <vt:lpstr>AWS y bases de datos en la nube</vt:lpstr>
      <vt:lpstr>Servicios NoSQL en AWS</vt:lpstr>
      <vt:lpstr>¿Por qué AWS ofrece múltiples tipos de bases de datos NoSQL?</vt:lpstr>
      <vt:lpstr>Diferencias de servicios NoSQL en AWS</vt:lpstr>
      <vt:lpstr>Amazon DocumentDB</vt:lpstr>
      <vt:lpstr>Relación con MongoDB</vt:lpstr>
      <vt:lpstr>Modelo de datos</vt:lpstr>
      <vt:lpstr>Casos de uso</vt:lpstr>
      <vt:lpstr>Características principales</vt:lpstr>
      <vt:lpstr>Costos y almacenamiento</vt:lpstr>
      <vt:lpstr>Referencias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Para finalizer:		</vt:lpstr>
      <vt:lpstr>bibliografias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</dc:creator>
  <cp:lastModifiedBy>Andrés Pérez Menéndez</cp:lastModifiedBy>
  <cp:revision>3</cp:revision>
  <dcterms:created xsi:type="dcterms:W3CDTF">2025-02-06T04:13:44Z</dcterms:created>
  <dcterms:modified xsi:type="dcterms:W3CDTF">2025-02-06T05:52:58Z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2058-12.2.0.19805</vt:lpwstr>
  </property>
  <property fmtid="{D5CDD505-2E9C-101B-9397-08002B2CF9AE}" pid="3" name="ICV">
    <vt:lpwstr>B4E91BA1C1D24D088AA9F35F2E98826B_11</vt:lpwstr>
  </property>
</Properties>
</file>