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sldIdLst>
    <p:sldId id="256" r:id="rId5"/>
    <p:sldId id="257" r:id="rId6"/>
    <p:sldId id="260" r:id="rId7"/>
    <p:sldId id="261" r:id="rId8"/>
    <p:sldId id="263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6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9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4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9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4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7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9B6340-9D54-4548-B87C-24BA7EA53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9103C9FC-CE03-8430-348D-5BB2DDF3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8" r="19331" b="3"/>
          <a:stretch/>
        </p:blipFill>
        <p:spPr>
          <a:xfrm>
            <a:off x="-1266" y="-33176"/>
            <a:ext cx="7918858" cy="6897158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99031" y="-39157"/>
            <a:ext cx="5592970" cy="6897158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14312" y="1122363"/>
            <a:ext cx="5168088" cy="2324100"/>
          </a:xfrm>
        </p:spPr>
        <p:txBody>
          <a:bodyPr>
            <a:normAutofit fontScale="90000"/>
          </a:bodyPr>
          <a:lstStyle/>
          <a:p>
            <a:pPr algn="r"/>
            <a:r>
              <a:rPr lang="es-ES" dirty="0">
                <a:ea typeface="+mj-lt"/>
                <a:cs typeface="+mj-lt"/>
              </a:rPr>
              <a:t>Implementación de </a:t>
            </a:r>
            <a:r>
              <a:rPr lang="es-ES" dirty="0" err="1">
                <a:ea typeface="+mj-lt"/>
                <a:cs typeface="+mj-lt"/>
              </a:rPr>
              <a:t>Shape</a:t>
            </a:r>
            <a:r>
              <a:rPr lang="es-ES" dirty="0">
                <a:ea typeface="+mj-lt"/>
                <a:cs typeface="+mj-lt"/>
              </a:rPr>
              <a:t> Up en </a:t>
            </a:r>
            <a:r>
              <a:rPr lang="es-ES" dirty="0" err="1">
                <a:ea typeface="+mj-lt"/>
                <a:cs typeface="+mj-lt"/>
              </a:rPr>
              <a:t>DevMace</a:t>
            </a:r>
            <a:r>
              <a:rPr lang="es-ES" dirty="0">
                <a:ea typeface="+mj-lt"/>
                <a:cs typeface="+mj-lt"/>
              </a:rPr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19894" y="3602038"/>
            <a:ext cx="3662506" cy="178441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es-ES" dirty="0">
                <a:ea typeface="+mn-lt"/>
                <a:cs typeface="+mn-lt"/>
              </a:rPr>
              <a:t>Optimizando la Gestión de Proyectos para la Innovación Tecnológica </a:t>
            </a:r>
          </a:p>
          <a:p>
            <a:pPr algn="r"/>
            <a:r>
              <a:rPr lang="es-ES" dirty="0"/>
              <a:t> </a:t>
            </a:r>
            <a:r>
              <a:rPr lang="es-ES" dirty="0" err="1"/>
              <a:t>Cen</a:t>
            </a:r>
            <a:r>
              <a:rPr lang="es-ES" dirty="0"/>
              <a:t> Caballero </a:t>
            </a:r>
            <a:r>
              <a:rPr lang="es-ES" sz="1900" dirty="0"/>
              <a:t>Diego Armando</a:t>
            </a:r>
          </a:p>
          <a:p>
            <a:pPr algn="r"/>
            <a:r>
              <a:rPr lang="es-ES" dirty="0"/>
              <a:t>Flores Herrera </a:t>
            </a:r>
            <a:r>
              <a:rPr lang="es-ES" sz="1900" dirty="0"/>
              <a:t>Eduardo Alberto</a:t>
            </a:r>
          </a:p>
          <a:p>
            <a:pPr algn="r"/>
            <a:r>
              <a:rPr lang="es-ES" dirty="0">
                <a:ea typeface="+mn-lt"/>
                <a:cs typeface="+mn-lt"/>
              </a:rPr>
              <a:t>Pérez Menéndez Andrés </a:t>
            </a:r>
            <a:r>
              <a:rPr lang="es-ES" dirty="0" err="1">
                <a:ea typeface="+mn-lt"/>
                <a:cs typeface="+mn-lt"/>
              </a:rPr>
              <a:t>Edreí</a:t>
            </a:r>
            <a:endParaRPr lang="es-ES" dirty="0" err="1"/>
          </a:p>
          <a:p>
            <a:pPr algn="r"/>
            <a:r>
              <a:rPr lang="es-ES" dirty="0"/>
              <a:t>5-B</a:t>
            </a:r>
          </a:p>
          <a:p>
            <a:pPr algn="r"/>
            <a:endParaRPr lang="es-ES" dirty="0"/>
          </a:p>
        </p:txBody>
      </p:sp>
      <p:pic>
        <p:nvPicPr>
          <p:cNvPr id="5" name="Imagen 4" descr="Logotipo&#10;&#10;El contenido generado por inteligencia artificial puede ser incorrecto.">
            <a:extLst>
              <a:ext uri="{FF2B5EF4-FFF2-40B4-BE49-F238E27FC236}">
                <a16:creationId xmlns:a16="http://schemas.microsoft.com/office/drawing/2014/main" id="{39F83D81-D60D-FF8C-3F1E-5862D5CD6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1" y="1163776"/>
            <a:ext cx="6129130" cy="226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095AAD-B640-FE37-E6B5-F1F06795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Check-ins Semanales </a:t>
            </a:r>
          </a:p>
        </p:txBody>
      </p:sp>
      <p:pic>
        <p:nvPicPr>
          <p:cNvPr id="7" name="Marcador de contenido 6" descr="3 Tips para que tus reuniones de trabajo sean productivas « Poder y ...">
            <a:extLst>
              <a:ext uri="{FF2B5EF4-FFF2-40B4-BE49-F238E27FC236}">
                <a16:creationId xmlns:a16="http://schemas.microsoft.com/office/drawing/2014/main" id="{13227195-EE6E-5831-AC7A-82A621E75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406" r="20900" b="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494CF3-E1C5-9A87-46C0-18B9FD91F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092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Reuniones de sincronización del equipo. </a:t>
            </a:r>
          </a:p>
          <a:p>
            <a:r>
              <a:rPr lang="en-US"/>
              <a:t> Evaluación de avances y ajuste de prioridades. </a:t>
            </a:r>
          </a:p>
        </p:txBody>
      </p:sp>
    </p:spTree>
    <p:extLst>
      <p:ext uri="{BB962C8B-B14F-4D97-AF65-F5344CB8AC3E}">
        <p14:creationId xmlns:p14="http://schemas.microsoft.com/office/powerpoint/2010/main" val="3013266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1E6BC-C2A2-9A83-3006-4A9A3D02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494" y="552782"/>
            <a:ext cx="5369169" cy="16196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Entregable Final </a:t>
            </a:r>
          </a:p>
        </p:txBody>
      </p:sp>
      <p:pic>
        <p:nvPicPr>
          <p:cNvPr id="7" name="Marcador de contenido 6" descr="Qué es el check-in y check-out en hoteles">
            <a:extLst>
              <a:ext uri="{FF2B5EF4-FFF2-40B4-BE49-F238E27FC236}">
                <a16:creationId xmlns:a16="http://schemas.microsoft.com/office/drawing/2014/main" id="{A0840D88-CC66-D595-9087-ADCB6E59B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112" r="29167" b="-1"/>
          <a:stretch/>
        </p:blipFill>
        <p:spPr>
          <a:xfrm>
            <a:off x="-52346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5436113" y="4232571"/>
                </a:moveTo>
                <a:cubicBezTo>
                  <a:pt x="5625722" y="4232571"/>
                  <a:pt x="5779430" y="4386279"/>
                  <a:pt x="5779430" y="4575888"/>
                </a:cubicBezTo>
                <a:cubicBezTo>
                  <a:pt x="5779430" y="4765497"/>
                  <a:pt x="5625722" y="4919205"/>
                  <a:pt x="5436113" y="4919205"/>
                </a:cubicBezTo>
                <a:cubicBezTo>
                  <a:pt x="5246504" y="4919205"/>
                  <a:pt x="5092796" y="4765497"/>
                  <a:pt x="5092796" y="4575888"/>
                </a:cubicBezTo>
                <a:cubicBezTo>
                  <a:pt x="5092796" y="4386279"/>
                  <a:pt x="5246504" y="4232571"/>
                  <a:pt x="5436113" y="4232571"/>
                </a:cubicBezTo>
                <a:close/>
                <a:moveTo>
                  <a:pt x="5580185" y="1806694"/>
                </a:moveTo>
                <a:cubicBezTo>
                  <a:pt x="5699726" y="1806694"/>
                  <a:pt x="5799461" y="1891487"/>
                  <a:pt x="5822527" y="2004209"/>
                </a:cubicBezTo>
                <a:lnTo>
                  <a:pt x="5827552" y="2054052"/>
                </a:lnTo>
                <a:lnTo>
                  <a:pt x="5827552" y="2054073"/>
                </a:lnTo>
                <a:lnTo>
                  <a:pt x="5822527" y="2103916"/>
                </a:lnTo>
                <a:cubicBezTo>
                  <a:pt x="5799461" y="2216637"/>
                  <a:pt x="5699726" y="2301430"/>
                  <a:pt x="5580185" y="2301430"/>
                </a:cubicBezTo>
                <a:cubicBezTo>
                  <a:pt x="5443567" y="2301430"/>
                  <a:pt x="5332817" y="2190680"/>
                  <a:pt x="5332817" y="2054062"/>
                </a:cubicBezTo>
                <a:cubicBezTo>
                  <a:pt x="5332817" y="1917444"/>
                  <a:pt x="5443567" y="1806694"/>
                  <a:pt x="5580185" y="1806694"/>
                </a:cubicBezTo>
                <a:close/>
                <a:moveTo>
                  <a:pt x="5580184" y="1294715"/>
                </a:moveTo>
                <a:cubicBezTo>
                  <a:pt x="5659753" y="1294715"/>
                  <a:pt x="5724256" y="1359218"/>
                  <a:pt x="5724256" y="1438787"/>
                </a:cubicBezTo>
                <a:cubicBezTo>
                  <a:pt x="5724256" y="1518356"/>
                  <a:pt x="5659753" y="1582859"/>
                  <a:pt x="5580184" y="1582859"/>
                </a:cubicBezTo>
                <a:cubicBezTo>
                  <a:pt x="5500615" y="1582859"/>
                  <a:pt x="5436112" y="1518356"/>
                  <a:pt x="5436112" y="1438787"/>
                </a:cubicBezTo>
                <a:cubicBezTo>
                  <a:pt x="5436112" y="1359218"/>
                  <a:pt x="5500615" y="1294715"/>
                  <a:pt x="5580184" y="1294715"/>
                </a:cubicBezTo>
                <a:close/>
                <a:moveTo>
                  <a:pt x="0" y="0"/>
                </a:moveTo>
                <a:lnTo>
                  <a:pt x="5346882" y="0"/>
                </a:lnTo>
                <a:lnTo>
                  <a:pt x="5396357" y="64140"/>
                </a:lnTo>
                <a:cubicBezTo>
                  <a:pt x="5509528" y="228632"/>
                  <a:pt x="5577723" y="424885"/>
                  <a:pt x="5582550" y="646882"/>
                </a:cubicBezTo>
                <a:cubicBezTo>
                  <a:pt x="5608062" y="1102027"/>
                  <a:pt x="5203194" y="1301070"/>
                  <a:pt x="5151872" y="1809180"/>
                </a:cubicBezTo>
                <a:cubicBezTo>
                  <a:pt x="5104686" y="2276432"/>
                  <a:pt x="5496947" y="2514465"/>
                  <a:pt x="5323965" y="3464278"/>
                </a:cubicBezTo>
                <a:cubicBezTo>
                  <a:pt x="5211960" y="4079388"/>
                  <a:pt x="4297510" y="4259025"/>
                  <a:pt x="5513003" y="5720066"/>
                </a:cubicBezTo>
                <a:cubicBezTo>
                  <a:pt x="5768583" y="6027176"/>
                  <a:pt x="5791560" y="6490332"/>
                  <a:pt x="5601722" y="6841105"/>
                </a:cubicBezTo>
                <a:lnTo>
                  <a:pt x="5590822" y="6858000"/>
                </a:lnTo>
                <a:lnTo>
                  <a:pt x="1735" y="6858000"/>
                </a:lnTo>
                <a:lnTo>
                  <a:pt x="0" y="6858000"/>
                </a:lnTo>
                <a:lnTo>
                  <a:pt x="0" y="6849812"/>
                </a:lnTo>
                <a:lnTo>
                  <a:pt x="0" y="6483067"/>
                </a:lnTo>
                <a:lnTo>
                  <a:pt x="0" y="1250146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586062-A609-282E-7483-74DC5016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092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Implementación completa en un negocio piloto (Hotel Holiday Inn). </a:t>
            </a:r>
          </a:p>
          <a:p>
            <a:r>
              <a:rPr lang="en-US"/>
              <a:t> Evaluación de impacto y mejora de productividad.</a:t>
            </a:r>
          </a:p>
        </p:txBody>
      </p:sp>
    </p:spTree>
    <p:extLst>
      <p:ext uri="{BB962C8B-B14F-4D97-AF65-F5344CB8AC3E}">
        <p14:creationId xmlns:p14="http://schemas.microsoft.com/office/powerpoint/2010/main" val="3680136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365155-5569-5CBF-87E8-BF452B28A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231" y="552782"/>
            <a:ext cx="5369169" cy="11547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 y Aprendizajes </a:t>
            </a:r>
          </a:p>
        </p:txBody>
      </p:sp>
      <p:pic>
        <p:nvPicPr>
          <p:cNvPr id="7" name="Marcador de contenido 6" descr="productividad concepto. eficaz trabajo planificación. disciplina, hora ...">
            <a:extLst>
              <a:ext uri="{FF2B5EF4-FFF2-40B4-BE49-F238E27FC236}">
                <a16:creationId xmlns:a16="http://schemas.microsoft.com/office/drawing/2014/main" id="{22B89218-7D22-1056-4550-8CCE8FD1A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495" r="18161" b="2"/>
          <a:stretch/>
        </p:blipFill>
        <p:spPr>
          <a:xfrm>
            <a:off x="-16745" y="211090"/>
            <a:ext cx="5544176" cy="6646910"/>
          </a:xfrm>
          <a:custGeom>
            <a:avLst/>
            <a:gdLst/>
            <a:ahLst/>
            <a:cxnLst/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FF13FC-8A23-F8DA-8BE4-141943D1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6526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Incremento del 40% en eficiencia de gestión de empleados. </a:t>
            </a:r>
          </a:p>
          <a:p>
            <a:r>
              <a:rPr lang="en-US"/>
              <a:t> Reducción de errores en registros manuales. </a:t>
            </a:r>
          </a:p>
          <a:p>
            <a:r>
              <a:rPr lang="en-US"/>
              <a:t> Expansión a otros negocios interesados en la solución. </a:t>
            </a:r>
          </a:p>
          <a:p>
            <a:r>
              <a:rPr lang="en-US"/>
              <a:t> Imagen: Gráfico de comparación de productividad antes y después </a:t>
            </a:r>
          </a:p>
        </p:txBody>
      </p:sp>
    </p:spTree>
    <p:extLst>
      <p:ext uri="{BB962C8B-B14F-4D97-AF65-F5344CB8AC3E}">
        <p14:creationId xmlns:p14="http://schemas.microsoft.com/office/powerpoint/2010/main" val="321991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28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3E240-ACF2-EE5C-4DA1-73BF77F6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53489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Conclusión y Contacto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9AB0F8-387C-6002-335E-83F11AE69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261071"/>
            <a:ext cx="4534898" cy="14472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DevMace: Diseñando el futuro de la gestión empresarial. </a:t>
            </a:r>
          </a:p>
        </p:txBody>
      </p:sp>
      <p:pic>
        <p:nvPicPr>
          <p:cNvPr id="6" name="Imagen 5" descr="Logotipo&#10;&#10;El contenido generado por inteligencia artificial puede ser incorrecto.">
            <a:extLst>
              <a:ext uri="{FF2B5EF4-FFF2-40B4-BE49-F238E27FC236}">
                <a16:creationId xmlns:a16="http://schemas.microsoft.com/office/drawing/2014/main" id="{72985B73-D99F-CA51-388E-AD5BA1EA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354" y="2262475"/>
            <a:ext cx="5038145" cy="185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7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39796C61-3902-4C2A-AD60-D926667F5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9">
            <a:extLst>
              <a:ext uri="{FF2B5EF4-FFF2-40B4-BE49-F238E27FC236}">
                <a16:creationId xmlns:a16="http://schemas.microsoft.com/office/drawing/2014/main" id="{36A49EC6-053B-4ACB-9913-5C4B245E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9474" y="2353584"/>
            <a:ext cx="7276966" cy="4504413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E8A894-CDFA-F899-114E-3E65F13E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10563"/>
            <a:ext cx="4618072" cy="1782986"/>
          </a:xfrm>
        </p:spPr>
        <p:txBody>
          <a:bodyPr anchor="t"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Objetivo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60E95-6779-1C3E-ABE7-D0F5DCB93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050" y="810562"/>
            <a:ext cx="4349198" cy="50330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700" dirty="0">
                <a:ea typeface="+mn-lt"/>
                <a:cs typeface="+mn-lt"/>
              </a:rPr>
              <a:t> </a:t>
            </a:r>
            <a:r>
              <a:rPr lang="es-ES" sz="1700" dirty="0" err="1">
                <a:ea typeface="+mn-lt"/>
                <a:cs typeface="+mn-lt"/>
              </a:rPr>
              <a:t>DevMace</a:t>
            </a:r>
            <a:r>
              <a:rPr lang="es-ES" sz="1700" dirty="0">
                <a:ea typeface="+mn-lt"/>
                <a:cs typeface="+mn-lt"/>
              </a:rPr>
              <a:t> desarrolla soluciones tecnológicas avanzadas para la gestión de empleados en hoteles y negocios. 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s-E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700" dirty="0">
                <a:ea typeface="+mn-lt"/>
                <a:cs typeface="+mn-lt"/>
              </a:rPr>
              <a:t> ¿Qué problema resuelve? - Ineficiencia en el control de asistencia y gestión del personal. </a:t>
            </a:r>
            <a:endParaRPr lang="es-ES" sz="17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s-E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700" dirty="0">
                <a:ea typeface="+mn-lt"/>
                <a:cs typeface="+mn-lt"/>
              </a:rPr>
              <a:t> ¿Cuál es el valor que aporta? - Automatización de registros, análisis de productividad y comunicación interna efectiva,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ES" sz="1700" dirty="0">
                <a:ea typeface="+mn-lt"/>
                <a:cs typeface="+mn-lt"/>
              </a:rPr>
              <a:t> ¿Por qué es importante realizarlo? - Facilita la administración de los empleados y mejora la toma de decisiones. </a:t>
            </a:r>
            <a:endParaRPr lang="es-ES" sz="1700" dirty="0"/>
          </a:p>
        </p:txBody>
      </p:sp>
      <p:pic>
        <p:nvPicPr>
          <p:cNvPr id="6" name="Imagen 5" descr="Diferencias entre sistemas de informacion manual y automatizado">
            <a:extLst>
              <a:ext uri="{FF2B5EF4-FFF2-40B4-BE49-F238E27FC236}">
                <a16:creationId xmlns:a16="http://schemas.microsoft.com/office/drawing/2014/main" id="{F7B97A7D-56D8-66B7-A16F-CF46DCD99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52" y="3759232"/>
            <a:ext cx="4143487" cy="310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5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222B61-1680-BB53-9DC5-0AC0CCA2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 principal:</a:t>
            </a:r>
          </a:p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 descr="NFC: Qué es y cómo activarlo en Android">
            <a:extLst>
              <a:ext uri="{FF2B5EF4-FFF2-40B4-BE49-F238E27FC236}">
                <a16:creationId xmlns:a16="http://schemas.microsoft.com/office/drawing/2014/main" id="{1A1E8753-9739-8D79-8DAE-003B25A5F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08" r="8598" b="2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92FFAE-71E9-C881-85A0-51BDECBB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/>
            <a:r>
              <a:rPr lang="en-US"/>
              <a:t>Optimizar la gestión de empleados mediante tecnología biométrica y NFC, con acceso a estadísticas y comunicación en tiempo real. </a:t>
            </a:r>
          </a:p>
        </p:txBody>
      </p:sp>
    </p:spTree>
    <p:extLst>
      <p:ext uri="{BB962C8B-B14F-4D97-AF65-F5344CB8AC3E}">
        <p14:creationId xmlns:p14="http://schemas.microsoft.com/office/powerpoint/2010/main" val="377480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C5B76A-370A-67AE-DC62-216F6CDE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369169" cy="1591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 clave: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908976-9DDE-F38D-1269-4DF0C6D26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198" y="2391995"/>
            <a:ext cx="535527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Registro de entrada y salida automático. </a:t>
            </a:r>
          </a:p>
          <a:p>
            <a:r>
              <a:rPr lang="en-US"/>
              <a:t> Generación de reportes detallados. </a:t>
            </a:r>
          </a:p>
          <a:p>
            <a:r>
              <a:rPr lang="en-US"/>
              <a:t> Anuncios programados para empleados. </a:t>
            </a:r>
          </a:p>
        </p:txBody>
      </p:sp>
      <p:pic>
        <p:nvPicPr>
          <p:cNvPr id="7" name="Marcador de posición de imagen 6" descr="5 tipos de socios que no querrás tener en tu startup">
            <a:extLst>
              <a:ext uri="{FF2B5EF4-FFF2-40B4-BE49-F238E27FC236}">
                <a16:creationId xmlns:a16="http://schemas.microsoft.com/office/drawing/2014/main" id="{D1AF9490-EE30-87DA-C8C8-DA65DAF31CE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592" r="30874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546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D1A74A-435E-495E-46F7-CB44F907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Elementos de la Apuesta </a:t>
            </a:r>
          </a:p>
        </p:txBody>
      </p:sp>
      <p:pic>
        <p:nvPicPr>
          <p:cNvPr id="7" name="Marcador de contenido 6" descr="Beneficios de implementar un ChatBot en su empresa - NegoNet Soluciones Web">
            <a:extLst>
              <a:ext uri="{FF2B5EF4-FFF2-40B4-BE49-F238E27FC236}">
                <a16:creationId xmlns:a16="http://schemas.microsoft.com/office/drawing/2014/main" id="{ACFEB52C-733C-3EFC-65B9-91D4595C9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55" r="18392" b="1"/>
          <a:stretch/>
        </p:blipFill>
        <p:spPr>
          <a:xfrm>
            <a:off x="2" y="10"/>
            <a:ext cx="6623417" cy="5936516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39C469-B109-7563-2E63-DB6229DD9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Automatización de asistencia con biometría y NFC. </a:t>
            </a:r>
          </a:p>
          <a:p>
            <a:r>
              <a:rPr lang="en-US"/>
              <a:t> Chatbot de asistencia para empleados. </a:t>
            </a:r>
          </a:p>
          <a:p>
            <a:r>
              <a:rPr lang="en-US"/>
              <a:t> Panel de administración con reportes            visuales. </a:t>
            </a:r>
          </a:p>
          <a:p>
            <a:r>
              <a:rPr lang="en-US"/>
              <a:t> Módulo de anuncios internos. </a:t>
            </a:r>
          </a:p>
        </p:txBody>
      </p:sp>
    </p:spTree>
    <p:extLst>
      <p:ext uri="{BB962C8B-B14F-4D97-AF65-F5344CB8AC3E}">
        <p14:creationId xmlns:p14="http://schemas.microsoft.com/office/powerpoint/2010/main" val="135285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663384-39D5-F573-009D-C0961772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752" y="552782"/>
            <a:ext cx="5919373" cy="1611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Tiempos de Desarrollo </a:t>
            </a:r>
          </a:p>
        </p:txBody>
      </p:sp>
      <p:pic>
        <p:nvPicPr>
          <p:cNvPr id="7" name="Marcador de contenido 6" descr="Imagen que contiene 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FEFAD561-BB78-FB1B-2567-14ABC333E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49" t="-762" r="56515" b="610"/>
          <a:stretch/>
        </p:blipFill>
        <p:spPr>
          <a:xfrm>
            <a:off x="20" y="-52181"/>
            <a:ext cx="5717516" cy="686838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F0568A-6BF0-4DE1-F375-6854809F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5083" y="2391995"/>
            <a:ext cx="5904056" cy="317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 Fase 1: Implementación de biometría y NFC (1 mes) </a:t>
            </a:r>
          </a:p>
          <a:p>
            <a:r>
              <a:rPr lang="en-US"/>
              <a:t> Fase 2: Desarrollo del panel de estadísticas y reportes (1.5 meses) </a:t>
            </a:r>
          </a:p>
          <a:p>
            <a:r>
              <a:rPr lang="en-US"/>
              <a:t> Fase 3: Chatbot inteligente para consultas de empleados (2 meses) </a:t>
            </a:r>
          </a:p>
          <a:p>
            <a:r>
              <a:rPr lang="en-US"/>
              <a:t> Fase 4: Módulo de anuncios y comunicación interna (1 mes)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380B7A-5B85-4642-8878-2089DEF2C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48D562A-EF99-44C6-AA29-9D3E42177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2299" y="-1"/>
            <a:ext cx="5726653" cy="6858000"/>
          </a:xfrm>
          <a:custGeom>
            <a:avLst/>
            <a:gdLst>
              <a:gd name="connsiteX0" fmla="*/ 615190 w 5726653"/>
              <a:gd name="connsiteY0" fmla="*/ 3536635 h 6858000"/>
              <a:gd name="connsiteX1" fmla="*/ 1124778 w 5726653"/>
              <a:gd name="connsiteY1" fmla="*/ 4046223 h 6858000"/>
              <a:gd name="connsiteX2" fmla="*/ 615190 w 5726653"/>
              <a:gd name="connsiteY2" fmla="*/ 4555811 h 6858000"/>
              <a:gd name="connsiteX3" fmla="*/ 105602 w 5726653"/>
              <a:gd name="connsiteY3" fmla="*/ 4046223 h 6858000"/>
              <a:gd name="connsiteX4" fmla="*/ 615190 w 5726653"/>
              <a:gd name="connsiteY4" fmla="*/ 3536635 h 6858000"/>
              <a:gd name="connsiteX5" fmla="*/ 1497780 w 5726653"/>
              <a:gd name="connsiteY5" fmla="*/ 0 h 6858000"/>
              <a:gd name="connsiteX6" fmla="*/ 5164844 w 5726653"/>
              <a:gd name="connsiteY6" fmla="*/ 0 h 6858000"/>
              <a:gd name="connsiteX7" fmla="*/ 5726653 w 5726653"/>
              <a:gd name="connsiteY7" fmla="*/ 0 h 6858000"/>
              <a:gd name="connsiteX8" fmla="*/ 5726653 w 5726653"/>
              <a:gd name="connsiteY8" fmla="*/ 6858000 h 6858000"/>
              <a:gd name="connsiteX9" fmla="*/ 311757 w 5726653"/>
              <a:gd name="connsiteY9" fmla="*/ 6858000 h 6858000"/>
              <a:gd name="connsiteX10" fmla="*/ 314130 w 5726653"/>
              <a:gd name="connsiteY10" fmla="*/ 6707670 h 6858000"/>
              <a:gd name="connsiteX11" fmla="*/ 599702 w 5726653"/>
              <a:gd name="connsiteY11" fmla="*/ 5670858 h 6858000"/>
              <a:gd name="connsiteX12" fmla="*/ 1211433 w 5726653"/>
              <a:gd name="connsiteY12" fmla="*/ 4641255 h 6858000"/>
              <a:gd name="connsiteX13" fmla="*/ 1053041 w 5726653"/>
              <a:gd name="connsiteY13" fmla="*/ 3164269 h 6858000"/>
              <a:gd name="connsiteX14" fmla="*/ 607048 w 5726653"/>
              <a:gd name="connsiteY14" fmla="*/ 2589405 h 6858000"/>
              <a:gd name="connsiteX15" fmla="*/ 1054915 w 5726653"/>
              <a:gd name="connsiteY15" fmla="*/ 1068099 h 6858000"/>
              <a:gd name="connsiteX16" fmla="*/ 1502877 w 5726653"/>
              <a:gd name="connsiteY16" fmla="*/ 419995 h 6858000"/>
              <a:gd name="connsiteX17" fmla="*/ 1505904 w 5726653"/>
              <a:gd name="connsiteY17" fmla="*/ 184996 h 6858000"/>
              <a:gd name="connsiteX18" fmla="*/ 14543 w 5726653"/>
              <a:gd name="connsiteY18" fmla="*/ 0 h 6858000"/>
              <a:gd name="connsiteX19" fmla="*/ 879351 w 5726653"/>
              <a:gd name="connsiteY19" fmla="*/ 0 h 6858000"/>
              <a:gd name="connsiteX20" fmla="*/ 892053 w 5726653"/>
              <a:gd name="connsiteY20" fmla="*/ 78052 h 6858000"/>
              <a:gd name="connsiteX21" fmla="*/ 561940 w 5726653"/>
              <a:gd name="connsiteY21" fmla="*/ 535443 h 6858000"/>
              <a:gd name="connsiteX22" fmla="*/ 15319 w 5726653"/>
              <a:gd name="connsiteY22" fmla="*/ 219852 h 6858000"/>
              <a:gd name="connsiteX23" fmla="*/ 4234 w 5726653"/>
              <a:gd name="connsiteY23" fmla="*/ 429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726653" h="6858000">
                <a:moveTo>
                  <a:pt x="615190" y="3536635"/>
                </a:moveTo>
                <a:cubicBezTo>
                  <a:pt x="896628" y="3536635"/>
                  <a:pt x="1124778" y="3764785"/>
                  <a:pt x="1124778" y="4046223"/>
                </a:cubicBezTo>
                <a:cubicBezTo>
                  <a:pt x="1124778" y="4327661"/>
                  <a:pt x="896628" y="4555811"/>
                  <a:pt x="615190" y="4555811"/>
                </a:cubicBezTo>
                <a:cubicBezTo>
                  <a:pt x="333752" y="4555811"/>
                  <a:pt x="105602" y="4327661"/>
                  <a:pt x="105602" y="4046223"/>
                </a:cubicBezTo>
                <a:cubicBezTo>
                  <a:pt x="105602" y="3764785"/>
                  <a:pt x="333752" y="3536635"/>
                  <a:pt x="615190" y="3536635"/>
                </a:cubicBezTo>
                <a:close/>
                <a:moveTo>
                  <a:pt x="1497780" y="0"/>
                </a:moveTo>
                <a:lnTo>
                  <a:pt x="5164844" y="0"/>
                </a:lnTo>
                <a:lnTo>
                  <a:pt x="5726653" y="0"/>
                </a:lnTo>
                <a:lnTo>
                  <a:pt x="5726653" y="6858000"/>
                </a:lnTo>
                <a:lnTo>
                  <a:pt x="311757" y="6858000"/>
                </a:lnTo>
                <a:lnTo>
                  <a:pt x="314130" y="6707670"/>
                </a:lnTo>
                <a:cubicBezTo>
                  <a:pt x="335132" y="6366409"/>
                  <a:pt x="433651" y="6019042"/>
                  <a:pt x="599702" y="5670858"/>
                </a:cubicBezTo>
                <a:cubicBezTo>
                  <a:pt x="770257" y="5311556"/>
                  <a:pt x="1010813" y="4986832"/>
                  <a:pt x="1211433" y="4641255"/>
                </a:cubicBezTo>
                <a:cubicBezTo>
                  <a:pt x="1493036" y="4154456"/>
                  <a:pt x="1511835" y="3622744"/>
                  <a:pt x="1053041" y="3164269"/>
                </a:cubicBezTo>
                <a:cubicBezTo>
                  <a:pt x="881977" y="2993264"/>
                  <a:pt x="700422" y="2805523"/>
                  <a:pt x="607048" y="2589405"/>
                </a:cubicBezTo>
                <a:cubicBezTo>
                  <a:pt x="366279" y="2032158"/>
                  <a:pt x="541125" y="1508061"/>
                  <a:pt x="1054915" y="1068099"/>
                </a:cubicBezTo>
                <a:cubicBezTo>
                  <a:pt x="1261027" y="891535"/>
                  <a:pt x="1489688" y="709488"/>
                  <a:pt x="1502877" y="419995"/>
                </a:cubicBezTo>
                <a:cubicBezTo>
                  <a:pt x="1506389" y="341910"/>
                  <a:pt x="1507262" y="263520"/>
                  <a:pt x="1505904" y="184996"/>
                </a:cubicBezTo>
                <a:close/>
                <a:moveTo>
                  <a:pt x="14543" y="0"/>
                </a:moveTo>
                <a:lnTo>
                  <a:pt x="879351" y="0"/>
                </a:lnTo>
                <a:lnTo>
                  <a:pt x="892053" y="78052"/>
                </a:lnTo>
                <a:cubicBezTo>
                  <a:pt x="904492" y="285271"/>
                  <a:pt x="770271" y="479621"/>
                  <a:pt x="561940" y="535443"/>
                </a:cubicBezTo>
                <a:cubicBezTo>
                  <a:pt x="323846" y="599240"/>
                  <a:pt x="79116" y="457945"/>
                  <a:pt x="15319" y="219852"/>
                </a:cubicBezTo>
                <a:cubicBezTo>
                  <a:pt x="-631" y="160329"/>
                  <a:pt x="-3762" y="100391"/>
                  <a:pt x="4234" y="4296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4D12EF-5E5E-1652-D270-55CCF51C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827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Rutas de </a:t>
            </a: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Descenso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F577E-DF1E-779B-7BDD-EB62ECDF0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198" y="2356598"/>
            <a:ext cx="5355276" cy="379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 </a:t>
            </a:r>
            <a:r>
              <a:rPr lang="en-US"/>
              <a:t>Priorizar</a:t>
            </a:r>
            <a:r>
              <a:rPr lang="en-US" dirty="0"/>
              <a:t> la </a:t>
            </a:r>
            <a:r>
              <a:rPr lang="en-US"/>
              <a:t>integración</a:t>
            </a:r>
            <a:r>
              <a:rPr lang="en-US" dirty="0"/>
              <a:t> de NFC y </a:t>
            </a:r>
            <a:r>
              <a:rPr lang="en-US"/>
              <a:t>biometría</a:t>
            </a:r>
            <a:r>
              <a:rPr lang="en-US" dirty="0"/>
              <a:t> antes que </a:t>
            </a:r>
            <a:r>
              <a:rPr lang="en-US"/>
              <a:t>el</a:t>
            </a:r>
            <a:r>
              <a:rPr lang="en-US" dirty="0"/>
              <a:t> chatbot. </a:t>
            </a:r>
          </a:p>
          <a:p>
            <a:r>
              <a:rPr lang="en-US" dirty="0"/>
              <a:t> </a:t>
            </a:r>
            <a:r>
              <a:rPr lang="en-US"/>
              <a:t>Evaluación</a:t>
            </a:r>
            <a:r>
              <a:rPr lang="en-US" dirty="0"/>
              <a:t> de </a:t>
            </a:r>
            <a:r>
              <a:rPr lang="en-US"/>
              <a:t>viabilidad</a:t>
            </a:r>
            <a:r>
              <a:rPr lang="en-US" dirty="0"/>
              <a:t> de </a:t>
            </a:r>
            <a:r>
              <a:rPr lang="en-US"/>
              <a:t>cada</a:t>
            </a:r>
            <a:r>
              <a:rPr lang="en-US" dirty="0"/>
              <a:t> </a:t>
            </a:r>
            <a:r>
              <a:rPr lang="en-US"/>
              <a:t>módulo</a:t>
            </a:r>
            <a:r>
              <a:rPr lang="en-US" dirty="0"/>
              <a:t> antes de la </a:t>
            </a:r>
            <a:r>
              <a:rPr lang="en-US"/>
              <a:t>implementación</a:t>
            </a:r>
            <a:r>
              <a:rPr lang="en-US" dirty="0"/>
              <a:t>. </a:t>
            </a:r>
          </a:p>
          <a:p>
            <a:pPr marL="285750"/>
            <a:endParaRPr lang="en-US"/>
          </a:p>
        </p:txBody>
      </p:sp>
      <p:pic>
        <p:nvPicPr>
          <p:cNvPr id="13" name="Marcador de contenido 12" descr="The Beginner’s Guide to NFCs (Near Field Communication)">
            <a:extLst>
              <a:ext uri="{FF2B5EF4-FFF2-40B4-BE49-F238E27FC236}">
                <a16:creationId xmlns:a16="http://schemas.microsoft.com/office/drawing/2014/main" id="{C94D4B61-5574-AC71-0E3F-D1C73B107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2288" y="1450030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7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BD77CA-EC10-59B3-702D-CAB8613C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ea typeface="+mj-lt"/>
                <a:cs typeface="+mj-lt"/>
              </a:rPr>
              <a:t>Backlog del Proyecto </a:t>
            </a:r>
            <a:endParaRPr lang="es-ES" dirty="0">
              <a:ea typeface="+mj-ea"/>
              <a:cs typeface="+mj-cs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504B8A-E5F9-153E-7587-9E0F9AE5A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err="1">
                <a:ea typeface="+mn-lt"/>
                <a:cs typeface="+mn-lt"/>
              </a:rPr>
              <a:t>Tareas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esenciales</a:t>
            </a:r>
            <a:r>
              <a:rPr lang="en-US" b="1" dirty="0">
                <a:ea typeface="+mn-lt"/>
                <a:cs typeface="+mn-lt"/>
              </a:rPr>
              <a:t>: </a:t>
            </a:r>
            <a:endParaRPr lang="es-ES" b="1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Implementación</a:t>
            </a:r>
            <a:r>
              <a:rPr lang="en-US" dirty="0">
                <a:ea typeface="+mn-lt"/>
                <a:cs typeface="+mn-lt"/>
              </a:rPr>
              <a:t> de NFC y </a:t>
            </a:r>
            <a:r>
              <a:rPr lang="en-US" dirty="0" err="1">
                <a:ea typeface="+mn-lt"/>
                <a:cs typeface="+mn-lt"/>
              </a:rPr>
              <a:t>biometría</a:t>
            </a:r>
            <a:r>
              <a:rPr lang="en-US" dirty="0">
                <a:ea typeface="+mn-lt"/>
                <a:cs typeface="+mn-lt"/>
              </a:rPr>
              <a:t>. </a:t>
            </a:r>
            <a:endParaRPr lang="es-ES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Creación</a:t>
            </a:r>
            <a:r>
              <a:rPr lang="en-US" dirty="0">
                <a:ea typeface="+mn-lt"/>
                <a:cs typeface="+mn-lt"/>
              </a:rPr>
              <a:t> de API para </a:t>
            </a:r>
            <a:r>
              <a:rPr lang="en-US" dirty="0" err="1">
                <a:ea typeface="+mn-lt"/>
                <a:cs typeface="+mn-lt"/>
              </a:rPr>
              <a:t>registros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Desarrollo del panel de </a:t>
            </a:r>
            <a:r>
              <a:rPr lang="en-US" err="1">
                <a:ea typeface="+mn-lt"/>
                <a:cs typeface="+mn-lt"/>
              </a:rPr>
              <a:t>administración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b="1" dirty="0" err="1">
                <a:ea typeface="+mn-lt"/>
                <a:cs typeface="+mn-lt"/>
              </a:rPr>
              <a:t>Tareas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secundarias</a:t>
            </a:r>
            <a:r>
              <a:rPr lang="en-US" b="1" dirty="0">
                <a:ea typeface="+mn-lt"/>
                <a:cs typeface="+mn-lt"/>
              </a:rPr>
              <a:t>: </a:t>
            </a:r>
            <a:endParaRPr lang="en-US" b="1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Personalización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informes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pPr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Integración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sistemas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36C384-0C17-C4E1-C5E4-EED313E5B681}"/>
              </a:ext>
            </a:extLst>
          </p:cNvPr>
          <p:cNvSpPr txBox="1"/>
          <p:nvPr/>
        </p:nvSpPr>
        <p:spPr>
          <a:xfrm>
            <a:off x="5909733" y="3655483"/>
            <a:ext cx="58123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https://www.notion.so/11cbb97ef37980b0ab85d4d7a808bdef?v=11cbb97ef37980b796dc000cfded9f6d&amp;pvs=4</a:t>
            </a:r>
          </a:p>
        </p:txBody>
      </p:sp>
    </p:spTree>
    <p:extLst>
      <p:ext uri="{BB962C8B-B14F-4D97-AF65-F5344CB8AC3E}">
        <p14:creationId xmlns:p14="http://schemas.microsoft.com/office/powerpoint/2010/main" val="298355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AA293C-FCEE-6160-9D3E-BD924104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Revisión del Backlog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2FC366-77AC-244C-F008-1D9153891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548521"/>
            <a:ext cx="5545867" cy="3470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Revisiones quincenales con pruebas de funcionalidades. </a:t>
            </a:r>
          </a:p>
          <a:p>
            <a:r>
              <a:rPr lang="en-US"/>
              <a:t> Ajustes en base a retroalimentación de usuarios. </a:t>
            </a:r>
          </a:p>
          <a:p>
            <a:pPr marL="342900"/>
            <a:endParaRPr lang="en-US"/>
          </a:p>
        </p:txBody>
      </p:sp>
      <p:pic>
        <p:nvPicPr>
          <p:cNvPr id="11" name="Marcador de contenido 10" descr="Resultado de imagen de revisión">
            <a:extLst>
              <a:ext uri="{FF2B5EF4-FFF2-40B4-BE49-F238E27FC236}">
                <a16:creationId xmlns:a16="http://schemas.microsoft.com/office/drawing/2014/main" id="{CEA11043-FB92-F51D-2B7B-F5B40C0AF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3116" y="1330947"/>
            <a:ext cx="4289283" cy="40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1064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_2SEEDS">
      <a:dk1>
        <a:srgbClr val="000000"/>
      </a:dk1>
      <a:lt1>
        <a:srgbClr val="FFFFFF"/>
      </a:lt1>
      <a:dk2>
        <a:srgbClr val="412429"/>
      </a:dk2>
      <a:lt2>
        <a:srgbClr val="E2E8E7"/>
      </a:lt2>
      <a:accent1>
        <a:srgbClr val="BB7E89"/>
      </a:accent1>
      <a:accent2>
        <a:srgbClr val="C795B3"/>
      </a:accent2>
      <a:accent3>
        <a:srgbClr val="C49B8F"/>
      </a:accent3>
      <a:accent4>
        <a:srgbClr val="75ADA1"/>
      </a:accent4>
      <a:accent5>
        <a:srgbClr val="7AA9B5"/>
      </a:accent5>
      <a:accent6>
        <a:srgbClr val="7E95BB"/>
      </a:accent6>
      <a:hlink>
        <a:srgbClr val="568E84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EA93755278544CB6C7EF23E56024A8" ma:contentTypeVersion="4" ma:contentTypeDescription="Create a new document." ma:contentTypeScope="" ma:versionID="bc707e7e9cfbc7ec9c3d50441fbee65a">
  <xsd:schema xmlns:xsd="http://www.w3.org/2001/XMLSchema" xmlns:xs="http://www.w3.org/2001/XMLSchema" xmlns:p="http://schemas.microsoft.com/office/2006/metadata/properties" xmlns:ns2="935ab84b-ab29-4a7f-bfa6-86e0a473c4f1" targetNamespace="http://schemas.microsoft.com/office/2006/metadata/properties" ma:root="true" ma:fieldsID="4d1f679344e7bf9aebca1dd20f96bc54" ns2:_="">
    <xsd:import namespace="935ab84b-ab29-4a7f-bfa6-86e0a473c4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ab84b-ab29-4a7f-bfa6-86e0a473c4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F4A3D4-4DB7-4CEA-B6C9-7411C5C52E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D0F11C-65FA-4F54-A502-42EB5A6C79F8}"/>
</file>

<file path=customXml/itemProps3.xml><?xml version="1.0" encoding="utf-8"?>
<ds:datastoreItem xmlns:ds="http://schemas.openxmlformats.org/officeDocument/2006/customXml" ds:itemID="{816BB5B4-CD23-4AC4-999E-9573973115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SplashVTI</vt:lpstr>
      <vt:lpstr>Implementación de Shape Up en DevMace </vt:lpstr>
      <vt:lpstr>Objetivo</vt:lpstr>
      <vt:lpstr>Objetivo principal: </vt:lpstr>
      <vt:lpstr>Características clave: </vt:lpstr>
      <vt:lpstr>Elementos de la Apuesta </vt:lpstr>
      <vt:lpstr>Tiempos de Desarrollo </vt:lpstr>
      <vt:lpstr>Rutas de Descenso </vt:lpstr>
      <vt:lpstr>Backlog del Proyecto </vt:lpstr>
      <vt:lpstr>Revisión del Backlog </vt:lpstr>
      <vt:lpstr>Check-ins Semanales </vt:lpstr>
      <vt:lpstr>Entregable Final </vt:lpstr>
      <vt:lpstr>Resultados y Aprendizajes </vt:lpstr>
      <vt:lpstr>Conclusión y Contacto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385</cp:revision>
  <dcterms:created xsi:type="dcterms:W3CDTF">2025-01-31T06:47:38Z</dcterms:created>
  <dcterms:modified xsi:type="dcterms:W3CDTF">2025-03-15T23:38:15Z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0x01010053EA93755278544CB6C7EF23E56024A8</vt:lpwstr>
  </property>
</Properties>
</file>