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74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7999710" cy="1007999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5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03989E"/>
    <a:srgbClr val="383838"/>
    <a:srgbClr val="2E2E2E"/>
    <a:srgbClr val="136C8B"/>
    <a:srgbClr val="185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3175"/>
        <p:guide pos="56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7" Type="http://schemas.openxmlformats.org/officeDocument/2006/relationships/slide" Target="slides/slide14.xml"/><Relationship Id="rId12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23" Type="http://schemas.openxmlformats.org/officeDocument/2006/relationships/tableStyles" Target="tableStyles.xml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22" Type="http://schemas.openxmlformats.org/officeDocument/2006/relationships/viewProps" Target="viewProps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73554" y="1143000"/>
            <a:ext cx="55108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Marcador de posición de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00" y="3131333"/>
            <a:ext cx="15300000" cy="2160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5712000"/>
            <a:ext cx="12600000" cy="2576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7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9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04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75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000" y="403667"/>
            <a:ext cx="4050000" cy="8600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00" y="403667"/>
            <a:ext cx="11850000" cy="8600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76" y="6477333"/>
            <a:ext cx="15300000" cy="2002000"/>
          </a:xfrm>
        </p:spPr>
        <p:txBody>
          <a:bodyPr anchor="t"/>
          <a:lstStyle>
            <a:lvl1pPr algn="l">
              <a:defRPr sz="588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876" y="4272334"/>
            <a:ext cx="15300000" cy="2204999"/>
          </a:xfrm>
        </p:spPr>
        <p:txBody>
          <a:bodyPr anchor="b"/>
          <a:lstStyle>
            <a:lvl1pPr marL="0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1pPr>
            <a:lvl2pPr marL="67183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2pPr>
            <a:lvl3pPr marL="134429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3pPr>
            <a:lvl4pPr marL="2016125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4pPr>
            <a:lvl5pPr marL="2687955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5pPr>
            <a:lvl6pPr marL="3359785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6pPr>
            <a:lvl7pPr marL="403225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7pPr>
            <a:lvl8pPr marL="470408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8pPr>
            <a:lvl9pPr marL="537591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00" y="2352000"/>
            <a:ext cx="7950000" cy="6652334"/>
          </a:xfrm>
        </p:spPr>
        <p:txBody>
          <a:bodyPr/>
          <a:lstStyle>
            <a:lvl1pPr>
              <a:defRPr sz="4115"/>
            </a:lvl1pPr>
            <a:lvl2pPr>
              <a:defRPr sz="3530"/>
            </a:lvl2pPr>
            <a:lvl3pPr>
              <a:defRPr sz="2940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000" y="2352000"/>
            <a:ext cx="7950000" cy="6652334"/>
          </a:xfrm>
        </p:spPr>
        <p:txBody>
          <a:bodyPr/>
          <a:lstStyle>
            <a:lvl1pPr>
              <a:defRPr sz="4115"/>
            </a:lvl1pPr>
            <a:lvl2pPr>
              <a:defRPr sz="3530"/>
            </a:lvl2pPr>
            <a:lvl3pPr>
              <a:defRPr sz="2940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0" y="2256334"/>
            <a:ext cx="7953126" cy="940333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59785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5910" indent="0">
              <a:buNone/>
              <a:defRPr sz="235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00" y="3196667"/>
            <a:ext cx="7953126" cy="5807667"/>
          </a:xfrm>
        </p:spPr>
        <p:txBody>
          <a:bodyPr/>
          <a:lstStyle>
            <a:lvl1pPr>
              <a:defRPr sz="3530"/>
            </a:lvl1pPr>
            <a:lvl2pPr>
              <a:defRPr sz="2940"/>
            </a:lvl2pPr>
            <a:lvl3pPr>
              <a:defRPr sz="2645"/>
            </a:lvl3pPr>
            <a:lvl4pPr>
              <a:defRPr sz="2350"/>
            </a:lvl4pPr>
            <a:lvl5pPr>
              <a:defRPr sz="2350"/>
            </a:lvl5pPr>
            <a:lvl6pPr>
              <a:defRPr sz="2350"/>
            </a:lvl6pPr>
            <a:lvl7pPr>
              <a:defRPr sz="2350"/>
            </a:lvl7pPr>
            <a:lvl8pPr>
              <a:defRPr sz="2350"/>
            </a:lvl8pPr>
            <a:lvl9pPr>
              <a:defRPr sz="23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3750" y="2256334"/>
            <a:ext cx="7956250" cy="940333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59785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5910" indent="0">
              <a:buNone/>
              <a:defRPr sz="235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3750" y="3196667"/>
            <a:ext cx="7956250" cy="5807667"/>
          </a:xfrm>
        </p:spPr>
        <p:txBody>
          <a:bodyPr/>
          <a:lstStyle>
            <a:lvl1pPr>
              <a:defRPr sz="3530"/>
            </a:lvl1pPr>
            <a:lvl2pPr>
              <a:defRPr sz="2940"/>
            </a:lvl2pPr>
            <a:lvl3pPr>
              <a:defRPr sz="2645"/>
            </a:lvl3pPr>
            <a:lvl4pPr>
              <a:defRPr sz="2350"/>
            </a:lvl4pPr>
            <a:lvl5pPr>
              <a:defRPr sz="2350"/>
            </a:lvl5pPr>
            <a:lvl6pPr>
              <a:defRPr sz="2350"/>
            </a:lvl6pPr>
            <a:lvl7pPr>
              <a:defRPr sz="2350"/>
            </a:lvl7pPr>
            <a:lvl8pPr>
              <a:defRPr sz="2350"/>
            </a:lvl8pPr>
            <a:lvl9pPr>
              <a:defRPr sz="23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401333"/>
            <a:ext cx="5921876" cy="1708000"/>
          </a:xfrm>
        </p:spPr>
        <p:txBody>
          <a:bodyPr anchor="b"/>
          <a:lstStyle>
            <a:lvl1pPr algn="l">
              <a:defRPr sz="294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500" y="401333"/>
            <a:ext cx="10062500" cy="8603001"/>
          </a:xfrm>
        </p:spPr>
        <p:txBody>
          <a:bodyPr/>
          <a:lstStyle>
            <a:lvl1pPr>
              <a:defRPr sz="4705"/>
            </a:lvl1pPr>
            <a:lvl2pPr>
              <a:defRPr sz="4115"/>
            </a:lvl2pPr>
            <a:lvl3pPr>
              <a:defRPr sz="3530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00" y="2109333"/>
            <a:ext cx="5921876" cy="6895001"/>
          </a:xfrm>
        </p:spPr>
        <p:txBody>
          <a:bodyPr/>
          <a:lstStyle>
            <a:lvl1pPr marL="0" indent="0">
              <a:buNone/>
              <a:defRPr sz="2060"/>
            </a:lvl1pPr>
            <a:lvl2pPr marL="671830" indent="0">
              <a:buNone/>
              <a:defRPr sz="1765"/>
            </a:lvl2pPr>
            <a:lvl3pPr marL="1344295" indent="0">
              <a:buNone/>
              <a:defRPr sz="1470"/>
            </a:lvl3pPr>
            <a:lvl4pPr marL="2016125" indent="0">
              <a:buNone/>
              <a:defRPr sz="1325"/>
            </a:lvl4pPr>
            <a:lvl5pPr marL="2687955" indent="0">
              <a:buNone/>
              <a:defRPr sz="1325"/>
            </a:lvl5pPr>
            <a:lvl6pPr marL="3359785" indent="0">
              <a:buNone/>
              <a:defRPr sz="1325"/>
            </a:lvl6pPr>
            <a:lvl7pPr marL="4032250" indent="0">
              <a:buNone/>
              <a:defRPr sz="1325"/>
            </a:lvl7pPr>
            <a:lvl8pPr marL="4704080" indent="0">
              <a:buNone/>
              <a:defRPr sz="1325"/>
            </a:lvl8pPr>
            <a:lvl9pPr marL="537591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126" y="7056000"/>
            <a:ext cx="10800000" cy="833001"/>
          </a:xfrm>
        </p:spPr>
        <p:txBody>
          <a:bodyPr anchor="b"/>
          <a:lstStyle>
            <a:lvl1pPr algn="l">
              <a:defRPr sz="294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126" y="900667"/>
            <a:ext cx="10800000" cy="6048000"/>
          </a:xfrm>
        </p:spPr>
        <p:txBody>
          <a:bodyPr/>
          <a:lstStyle>
            <a:lvl1pPr marL="0" indent="0">
              <a:buNone/>
              <a:defRPr sz="4705"/>
            </a:lvl1pPr>
            <a:lvl2pPr marL="671830" indent="0">
              <a:buNone/>
              <a:defRPr sz="4115"/>
            </a:lvl2pPr>
            <a:lvl3pPr marL="1344295" indent="0">
              <a:buNone/>
              <a:defRPr sz="3530"/>
            </a:lvl3pPr>
            <a:lvl4pPr marL="2016125" indent="0">
              <a:buNone/>
              <a:defRPr sz="2940"/>
            </a:lvl4pPr>
            <a:lvl5pPr marL="2687955" indent="0">
              <a:buNone/>
              <a:defRPr sz="2940"/>
            </a:lvl5pPr>
            <a:lvl6pPr marL="3359785" indent="0">
              <a:buNone/>
              <a:defRPr sz="2940"/>
            </a:lvl6pPr>
            <a:lvl7pPr marL="4032250" indent="0">
              <a:buNone/>
              <a:defRPr sz="2940"/>
            </a:lvl7pPr>
            <a:lvl8pPr marL="4704080" indent="0">
              <a:buNone/>
              <a:defRPr sz="2940"/>
            </a:lvl8pPr>
            <a:lvl9pPr marL="5375910" indent="0">
              <a:buNone/>
              <a:defRPr sz="29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126" y="7889001"/>
            <a:ext cx="10800000" cy="1182999"/>
          </a:xfrm>
        </p:spPr>
        <p:txBody>
          <a:bodyPr/>
          <a:lstStyle>
            <a:lvl1pPr marL="0" indent="0">
              <a:buNone/>
              <a:defRPr sz="2060"/>
            </a:lvl1pPr>
            <a:lvl2pPr marL="671830" indent="0">
              <a:buNone/>
              <a:defRPr sz="1765"/>
            </a:lvl2pPr>
            <a:lvl3pPr marL="1344295" indent="0">
              <a:buNone/>
              <a:defRPr sz="1470"/>
            </a:lvl3pPr>
            <a:lvl4pPr marL="2016125" indent="0">
              <a:buNone/>
              <a:defRPr sz="1325"/>
            </a:lvl4pPr>
            <a:lvl5pPr marL="2687955" indent="0">
              <a:buNone/>
              <a:defRPr sz="1325"/>
            </a:lvl5pPr>
            <a:lvl6pPr marL="3359785" indent="0">
              <a:buNone/>
              <a:defRPr sz="1325"/>
            </a:lvl6pPr>
            <a:lvl7pPr marL="4032250" indent="0">
              <a:buNone/>
              <a:defRPr sz="1325"/>
            </a:lvl7pPr>
            <a:lvl8pPr marL="4704080" indent="0">
              <a:buNone/>
              <a:defRPr sz="1325"/>
            </a:lvl8pPr>
            <a:lvl9pPr marL="537591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00" y="403667"/>
            <a:ext cx="16200000" cy="16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0" y="2352000"/>
            <a:ext cx="16200000" cy="665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00" y="9342667"/>
            <a:ext cx="4200000" cy="53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000" y="9342667"/>
            <a:ext cx="5700000" cy="53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000" y="9342667"/>
            <a:ext cx="4200000" cy="53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1830" rtl="0" eaLnBrk="1" latinLnBrk="0" hangingPunct="1">
        <a:spcBef>
          <a:spcPct val="0"/>
        </a:spcBef>
        <a:buNone/>
        <a:defRPr sz="6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671830" rtl="0" eaLnBrk="1" latinLnBrk="0" hangingPunct="1">
        <a:spcBef>
          <a:spcPts val="145"/>
        </a:spcBef>
        <a:buFont typeface="Arial" panose="020B0604020202020204"/>
        <a:buChar char="•"/>
        <a:defRPr sz="4705" kern="1200">
          <a:solidFill>
            <a:schemeClr val="tx1"/>
          </a:solidFill>
          <a:latin typeface="+mn-lt"/>
          <a:ea typeface="+mn-ea"/>
          <a:cs typeface="+mn-cs"/>
        </a:defRPr>
      </a:lvl1pPr>
      <a:lvl2pPr marL="1092200" indent="-419735" algn="l" defTabSz="671830" rtl="0" eaLnBrk="1" latinLnBrk="0" hangingPunct="1">
        <a:spcBef>
          <a:spcPts val="145"/>
        </a:spcBef>
        <a:buFont typeface="Arial" panose="020B0604020202020204"/>
        <a:buChar char="–"/>
        <a:defRPr sz="4115" kern="1200">
          <a:solidFill>
            <a:schemeClr val="tx1"/>
          </a:solidFill>
          <a:latin typeface="+mn-lt"/>
          <a:ea typeface="+mn-ea"/>
          <a:cs typeface="+mn-cs"/>
        </a:defRPr>
      </a:lvl2pPr>
      <a:lvl3pPr marL="1680210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3530" kern="1200">
          <a:solidFill>
            <a:schemeClr val="tx1"/>
          </a:solidFill>
          <a:latin typeface="+mn-lt"/>
          <a:ea typeface="+mn-ea"/>
          <a:cs typeface="+mn-cs"/>
        </a:defRPr>
      </a:lvl3pPr>
      <a:lvl4pPr marL="2352040" indent="-335915" algn="l" defTabSz="671830" rtl="0" eaLnBrk="1" latinLnBrk="0" hangingPunct="1">
        <a:spcBef>
          <a:spcPts val="145"/>
        </a:spcBef>
        <a:buFont typeface="Arial" panose="020B0604020202020204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indent="-335915" algn="l" defTabSz="671830" rtl="0" eaLnBrk="1" latinLnBrk="0" hangingPunct="1">
        <a:spcBef>
          <a:spcPts val="145"/>
        </a:spcBef>
        <a:buFont typeface="Arial" panose="020B0604020202020204"/>
        <a:buChar char="»"/>
        <a:defRPr sz="2940" kern="1200">
          <a:solidFill>
            <a:schemeClr val="tx1"/>
          </a:solidFill>
          <a:latin typeface="+mn-lt"/>
          <a:ea typeface="+mn-ea"/>
          <a:cs typeface="+mn-cs"/>
        </a:defRPr>
      </a:lvl5pPr>
      <a:lvl6pPr marL="3695700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6pPr>
      <a:lvl7pPr marL="4368165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8pPr>
      <a:lvl9pPr marL="5711825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7183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34429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268795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35978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403225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70408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37591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Imagen 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0" y="3672205"/>
            <a:ext cx="9021445" cy="273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HIE vs. Competencia: La Diferencia que Nos Hace L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deres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875" y="2085975"/>
            <a:ext cx="1616265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El sector hotelero ya cuenta con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soluciones de gesti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personal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pero ninguna ofrece una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combinaci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integral de NFC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QR y biometr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 un sistema escalable y 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cil de implementar.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9335770" y="4961255"/>
            <a:ext cx="600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s-MX" alt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"/>
          <a:srcRect l="101" t="841" r="146" b="1287"/>
          <a:stretch>
            <a:fillRect/>
          </a:stretch>
        </p:blipFill>
        <p:spPr>
          <a:xfrm>
            <a:off x="1162050" y="3693795"/>
            <a:ext cx="15667990" cy="4875530"/>
          </a:xfrm>
          <a:prstGeom prst="rect">
            <a:avLst/>
          </a:prstGeom>
        </p:spPr>
      </p:pic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La Evoluci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615" y="2342515"/>
            <a:ext cx="16116300" cy="131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no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solo una herramienta de control de asistencia, sino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una plataforma integral para la gesti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. Nuestro objetivo es convertirnos en el est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ndar de la industria, optimizando la operaci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hoteles a nivel global.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69290" y="3791585"/>
            <a:ext cx="8330565" cy="17221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Fase 1: Implementaci</a:t>
            </a:r>
            <a:r>
              <a:rPr lang="en-US" altLang="en-US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Lanzamiento con registro automatizado mediante NFC, QR y biometr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a, eliminando fraudes y reduciendo la carga administrativa en la gesti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983615" y="5513705"/>
            <a:ext cx="8330565" cy="17221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Fase 2: Optimizaci</a:t>
            </a:r>
            <a:r>
              <a:rPr lang="en-US" altLang="en-US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Integraci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con sistemas de n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mina y recursos humanos, permitiendo la sincronizaci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datos y la automatizaci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reportes operativos.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378585" y="7235825"/>
            <a:ext cx="8330565" cy="17221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Fase 3: Expansi</a:t>
            </a:r>
            <a:r>
              <a:rPr lang="en-US" altLang="en-US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Aplicaci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en otras industrias como hospitales, 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bricas y centros log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sticos, adaptando el sistema a necesidades espec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ficas de cada sector.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9314180" y="4162425"/>
            <a:ext cx="8293100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Fase 4: Inteligencia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Implementaci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inteligencia artificial para predicci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ausencias, optimizaci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turnos y an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lisis de eficiencia laboral.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  <a:sym typeface="+mn-ea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en Acci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n: Validaci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y Crecimiento del Proyecto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730" y="2032000"/>
            <a:ext cx="1621218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ha logrado avances significativos en su desarrollo y validaci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el mercado hotelero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demostrando su potencial y diferenciaci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frente a soluciones tradicionales.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887730" y="4247515"/>
            <a:ext cx="6000115" cy="1558925"/>
            <a:chOff x="2204" y="5153"/>
            <a:chExt cx="9449" cy="2455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Hitos Alcanzados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ha despertado el inter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hoteles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que buscan digitalizar la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administraci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optimizar la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operativa.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4247515"/>
            <a:ext cx="6000115" cy="1532286"/>
            <a:chOff x="2204" y="5153"/>
            <a:chExt cx="9449" cy="1733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tricas Clave en la Validaci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Proyecto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Reducci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hasta un 30% en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errores de registro y fraudes en check-in/check-out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del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000115" y="6323965"/>
            <a:ext cx="6000115" cy="1847502"/>
            <a:chOff x="2204" y="5153"/>
            <a:chExt cx="9449" cy="223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Siguientes Pasos para la Expansi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sistema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con mejoras en inteligencia artificial para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predicci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ausencias y planificaci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Impulso Estrat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é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gico para la Expansi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</a:t>
            </a:r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endParaRPr lang="es-MX" altLang="en-US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65" y="2175510"/>
            <a:ext cx="16174085" cy="12795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busca financiamiento para acelerar su crecimiento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fortalecer su tecnolog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y expandirse a m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 hoteles en la regi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. Esta inversi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permitir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consolidar nuestra posici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el mercado y desarrollar nuevas funcionalidades clave.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887730" y="4247515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Uso de los fondos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la plataforma con inteligencia artificial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predicci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ausencias y planificaci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Mayor seguridad en la autenticaci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biom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mejoras en la escalabilidad del sistema.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4247515"/>
            <a:ext cx="6000115" cy="2255809"/>
            <a:chOff x="2204" y="5153"/>
            <a:chExt cx="9449" cy="2903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Hitos Esperados con la Inversi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pruebas piloto en 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10 hoteles clave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LATAM.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al menos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dos sistemas ERP hoteleros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Lanzamiento de la versi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optimizada con 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predictivo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000115" y="6323965"/>
            <a:ext cx="6000115" cy="2125621"/>
            <a:chOff x="2204" y="5153"/>
            <a:chExt cx="9449" cy="2568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Punto Final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encuentra en una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fase clave para su crecimiento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 Con el financiamiento adecuado,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aceleraremos la expansi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,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mejoraremos la tecnolog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consolidaremos nuestra posici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como la soluci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l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der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en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 hotelero.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Crecimiento Financiero Sostenible y Escalabilidad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645" y="2143125"/>
            <a:ext cx="16181070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ha desarrollado su tecnolog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y validado su modelo de negocio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con recursos propios y pruebas piloto. Con la inversi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adecuada, el crecimiento proyectado es escalable y rentable.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887730" y="4247515"/>
            <a:ext cx="6000115" cy="2390140"/>
            <a:chOff x="2204" y="5153"/>
            <a:chExt cx="9449" cy="3764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Proyecciones de Ingresos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1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Implementaci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los primeros 50 hoteles con modelo SaaS.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2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 200 hoteles en LATAM y nuevas integraciones con sistemas ERP.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3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internacional en EE.UU. y Europa con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500 hoteles activos.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4247515"/>
            <a:ext cx="6000115" cy="1978398"/>
            <a:chOff x="2204" y="5153"/>
            <a:chExt cx="9449" cy="2546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Estructura de Costos y Rentabilidad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Desarrollo tecnol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gico y mejora de plataforma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Adquisici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clientes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mediante marketing digital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alianzas estrat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equipo 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cnico y comercial.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000115" y="6583045"/>
            <a:ext cx="6000115" cy="2402084"/>
            <a:chOff x="2204" y="5153"/>
            <a:chExt cx="9449" cy="290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Uso de Fondos y Retorno de Inversi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producto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Implementaci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inteligencia artificial y nuevas funciones.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comercial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Adopci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masiva en hoteles medianos y grandes.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Estrategia de mercado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Posicionamiento en eventos del sector y alianzas con cadenas hoteleras.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Transformando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795" y="3159125"/>
            <a:ext cx="16262985" cy="580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Problema claro y urgente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Los hoteles enfrentan desaf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os en la administraci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debido a registros manuales ineficientes, fraudes y falta de integraci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con sistemas modernos.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Soluci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innovadora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combina NFC, QR y biometr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en una plataforma SaaS escalable y segura.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Mercado en crecimiento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La digitalizaci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sector hotelero est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 auge, con un mercado de miles de millones de d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lares en transformaci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digital.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Modelo de negocio rentable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Suscripci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mensual con ingresos recurrentes y escalabilidad global.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Tracci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y validaci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Pruebas piloto en hoteles reales, con inter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é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 de m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ú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ltiples cadenas hoteleras.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Estrategia de crecimiento s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lida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Expansi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LATAM y EE.UU., con integraci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sistemas ERP y desarrollo de IA para optimizaci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operativa.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El Momento Perfecto para Transformar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753110" y="3046730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Digitalizaci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la Industria Hotelera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del 65% de los hoteles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buscan digitalizar la gesti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su personal para mejorar la eficiencia operativa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espera que el gasto en software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hotelera supere los $10 mil millones en los pr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ximos cinco a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3046730"/>
            <a:ext cx="6000115" cy="3122752"/>
            <a:chOff x="2204" y="5153"/>
            <a:chExt cx="9449" cy="3838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Necesidad Urgente de Eficiencia y Seguridad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todos tradicionales de control de asistencia generan p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rdidas econ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micas y problemas de cumplimiento en n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Hoteles buscan soluciones que optimicen recursos y mejoren la administraci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mayor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de los hoteles usa software desactualizado que no se integra con herramientas modernas de RR.HH.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643880" y="6268720"/>
            <a:ext cx="6000115" cy="3397250"/>
            <a:chOff x="2204" y="5153"/>
            <a:chExt cx="9449" cy="3303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Ventaja Estrat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gica de HIE en el Mercado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6093"/>
              <a:ext cx="9449" cy="23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ya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validado en pruebas piloto y puede expandirse 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pidamente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industria hotelera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un proceso de digitalizaci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acelerado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, creando una gran oportunidad para soluciones innovadoras.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</a:t>
              </a:r>
              <a:r>
                <a:rPr lang="es-MX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 la 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ú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nica plataforma que combina NFC, biometr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QR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un solo sistema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Imagen 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8815" y="203835"/>
            <a:ext cx="902144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Cuadro de texto 6"/>
          <p:cNvSpPr txBox="1"/>
          <p:nvPr/>
        </p:nvSpPr>
        <p:spPr>
          <a:xfrm>
            <a:off x="499990" y="8174133"/>
            <a:ext cx="3671733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Andrés </a:t>
            </a:r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Pérez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Menéndez, Diego </a:t>
            </a:r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Cen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Caballeo y Eduardo </a:t>
            </a:r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Flores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Hererra</a:t>
            </a:r>
            <a:endParaRPr lang="es-MX" altLang="en-US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499725" y="3761333"/>
            <a:ext cx="6970133" cy="301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s-MX" altLang="en-US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Nuestra </a:t>
            </a:r>
            <a:r>
              <a:rPr lang="es-MX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misión </a:t>
            </a:r>
            <a:r>
              <a:rPr lang="es-MX" altLang="en-US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 </a:t>
            </a:r>
            <a:r>
              <a:rPr lang="es-MX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r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evolucionar la gesti</a:t>
            </a:r>
            <a:r>
              <a:rPr lang="en-US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r>
              <a:rPr lang="en-US" altLang="es-MX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mediante tecnolog</a:t>
            </a:r>
            <a:r>
              <a:rPr lang="en-US" altLang="en-US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avanzada, automatizando registros de asistencia con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NFC, QR y biometr</a:t>
            </a:r>
            <a:r>
              <a:rPr lang="en-US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</a:t>
            </a:r>
            <a:r>
              <a:rPr lang="en-US" altLang="es-MX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para mejorar la eficiencia y seguridad operativa.</a:t>
            </a:r>
            <a:endParaRPr lang="en-US" altLang="es-MX" sz="294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9" name="Imagen 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6580" y="3671570"/>
            <a:ext cx="9021445" cy="273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" name="Grupo 29"/>
          <p:cNvGrpSpPr/>
          <p:nvPr/>
        </p:nvGrpSpPr>
        <p:grpSpPr>
          <a:xfrm>
            <a:off x="311150" y="1729105"/>
            <a:ext cx="5604510" cy="6144260"/>
            <a:chOff x="424" y="558"/>
            <a:chExt cx="8826" cy="9676"/>
          </a:xfrm>
        </p:grpSpPr>
        <p:sp>
          <p:nvSpPr>
            <p:cNvPr id="26" name="Rectángulo redondeado 25"/>
            <p:cNvSpPr/>
            <p:nvPr/>
          </p:nvSpPr>
          <p:spPr>
            <a:xfrm>
              <a:off x="434" y="582"/>
              <a:ext cx="8816" cy="9653"/>
            </a:xfrm>
            <a:prstGeom prst="roundRect">
              <a:avLst>
                <a:gd name="adj" fmla="val 5319"/>
              </a:avLst>
            </a:prstGeom>
            <a:solidFill>
              <a:srgbClr val="185D85"/>
            </a:solidFill>
            <a:ln>
              <a:solidFill>
                <a:srgbClr val="185D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s-MX" altLang="en-US"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 rot="0">
              <a:off x="424" y="558"/>
              <a:ext cx="8826" cy="1840"/>
              <a:chOff x="741" y="4007"/>
              <a:chExt cx="8826" cy="1840"/>
            </a:xfrm>
          </p:grpSpPr>
          <p:sp>
            <p:nvSpPr>
              <p:cNvPr id="286" name="Google Shape;286;p18"/>
              <p:cNvSpPr/>
              <p:nvPr/>
            </p:nvSpPr>
            <p:spPr>
              <a:xfrm rot="-5400000">
                <a:off x="4233" y="515"/>
                <a:ext cx="1839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5" extrusionOk="0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5"/>
                    </a:lnTo>
                    <a:cubicBezTo>
                      <a:pt x="660400" y="3112595"/>
                      <a:pt x="604520" y="3168475"/>
                      <a:pt x="535940" y="3168475"/>
                    </a:cubicBezTo>
                    <a:close/>
                  </a:path>
                </a:pathLst>
              </a:custGeom>
              <a:solidFill>
                <a:srgbClr val="136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741" y="4008"/>
                <a:ext cx="2741" cy="1839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 extrusionOk="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7" name="Cuadro de texto 6"/>
              <p:cNvSpPr txBox="1"/>
              <p:nvPr/>
            </p:nvSpPr>
            <p:spPr>
              <a:xfrm>
                <a:off x="751" y="4007"/>
                <a:ext cx="2735" cy="183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lnSpc>
                    <a:spcPct val="130000"/>
                  </a:lnSpc>
                </a:pPr>
                <a:r>
                  <a:rPr lang="es-MX" altLang="en-US" sz="5000">
                    <a:solidFill>
                      <a:schemeClr val="tx2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100%</a:t>
                </a:r>
                <a:endParaRPr lang="es-MX" altLang="en-US" sz="5000">
                  <a:solidFill>
                    <a:schemeClr val="tx2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  <p:sp>
            <p:nvSpPr>
              <p:cNvPr id="10" name="Cuadro de texto 9"/>
              <p:cNvSpPr txBox="1"/>
              <p:nvPr/>
            </p:nvSpPr>
            <p:spPr>
              <a:xfrm>
                <a:off x="3984" y="4041"/>
                <a:ext cx="5582" cy="180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s-MX" altLang="en-US" sz="3500">
                    <a:solidFill>
                      <a:schemeClr val="bg1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Tecnología innovadora.</a:t>
                </a:r>
                <a:endPara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</p:grpSp>
        <p:sp>
          <p:nvSpPr>
            <p:cNvPr id="21" name="Cuadro de texto 20"/>
            <p:cNvSpPr txBox="1"/>
            <p:nvPr/>
          </p:nvSpPr>
          <p:spPr>
            <a:xfrm>
              <a:off x="434" y="3143"/>
              <a:ext cx="8816" cy="70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Primera soluci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el sector hotelero que integra NFC, biometr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QR en un mismo sistema de gesti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 sz="3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226175" y="1699260"/>
            <a:ext cx="5607050" cy="6172200"/>
            <a:chOff x="9535" y="511"/>
            <a:chExt cx="8830" cy="9720"/>
          </a:xfrm>
        </p:grpSpPr>
        <p:sp>
          <p:nvSpPr>
            <p:cNvPr id="27" name="Rectángulo redondeado 26"/>
            <p:cNvSpPr/>
            <p:nvPr/>
          </p:nvSpPr>
          <p:spPr>
            <a:xfrm>
              <a:off x="9544" y="511"/>
              <a:ext cx="8816" cy="9721"/>
            </a:xfrm>
            <a:prstGeom prst="roundRect">
              <a:avLst>
                <a:gd name="adj" fmla="val 5319"/>
              </a:avLst>
            </a:prstGeom>
            <a:solidFill>
              <a:srgbClr val="185D85"/>
            </a:solidFill>
            <a:ln>
              <a:solidFill>
                <a:srgbClr val="185D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s-MX" altLang="en-US"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 rot="0">
              <a:off x="9539" y="543"/>
              <a:ext cx="8826" cy="1853"/>
              <a:chOff x="740" y="6327"/>
              <a:chExt cx="8826" cy="1853"/>
            </a:xfrm>
          </p:grpSpPr>
          <p:sp>
            <p:nvSpPr>
              <p:cNvPr id="3" name="Google Shape;286;p18"/>
              <p:cNvSpPr/>
              <p:nvPr/>
            </p:nvSpPr>
            <p:spPr>
              <a:xfrm rot="-5400000">
                <a:off x="4233" y="2834"/>
                <a:ext cx="1839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5" extrusionOk="0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5"/>
                    </a:lnTo>
                    <a:cubicBezTo>
                      <a:pt x="660400" y="3112595"/>
                      <a:pt x="604520" y="3168475"/>
                      <a:pt x="535940" y="3168475"/>
                    </a:cubicBezTo>
                    <a:close/>
                  </a:path>
                </a:pathLst>
              </a:custGeom>
              <a:solidFill>
                <a:srgbClr val="03989E">
                  <a:alpha val="2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4" name="Google Shape;287;p18"/>
              <p:cNvSpPr/>
              <p:nvPr/>
            </p:nvSpPr>
            <p:spPr>
              <a:xfrm>
                <a:off x="741" y="6327"/>
                <a:ext cx="2741" cy="1839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 extrusionOk="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8" name="Cuadro de texto 7"/>
              <p:cNvSpPr txBox="1"/>
              <p:nvPr/>
            </p:nvSpPr>
            <p:spPr>
              <a:xfrm>
                <a:off x="751" y="6342"/>
                <a:ext cx="2735" cy="183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lnSpc>
                    <a:spcPct val="130000"/>
                  </a:lnSpc>
                </a:pPr>
                <a:r>
                  <a:rPr lang="es-MX" altLang="en-US" sz="5000">
                    <a:solidFill>
                      <a:schemeClr val="tx2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100%</a:t>
                </a:r>
                <a:endParaRPr lang="es-MX" altLang="en-US" sz="5000">
                  <a:solidFill>
                    <a:schemeClr val="tx2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  <p:sp>
            <p:nvSpPr>
              <p:cNvPr id="11" name="Cuadro de texto 10"/>
              <p:cNvSpPr txBox="1"/>
              <p:nvPr/>
            </p:nvSpPr>
            <p:spPr>
              <a:xfrm>
                <a:off x="3984" y="6344"/>
                <a:ext cx="5582" cy="180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lnSpc>
                    <a:spcPct val="100000"/>
                  </a:lnSpc>
                </a:pPr>
                <a:r>
                  <a:rPr lang="es-MX" altLang="en-US" sz="3000">
                    <a:solidFill>
                      <a:schemeClr val="bg1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Reducción de costos operativos.</a:t>
                </a:r>
                <a:endParaRPr lang="es-MX" altLang="en-US" sz="30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</p:grpSp>
        <p:sp>
          <p:nvSpPr>
            <p:cNvPr id="23" name="Cuadro de texto 22"/>
            <p:cNvSpPr txBox="1"/>
            <p:nvPr/>
          </p:nvSpPr>
          <p:spPr>
            <a:xfrm>
              <a:off x="9535" y="3143"/>
              <a:ext cx="8816" cy="70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automatiza el control de asistencia y elimina el fraude en check-ins/out, lo que puede reducir costos administrativos hasta un 30%.</a:t>
              </a:r>
              <a:endParaRPr lang="en-US" altLang="es-MX" sz="3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2125325" y="1722755"/>
            <a:ext cx="5607685" cy="6195060"/>
            <a:chOff x="18857" y="560"/>
            <a:chExt cx="8831" cy="9756"/>
          </a:xfrm>
        </p:grpSpPr>
        <p:sp>
          <p:nvSpPr>
            <p:cNvPr id="28" name="Rectángulo redondeado 27"/>
            <p:cNvSpPr/>
            <p:nvPr/>
          </p:nvSpPr>
          <p:spPr>
            <a:xfrm>
              <a:off x="18863" y="592"/>
              <a:ext cx="8816" cy="9724"/>
            </a:xfrm>
            <a:prstGeom prst="roundRect">
              <a:avLst>
                <a:gd name="adj" fmla="val 5319"/>
              </a:avLst>
            </a:prstGeom>
            <a:solidFill>
              <a:srgbClr val="185D85"/>
            </a:solidFill>
            <a:ln>
              <a:solidFill>
                <a:srgbClr val="185D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s-MX" altLang="en-US"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grpSp>
          <p:nvGrpSpPr>
            <p:cNvPr id="15" name="Grupo 14"/>
            <p:cNvGrpSpPr/>
            <p:nvPr/>
          </p:nvGrpSpPr>
          <p:grpSpPr>
            <a:xfrm rot="0">
              <a:off x="18857" y="560"/>
              <a:ext cx="8820" cy="1838"/>
              <a:chOff x="740" y="8646"/>
              <a:chExt cx="8826" cy="1838"/>
            </a:xfrm>
          </p:grpSpPr>
          <p:sp>
            <p:nvSpPr>
              <p:cNvPr id="5" name="Google Shape;286;p18"/>
              <p:cNvSpPr/>
              <p:nvPr/>
            </p:nvSpPr>
            <p:spPr>
              <a:xfrm rot="-5400000">
                <a:off x="4233" y="5153"/>
                <a:ext cx="1839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5" extrusionOk="0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5"/>
                    </a:lnTo>
                    <a:cubicBezTo>
                      <a:pt x="660400" y="3112595"/>
                      <a:pt x="604520" y="3168475"/>
                      <a:pt x="535940" y="3168475"/>
                    </a:cubicBezTo>
                    <a:close/>
                  </a:path>
                </a:pathLst>
              </a:custGeom>
              <a:solidFill>
                <a:srgbClr val="03989E">
                  <a:alpha val="2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6" name="Google Shape;287;p18"/>
              <p:cNvSpPr/>
              <p:nvPr/>
            </p:nvSpPr>
            <p:spPr>
              <a:xfrm>
                <a:off x="741" y="8646"/>
                <a:ext cx="2741" cy="1839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 extrusionOk="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9" name="Cuadro de texto 8"/>
              <p:cNvSpPr txBox="1"/>
              <p:nvPr/>
            </p:nvSpPr>
            <p:spPr>
              <a:xfrm>
                <a:off x="746" y="8646"/>
                <a:ext cx="2735" cy="183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lnSpc>
                    <a:spcPct val="130000"/>
                  </a:lnSpc>
                </a:pPr>
                <a:r>
                  <a:rPr lang="es-MX" altLang="en-US" sz="5000">
                    <a:solidFill>
                      <a:schemeClr val="tx2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100%</a:t>
                </a:r>
                <a:endParaRPr lang="es-MX" altLang="en-US" sz="5000">
                  <a:solidFill>
                    <a:schemeClr val="tx2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  <p:sp>
            <p:nvSpPr>
              <p:cNvPr id="12" name="Cuadro de texto 11"/>
              <p:cNvSpPr txBox="1"/>
              <p:nvPr/>
            </p:nvSpPr>
            <p:spPr>
              <a:xfrm>
                <a:off x="3984" y="8647"/>
                <a:ext cx="5582" cy="180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lnSpc>
                    <a:spcPct val="100000"/>
                  </a:lnSpc>
                </a:pPr>
                <a:r>
                  <a:rPr lang="es-MX" altLang="en-US" sz="3500">
                    <a:solidFill>
                      <a:schemeClr val="bg1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Mercado en expansión.</a:t>
                </a:r>
                <a:endPara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</p:grpSp>
        <p:sp>
          <p:nvSpPr>
            <p:cNvPr id="24" name="Cuadro de texto 23"/>
            <p:cNvSpPr txBox="1"/>
            <p:nvPr/>
          </p:nvSpPr>
          <p:spPr>
            <a:xfrm>
              <a:off x="18872" y="3143"/>
              <a:ext cx="8816" cy="7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espera que la digitalizaci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la gesti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 en hoteles crezca un 20% anual, lo que posiciona a </a:t>
              </a:r>
              <a:r>
                <a: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como una soluci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clave en el sector.</a:t>
              </a:r>
              <a:endParaRPr lang="en-US" altLang="es-MX" sz="3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6919595"/>
            <a:ext cx="951865" cy="951865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90" y="7115810"/>
            <a:ext cx="560070" cy="560070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7100" y="7127875"/>
            <a:ext cx="548005" cy="54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222692"/>
            <a:ext cx="16200000" cy="1680000"/>
          </a:xfrm>
        </p:spPr>
        <p:txBody>
          <a:bodyPr>
            <a:normAutofit fontScale="90000"/>
          </a:bodyPr>
          <a:lstStyle/>
          <a:p>
            <a:r>
              <a:rPr 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Desafío en la gestión del personal en hoteles</a:t>
            </a:r>
            <a:endParaRPr 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2670" y="1902460"/>
            <a:ext cx="16191230" cy="13982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La</a:t>
            </a:r>
            <a:r>
              <a:rPr lang="en-US" altLang="es-MX" sz="2645">
                <a:solidFill>
                  <a:srgbClr val="0070C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industria hotelera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enfrenta grandes desaf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os en la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administraci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su personal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lo que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afecta la eficiencia operativa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y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genera costos innecesarios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316480" y="3449320"/>
            <a:ext cx="6000115" cy="2113280"/>
            <a:chOff x="2204" y="5153"/>
            <a:chExt cx="9449" cy="3328"/>
          </a:xfrm>
        </p:grpSpPr>
        <p:sp>
          <p:nvSpPr>
            <p:cNvPr id="4" name="Cuadro de texto 3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Registros manuales inneficientes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5" name="Cuadro de texto 4"/>
            <p:cNvSpPr txBox="1"/>
            <p:nvPr/>
          </p:nvSpPr>
          <p:spPr>
            <a:xfrm>
              <a:off x="2204" y="6156"/>
              <a:ext cx="944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sistemas tradicionales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de control de asistencia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basan en hojas de papel o tarjetas de fichaje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, lo que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genera errores humanos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y fraudes.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Tiempo perdido en procesos manuales que podr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an automatizarse.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002395" y="3467735"/>
            <a:ext cx="6000115" cy="2113280"/>
            <a:chOff x="2204" y="5153"/>
            <a:chExt cx="9449" cy="3328"/>
          </a:xfrm>
        </p:grpSpPr>
        <p:sp>
          <p:nvSpPr>
            <p:cNvPr id="8" name="Cuadro de texto 7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Falta de precisi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y control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9" name="Cuadro de texto 8"/>
            <p:cNvSpPr txBox="1"/>
            <p:nvPr/>
          </p:nvSpPr>
          <p:spPr>
            <a:xfrm>
              <a:off x="2204" y="6156"/>
              <a:ext cx="944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hoteles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carecen de un sistema seguro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verificar la identidad de los empleados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el check-in y check-out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Problemas en la supervisi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personal, turnos mal gestionados y dificultad en auditor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as internas.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410460" y="6210935"/>
            <a:ext cx="6000115" cy="2028776"/>
            <a:chOff x="2204" y="5153"/>
            <a:chExt cx="9449" cy="2451"/>
          </a:xfrm>
        </p:grpSpPr>
        <p:sp>
          <p:nvSpPr>
            <p:cNvPr id="11" name="Cuadro de texto 10"/>
            <p:cNvSpPr txBox="1"/>
            <p:nvPr/>
          </p:nvSpPr>
          <p:spPr>
            <a:xfrm>
              <a:off x="2204" y="5153"/>
              <a:ext cx="9449" cy="1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Falta de integraci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modernos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2" name="Cuadro de texto 11"/>
            <p:cNvSpPr txBox="1"/>
            <p:nvPr/>
          </p:nvSpPr>
          <p:spPr>
            <a:xfrm>
              <a:off x="2204" y="6156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Muchos hoteles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utilizan sistemas desactualizados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que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 permiten una conexi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fluida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con nuevas tecnolog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 existe una soluci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centralizada que combine NFC, biometr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QR para optimizar la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002395" y="6210935"/>
            <a:ext cx="6000115" cy="2028776"/>
            <a:chOff x="2204" y="5153"/>
            <a:chExt cx="9449" cy="2451"/>
          </a:xfrm>
        </p:grpSpPr>
        <p:sp>
          <p:nvSpPr>
            <p:cNvPr id="14" name="Cuadro de texto 13"/>
            <p:cNvSpPr txBox="1"/>
            <p:nvPr/>
          </p:nvSpPr>
          <p:spPr>
            <a:xfrm>
              <a:off x="2204" y="5153"/>
              <a:ext cx="9449" cy="1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Altos costos administrativos y p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rdidas econ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micas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5" name="Cuadro de texto 14"/>
            <p:cNvSpPr txBox="1"/>
            <p:nvPr/>
          </p:nvSpPr>
          <p:spPr>
            <a:xfrm>
              <a:off x="2204" y="6156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Un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mal control de asistencia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genera p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rdidas por horas no trabajadas, pagos innecesarios y fraudes en turnos.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falta de digitalizaci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aumenta la carga de trabajo del departamento de Recursos Humanos.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La Revoluci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795" y="2436495"/>
            <a:ext cx="1619948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s-MX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 un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sistema innovador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que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automatiza el control de asistencia en hoteles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mediante NFC, biometr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y QR, eliminando los errores de registro manual y optimizando la gesti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operativa del personal.</a:t>
            </a:r>
            <a:endParaRPr lang="en-US" altLang="es-MX" sz="265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316480" y="3902710"/>
            <a:ext cx="6000115" cy="1835785"/>
            <a:chOff x="2204" y="5153"/>
            <a:chExt cx="9449" cy="2891"/>
          </a:xfrm>
        </p:grpSpPr>
        <p:sp>
          <p:nvSpPr>
            <p:cNvPr id="4" name="Cuadro de texto 3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Check-in y Check-out Automatizados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5" name="Cuadro de texto 4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empleados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registran su entrada y salida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mediante tarjetas NFC, escaneo de QR o verificaci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biom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informaci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se almacena autom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ticamente en una base de datos segura con PostgreSQL.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002395" y="3921125"/>
            <a:ext cx="6000115" cy="1835785"/>
            <a:chOff x="2204" y="5153"/>
            <a:chExt cx="9449" cy="2891"/>
          </a:xfrm>
        </p:grpSpPr>
        <p:sp>
          <p:nvSpPr>
            <p:cNvPr id="8" name="Cuadro de texto 7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Plataforma Centralizada en la Nube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9" name="Cuadro de texto 8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tiempo real del personal con reportes detallados y acceso desde cualquier dispositivo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de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 para mayor control operativo.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410460" y="6664325"/>
            <a:ext cx="6000115" cy="2028776"/>
            <a:chOff x="2204" y="5153"/>
            <a:chExt cx="9449" cy="2451"/>
          </a:xfrm>
        </p:grpSpPr>
        <p:sp>
          <p:nvSpPr>
            <p:cNvPr id="11" name="Cuadro de texto 10"/>
            <p:cNvSpPr txBox="1"/>
            <p:nvPr/>
          </p:nvSpPr>
          <p:spPr>
            <a:xfrm>
              <a:off x="2204" y="5153"/>
              <a:ext cx="9449" cy="1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Prevenci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Fraudes y Mayor Seguridad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2" name="Cuadro de texto 11"/>
            <p:cNvSpPr txBox="1"/>
            <p:nvPr/>
          </p:nvSpPr>
          <p:spPr>
            <a:xfrm>
              <a:off x="2204" y="6156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Validaci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precisa de identidad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con tecnolog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biom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Reducci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registros fraudulentos y errores en la asistencia.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002395" y="6664325"/>
            <a:ext cx="6000115" cy="1847502"/>
            <a:chOff x="2204" y="5153"/>
            <a:chExt cx="9449" cy="2232"/>
          </a:xfrm>
        </p:grpSpPr>
        <p:sp>
          <p:nvSpPr>
            <p:cNvPr id="14" name="Cuadro de texto 13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Recursos Humanos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5" name="Cuadro de texto 14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Reducci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carga administrativa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RR.HH. al eliminar registros manuales.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de datos para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mejorar la planificaci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 y optimizar costos operativos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Innovaci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Tecnol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gica para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899795" y="2441575"/>
            <a:ext cx="16200120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combina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tecnolog</a:t>
            </a:r>
            <a:r>
              <a:rPr lang="en-US" altLang="en-US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as avanzadas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para ofrecer seguridad, automatizaci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y escalabilidad en la gesti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hotelero.</a:t>
            </a:r>
            <a:endParaRPr lang="en-US" altLang="es-MX" sz="265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316480" y="3902710"/>
            <a:ext cx="6000115" cy="2113280"/>
            <a:chOff x="2204" y="5153"/>
            <a:chExt cx="9449" cy="3328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Backend robusto y escalable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Node.js + PostgreSQL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alta disponibilidad y rendimiento.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API REST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para 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de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Cifrado de datos para proteger informaci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sensible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9002395" y="3921125"/>
            <a:ext cx="6000115" cy="2390140"/>
            <a:chOff x="2204" y="5153"/>
            <a:chExt cx="9449" cy="3764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Dispositivos y M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todos de Identificaci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NFC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Tarjetas inteligentes para check-in/out 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pido y seguro.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digos QR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Alternativa accesible y eficiente para empleados sin NFC.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Biometr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(Huella Digital):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xima seguridad en validaci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identidad.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10460" y="6664325"/>
            <a:ext cx="6000115" cy="2125621"/>
            <a:chOff x="2204" y="5153"/>
            <a:chExt cx="9449" cy="2568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Plataforma en la Nube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Acceso en tiempo real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desde cualquier dispositivo.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Reportes de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asistencia y desempe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accesibles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Recursos Humanos.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herramientas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 y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9002395" y="6664325"/>
            <a:ext cx="6000115" cy="1847502"/>
            <a:chOff x="2204" y="5153"/>
            <a:chExt cx="9449" cy="2232"/>
          </a:xfrm>
        </p:grpSpPr>
        <p:sp>
          <p:nvSpPr>
            <p:cNvPr id="15" name="Cuadro de texto 14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Inteligencia de Datos y Automatizaci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6" name="Cuadro de texto 15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predictivo para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optimizar turnos y reducir ausencias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Notificaciones autom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ticas para alertar retrasos o faltas.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Dashboard con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tricas clave para toma de decisiones.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Una Oportunidad Millonaria en la Digitalizaci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Hotelera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990" y="2374265"/>
            <a:ext cx="1616392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El sector hotelero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 una transici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digital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buscando soluciones que optimicen la gesti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personal y reduzcan costos operativos.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se posiciona como un actor clave en esta evoluci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316480" y="3902710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Transformaci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Digital en Hoteles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estima que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el gasto en software de gesti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hotelera superar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los $10 mil millones en los pr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ximos 5 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del 65% de los hoteles buscan digitalizar su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9002395" y="3921125"/>
            <a:ext cx="6000115" cy="1282065"/>
            <a:chOff x="2204" y="5153"/>
            <a:chExt cx="9449" cy="2019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Industria Hotelera Global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Valor estimado: $4.5 billones de d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lares</a:t>
              </a:r>
              <a:endParaRPr lang="zh-CN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Crecimiento anual compuesto (CAGR): 6.6%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10460" y="6268085"/>
            <a:ext cx="6000115" cy="1847502"/>
            <a:chOff x="2204" y="5153"/>
            <a:chExt cx="9449" cy="223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Mercado Alcanzable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Enfocado en hoteles de mediano y gran tama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LATAM y EE.UU.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20,000+ hoteles en la regi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necesidad inmediata de optimizaci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9002395" y="6268085"/>
            <a:ext cx="6000115" cy="1847502"/>
            <a:chOff x="2204" y="5153"/>
            <a:chExt cx="9449" cy="2232"/>
          </a:xfrm>
        </p:grpSpPr>
        <p:sp>
          <p:nvSpPr>
            <p:cNvPr id="15" name="Cuadro de texto 14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Mercado Total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6" name="Cuadro de texto 15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500,000+ hoteles a nivel global con necesidades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100 millones de empleados hoteleros requieren soluciones digitales.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Un Modelo de Negocio Escalable y Rentable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899795" y="2514600"/>
            <a:ext cx="16196310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opera bajo un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modelo SaaS (Software as a Service)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con ingresos recurrentes, ofreciendo diferentes niveles de servicio seg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ú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las necesidades de los hoteles.</a:t>
            </a:r>
            <a:endParaRPr lang="en-US" altLang="es-MX" sz="265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316480" y="3902710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Suscripci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Mensual (SaaS)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Planes escalables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seg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ú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el tama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del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hotel y n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ú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mero de empleados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Precio base con opciones premium para mayor personalizaci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9002395" y="3921125"/>
            <a:ext cx="6000115" cy="1835785"/>
            <a:chOff x="2204" y="5153"/>
            <a:chExt cx="9449" cy="2891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Personalizaci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 Integraciones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Adaptaciones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espec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ficas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para grandes cadenas hoteleras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ERP,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control de accesos.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10460" y="6664325"/>
            <a:ext cx="6000115" cy="1847502"/>
            <a:chOff x="2204" y="5153"/>
            <a:chExt cx="9449" cy="223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Licenciamiento de Tecnolog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Venta de 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dulos espec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ficos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(ej. solo NFC, biometr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o QR).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Posible white-label para empresas que necesiten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interna.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9002395" y="6664325"/>
            <a:ext cx="6000115" cy="1293748"/>
            <a:chOff x="2204" y="5153"/>
            <a:chExt cx="9449" cy="1563"/>
          </a:xfrm>
        </p:grpSpPr>
        <p:sp>
          <p:nvSpPr>
            <p:cNvPr id="15" name="Cuadro de texto 14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Consultor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Soporte Avanzado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6" name="Cuadro de texto 15"/>
            <p:cNvSpPr txBox="1"/>
            <p:nvPr/>
          </p:nvSpPr>
          <p:spPr>
            <a:xfrm>
              <a:off x="2204" y="5937"/>
              <a:ext cx="9449" cy="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Implementaci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capacitaci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personalizada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Planes de soporte premium con SLA garantizado.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Estrategia de Crecimiento: Expansi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Sostenible y Escalable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430" y="2235200"/>
            <a:ext cx="16276320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Nuestra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estrategia de crecimiento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se basa en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penetraci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mercado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expansi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geogr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fica y desarrollo tecnol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gico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asegurando una adopci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pida y escalable.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12420" y="3746500"/>
            <a:ext cx="6000115" cy="2839085"/>
            <a:chOff x="2204" y="5153"/>
            <a:chExt cx="9449" cy="447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Face Inicial: Validación del Mercado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5991"/>
              <a:ext cx="9449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Objetivo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Impleme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tar HIE en hoteles estrat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gicos y recopilar datos clave.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l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Acciones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Pruebas piloto en hoteles medianos y grandes en LATAM.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l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Alianzas estrat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gicas con asociaciones hoteleras y proveedores de tecnolog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l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Estrategia de marketing digital B2B para generar demanda.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312535" y="3746500"/>
            <a:ext cx="5452745" cy="3787466"/>
            <a:chOff x="2204" y="5153"/>
            <a:chExt cx="9449" cy="5613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Expansión en LATAM y EE.UU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15"/>
              <a:ext cx="9449" cy="4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Objetivo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Escalar la soluci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 nuevas regiones y optimizar la adquisici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clientes.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Acciones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Implementaci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100+ hoteles con modelos de suscripci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 mercados clave en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xico, Colombia, Brasil y EE.UU.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software ERP hotelero.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Desarrollo de funcionalidades avanzadas (inteligencia artificial para predicci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ausencias).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186920" y="3746500"/>
            <a:ext cx="5561965" cy="3233454"/>
            <a:chOff x="2204" y="5153"/>
            <a:chExt cx="9449" cy="3907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Diversificaci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y Nuevos Mercados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Objetivo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Expandir HIE a otros sectores y fortalecer la monetizaci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Acciones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Aplicaci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hospitales, f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bricas y corporativos con necesidades similares.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Desarrollo de nuevas funciones de 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predictivo para mejorar la eficiencia operativa.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Modelo de licenciamiento y white-label para grandes empresas.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internacional en Europa y Asia.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4A6EC3606C4478803D3BD4C748ABC" ma:contentTypeVersion="3" ma:contentTypeDescription="Create a new document." ma:contentTypeScope="" ma:versionID="5345e0180014cf1243017d64293264ec">
  <xsd:schema xmlns:xsd="http://www.w3.org/2001/XMLSchema" xmlns:xs="http://www.w3.org/2001/XMLSchema" xmlns:p="http://schemas.microsoft.com/office/2006/metadata/properties" xmlns:ns2="7726a8ea-70a6-4382-8738-a534306af220" targetNamespace="http://schemas.microsoft.com/office/2006/metadata/properties" ma:root="true" ma:fieldsID="9cef1eb01750d6fe3c042beb9404b234" ns2:_="">
    <xsd:import namespace="7726a8ea-70a6-4382-8738-a534306af2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6a8ea-70a6-4382-8738-a534306af2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356BA5-01CD-4C7A-8C85-1B6B9C817745}"/>
</file>

<file path=customXml/itemProps2.xml><?xml version="1.0" encoding="utf-8"?>
<ds:datastoreItem xmlns:ds="http://schemas.openxmlformats.org/officeDocument/2006/customXml" ds:itemID="{26CCCF66-F092-4C42-A86C-5A2172CE3B1B}"/>
</file>

<file path=customXml/itemProps3.xml><?xml version="1.0" encoding="utf-8"?>
<ds:datastoreItem xmlns:ds="http://schemas.openxmlformats.org/officeDocument/2006/customXml" ds:itemID="{0DC4ECF0-3974-40D5-8647-0698DF5BB89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12662</Words>
  <Application>WPS Presentation</Application>
  <PresentationFormat>On-screen Show (4:3)</PresentationFormat>
  <Paragraphs>287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Bahnschrift SemiBold Condensed</vt:lpstr>
      <vt:lpstr>Arimo</vt:lpstr>
      <vt:lpstr>Segoe Print</vt:lpstr>
      <vt:lpstr>Open Sans</vt:lpstr>
      <vt:lpstr>Yu Gothic UI Light</vt:lpstr>
      <vt:lpstr>Office Theme</vt:lpstr>
      <vt:lpstr>PowerPoint 演示文稿</vt:lpstr>
      <vt:lpstr>PowerPoint 演示文稿</vt:lpstr>
      <vt:lpstr>PowerPoint 演示文稿</vt:lpstr>
      <vt:lpstr>Problema</vt:lpstr>
      <vt:lpstr>Solución</vt:lpstr>
      <vt:lpstr>Tecnología</vt:lpstr>
      <vt:lpstr>Tamaño de Mercado</vt:lpstr>
      <vt:lpstr>Modelo de Negocio</vt:lpstr>
      <vt:lpstr>Estrategia de Crecimiento</vt:lpstr>
      <vt:lpstr>Competencia y Diferenciación</vt:lpstr>
      <vt:lpstr>Visión de Producto</vt:lpstr>
      <vt:lpstr>Tracción</vt:lpstr>
      <vt:lpstr>Hitos de la Ronda de inversión</vt:lpstr>
      <vt:lpstr>Finanzas y Proyecciones</vt:lpstr>
      <vt:lpstr>Conclusión</vt:lpstr>
      <vt:lpstr>¿Por qué ahora?</vt:lpstr>
      <vt:lpstr>Equipo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carlos</cp:lastModifiedBy>
  <cp:revision>2</cp:revision>
  <dcterms:created xsi:type="dcterms:W3CDTF">2013-01-27T09:14:00Z</dcterms:created>
  <dcterms:modified xsi:type="dcterms:W3CDTF">2025-02-24T18:34:25Z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6CE50160142343A19956EFA97810EAF5_12</vt:lpwstr>
  </property>
  <property fmtid="{D5CDD505-2E9C-101B-9397-08002B2CF9AE}" pid="3" name="KSOProductBuildVer">
    <vt:lpwstr>2058-12.2.0.19805</vt:lpwstr>
  </property>
  <property fmtid="{D5CDD505-2E9C-101B-9397-08002B2CF9AE}" pid="4" name="ContentTypeId">
    <vt:lpwstr>0x01010055B4A6EC3606C4478803D3BD4C748ABC</vt:lpwstr>
  </property>
</Properties>
</file>