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74" r:id="rId3"/>
    <p:sldId id="272" r:id="rId4"/>
    <p:sldId id="273" r:id="rId5"/>
    <p:sldId id="258" r:id="rId6"/>
    <p:sldId id="259" r:id="rId7"/>
    <p:sldId id="260" r:id="rId8"/>
    <p:sldId id="261" r:id="rId9"/>
    <p:sldId id="262" r:id="rId10"/>
    <p:sldId id="263" r:id="rId11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7999710" cy="1007999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5" userDrawn="1">
          <p15:clr>
            <a:srgbClr val="A4A3A4"/>
          </p15:clr>
        </p15:guide>
        <p15:guide id="2" pos="56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03989E"/>
    <a:srgbClr val="383838"/>
    <a:srgbClr val="2E2E2E"/>
    <a:srgbClr val="136C8B"/>
    <a:srgbClr val="185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3175"/>
        <p:guide pos="56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A08A3-3CCC-49E6-964C-E1738A6D992D}" type="datetimeFigureOut">
              <a:rPr lang="es-ES" smtClean="0"/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73554" y="1143000"/>
            <a:ext cx="551089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2CB49-322C-48BB-A333-B208C96D6BAF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Marcador de posición de imagen de diapositiva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Marcador de posición de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s-MX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00" y="3131333"/>
            <a:ext cx="15300000" cy="21606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000" y="5712000"/>
            <a:ext cx="12600000" cy="2576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71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44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16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87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59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32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04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375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0000" y="403667"/>
            <a:ext cx="4050000" cy="86006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000" y="403667"/>
            <a:ext cx="11850000" cy="8600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876" y="6477333"/>
            <a:ext cx="15300000" cy="2002000"/>
          </a:xfrm>
        </p:spPr>
        <p:txBody>
          <a:bodyPr anchor="t"/>
          <a:lstStyle>
            <a:lvl1pPr algn="l">
              <a:defRPr sz="588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1876" y="4272334"/>
            <a:ext cx="15300000" cy="2204999"/>
          </a:xfrm>
        </p:spPr>
        <p:txBody>
          <a:bodyPr anchor="b"/>
          <a:lstStyle>
            <a:lvl1pPr marL="0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1pPr>
            <a:lvl2pPr marL="671830" indent="0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2pPr>
            <a:lvl3pPr marL="1344295" indent="0">
              <a:buNone/>
              <a:defRPr sz="2350">
                <a:solidFill>
                  <a:schemeClr val="tx1">
                    <a:tint val="75000"/>
                  </a:schemeClr>
                </a:solidFill>
              </a:defRPr>
            </a:lvl3pPr>
            <a:lvl4pPr marL="2016125" indent="0">
              <a:buNone/>
              <a:defRPr sz="2060">
                <a:solidFill>
                  <a:schemeClr val="tx1">
                    <a:tint val="75000"/>
                  </a:schemeClr>
                </a:solidFill>
              </a:defRPr>
            </a:lvl4pPr>
            <a:lvl5pPr marL="2687955" indent="0">
              <a:buNone/>
              <a:defRPr sz="2060">
                <a:solidFill>
                  <a:schemeClr val="tx1">
                    <a:tint val="75000"/>
                  </a:schemeClr>
                </a:solidFill>
              </a:defRPr>
            </a:lvl5pPr>
            <a:lvl6pPr marL="3359785" indent="0">
              <a:buNone/>
              <a:defRPr sz="2060">
                <a:solidFill>
                  <a:schemeClr val="tx1">
                    <a:tint val="75000"/>
                  </a:schemeClr>
                </a:solidFill>
              </a:defRPr>
            </a:lvl6pPr>
            <a:lvl7pPr marL="4032250" indent="0">
              <a:buNone/>
              <a:defRPr sz="2060">
                <a:solidFill>
                  <a:schemeClr val="tx1">
                    <a:tint val="75000"/>
                  </a:schemeClr>
                </a:solidFill>
              </a:defRPr>
            </a:lvl7pPr>
            <a:lvl8pPr marL="4704080" indent="0">
              <a:buNone/>
              <a:defRPr sz="2060">
                <a:solidFill>
                  <a:schemeClr val="tx1">
                    <a:tint val="75000"/>
                  </a:schemeClr>
                </a:solidFill>
              </a:defRPr>
            </a:lvl8pPr>
            <a:lvl9pPr marL="5375910" indent="0">
              <a:buNone/>
              <a:defRPr sz="20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000" y="2352000"/>
            <a:ext cx="7950000" cy="6652334"/>
          </a:xfrm>
        </p:spPr>
        <p:txBody>
          <a:bodyPr/>
          <a:lstStyle>
            <a:lvl1pPr>
              <a:defRPr sz="4115"/>
            </a:lvl1pPr>
            <a:lvl2pPr>
              <a:defRPr sz="3530"/>
            </a:lvl2pPr>
            <a:lvl3pPr>
              <a:defRPr sz="2940"/>
            </a:lvl3pPr>
            <a:lvl4pPr>
              <a:defRPr sz="2645"/>
            </a:lvl4pPr>
            <a:lvl5pPr>
              <a:defRPr sz="2645"/>
            </a:lvl5pPr>
            <a:lvl6pPr>
              <a:defRPr sz="2645"/>
            </a:lvl6pPr>
            <a:lvl7pPr>
              <a:defRPr sz="2645"/>
            </a:lvl7pPr>
            <a:lvl8pPr>
              <a:defRPr sz="2645"/>
            </a:lvl8pPr>
            <a:lvl9pPr>
              <a:defRPr sz="264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0000" y="2352000"/>
            <a:ext cx="7950000" cy="6652334"/>
          </a:xfrm>
        </p:spPr>
        <p:txBody>
          <a:bodyPr/>
          <a:lstStyle>
            <a:lvl1pPr>
              <a:defRPr sz="4115"/>
            </a:lvl1pPr>
            <a:lvl2pPr>
              <a:defRPr sz="3530"/>
            </a:lvl2pPr>
            <a:lvl3pPr>
              <a:defRPr sz="2940"/>
            </a:lvl3pPr>
            <a:lvl4pPr>
              <a:defRPr sz="2645"/>
            </a:lvl4pPr>
            <a:lvl5pPr>
              <a:defRPr sz="2645"/>
            </a:lvl5pPr>
            <a:lvl6pPr>
              <a:defRPr sz="2645"/>
            </a:lvl6pPr>
            <a:lvl7pPr>
              <a:defRPr sz="2645"/>
            </a:lvl7pPr>
            <a:lvl8pPr>
              <a:defRPr sz="2645"/>
            </a:lvl8pPr>
            <a:lvl9pPr>
              <a:defRPr sz="264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0" y="2256334"/>
            <a:ext cx="7953126" cy="940333"/>
          </a:xfrm>
        </p:spPr>
        <p:txBody>
          <a:bodyPr anchor="b"/>
          <a:lstStyle>
            <a:lvl1pPr marL="0" indent="0">
              <a:buNone/>
              <a:defRPr sz="3530" b="1"/>
            </a:lvl1pPr>
            <a:lvl2pPr marL="671830" indent="0">
              <a:buNone/>
              <a:defRPr sz="2940" b="1"/>
            </a:lvl2pPr>
            <a:lvl3pPr marL="1344295" indent="0">
              <a:buNone/>
              <a:defRPr sz="2645" b="1"/>
            </a:lvl3pPr>
            <a:lvl4pPr marL="2016125" indent="0">
              <a:buNone/>
              <a:defRPr sz="2350" b="1"/>
            </a:lvl4pPr>
            <a:lvl5pPr marL="2687955" indent="0">
              <a:buNone/>
              <a:defRPr sz="2350" b="1"/>
            </a:lvl5pPr>
            <a:lvl6pPr marL="3359785" indent="0">
              <a:buNone/>
              <a:defRPr sz="2350" b="1"/>
            </a:lvl6pPr>
            <a:lvl7pPr marL="4032250" indent="0">
              <a:buNone/>
              <a:defRPr sz="2350" b="1"/>
            </a:lvl7pPr>
            <a:lvl8pPr marL="4704080" indent="0">
              <a:buNone/>
              <a:defRPr sz="2350" b="1"/>
            </a:lvl8pPr>
            <a:lvl9pPr marL="5375910" indent="0">
              <a:buNone/>
              <a:defRPr sz="235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000" y="3196667"/>
            <a:ext cx="7953126" cy="5807667"/>
          </a:xfrm>
        </p:spPr>
        <p:txBody>
          <a:bodyPr/>
          <a:lstStyle>
            <a:lvl1pPr>
              <a:defRPr sz="3530"/>
            </a:lvl1pPr>
            <a:lvl2pPr>
              <a:defRPr sz="2940"/>
            </a:lvl2pPr>
            <a:lvl3pPr>
              <a:defRPr sz="2645"/>
            </a:lvl3pPr>
            <a:lvl4pPr>
              <a:defRPr sz="2350"/>
            </a:lvl4pPr>
            <a:lvl5pPr>
              <a:defRPr sz="2350"/>
            </a:lvl5pPr>
            <a:lvl6pPr>
              <a:defRPr sz="2350"/>
            </a:lvl6pPr>
            <a:lvl7pPr>
              <a:defRPr sz="2350"/>
            </a:lvl7pPr>
            <a:lvl8pPr>
              <a:defRPr sz="2350"/>
            </a:lvl8pPr>
            <a:lvl9pPr>
              <a:defRPr sz="23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3750" y="2256334"/>
            <a:ext cx="7956250" cy="940333"/>
          </a:xfrm>
        </p:spPr>
        <p:txBody>
          <a:bodyPr anchor="b"/>
          <a:lstStyle>
            <a:lvl1pPr marL="0" indent="0">
              <a:buNone/>
              <a:defRPr sz="3530" b="1"/>
            </a:lvl1pPr>
            <a:lvl2pPr marL="671830" indent="0">
              <a:buNone/>
              <a:defRPr sz="2940" b="1"/>
            </a:lvl2pPr>
            <a:lvl3pPr marL="1344295" indent="0">
              <a:buNone/>
              <a:defRPr sz="2645" b="1"/>
            </a:lvl3pPr>
            <a:lvl4pPr marL="2016125" indent="0">
              <a:buNone/>
              <a:defRPr sz="2350" b="1"/>
            </a:lvl4pPr>
            <a:lvl5pPr marL="2687955" indent="0">
              <a:buNone/>
              <a:defRPr sz="2350" b="1"/>
            </a:lvl5pPr>
            <a:lvl6pPr marL="3359785" indent="0">
              <a:buNone/>
              <a:defRPr sz="2350" b="1"/>
            </a:lvl6pPr>
            <a:lvl7pPr marL="4032250" indent="0">
              <a:buNone/>
              <a:defRPr sz="2350" b="1"/>
            </a:lvl7pPr>
            <a:lvl8pPr marL="4704080" indent="0">
              <a:buNone/>
              <a:defRPr sz="2350" b="1"/>
            </a:lvl8pPr>
            <a:lvl9pPr marL="5375910" indent="0">
              <a:buNone/>
              <a:defRPr sz="235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3750" y="3196667"/>
            <a:ext cx="7956250" cy="5807667"/>
          </a:xfrm>
        </p:spPr>
        <p:txBody>
          <a:bodyPr/>
          <a:lstStyle>
            <a:lvl1pPr>
              <a:defRPr sz="3530"/>
            </a:lvl1pPr>
            <a:lvl2pPr>
              <a:defRPr sz="2940"/>
            </a:lvl2pPr>
            <a:lvl3pPr>
              <a:defRPr sz="2645"/>
            </a:lvl3pPr>
            <a:lvl4pPr>
              <a:defRPr sz="2350"/>
            </a:lvl4pPr>
            <a:lvl5pPr>
              <a:defRPr sz="2350"/>
            </a:lvl5pPr>
            <a:lvl6pPr>
              <a:defRPr sz="2350"/>
            </a:lvl6pPr>
            <a:lvl7pPr>
              <a:defRPr sz="2350"/>
            </a:lvl7pPr>
            <a:lvl8pPr>
              <a:defRPr sz="2350"/>
            </a:lvl8pPr>
            <a:lvl9pPr>
              <a:defRPr sz="23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00" y="401333"/>
            <a:ext cx="5921876" cy="1708000"/>
          </a:xfrm>
        </p:spPr>
        <p:txBody>
          <a:bodyPr anchor="b"/>
          <a:lstStyle>
            <a:lvl1pPr algn="l">
              <a:defRPr sz="294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7500" y="401333"/>
            <a:ext cx="10062500" cy="8603001"/>
          </a:xfrm>
        </p:spPr>
        <p:txBody>
          <a:bodyPr/>
          <a:lstStyle>
            <a:lvl1pPr>
              <a:defRPr sz="4705"/>
            </a:lvl1pPr>
            <a:lvl2pPr>
              <a:defRPr sz="4115"/>
            </a:lvl2pPr>
            <a:lvl3pPr>
              <a:defRPr sz="3530"/>
            </a:lvl3pPr>
            <a:lvl4pPr>
              <a:defRPr sz="2940"/>
            </a:lvl4pPr>
            <a:lvl5pPr>
              <a:defRPr sz="2940"/>
            </a:lvl5pPr>
            <a:lvl6pPr>
              <a:defRPr sz="2940"/>
            </a:lvl6pPr>
            <a:lvl7pPr>
              <a:defRPr sz="2940"/>
            </a:lvl7pPr>
            <a:lvl8pPr>
              <a:defRPr sz="2940"/>
            </a:lvl8pPr>
            <a:lvl9pPr>
              <a:defRPr sz="294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000" y="2109333"/>
            <a:ext cx="5921876" cy="6895001"/>
          </a:xfrm>
        </p:spPr>
        <p:txBody>
          <a:bodyPr/>
          <a:lstStyle>
            <a:lvl1pPr marL="0" indent="0">
              <a:buNone/>
              <a:defRPr sz="2060"/>
            </a:lvl1pPr>
            <a:lvl2pPr marL="671830" indent="0">
              <a:buNone/>
              <a:defRPr sz="1765"/>
            </a:lvl2pPr>
            <a:lvl3pPr marL="1344295" indent="0">
              <a:buNone/>
              <a:defRPr sz="1470"/>
            </a:lvl3pPr>
            <a:lvl4pPr marL="2016125" indent="0">
              <a:buNone/>
              <a:defRPr sz="1325"/>
            </a:lvl4pPr>
            <a:lvl5pPr marL="2687955" indent="0">
              <a:buNone/>
              <a:defRPr sz="1325"/>
            </a:lvl5pPr>
            <a:lvl6pPr marL="3359785" indent="0">
              <a:buNone/>
              <a:defRPr sz="1325"/>
            </a:lvl6pPr>
            <a:lvl7pPr marL="4032250" indent="0">
              <a:buNone/>
              <a:defRPr sz="1325"/>
            </a:lvl7pPr>
            <a:lvl8pPr marL="4704080" indent="0">
              <a:buNone/>
              <a:defRPr sz="1325"/>
            </a:lvl8pPr>
            <a:lvl9pPr marL="5375910" indent="0">
              <a:buNone/>
              <a:defRPr sz="132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126" y="7056000"/>
            <a:ext cx="10800000" cy="833001"/>
          </a:xfrm>
        </p:spPr>
        <p:txBody>
          <a:bodyPr anchor="b"/>
          <a:lstStyle>
            <a:lvl1pPr algn="l">
              <a:defRPr sz="294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126" y="900667"/>
            <a:ext cx="10800000" cy="6048000"/>
          </a:xfrm>
        </p:spPr>
        <p:txBody>
          <a:bodyPr/>
          <a:lstStyle>
            <a:lvl1pPr marL="0" indent="0">
              <a:buNone/>
              <a:defRPr sz="4705"/>
            </a:lvl1pPr>
            <a:lvl2pPr marL="671830" indent="0">
              <a:buNone/>
              <a:defRPr sz="4115"/>
            </a:lvl2pPr>
            <a:lvl3pPr marL="1344295" indent="0">
              <a:buNone/>
              <a:defRPr sz="3530"/>
            </a:lvl3pPr>
            <a:lvl4pPr marL="2016125" indent="0">
              <a:buNone/>
              <a:defRPr sz="2940"/>
            </a:lvl4pPr>
            <a:lvl5pPr marL="2687955" indent="0">
              <a:buNone/>
              <a:defRPr sz="2940"/>
            </a:lvl5pPr>
            <a:lvl6pPr marL="3359785" indent="0">
              <a:buNone/>
              <a:defRPr sz="2940"/>
            </a:lvl6pPr>
            <a:lvl7pPr marL="4032250" indent="0">
              <a:buNone/>
              <a:defRPr sz="2940"/>
            </a:lvl7pPr>
            <a:lvl8pPr marL="4704080" indent="0">
              <a:buNone/>
              <a:defRPr sz="2940"/>
            </a:lvl8pPr>
            <a:lvl9pPr marL="5375910" indent="0">
              <a:buNone/>
              <a:defRPr sz="294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126" y="7889001"/>
            <a:ext cx="10800000" cy="1182999"/>
          </a:xfrm>
        </p:spPr>
        <p:txBody>
          <a:bodyPr/>
          <a:lstStyle>
            <a:lvl1pPr marL="0" indent="0">
              <a:buNone/>
              <a:defRPr sz="2060"/>
            </a:lvl1pPr>
            <a:lvl2pPr marL="671830" indent="0">
              <a:buNone/>
              <a:defRPr sz="1765"/>
            </a:lvl2pPr>
            <a:lvl3pPr marL="1344295" indent="0">
              <a:buNone/>
              <a:defRPr sz="1470"/>
            </a:lvl3pPr>
            <a:lvl4pPr marL="2016125" indent="0">
              <a:buNone/>
              <a:defRPr sz="1325"/>
            </a:lvl4pPr>
            <a:lvl5pPr marL="2687955" indent="0">
              <a:buNone/>
              <a:defRPr sz="1325"/>
            </a:lvl5pPr>
            <a:lvl6pPr marL="3359785" indent="0">
              <a:buNone/>
              <a:defRPr sz="1325"/>
            </a:lvl6pPr>
            <a:lvl7pPr marL="4032250" indent="0">
              <a:buNone/>
              <a:defRPr sz="1325"/>
            </a:lvl7pPr>
            <a:lvl8pPr marL="4704080" indent="0">
              <a:buNone/>
              <a:defRPr sz="1325"/>
            </a:lvl8pPr>
            <a:lvl9pPr marL="5375910" indent="0">
              <a:buNone/>
              <a:defRPr sz="132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000" y="403667"/>
            <a:ext cx="16200000" cy="16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0" y="2352000"/>
            <a:ext cx="16200000" cy="6652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000" y="9342667"/>
            <a:ext cx="4200000" cy="536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0000" y="9342667"/>
            <a:ext cx="5700000" cy="536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0000" y="9342667"/>
            <a:ext cx="4200000" cy="536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71830" rtl="0" eaLnBrk="1" latinLnBrk="0" hangingPunct="1">
        <a:spcBef>
          <a:spcPct val="0"/>
        </a:spcBef>
        <a:buNone/>
        <a:defRPr sz="6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4190" indent="-504190" algn="l" defTabSz="671830" rtl="0" eaLnBrk="1" latinLnBrk="0" hangingPunct="1">
        <a:spcBef>
          <a:spcPts val="145"/>
        </a:spcBef>
        <a:buFont typeface="Arial" panose="020B0604020202020204"/>
        <a:buChar char="•"/>
        <a:defRPr sz="4705" kern="1200">
          <a:solidFill>
            <a:schemeClr val="tx1"/>
          </a:solidFill>
          <a:latin typeface="+mn-lt"/>
          <a:ea typeface="+mn-ea"/>
          <a:cs typeface="+mn-cs"/>
        </a:defRPr>
      </a:lvl1pPr>
      <a:lvl2pPr marL="1092200" indent="-419735" algn="l" defTabSz="671830" rtl="0" eaLnBrk="1" latinLnBrk="0" hangingPunct="1">
        <a:spcBef>
          <a:spcPts val="145"/>
        </a:spcBef>
        <a:buFont typeface="Arial" panose="020B0604020202020204"/>
        <a:buChar char="–"/>
        <a:defRPr sz="4115" kern="1200">
          <a:solidFill>
            <a:schemeClr val="tx1"/>
          </a:solidFill>
          <a:latin typeface="+mn-lt"/>
          <a:ea typeface="+mn-ea"/>
          <a:cs typeface="+mn-cs"/>
        </a:defRPr>
      </a:lvl2pPr>
      <a:lvl3pPr marL="1680210" indent="-335915" algn="l" defTabSz="671830" rtl="0" eaLnBrk="1" latinLnBrk="0" hangingPunct="1">
        <a:spcBef>
          <a:spcPts val="145"/>
        </a:spcBef>
        <a:buFont typeface="Arial" panose="020B0604020202020204"/>
        <a:buChar char="•"/>
        <a:defRPr sz="3530" kern="1200">
          <a:solidFill>
            <a:schemeClr val="tx1"/>
          </a:solidFill>
          <a:latin typeface="+mn-lt"/>
          <a:ea typeface="+mn-ea"/>
          <a:cs typeface="+mn-cs"/>
        </a:defRPr>
      </a:lvl3pPr>
      <a:lvl4pPr marL="2352040" indent="-335915" algn="l" defTabSz="671830" rtl="0" eaLnBrk="1" latinLnBrk="0" hangingPunct="1">
        <a:spcBef>
          <a:spcPts val="145"/>
        </a:spcBef>
        <a:buFont typeface="Arial" panose="020B0604020202020204"/>
        <a:buChar char="–"/>
        <a:defRPr sz="2940" kern="1200">
          <a:solidFill>
            <a:schemeClr val="tx1"/>
          </a:solidFill>
          <a:latin typeface="+mn-lt"/>
          <a:ea typeface="+mn-ea"/>
          <a:cs typeface="+mn-cs"/>
        </a:defRPr>
      </a:lvl4pPr>
      <a:lvl5pPr marL="3023870" indent="-335915" algn="l" defTabSz="671830" rtl="0" eaLnBrk="1" latinLnBrk="0" hangingPunct="1">
        <a:spcBef>
          <a:spcPts val="145"/>
        </a:spcBef>
        <a:buFont typeface="Arial" panose="020B0604020202020204"/>
        <a:buChar char="»"/>
        <a:defRPr sz="2940" kern="1200">
          <a:solidFill>
            <a:schemeClr val="tx1"/>
          </a:solidFill>
          <a:latin typeface="+mn-lt"/>
          <a:ea typeface="+mn-ea"/>
          <a:cs typeface="+mn-cs"/>
        </a:defRPr>
      </a:lvl5pPr>
      <a:lvl6pPr marL="3695700" indent="-335915" algn="l" defTabSz="671830" rtl="0" eaLnBrk="1" latinLnBrk="0" hangingPunct="1">
        <a:spcBef>
          <a:spcPts val="145"/>
        </a:spcBef>
        <a:buFont typeface="Arial" panose="020B0604020202020204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6pPr>
      <a:lvl7pPr marL="4368165" indent="-335915" algn="l" defTabSz="671830" rtl="0" eaLnBrk="1" latinLnBrk="0" hangingPunct="1">
        <a:spcBef>
          <a:spcPts val="145"/>
        </a:spcBef>
        <a:buFont typeface="Arial" panose="020B0604020202020204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5" indent="-335915" algn="l" defTabSz="671830" rtl="0" eaLnBrk="1" latinLnBrk="0" hangingPunct="1">
        <a:spcBef>
          <a:spcPts val="145"/>
        </a:spcBef>
        <a:buFont typeface="Arial" panose="020B0604020202020204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8pPr>
      <a:lvl9pPr marL="5711825" indent="-335915" algn="l" defTabSz="671830" rtl="0" eaLnBrk="1" latinLnBrk="0" hangingPunct="1">
        <a:spcBef>
          <a:spcPts val="145"/>
        </a:spcBef>
        <a:buFont typeface="Arial" panose="020B0604020202020204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83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1pPr>
      <a:lvl2pPr marL="671830" algn="l" defTabSz="67183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344295" algn="l" defTabSz="67183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3pPr>
      <a:lvl4pPr marL="2016125" algn="l" defTabSz="67183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4pPr>
      <a:lvl5pPr marL="2687955" algn="l" defTabSz="67183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5pPr>
      <a:lvl6pPr marL="3359785" algn="l" defTabSz="67183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6pPr>
      <a:lvl7pPr marL="4032250" algn="l" defTabSz="67183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7pPr>
      <a:lvl8pPr marL="4704080" algn="l" defTabSz="67183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8pPr>
      <a:lvl9pPr marL="5375910" algn="l" defTabSz="67183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9" name="Imagen 8" descr="logo DevMace (blanco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9450" y="3672205"/>
            <a:ext cx="9021445" cy="2736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HIE vs. Competencia: La Diferencia que Nos Hace L</a:t>
            </a:r>
            <a:r>
              <a:rPr lang="en-US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í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deres</a:t>
            </a:r>
            <a:endParaRPr lang="en-US" altLang="es-MX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4875" y="2085975"/>
            <a:ext cx="16162655" cy="906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El sector hotelero ya cuenta con 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soluciones de gesti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 personal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, pero ninguna ofrece una 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combinaci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integral de NFC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,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QR y biometr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í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en un sistema escalable y f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á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cil de implementar.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4" name="Cuadro de texto 3"/>
          <p:cNvSpPr txBox="1"/>
          <p:nvPr/>
        </p:nvSpPr>
        <p:spPr>
          <a:xfrm>
            <a:off x="9335770" y="4961255"/>
            <a:ext cx="6000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s-MX" altLang="en-US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1"/>
          <a:srcRect l="101" t="841" r="146" b="1287"/>
          <a:stretch>
            <a:fillRect/>
          </a:stretch>
        </p:blipFill>
        <p:spPr>
          <a:xfrm>
            <a:off x="1162050" y="3693795"/>
            <a:ext cx="15667990" cy="4875530"/>
          </a:xfrm>
          <a:prstGeom prst="rect">
            <a:avLst/>
          </a:prstGeom>
        </p:spPr>
      </p:pic>
      <p:pic>
        <p:nvPicPr>
          <p:cNvPr id="29" name="Imagen 28" descr="logo DevMace (blanco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9715" y="8703310"/>
            <a:ext cx="3496310" cy="10604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DevMace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: La Evoluci</a:t>
            </a:r>
            <a:r>
              <a:rPr lang="en-US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en la Gesti</a:t>
            </a:r>
            <a:r>
              <a:rPr lang="en-US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del Personal Hotelero</a:t>
            </a:r>
            <a:endParaRPr lang="en-US" altLang="es-MX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3615" y="2342515"/>
            <a:ext cx="16116300" cy="1314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DevMace</a:t>
            </a:r>
            <a:r>
              <a:rPr lang="es-MX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no 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es 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solo una herramienta de control de asistencia, sino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una plataforma integral para la gesti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del personal hotelero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. Nuestro objetivo es convertirnos en el est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á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ndar de la industria, optimizando la operaci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 hoteles a nivel global.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69290" y="3791585"/>
            <a:ext cx="8330565" cy="17221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/>
            <a:r>
              <a:rPr lang="en-US" altLang="es-MX" sz="2645">
                <a:solidFill>
                  <a:srgbClr val="00B0F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Fase 1: Implementaci</a:t>
            </a:r>
            <a:r>
              <a:rPr lang="en-US" altLang="en-US" sz="2645">
                <a:solidFill>
                  <a:srgbClr val="00B0F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rgbClr val="00B0F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</a:t>
            </a:r>
            <a:endParaRPr lang="en-US" altLang="es-MX" sz="2645">
              <a:solidFill>
                <a:srgbClr val="00B0F0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 algn="l"/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Lanzamiento con registro automatizado mediante NFC, QR y biometr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í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a, eliminando fraudes y reduciendo la carga administrativa en la gesti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del personal.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983615" y="5513705"/>
            <a:ext cx="8330565" cy="17221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/>
            <a:r>
              <a:rPr lang="en-US" altLang="es-MX" sz="2645">
                <a:solidFill>
                  <a:srgbClr val="00B0F0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Fase 2: Optimizaci</a:t>
            </a:r>
            <a:r>
              <a:rPr lang="en-US" altLang="en-US" sz="2645">
                <a:solidFill>
                  <a:srgbClr val="00B0F0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ó</a:t>
            </a:r>
            <a:r>
              <a:rPr lang="en-US" altLang="es-MX" sz="2645">
                <a:solidFill>
                  <a:srgbClr val="00B0F0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n</a:t>
            </a:r>
            <a:endParaRPr lang="en-US" altLang="es-MX" sz="2645">
              <a:solidFill>
                <a:srgbClr val="00B0F0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 algn="l"/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Integraci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n con sistemas de n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mina y recursos humanos, permitiendo la sincronizaci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n de datos y la automatizaci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n de reportes operativos.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1378585" y="7235825"/>
            <a:ext cx="8330565" cy="17221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/>
            <a:r>
              <a:rPr lang="en-US" altLang="es-MX" sz="2645">
                <a:solidFill>
                  <a:srgbClr val="00B0F0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Fase 3: Expansi</a:t>
            </a:r>
            <a:r>
              <a:rPr lang="en-US" altLang="en-US" sz="2645">
                <a:solidFill>
                  <a:srgbClr val="00B0F0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ó</a:t>
            </a:r>
            <a:r>
              <a:rPr lang="en-US" altLang="es-MX" sz="2645">
                <a:solidFill>
                  <a:srgbClr val="00B0F0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n</a:t>
            </a:r>
            <a:endParaRPr lang="en-US" altLang="es-MX" sz="2645">
              <a:solidFill>
                <a:srgbClr val="00B0F0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 algn="l"/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Aplicaci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n en otras industrias como hospitales, f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á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bricas y centros log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í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sticos, adaptando el sistema a necesidades espec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í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ficas de cada sector.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8" name="Cuadro de texto 7"/>
          <p:cNvSpPr txBox="1"/>
          <p:nvPr/>
        </p:nvSpPr>
        <p:spPr>
          <a:xfrm>
            <a:off x="9314180" y="4162425"/>
            <a:ext cx="8293100" cy="1722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es-MX" sz="2645">
                <a:solidFill>
                  <a:srgbClr val="00B0F0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Fase 4: Inteligencia</a:t>
            </a:r>
            <a:endParaRPr lang="en-US" altLang="es-MX" sz="2645">
              <a:solidFill>
                <a:srgbClr val="00B0F0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 algn="l"/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Implementaci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n de inteligencia artificial para predicci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n de ausencias, optimizaci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n de turnos y an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á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  <a:sym typeface="+mn-ea"/>
              </a:rPr>
              <a:t>lisis de eficiencia laboral.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  <a:sym typeface="+mn-ea"/>
            </a:endParaRPr>
          </a:p>
        </p:txBody>
      </p:sp>
      <p:pic>
        <p:nvPicPr>
          <p:cNvPr id="29" name="Imagen 28" descr="logo DevMace (blanco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9715" y="8703310"/>
            <a:ext cx="3496310" cy="10604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DevMace 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en Acci</a:t>
            </a:r>
            <a:r>
              <a:rPr lang="en-US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n: Validaci</a:t>
            </a:r>
            <a:r>
              <a:rPr lang="en-US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y Crecimiento del Proyecto</a:t>
            </a:r>
            <a:endParaRPr lang="en-US" altLang="es-MX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7730" y="2032000"/>
            <a:ext cx="16212185" cy="906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DevMace 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ha logrado avances significativos en su desarrollo y validaci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en el mercado hotelero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, demostrando su potencial y diferenciaci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frente a soluciones tradicionales.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pic>
        <p:nvPicPr>
          <p:cNvPr id="29" name="Imagen 28" descr="logo DevMace (blanco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9715" y="8703310"/>
            <a:ext cx="3496310" cy="1060450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887730" y="4247515"/>
            <a:ext cx="6000115" cy="1558925"/>
            <a:chOff x="2204" y="5153"/>
            <a:chExt cx="9449" cy="2455"/>
          </a:xfrm>
        </p:grpSpPr>
        <p:sp>
          <p:nvSpPr>
            <p:cNvPr id="5" name="Cuadro de texto 4"/>
            <p:cNvSpPr txBox="1"/>
            <p:nvPr/>
          </p:nvSpPr>
          <p:spPr>
            <a:xfrm>
              <a:off x="2204" y="5153"/>
              <a:ext cx="9449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s-MX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Hitos Alcanzados</a:t>
              </a:r>
              <a:endParaRPr lang="es-MX" altLang="en-US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7" name="Cuadro de texto 6"/>
            <p:cNvSpPr txBox="1"/>
            <p:nvPr/>
          </p:nvSpPr>
          <p:spPr>
            <a:xfrm>
              <a:off x="2204" y="6156"/>
              <a:ext cx="9449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s-MX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DevMace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ha despertado el inter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é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s de hoteles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que buscan digitalizar la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administraci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del personal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y optimizar la gesti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operativa.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11099800" y="4247515"/>
            <a:ext cx="6000115" cy="1532286"/>
            <a:chOff x="2204" y="5153"/>
            <a:chExt cx="9449" cy="1733"/>
          </a:xfrm>
        </p:grpSpPr>
        <p:sp>
          <p:nvSpPr>
            <p:cNvPr id="9" name="Cuadro de texto 8"/>
            <p:cNvSpPr txBox="1"/>
            <p:nvPr/>
          </p:nvSpPr>
          <p:spPr>
            <a:xfrm>
              <a:off x="2204" y="5153"/>
              <a:ext cx="9449" cy="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é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tricas Clave en la Validaci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del Proyecto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0" name="Cuadro de texto 9"/>
            <p:cNvSpPr txBox="1"/>
            <p:nvPr/>
          </p:nvSpPr>
          <p:spPr>
            <a:xfrm>
              <a:off x="2204" y="6156"/>
              <a:ext cx="9449" cy="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Reducci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hasta un 30% en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errores de registro y fraudes en check-in/check-out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del personal.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6000115" y="6323965"/>
            <a:ext cx="6000115" cy="1847502"/>
            <a:chOff x="2204" y="5153"/>
            <a:chExt cx="9449" cy="2232"/>
          </a:xfrm>
        </p:grpSpPr>
        <p:sp>
          <p:nvSpPr>
            <p:cNvPr id="12" name="Cuadro de texto 11"/>
            <p:cNvSpPr txBox="1"/>
            <p:nvPr/>
          </p:nvSpPr>
          <p:spPr>
            <a:xfrm>
              <a:off x="2204" y="5153"/>
              <a:ext cx="9449" cy="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Siguientes Pasos para la Expansi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3" name="Cuadro de texto 12"/>
            <p:cNvSpPr txBox="1"/>
            <p:nvPr/>
          </p:nvSpPr>
          <p:spPr>
            <a:xfrm>
              <a:off x="2204" y="5937"/>
              <a:ext cx="9449" cy="1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Optimizaci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del sistema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con mejoras en inteligencia artificial para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predicci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ausencias y planificaci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turnos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Impulso Estrat</a:t>
            </a:r>
            <a:r>
              <a:rPr lang="en-US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é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gico para la Expansi</a:t>
            </a:r>
            <a:r>
              <a:rPr lang="en-US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 </a:t>
            </a:r>
            <a:r>
              <a:rPr lang="es-MX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DevMace</a:t>
            </a:r>
            <a:endParaRPr lang="es-MX" altLang="en-US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6465" y="2175510"/>
            <a:ext cx="16174085" cy="127952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s-MX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DevMace 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busca financiamiento para acelerar su crecimiento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, 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fortalecer su tecnolog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í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 y expandirse a m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á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s hoteles en la regi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. Esta inversi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permitir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á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consolidar nuestra posici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en el mercado y desarrollar nuevas funcionalidades clave.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 algn="l"/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pic>
        <p:nvPicPr>
          <p:cNvPr id="29" name="Imagen 28" descr="logo DevMace (blanco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9715" y="8703310"/>
            <a:ext cx="3496310" cy="1060450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887730" y="4247515"/>
            <a:ext cx="6000115" cy="1835785"/>
            <a:chOff x="2204" y="5153"/>
            <a:chExt cx="9449" cy="2891"/>
          </a:xfrm>
        </p:grpSpPr>
        <p:sp>
          <p:nvSpPr>
            <p:cNvPr id="5" name="Cuadro de texto 4"/>
            <p:cNvSpPr txBox="1"/>
            <p:nvPr/>
          </p:nvSpPr>
          <p:spPr>
            <a:xfrm>
              <a:off x="2204" y="5153"/>
              <a:ext cx="9449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s-MX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Uso de los fondos</a:t>
              </a:r>
              <a:endParaRPr lang="es-MX" altLang="en-US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7" name="Cuadro de texto 6"/>
            <p:cNvSpPr txBox="1"/>
            <p:nvPr/>
          </p:nvSpPr>
          <p:spPr>
            <a:xfrm>
              <a:off x="2204" y="6156"/>
              <a:ext cx="9449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Optimizaci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la plataforma con inteligencia artificial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para predicci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ausencias y planificaci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turnos.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Mayor seguridad en la autenticaci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biom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é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trica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y mejoras en la escalabilidad del sistema.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11099800" y="4247515"/>
            <a:ext cx="6000115" cy="2255809"/>
            <a:chOff x="2204" y="5153"/>
            <a:chExt cx="9449" cy="2903"/>
          </a:xfrm>
        </p:grpSpPr>
        <p:sp>
          <p:nvSpPr>
            <p:cNvPr id="9" name="Cuadro de texto 8"/>
            <p:cNvSpPr txBox="1"/>
            <p:nvPr/>
          </p:nvSpPr>
          <p:spPr>
            <a:xfrm>
              <a:off x="2204" y="5153"/>
              <a:ext cx="9449" cy="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Hitos Esperados con la Inversi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0" name="Cuadro de texto 9"/>
            <p:cNvSpPr txBox="1"/>
            <p:nvPr/>
          </p:nvSpPr>
          <p:spPr>
            <a:xfrm>
              <a:off x="2204" y="6156"/>
              <a:ext cx="9449" cy="1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Expansi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pruebas piloto en m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s de 10 hoteles clave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en LATAM.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Integraci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con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al menos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dos sistemas ERP hoteleros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Lanzamiento de la versi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optimizada con an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lisis predictivo</a:t>
              </a:r>
              <a:r>
                <a:rPr lang="es-MX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.</a:t>
              </a:r>
              <a:endParaRPr lang="es-MX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6000115" y="6323965"/>
            <a:ext cx="6000115" cy="2125621"/>
            <a:chOff x="2204" y="5153"/>
            <a:chExt cx="9449" cy="2568"/>
          </a:xfrm>
        </p:grpSpPr>
        <p:sp>
          <p:nvSpPr>
            <p:cNvPr id="12" name="Cuadro de texto 11"/>
            <p:cNvSpPr txBox="1"/>
            <p:nvPr/>
          </p:nvSpPr>
          <p:spPr>
            <a:xfrm>
              <a:off x="2204" y="5153"/>
              <a:ext cx="9449" cy="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s-MX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Punto Final</a:t>
              </a:r>
              <a:endParaRPr lang="es-MX" altLang="en-US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3" name="Cuadro de texto 12"/>
            <p:cNvSpPr txBox="1"/>
            <p:nvPr/>
          </p:nvSpPr>
          <p:spPr>
            <a:xfrm>
              <a:off x="2204" y="5937"/>
              <a:ext cx="9449" cy="1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s-MX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DevMace 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se encuentra en una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fase clave para su crecimiento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. Con el financiamiento adecuado,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aceleraremos la expansi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,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mejoraremos la tecnolog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í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 y consolidaremos nuestra posici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como la soluci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l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í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der 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en gesti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personal hotelero.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Crecimiento Financiero Sostenible y Escalabilidad</a:t>
            </a:r>
            <a:endParaRPr lang="en-US" altLang="es-MX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9645" y="2143125"/>
            <a:ext cx="16181070" cy="906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DevMace 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ha desarrollado su tecnolog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í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 y validado su modelo de negocio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con recursos propios y pruebas piloto. Con la inversi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adecuada, el crecimiento proyectado es escalable y rentable.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pic>
        <p:nvPicPr>
          <p:cNvPr id="29" name="Imagen 28" descr="logo DevMace (blanco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9715" y="8703310"/>
            <a:ext cx="3496310" cy="1060450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887730" y="4247515"/>
            <a:ext cx="6000115" cy="2390140"/>
            <a:chOff x="2204" y="5153"/>
            <a:chExt cx="9449" cy="3764"/>
          </a:xfrm>
        </p:grpSpPr>
        <p:sp>
          <p:nvSpPr>
            <p:cNvPr id="5" name="Cuadro de texto 4"/>
            <p:cNvSpPr txBox="1"/>
            <p:nvPr/>
          </p:nvSpPr>
          <p:spPr>
            <a:xfrm>
              <a:off x="2204" y="5153"/>
              <a:ext cx="9449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Proyecciones de Ingresos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7" name="Cuadro de texto 6"/>
            <p:cNvSpPr txBox="1"/>
            <p:nvPr/>
          </p:nvSpPr>
          <p:spPr>
            <a:xfrm>
              <a:off x="2204" y="6156"/>
              <a:ext cx="9449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ñ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o 1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: Implementaci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en los primeros 50 hoteles con modelo SaaS.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ñ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o 2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: Expansi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a 200 hoteles en LATAM y nuevas integraciones con sistemas ERP.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ñ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o 3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: Expansi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internacional en EE.UU. y Europa con m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s de 500 hoteles activos.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11099800" y="4247515"/>
            <a:ext cx="6000115" cy="1978398"/>
            <a:chOff x="2204" y="5153"/>
            <a:chExt cx="9449" cy="2546"/>
          </a:xfrm>
        </p:grpSpPr>
        <p:sp>
          <p:nvSpPr>
            <p:cNvPr id="9" name="Cuadro de texto 8"/>
            <p:cNvSpPr txBox="1"/>
            <p:nvPr/>
          </p:nvSpPr>
          <p:spPr>
            <a:xfrm>
              <a:off x="2204" y="5153"/>
              <a:ext cx="9449" cy="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Estructura de Costos y Rentabilidad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0" name="Cuadro de texto 9"/>
            <p:cNvSpPr txBox="1"/>
            <p:nvPr/>
          </p:nvSpPr>
          <p:spPr>
            <a:xfrm>
              <a:off x="2204" y="6156"/>
              <a:ext cx="9449" cy="1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Desarrollo tecnol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gico y mejora de plataforma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Adquisici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clientes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mediante marketing digital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y alianzas estrat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é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gicas.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Expansi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del equipo t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é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cnico y comercial.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6000115" y="6583045"/>
            <a:ext cx="6000115" cy="2402084"/>
            <a:chOff x="2204" y="5153"/>
            <a:chExt cx="9449" cy="2902"/>
          </a:xfrm>
        </p:grpSpPr>
        <p:sp>
          <p:nvSpPr>
            <p:cNvPr id="12" name="Cuadro de texto 11"/>
            <p:cNvSpPr txBox="1"/>
            <p:nvPr/>
          </p:nvSpPr>
          <p:spPr>
            <a:xfrm>
              <a:off x="2204" y="5153"/>
              <a:ext cx="9449" cy="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Uso de Fondos y Retorno de Inversi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3" name="Cuadro de texto 12"/>
            <p:cNvSpPr txBox="1"/>
            <p:nvPr/>
          </p:nvSpPr>
          <p:spPr>
            <a:xfrm>
              <a:off x="2204" y="5937"/>
              <a:ext cx="9449" cy="2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Optimizaci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del producto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: Implementaci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inteligencia artificial y nuevas funciones.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Expansi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comercial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: Adopci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masiva en hoteles medianos y grandes.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Estrategia de mercado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: Posicionamiento en eventos del sector y alianzas con cadenas hoteleras.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DevMace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: Transformando la Gesti</a:t>
            </a:r>
            <a:r>
              <a:rPr lang="en-US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del Personal Hotelero</a:t>
            </a:r>
            <a:endParaRPr lang="en-US" altLang="es-MX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795" y="3159125"/>
            <a:ext cx="16262985" cy="5800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Problema claro y urgente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: Los hoteles enfrentan desaf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í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os en la administraci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del personal debido a registros manuales ineficientes, fraudes y falta de integraci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con sistemas modernos.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 algn="ctr"/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 algn="ctr"/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Soluci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innovadora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: </a:t>
            </a:r>
            <a:r>
              <a:rPr lang="es-MX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DevMace 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combina NFC, QR y biometr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í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 en una plataforma SaaS escalable y segura.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 algn="ctr"/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 algn="ctr"/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Mercado en crecimiento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: La digitalizaci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del sector hotelero est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á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en auge, con un mercado de miles de millones de d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lares en transformaci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digital.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 algn="ctr"/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 algn="ctr"/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Modelo de negocio rentable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: Suscripci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mensual con ingresos recurrentes y escalabilidad global.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 algn="ctr"/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 algn="ctr"/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Tracci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y validaci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: Pruebas piloto en hoteles reales, con inter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é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s de m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ú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ltiples cadenas hoteleras.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 algn="ctr"/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 algn="ctr"/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Estrategia de crecimiento s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lida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: Expansi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en LATAM y EE.UU., con integraci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en sistemas ERP y desarrollo de IA para optimizaci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operativa.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pic>
        <p:nvPicPr>
          <p:cNvPr id="29" name="Imagen 28" descr="logo DevMace (blanco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9715" y="8703310"/>
            <a:ext cx="3496310" cy="10604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El Momento Perfecto para Transformar la Gesti</a:t>
            </a:r>
            <a:r>
              <a:rPr lang="en-US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del Personal Hotelero</a:t>
            </a:r>
            <a:endParaRPr lang="en-US" altLang="es-MX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pic>
        <p:nvPicPr>
          <p:cNvPr id="29" name="Imagen 28" descr="logo DevMace (blanco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9715" y="8703310"/>
            <a:ext cx="3496310" cy="1060450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753110" y="3046730"/>
            <a:ext cx="6000115" cy="1835785"/>
            <a:chOff x="2204" y="5153"/>
            <a:chExt cx="9449" cy="2891"/>
          </a:xfrm>
        </p:grpSpPr>
        <p:sp>
          <p:nvSpPr>
            <p:cNvPr id="5" name="Cuadro de texto 4"/>
            <p:cNvSpPr txBox="1"/>
            <p:nvPr/>
          </p:nvSpPr>
          <p:spPr>
            <a:xfrm>
              <a:off x="2204" y="5153"/>
              <a:ext cx="9449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Digitalizaci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en la Industria Hotelera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7" name="Cuadro de texto 6"/>
            <p:cNvSpPr txBox="1"/>
            <p:nvPr/>
          </p:nvSpPr>
          <p:spPr>
            <a:xfrm>
              <a:off x="2204" y="6156"/>
              <a:ext cx="9449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s del 65% de los hoteles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buscan digitalizar la gesti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su personal para mejorar la eficiencia operativa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Se espera que el gasto en software de gesti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hotelera supere los $10 mil millones en los pr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ximos cinco a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ñ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os.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11099800" y="3046730"/>
            <a:ext cx="6000115" cy="3122752"/>
            <a:chOff x="2204" y="5153"/>
            <a:chExt cx="9449" cy="3838"/>
          </a:xfrm>
        </p:grpSpPr>
        <p:sp>
          <p:nvSpPr>
            <p:cNvPr id="9" name="Cuadro de texto 8"/>
            <p:cNvSpPr txBox="1"/>
            <p:nvPr/>
          </p:nvSpPr>
          <p:spPr>
            <a:xfrm>
              <a:off x="2204" y="5153"/>
              <a:ext cx="9449" cy="1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Necesidad Urgente de Eficiencia y Seguridad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0" name="Cuadro de texto 9"/>
            <p:cNvSpPr txBox="1"/>
            <p:nvPr/>
          </p:nvSpPr>
          <p:spPr>
            <a:xfrm>
              <a:off x="2204" y="6156"/>
              <a:ext cx="9449" cy="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Los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é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todos tradicionales de control de asistencia generan p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é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rdidas econ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micas y problemas de cumplimiento en n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mina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Hoteles buscan soluciones que optimicen recursos y mejoren la administraci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del personal.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La mayor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í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 de los hoteles usa software desactualizado que no se integra con herramientas modernas de RR.HH.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5643880" y="6268720"/>
            <a:ext cx="6000115" cy="3397250"/>
            <a:chOff x="2204" y="5153"/>
            <a:chExt cx="9449" cy="3303"/>
          </a:xfrm>
        </p:grpSpPr>
        <p:sp>
          <p:nvSpPr>
            <p:cNvPr id="12" name="Cuadro de texto 11"/>
            <p:cNvSpPr txBox="1"/>
            <p:nvPr/>
          </p:nvSpPr>
          <p:spPr>
            <a:xfrm>
              <a:off x="2204" y="5153"/>
              <a:ext cx="9449" cy="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Ventaja Estrat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é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gica de HIE en el Mercado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3" name="Cuadro de texto 12"/>
            <p:cNvSpPr txBox="1"/>
            <p:nvPr/>
          </p:nvSpPr>
          <p:spPr>
            <a:xfrm>
              <a:off x="2204" y="6093"/>
              <a:ext cx="9449" cy="236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s-MX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DevMace 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ya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est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validado en pruebas piloto y puede expandirse r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pidamente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La industria hotelera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est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en un proceso de digitalizaci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acelerado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, creando una gran oportunidad para soluciones innovadoras.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s-MX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DevMace</a:t>
              </a:r>
              <a:r>
                <a:rPr lang="es-MX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es la 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ú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nica plataforma que combina NFC, biometr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í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 y QR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en un solo sistema de gesti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personal.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9" name="Imagen 8" descr="logo DevMace (blanco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8815" y="203835"/>
            <a:ext cx="9021445" cy="27362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Cuadro de texto 6"/>
          <p:cNvSpPr txBox="1"/>
          <p:nvPr/>
        </p:nvSpPr>
        <p:spPr>
          <a:xfrm>
            <a:off x="499990" y="8174133"/>
            <a:ext cx="3671733" cy="1722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MX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Andrés </a:t>
            </a:r>
            <a:r>
              <a:rPr lang="es-MX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Pérez </a:t>
            </a:r>
            <a:r>
              <a:rPr lang="es-MX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Menéndez, Diego </a:t>
            </a:r>
            <a:r>
              <a:rPr lang="es-MX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Cen </a:t>
            </a:r>
            <a:r>
              <a:rPr lang="es-MX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Caballeo y Eduardo </a:t>
            </a:r>
            <a:r>
              <a:rPr lang="es-MX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Flores </a:t>
            </a:r>
            <a:r>
              <a:rPr lang="es-MX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Hererra</a:t>
            </a:r>
            <a:endParaRPr lang="es-MX" altLang="en-US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8" name="Cuadro de texto 7"/>
          <p:cNvSpPr txBox="1"/>
          <p:nvPr/>
        </p:nvSpPr>
        <p:spPr>
          <a:xfrm>
            <a:off x="499725" y="3761333"/>
            <a:ext cx="6970133" cy="3010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s-MX" altLang="en-US" sz="294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Nuestra </a:t>
            </a:r>
            <a:r>
              <a:rPr lang="es-MX" altLang="en-US" sz="2940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misión </a:t>
            </a:r>
            <a:r>
              <a:rPr lang="es-MX" altLang="en-US" sz="294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es </a:t>
            </a:r>
            <a:r>
              <a:rPr lang="es-MX" altLang="en-US" sz="2940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r</a:t>
            </a:r>
            <a:r>
              <a:rPr lang="en-US" altLang="es-MX" sz="2940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evolucionar la gesti</a:t>
            </a:r>
            <a:r>
              <a:rPr lang="en-US" altLang="en-US" sz="2940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940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del personal hotelero</a:t>
            </a:r>
            <a:r>
              <a:rPr lang="en-US" altLang="es-MX" sz="294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mediante tecnolog</a:t>
            </a:r>
            <a:r>
              <a:rPr lang="en-US" altLang="en-US" sz="294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í</a:t>
            </a:r>
            <a:r>
              <a:rPr lang="en-US" altLang="es-MX" sz="294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 avanzada, automatizando registros de asistencia con</a:t>
            </a:r>
            <a:r>
              <a:rPr lang="en-US" altLang="es-MX" sz="2940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NFC, QR y biometr</a:t>
            </a:r>
            <a:r>
              <a:rPr lang="en-US" altLang="en-US" sz="2940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í</a:t>
            </a:r>
            <a:r>
              <a:rPr lang="en-US" altLang="es-MX" sz="2940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</a:t>
            </a:r>
            <a:r>
              <a:rPr lang="en-US" altLang="es-MX" sz="294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para mejorar la eficiencia y seguridad operativa.</a:t>
            </a:r>
            <a:endParaRPr lang="en-US" altLang="es-MX" sz="2940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pic>
        <p:nvPicPr>
          <p:cNvPr id="9" name="Imagen 8" descr="logo DevMace (blanco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6580" y="3671570"/>
            <a:ext cx="9021445" cy="2736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0" name="Grupo 29"/>
          <p:cNvGrpSpPr/>
          <p:nvPr/>
        </p:nvGrpSpPr>
        <p:grpSpPr>
          <a:xfrm>
            <a:off x="311150" y="1729105"/>
            <a:ext cx="5604510" cy="6144260"/>
            <a:chOff x="424" y="558"/>
            <a:chExt cx="8826" cy="9676"/>
          </a:xfrm>
        </p:grpSpPr>
        <p:sp>
          <p:nvSpPr>
            <p:cNvPr id="26" name="Rectángulo redondeado 25"/>
            <p:cNvSpPr/>
            <p:nvPr/>
          </p:nvSpPr>
          <p:spPr>
            <a:xfrm>
              <a:off x="434" y="582"/>
              <a:ext cx="8816" cy="9653"/>
            </a:xfrm>
            <a:prstGeom prst="roundRect">
              <a:avLst>
                <a:gd name="adj" fmla="val 5319"/>
              </a:avLst>
            </a:prstGeom>
            <a:solidFill>
              <a:srgbClr val="185D85"/>
            </a:solidFill>
            <a:ln>
              <a:solidFill>
                <a:srgbClr val="185D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p>
              <a:endParaRPr lang="es-MX" altLang="en-US"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grpSp>
          <p:nvGrpSpPr>
            <p:cNvPr id="13" name="Grupo 12"/>
            <p:cNvGrpSpPr/>
            <p:nvPr/>
          </p:nvGrpSpPr>
          <p:grpSpPr>
            <a:xfrm rot="0">
              <a:off x="424" y="558"/>
              <a:ext cx="8826" cy="1840"/>
              <a:chOff x="741" y="4007"/>
              <a:chExt cx="8826" cy="1840"/>
            </a:xfrm>
          </p:grpSpPr>
          <p:sp>
            <p:nvSpPr>
              <p:cNvPr id="286" name="Google Shape;286;p18"/>
              <p:cNvSpPr/>
              <p:nvPr/>
            </p:nvSpPr>
            <p:spPr>
              <a:xfrm rot="-5400000">
                <a:off x="4233" y="515"/>
                <a:ext cx="1839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68475" extrusionOk="0">
                    <a:moveTo>
                      <a:pt x="535940" y="3168475"/>
                    </a:moveTo>
                    <a:lnTo>
                      <a:pt x="124460" y="3168475"/>
                    </a:lnTo>
                    <a:cubicBezTo>
                      <a:pt x="55880" y="3168475"/>
                      <a:pt x="0" y="3112595"/>
                      <a:pt x="0" y="304401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35940" y="0"/>
                    </a:lnTo>
                    <a:cubicBezTo>
                      <a:pt x="604520" y="0"/>
                      <a:pt x="660400" y="55880"/>
                      <a:pt x="660400" y="124460"/>
                    </a:cubicBezTo>
                    <a:lnTo>
                      <a:pt x="660400" y="3044015"/>
                    </a:lnTo>
                    <a:cubicBezTo>
                      <a:pt x="660400" y="3112595"/>
                      <a:pt x="604520" y="3168475"/>
                      <a:pt x="535940" y="3168475"/>
                    </a:cubicBezTo>
                    <a:close/>
                  </a:path>
                </a:pathLst>
              </a:custGeom>
              <a:solidFill>
                <a:srgbClr val="136C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SemiBold Condensed" panose="020B0502040204020203" charset="0"/>
                  <a:ea typeface="Open Sans" panose="020B0306030504020204"/>
                  <a:cs typeface="Bahnschrift SemiBold Condensed" panose="020B0502040204020203" charset="0"/>
                  <a:sym typeface="Open Sans" panose="020B0306030504020204"/>
                </a:endParaRPr>
              </a:p>
            </p:txBody>
          </p:sp>
          <p:sp>
            <p:nvSpPr>
              <p:cNvPr id="287" name="Google Shape;287;p18"/>
              <p:cNvSpPr/>
              <p:nvPr/>
            </p:nvSpPr>
            <p:spPr>
              <a:xfrm>
                <a:off x="741" y="4008"/>
                <a:ext cx="2741" cy="1839"/>
              </a:xfrm>
              <a:custGeom>
                <a:avLst/>
                <a:gdLst/>
                <a:ahLst/>
                <a:cxnLst/>
                <a:rect l="l" t="t" r="r" b="b"/>
                <a:pathLst>
                  <a:path w="983905" h="660400" extrusionOk="0">
                    <a:moveTo>
                      <a:pt x="859445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859445" y="0"/>
                    </a:lnTo>
                    <a:cubicBezTo>
                      <a:pt x="928025" y="0"/>
                      <a:pt x="983905" y="55880"/>
                      <a:pt x="983905" y="124460"/>
                    </a:cubicBezTo>
                    <a:lnTo>
                      <a:pt x="983905" y="535940"/>
                    </a:lnTo>
                    <a:cubicBezTo>
                      <a:pt x="983905" y="604520"/>
                      <a:pt x="928025" y="660400"/>
                      <a:pt x="859445" y="6604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SemiBold Condensed" panose="020B0502040204020203" charset="0"/>
                  <a:ea typeface="Open Sans" panose="020B0306030504020204"/>
                  <a:cs typeface="Bahnschrift SemiBold Condensed" panose="020B0502040204020203" charset="0"/>
                  <a:sym typeface="Open Sans" panose="020B0306030504020204"/>
                </a:endParaRPr>
              </a:p>
            </p:txBody>
          </p:sp>
          <p:sp>
            <p:nvSpPr>
              <p:cNvPr id="7" name="Cuadro de texto 6"/>
              <p:cNvSpPr txBox="1"/>
              <p:nvPr/>
            </p:nvSpPr>
            <p:spPr>
              <a:xfrm>
                <a:off x="751" y="4007"/>
                <a:ext cx="2735" cy="183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>
                  <a:lnSpc>
                    <a:spcPct val="130000"/>
                  </a:lnSpc>
                </a:pPr>
                <a:r>
                  <a:rPr lang="es-MX" altLang="en-US" sz="5000">
                    <a:solidFill>
                      <a:schemeClr val="tx2"/>
                    </a:solidFill>
                    <a:latin typeface="Bahnschrift SemiBold Condensed" panose="020B0502040204020203" charset="0"/>
                    <a:cs typeface="Bahnschrift SemiBold Condensed" panose="020B0502040204020203" charset="0"/>
                  </a:rPr>
                  <a:t>100%</a:t>
                </a:r>
                <a:endParaRPr lang="es-MX" altLang="en-US" sz="5000">
                  <a:solidFill>
                    <a:schemeClr val="tx2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endParaRPr>
              </a:p>
            </p:txBody>
          </p:sp>
          <p:sp>
            <p:nvSpPr>
              <p:cNvPr id="10" name="Cuadro de texto 9"/>
              <p:cNvSpPr txBox="1"/>
              <p:nvPr/>
            </p:nvSpPr>
            <p:spPr>
              <a:xfrm>
                <a:off x="3984" y="4041"/>
                <a:ext cx="5582" cy="180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/>
                <a:r>
                  <a:rPr lang="es-MX" altLang="en-US" sz="3500">
                    <a:solidFill>
                      <a:schemeClr val="bg1"/>
                    </a:solidFill>
                    <a:latin typeface="Bahnschrift SemiBold Condensed" panose="020B0502040204020203" charset="0"/>
                    <a:cs typeface="Bahnschrift SemiBold Condensed" panose="020B0502040204020203" charset="0"/>
                  </a:rPr>
                  <a:t>Tecnología innovadora.</a:t>
                </a:r>
                <a:endParaRPr lang="es-MX" altLang="en-US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endParaRPr>
              </a:p>
            </p:txBody>
          </p:sp>
        </p:grpSp>
        <p:sp>
          <p:nvSpPr>
            <p:cNvPr id="21" name="Cuadro de texto 20"/>
            <p:cNvSpPr txBox="1"/>
            <p:nvPr/>
          </p:nvSpPr>
          <p:spPr>
            <a:xfrm>
              <a:off x="434" y="3143"/>
              <a:ext cx="8816" cy="708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es-MX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Primera soluci</a:t>
              </a:r>
              <a:r>
                <a:rPr lang="en-US" altLang="en-US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en el sector hotelero que integra NFC, biometr</a:t>
              </a:r>
              <a:r>
                <a:rPr lang="en-US" altLang="en-US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í</a:t>
              </a:r>
              <a:r>
                <a:rPr lang="en-US" altLang="es-MX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 y QR en un mismo sistema de gesti</a:t>
              </a:r>
              <a:r>
                <a:rPr lang="en-US" altLang="en-US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personal.</a:t>
              </a:r>
              <a:endParaRPr lang="en-US" altLang="es-MX" sz="3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6226175" y="1699260"/>
            <a:ext cx="5607050" cy="6172200"/>
            <a:chOff x="9535" y="511"/>
            <a:chExt cx="8830" cy="9720"/>
          </a:xfrm>
        </p:grpSpPr>
        <p:sp>
          <p:nvSpPr>
            <p:cNvPr id="27" name="Rectángulo redondeado 26"/>
            <p:cNvSpPr/>
            <p:nvPr/>
          </p:nvSpPr>
          <p:spPr>
            <a:xfrm>
              <a:off x="9544" y="511"/>
              <a:ext cx="8816" cy="9721"/>
            </a:xfrm>
            <a:prstGeom prst="roundRect">
              <a:avLst>
                <a:gd name="adj" fmla="val 5319"/>
              </a:avLst>
            </a:prstGeom>
            <a:solidFill>
              <a:srgbClr val="185D85"/>
            </a:solidFill>
            <a:ln>
              <a:solidFill>
                <a:srgbClr val="185D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p>
              <a:endParaRPr lang="es-MX" altLang="en-US"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grpSp>
          <p:nvGrpSpPr>
            <p:cNvPr id="14" name="Grupo 13"/>
            <p:cNvGrpSpPr/>
            <p:nvPr/>
          </p:nvGrpSpPr>
          <p:grpSpPr>
            <a:xfrm rot="0">
              <a:off x="9539" y="543"/>
              <a:ext cx="8826" cy="1853"/>
              <a:chOff x="740" y="6327"/>
              <a:chExt cx="8826" cy="1853"/>
            </a:xfrm>
          </p:grpSpPr>
          <p:sp>
            <p:nvSpPr>
              <p:cNvPr id="3" name="Google Shape;286;p18"/>
              <p:cNvSpPr/>
              <p:nvPr/>
            </p:nvSpPr>
            <p:spPr>
              <a:xfrm rot="-5400000">
                <a:off x="4233" y="2834"/>
                <a:ext cx="1839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68475" extrusionOk="0">
                    <a:moveTo>
                      <a:pt x="535940" y="3168475"/>
                    </a:moveTo>
                    <a:lnTo>
                      <a:pt x="124460" y="3168475"/>
                    </a:lnTo>
                    <a:cubicBezTo>
                      <a:pt x="55880" y="3168475"/>
                      <a:pt x="0" y="3112595"/>
                      <a:pt x="0" y="304401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35940" y="0"/>
                    </a:lnTo>
                    <a:cubicBezTo>
                      <a:pt x="604520" y="0"/>
                      <a:pt x="660400" y="55880"/>
                      <a:pt x="660400" y="124460"/>
                    </a:cubicBezTo>
                    <a:lnTo>
                      <a:pt x="660400" y="3044015"/>
                    </a:lnTo>
                    <a:cubicBezTo>
                      <a:pt x="660400" y="3112595"/>
                      <a:pt x="604520" y="3168475"/>
                      <a:pt x="535940" y="3168475"/>
                    </a:cubicBezTo>
                    <a:close/>
                  </a:path>
                </a:pathLst>
              </a:custGeom>
              <a:solidFill>
                <a:srgbClr val="03989E">
                  <a:alpha val="25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SemiBold Condensed" panose="020B0502040204020203" charset="0"/>
                  <a:ea typeface="Open Sans" panose="020B0306030504020204"/>
                  <a:cs typeface="Bahnschrift SemiBold Condensed" panose="020B0502040204020203" charset="0"/>
                  <a:sym typeface="Open Sans" panose="020B0306030504020204"/>
                </a:endParaRPr>
              </a:p>
            </p:txBody>
          </p:sp>
          <p:sp>
            <p:nvSpPr>
              <p:cNvPr id="4" name="Google Shape;287;p18"/>
              <p:cNvSpPr/>
              <p:nvPr/>
            </p:nvSpPr>
            <p:spPr>
              <a:xfrm>
                <a:off x="741" y="6327"/>
                <a:ext cx="2741" cy="1839"/>
              </a:xfrm>
              <a:custGeom>
                <a:avLst/>
                <a:gdLst/>
                <a:ahLst/>
                <a:cxnLst/>
                <a:rect l="l" t="t" r="r" b="b"/>
                <a:pathLst>
                  <a:path w="983905" h="660400" extrusionOk="0">
                    <a:moveTo>
                      <a:pt x="859445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859445" y="0"/>
                    </a:lnTo>
                    <a:cubicBezTo>
                      <a:pt x="928025" y="0"/>
                      <a:pt x="983905" y="55880"/>
                      <a:pt x="983905" y="124460"/>
                    </a:cubicBezTo>
                    <a:lnTo>
                      <a:pt x="983905" y="535940"/>
                    </a:lnTo>
                    <a:cubicBezTo>
                      <a:pt x="983905" y="604520"/>
                      <a:pt x="928025" y="660400"/>
                      <a:pt x="859445" y="6604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SemiBold Condensed" panose="020B0502040204020203" charset="0"/>
                  <a:ea typeface="Open Sans" panose="020B0306030504020204"/>
                  <a:cs typeface="Bahnschrift SemiBold Condensed" panose="020B0502040204020203" charset="0"/>
                  <a:sym typeface="Open Sans" panose="020B0306030504020204"/>
                </a:endParaRPr>
              </a:p>
            </p:txBody>
          </p:sp>
          <p:sp>
            <p:nvSpPr>
              <p:cNvPr id="8" name="Cuadro de texto 7"/>
              <p:cNvSpPr txBox="1"/>
              <p:nvPr/>
            </p:nvSpPr>
            <p:spPr>
              <a:xfrm>
                <a:off x="751" y="6342"/>
                <a:ext cx="2735" cy="183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>
                  <a:lnSpc>
                    <a:spcPct val="130000"/>
                  </a:lnSpc>
                </a:pPr>
                <a:r>
                  <a:rPr lang="es-MX" altLang="en-US" sz="5000">
                    <a:solidFill>
                      <a:schemeClr val="tx2"/>
                    </a:solidFill>
                    <a:latin typeface="Bahnschrift SemiBold Condensed" panose="020B0502040204020203" charset="0"/>
                    <a:cs typeface="Bahnschrift SemiBold Condensed" panose="020B0502040204020203" charset="0"/>
                  </a:rPr>
                  <a:t>100%</a:t>
                </a:r>
                <a:endParaRPr lang="es-MX" altLang="en-US" sz="5000">
                  <a:solidFill>
                    <a:schemeClr val="tx2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endParaRPr>
              </a:p>
            </p:txBody>
          </p:sp>
          <p:sp>
            <p:nvSpPr>
              <p:cNvPr id="11" name="Cuadro de texto 10"/>
              <p:cNvSpPr txBox="1"/>
              <p:nvPr/>
            </p:nvSpPr>
            <p:spPr>
              <a:xfrm>
                <a:off x="3984" y="6344"/>
                <a:ext cx="5582" cy="180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lnSpc>
                    <a:spcPct val="100000"/>
                  </a:lnSpc>
                </a:pPr>
                <a:r>
                  <a:rPr lang="es-MX" altLang="en-US" sz="3000">
                    <a:solidFill>
                      <a:schemeClr val="bg1"/>
                    </a:solidFill>
                    <a:latin typeface="Bahnschrift SemiBold Condensed" panose="020B0502040204020203" charset="0"/>
                    <a:cs typeface="Bahnschrift SemiBold Condensed" panose="020B0502040204020203" charset="0"/>
                  </a:rPr>
                  <a:t>Reducción de costos operativos.</a:t>
                </a:r>
                <a:endParaRPr lang="es-MX" altLang="en-US" sz="30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endParaRPr>
              </a:p>
            </p:txBody>
          </p:sp>
        </p:grpSp>
        <p:sp>
          <p:nvSpPr>
            <p:cNvPr id="23" name="Cuadro de texto 22"/>
            <p:cNvSpPr txBox="1"/>
            <p:nvPr/>
          </p:nvSpPr>
          <p:spPr>
            <a:xfrm>
              <a:off x="9535" y="3143"/>
              <a:ext cx="8816" cy="708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s-MX" altLang="en-US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DevMace </a:t>
              </a:r>
              <a:r>
                <a:rPr lang="en-US" altLang="es-MX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automatiza el control de asistencia y elimina el fraude en check-ins/out, lo que puede reducir costos administrativos hasta un 30%.</a:t>
              </a:r>
              <a:endParaRPr lang="en-US" altLang="es-MX" sz="3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12125325" y="1722755"/>
            <a:ext cx="5607685" cy="6195060"/>
            <a:chOff x="18857" y="560"/>
            <a:chExt cx="8831" cy="9756"/>
          </a:xfrm>
        </p:grpSpPr>
        <p:sp>
          <p:nvSpPr>
            <p:cNvPr id="28" name="Rectángulo redondeado 27"/>
            <p:cNvSpPr/>
            <p:nvPr/>
          </p:nvSpPr>
          <p:spPr>
            <a:xfrm>
              <a:off x="18863" y="592"/>
              <a:ext cx="8816" cy="9724"/>
            </a:xfrm>
            <a:prstGeom prst="roundRect">
              <a:avLst>
                <a:gd name="adj" fmla="val 5319"/>
              </a:avLst>
            </a:prstGeom>
            <a:solidFill>
              <a:srgbClr val="185D85"/>
            </a:solidFill>
            <a:ln>
              <a:solidFill>
                <a:srgbClr val="185D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p>
              <a:endParaRPr lang="es-MX" altLang="en-US"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grpSp>
          <p:nvGrpSpPr>
            <p:cNvPr id="15" name="Grupo 14"/>
            <p:cNvGrpSpPr/>
            <p:nvPr/>
          </p:nvGrpSpPr>
          <p:grpSpPr>
            <a:xfrm rot="0">
              <a:off x="18857" y="560"/>
              <a:ext cx="8820" cy="1838"/>
              <a:chOff x="740" y="8646"/>
              <a:chExt cx="8826" cy="1838"/>
            </a:xfrm>
          </p:grpSpPr>
          <p:sp>
            <p:nvSpPr>
              <p:cNvPr id="5" name="Google Shape;286;p18"/>
              <p:cNvSpPr/>
              <p:nvPr/>
            </p:nvSpPr>
            <p:spPr>
              <a:xfrm rot="-5400000">
                <a:off x="4233" y="5153"/>
                <a:ext cx="1839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68475" extrusionOk="0">
                    <a:moveTo>
                      <a:pt x="535940" y="3168475"/>
                    </a:moveTo>
                    <a:lnTo>
                      <a:pt x="124460" y="3168475"/>
                    </a:lnTo>
                    <a:cubicBezTo>
                      <a:pt x="55880" y="3168475"/>
                      <a:pt x="0" y="3112595"/>
                      <a:pt x="0" y="304401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35940" y="0"/>
                    </a:lnTo>
                    <a:cubicBezTo>
                      <a:pt x="604520" y="0"/>
                      <a:pt x="660400" y="55880"/>
                      <a:pt x="660400" y="124460"/>
                    </a:cubicBezTo>
                    <a:lnTo>
                      <a:pt x="660400" y="3044015"/>
                    </a:lnTo>
                    <a:cubicBezTo>
                      <a:pt x="660400" y="3112595"/>
                      <a:pt x="604520" y="3168475"/>
                      <a:pt x="535940" y="3168475"/>
                    </a:cubicBezTo>
                    <a:close/>
                  </a:path>
                </a:pathLst>
              </a:custGeom>
              <a:solidFill>
                <a:srgbClr val="03989E">
                  <a:alpha val="25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SemiBold Condensed" panose="020B0502040204020203" charset="0"/>
                  <a:ea typeface="Open Sans" panose="020B0306030504020204"/>
                  <a:cs typeface="Bahnschrift SemiBold Condensed" panose="020B0502040204020203" charset="0"/>
                  <a:sym typeface="Open Sans" panose="020B0306030504020204"/>
                </a:endParaRPr>
              </a:p>
            </p:txBody>
          </p:sp>
          <p:sp>
            <p:nvSpPr>
              <p:cNvPr id="6" name="Google Shape;287;p18"/>
              <p:cNvSpPr/>
              <p:nvPr/>
            </p:nvSpPr>
            <p:spPr>
              <a:xfrm>
                <a:off x="741" y="8646"/>
                <a:ext cx="2741" cy="1839"/>
              </a:xfrm>
              <a:custGeom>
                <a:avLst/>
                <a:gdLst/>
                <a:ahLst/>
                <a:cxnLst/>
                <a:rect l="l" t="t" r="r" b="b"/>
                <a:pathLst>
                  <a:path w="983905" h="660400" extrusionOk="0">
                    <a:moveTo>
                      <a:pt x="859445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859445" y="0"/>
                    </a:lnTo>
                    <a:cubicBezTo>
                      <a:pt x="928025" y="0"/>
                      <a:pt x="983905" y="55880"/>
                      <a:pt x="983905" y="124460"/>
                    </a:cubicBezTo>
                    <a:lnTo>
                      <a:pt x="983905" y="535940"/>
                    </a:lnTo>
                    <a:cubicBezTo>
                      <a:pt x="983905" y="604520"/>
                      <a:pt x="928025" y="660400"/>
                      <a:pt x="859445" y="6604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SemiBold Condensed" panose="020B0502040204020203" charset="0"/>
                  <a:ea typeface="Open Sans" panose="020B0306030504020204"/>
                  <a:cs typeface="Bahnschrift SemiBold Condensed" panose="020B0502040204020203" charset="0"/>
                  <a:sym typeface="Open Sans" panose="020B0306030504020204"/>
                </a:endParaRPr>
              </a:p>
            </p:txBody>
          </p:sp>
          <p:sp>
            <p:nvSpPr>
              <p:cNvPr id="9" name="Cuadro de texto 8"/>
              <p:cNvSpPr txBox="1"/>
              <p:nvPr/>
            </p:nvSpPr>
            <p:spPr>
              <a:xfrm>
                <a:off x="746" y="8646"/>
                <a:ext cx="2735" cy="183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>
                  <a:lnSpc>
                    <a:spcPct val="130000"/>
                  </a:lnSpc>
                </a:pPr>
                <a:r>
                  <a:rPr lang="es-MX" altLang="en-US" sz="5000">
                    <a:solidFill>
                      <a:schemeClr val="tx2"/>
                    </a:solidFill>
                    <a:latin typeface="Bahnschrift SemiBold Condensed" panose="020B0502040204020203" charset="0"/>
                    <a:cs typeface="Bahnschrift SemiBold Condensed" panose="020B0502040204020203" charset="0"/>
                  </a:rPr>
                  <a:t>100%</a:t>
                </a:r>
                <a:endParaRPr lang="es-MX" altLang="en-US" sz="5000">
                  <a:solidFill>
                    <a:schemeClr val="tx2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endParaRPr>
              </a:p>
            </p:txBody>
          </p:sp>
          <p:sp>
            <p:nvSpPr>
              <p:cNvPr id="12" name="Cuadro de texto 11"/>
              <p:cNvSpPr txBox="1"/>
              <p:nvPr/>
            </p:nvSpPr>
            <p:spPr>
              <a:xfrm>
                <a:off x="3984" y="8647"/>
                <a:ext cx="5582" cy="180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lnSpc>
                    <a:spcPct val="100000"/>
                  </a:lnSpc>
                </a:pPr>
                <a:r>
                  <a:rPr lang="es-MX" altLang="en-US" sz="3500">
                    <a:solidFill>
                      <a:schemeClr val="bg1"/>
                    </a:solidFill>
                    <a:latin typeface="Bahnschrift SemiBold Condensed" panose="020B0502040204020203" charset="0"/>
                    <a:cs typeface="Bahnschrift SemiBold Condensed" panose="020B0502040204020203" charset="0"/>
                  </a:rPr>
                  <a:t>Mercado en expansión.</a:t>
                </a:r>
                <a:endParaRPr lang="es-MX" altLang="en-US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endParaRPr>
              </a:p>
            </p:txBody>
          </p:sp>
        </p:grpSp>
        <p:sp>
          <p:nvSpPr>
            <p:cNvPr id="24" name="Cuadro de texto 23"/>
            <p:cNvSpPr txBox="1"/>
            <p:nvPr/>
          </p:nvSpPr>
          <p:spPr>
            <a:xfrm>
              <a:off x="18872" y="3143"/>
              <a:ext cx="8816" cy="71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es-MX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Se espera que la digitalizaci</a:t>
              </a:r>
              <a:r>
                <a:rPr lang="en-US" altLang="en-US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en la gesti</a:t>
              </a:r>
              <a:r>
                <a:rPr lang="en-US" altLang="en-US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personal en hoteles crezca un 20% anual, lo que posiciona a </a:t>
              </a:r>
              <a:r>
                <a:rPr lang="es-MX" altLang="en-US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DevMace </a:t>
              </a:r>
              <a:r>
                <a:rPr lang="en-US" altLang="es-MX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como una soluci</a:t>
              </a:r>
              <a:r>
                <a:rPr lang="en-US" altLang="en-US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3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clave en el sector.</a:t>
              </a:r>
              <a:endParaRPr lang="en-US" altLang="es-MX" sz="3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pic>
        <p:nvPicPr>
          <p:cNvPr id="29" name="Imagen 28" descr="logo DevMace (blanco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9715" y="8703310"/>
            <a:ext cx="3496310" cy="1060450"/>
          </a:xfrm>
          <a:prstGeom prst="rect">
            <a:avLst/>
          </a:prstGeom>
        </p:spPr>
      </p:pic>
      <p:pic>
        <p:nvPicPr>
          <p:cNvPr id="119" name="Imagen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6919595"/>
            <a:ext cx="951865" cy="951865"/>
          </a:xfrm>
          <a:prstGeom prst="rect">
            <a:avLst/>
          </a:prstGeom>
        </p:spPr>
      </p:pic>
      <p:pic>
        <p:nvPicPr>
          <p:cNvPr id="120" name="Imagen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890" y="7115810"/>
            <a:ext cx="560070" cy="560070"/>
          </a:xfrm>
          <a:prstGeom prst="rect">
            <a:avLst/>
          </a:prstGeom>
        </p:spPr>
      </p:pic>
      <p:pic>
        <p:nvPicPr>
          <p:cNvPr id="121" name="Imagen 1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7100" y="7127875"/>
            <a:ext cx="548005" cy="548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00" y="222692"/>
            <a:ext cx="16200000" cy="1680000"/>
          </a:xfrm>
        </p:spPr>
        <p:txBody>
          <a:bodyPr>
            <a:normAutofit fontScale="90000"/>
          </a:bodyPr>
          <a:lstStyle/>
          <a:p>
            <a:r>
              <a:rPr 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Desafío en la gestión del personal en hoteles</a:t>
            </a:r>
            <a:endParaRPr lang="es-MX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2670" y="1902460"/>
            <a:ext cx="16191230" cy="139827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La</a:t>
            </a:r>
            <a:r>
              <a:rPr lang="en-US" altLang="es-MX" sz="2645">
                <a:solidFill>
                  <a:srgbClr val="0070C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industria hotelera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enfrenta grandes desaf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í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os en la 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administraci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 su personal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, lo que 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afecta la eficiencia operativa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y 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genera costos innecesarios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pic>
        <p:nvPicPr>
          <p:cNvPr id="29" name="Imagen 28" descr="logo DevMace (blanco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9715" y="8703310"/>
            <a:ext cx="3496310" cy="1060450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2316480" y="3449320"/>
            <a:ext cx="6000115" cy="2113280"/>
            <a:chOff x="2204" y="5153"/>
            <a:chExt cx="9449" cy="3328"/>
          </a:xfrm>
        </p:grpSpPr>
        <p:sp>
          <p:nvSpPr>
            <p:cNvPr id="4" name="Cuadro de texto 3"/>
            <p:cNvSpPr txBox="1"/>
            <p:nvPr/>
          </p:nvSpPr>
          <p:spPr>
            <a:xfrm>
              <a:off x="2204" y="5153"/>
              <a:ext cx="9449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s-MX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Registros manuales inneficientes</a:t>
              </a:r>
              <a:endParaRPr lang="es-MX" altLang="en-US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5" name="Cuadro de texto 4"/>
            <p:cNvSpPr txBox="1"/>
            <p:nvPr/>
          </p:nvSpPr>
          <p:spPr>
            <a:xfrm>
              <a:off x="2204" y="6156"/>
              <a:ext cx="9449" cy="2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Los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sistemas tradicionales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de control de asistencia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se basan en hojas de papel o tarjetas de fichaje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, lo que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genera errores humanos 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y fraudes.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Tiempo perdido en procesos manuales que podr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í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an automatizarse.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9002395" y="3467735"/>
            <a:ext cx="6000115" cy="2113280"/>
            <a:chOff x="2204" y="5153"/>
            <a:chExt cx="9449" cy="3328"/>
          </a:xfrm>
        </p:grpSpPr>
        <p:sp>
          <p:nvSpPr>
            <p:cNvPr id="8" name="Cuadro de texto 7"/>
            <p:cNvSpPr txBox="1"/>
            <p:nvPr/>
          </p:nvSpPr>
          <p:spPr>
            <a:xfrm>
              <a:off x="2204" y="5153"/>
              <a:ext cx="9449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Falta de precisi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y control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9" name="Cuadro de texto 8"/>
            <p:cNvSpPr txBox="1"/>
            <p:nvPr/>
          </p:nvSpPr>
          <p:spPr>
            <a:xfrm>
              <a:off x="2204" y="6156"/>
              <a:ext cx="9449" cy="2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Los hoteles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carecen de un sistema seguro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para verificar la identidad de los empleados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en el check-in y check-out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Problemas en la supervisi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del personal, turnos mal gestionados y dificultad en auditor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í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as internas.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2410460" y="6210935"/>
            <a:ext cx="6000115" cy="2028776"/>
            <a:chOff x="2204" y="5153"/>
            <a:chExt cx="9449" cy="2451"/>
          </a:xfrm>
        </p:grpSpPr>
        <p:sp>
          <p:nvSpPr>
            <p:cNvPr id="11" name="Cuadro de texto 10"/>
            <p:cNvSpPr txBox="1"/>
            <p:nvPr/>
          </p:nvSpPr>
          <p:spPr>
            <a:xfrm>
              <a:off x="2204" y="5153"/>
              <a:ext cx="9449" cy="1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Falta de integraci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con sistemas modernos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2" name="Cuadro de texto 11"/>
            <p:cNvSpPr txBox="1"/>
            <p:nvPr/>
          </p:nvSpPr>
          <p:spPr>
            <a:xfrm>
              <a:off x="2204" y="6156"/>
              <a:ext cx="9449" cy="1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Muchos hoteles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utilizan sistemas desactualizados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que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no permiten una conexi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fluida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con nuevas tecnolog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í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No existe una soluci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centralizada que combine NFC, biometr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í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 y QR para optimizar la gesti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del personal.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9002395" y="6210935"/>
            <a:ext cx="6000115" cy="2028776"/>
            <a:chOff x="2204" y="5153"/>
            <a:chExt cx="9449" cy="2451"/>
          </a:xfrm>
        </p:grpSpPr>
        <p:sp>
          <p:nvSpPr>
            <p:cNvPr id="14" name="Cuadro de texto 13"/>
            <p:cNvSpPr txBox="1"/>
            <p:nvPr/>
          </p:nvSpPr>
          <p:spPr>
            <a:xfrm>
              <a:off x="2204" y="5153"/>
              <a:ext cx="9449" cy="1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Altos costos administrativos y p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é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rdidas econ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micas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5" name="Cuadro de texto 14"/>
            <p:cNvSpPr txBox="1"/>
            <p:nvPr/>
          </p:nvSpPr>
          <p:spPr>
            <a:xfrm>
              <a:off x="2204" y="6156"/>
              <a:ext cx="9449" cy="1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Un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mal control de asistencia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genera p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é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rdidas por horas no trabajadas, pagos innecesarios y fraudes en turnos.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La falta de digitalizaci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aumenta la carga de trabajo del departamento de Recursos Humanos.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DevMace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: La Revoluci</a:t>
            </a:r>
            <a:r>
              <a:rPr lang="en-US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en la Gesti</a:t>
            </a:r>
            <a:r>
              <a:rPr lang="en-US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del Personal Hotelero</a:t>
            </a:r>
            <a:endParaRPr lang="en-US" altLang="es-MX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795" y="2436495"/>
            <a:ext cx="16199485" cy="906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altLang="en-US" sz="2650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DevMace</a:t>
            </a:r>
            <a:r>
              <a:rPr lang="es-MX" altLang="en-US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</a:t>
            </a:r>
            <a:r>
              <a:rPr lang="en-US" altLang="es-MX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es un </a:t>
            </a:r>
            <a:r>
              <a:rPr lang="en-US" altLang="es-MX" sz="2650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sistema innovador</a:t>
            </a:r>
            <a:r>
              <a:rPr lang="en-US" altLang="es-MX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que </a:t>
            </a:r>
            <a:r>
              <a:rPr lang="en-US" altLang="es-MX" sz="2650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automatiza el control de asistencia en hoteles </a:t>
            </a:r>
            <a:r>
              <a:rPr lang="en-US" altLang="es-MX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mediante NFC, biometr</a:t>
            </a:r>
            <a:r>
              <a:rPr lang="en-US" altLang="en-US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í</a:t>
            </a:r>
            <a:r>
              <a:rPr lang="en-US" altLang="es-MX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 y QR, eliminando los errores de registro manual y optimizando la gesti</a:t>
            </a:r>
            <a:r>
              <a:rPr lang="en-US" altLang="en-US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operativa del personal.</a:t>
            </a:r>
            <a:endParaRPr lang="en-US" altLang="es-MX" sz="2650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2316480" y="3902710"/>
            <a:ext cx="6000115" cy="1835785"/>
            <a:chOff x="2204" y="5153"/>
            <a:chExt cx="9449" cy="2891"/>
          </a:xfrm>
        </p:grpSpPr>
        <p:sp>
          <p:nvSpPr>
            <p:cNvPr id="4" name="Cuadro de texto 3"/>
            <p:cNvSpPr txBox="1"/>
            <p:nvPr/>
          </p:nvSpPr>
          <p:spPr>
            <a:xfrm>
              <a:off x="2204" y="5153"/>
              <a:ext cx="9449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Check-in y Check-out Automatizados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5" name="Cuadro de texto 4"/>
            <p:cNvSpPr txBox="1"/>
            <p:nvPr/>
          </p:nvSpPr>
          <p:spPr>
            <a:xfrm>
              <a:off x="2204" y="6156"/>
              <a:ext cx="9449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Los empleados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registran su entrada y salida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mediante tarjetas NFC, escaneo de QR o verificaci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biom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é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trica.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La informaci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se almacena autom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ticamente en una base de datos segura con PostgreSQL.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9002395" y="3921125"/>
            <a:ext cx="6000115" cy="1835785"/>
            <a:chOff x="2204" y="5153"/>
            <a:chExt cx="9449" cy="2891"/>
          </a:xfrm>
        </p:grpSpPr>
        <p:sp>
          <p:nvSpPr>
            <p:cNvPr id="8" name="Cuadro de texto 7"/>
            <p:cNvSpPr txBox="1"/>
            <p:nvPr/>
          </p:nvSpPr>
          <p:spPr>
            <a:xfrm>
              <a:off x="2204" y="5153"/>
              <a:ext cx="9449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Plataforma Centralizada en la Nube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9" name="Cuadro de texto 8"/>
            <p:cNvSpPr txBox="1"/>
            <p:nvPr/>
          </p:nvSpPr>
          <p:spPr>
            <a:xfrm>
              <a:off x="2204" y="6156"/>
              <a:ext cx="9449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Gesti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en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tiempo real del personal con reportes detallados y acceso desde cualquier dispositivo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Integraci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con sistemas de n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mina y gesti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turnos para mayor control operativo.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2410460" y="6664325"/>
            <a:ext cx="6000115" cy="2028776"/>
            <a:chOff x="2204" y="5153"/>
            <a:chExt cx="9449" cy="2451"/>
          </a:xfrm>
        </p:grpSpPr>
        <p:sp>
          <p:nvSpPr>
            <p:cNvPr id="11" name="Cuadro de texto 10"/>
            <p:cNvSpPr txBox="1"/>
            <p:nvPr/>
          </p:nvSpPr>
          <p:spPr>
            <a:xfrm>
              <a:off x="2204" y="5153"/>
              <a:ext cx="9449" cy="1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Prevenci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Fraudes y Mayor Seguridad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2" name="Cuadro de texto 11"/>
            <p:cNvSpPr txBox="1"/>
            <p:nvPr/>
          </p:nvSpPr>
          <p:spPr>
            <a:xfrm>
              <a:off x="2204" y="6156"/>
              <a:ext cx="9449" cy="1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Validaci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precisa de identidad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con tecnolog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í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 biom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é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trica.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Reducci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registros fraudulentos y errores en la asistencia.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9002395" y="6664325"/>
            <a:ext cx="6000115" cy="1847502"/>
            <a:chOff x="2204" y="5153"/>
            <a:chExt cx="9449" cy="2232"/>
          </a:xfrm>
        </p:grpSpPr>
        <p:sp>
          <p:nvSpPr>
            <p:cNvPr id="14" name="Cuadro de texto 13"/>
            <p:cNvSpPr txBox="1"/>
            <p:nvPr/>
          </p:nvSpPr>
          <p:spPr>
            <a:xfrm>
              <a:off x="2204" y="5153"/>
              <a:ext cx="9449" cy="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Optimizaci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Recursos Humanos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5" name="Cuadro de texto 14"/>
            <p:cNvSpPr txBox="1"/>
            <p:nvPr/>
          </p:nvSpPr>
          <p:spPr>
            <a:xfrm>
              <a:off x="2204" y="5937"/>
              <a:ext cx="9449" cy="1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Reducci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carga administrativa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en RR.HH. al eliminar registros manuales.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An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lisis de datos para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mejorar la planificaci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turnos y optimizar costos operativos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pic>
        <p:nvPicPr>
          <p:cNvPr id="29" name="Imagen 28" descr="logo DevMace (blanco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9715" y="8703310"/>
            <a:ext cx="3496310" cy="10604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Innovaci</a:t>
            </a:r>
            <a:r>
              <a:rPr lang="en-US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Tecnol</a:t>
            </a:r>
            <a:r>
              <a:rPr lang="en-US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gica para la Gesti</a:t>
            </a:r>
            <a:r>
              <a:rPr lang="en-US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del Personal Hotelero</a:t>
            </a:r>
            <a:endParaRPr lang="en-US" altLang="es-MX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4" name="Cuadro de texto 3"/>
          <p:cNvSpPr txBox="1"/>
          <p:nvPr/>
        </p:nvSpPr>
        <p:spPr>
          <a:xfrm>
            <a:off x="899795" y="2441575"/>
            <a:ext cx="16200120" cy="906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MX" altLang="en-US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DevMace </a:t>
            </a:r>
            <a:r>
              <a:rPr lang="en-US" altLang="es-MX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combina </a:t>
            </a:r>
            <a:r>
              <a:rPr lang="en-US" altLang="es-MX" sz="2650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tecnolog</a:t>
            </a:r>
            <a:r>
              <a:rPr lang="en-US" altLang="en-US" sz="2650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í</a:t>
            </a:r>
            <a:r>
              <a:rPr lang="en-US" altLang="es-MX" sz="2650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as avanzadas</a:t>
            </a:r>
            <a:r>
              <a:rPr lang="en-US" altLang="es-MX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para ofrecer seguridad, automatizaci</a:t>
            </a:r>
            <a:r>
              <a:rPr lang="en-US" altLang="en-US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y escalabilidad en la gesti</a:t>
            </a:r>
            <a:r>
              <a:rPr lang="en-US" altLang="en-US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del personal hotelero.</a:t>
            </a:r>
            <a:endParaRPr lang="en-US" altLang="es-MX" sz="2650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pic>
        <p:nvPicPr>
          <p:cNvPr id="29" name="Imagen 28" descr="logo DevMace (blanco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9715" y="8703310"/>
            <a:ext cx="3496310" cy="1060450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2316480" y="3902710"/>
            <a:ext cx="6000115" cy="2113280"/>
            <a:chOff x="2204" y="5153"/>
            <a:chExt cx="9449" cy="3328"/>
          </a:xfrm>
        </p:grpSpPr>
        <p:sp>
          <p:nvSpPr>
            <p:cNvPr id="5" name="Cuadro de texto 4"/>
            <p:cNvSpPr txBox="1"/>
            <p:nvPr/>
          </p:nvSpPr>
          <p:spPr>
            <a:xfrm>
              <a:off x="2204" y="5153"/>
              <a:ext cx="9449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Backend robusto y escalable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7" name="Cuadro de texto 6"/>
            <p:cNvSpPr txBox="1"/>
            <p:nvPr/>
          </p:nvSpPr>
          <p:spPr>
            <a:xfrm>
              <a:off x="2204" y="6156"/>
              <a:ext cx="9449" cy="2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Node.js + PostgreSQL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para alta disponibilidad y rendimiento.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API REST 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para integraci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con sistemas de n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mina y gesti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personal.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Cifrado de datos para proteger informaci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sensible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9002395" y="3921125"/>
            <a:ext cx="6000115" cy="2390140"/>
            <a:chOff x="2204" y="5153"/>
            <a:chExt cx="9449" cy="3764"/>
          </a:xfrm>
        </p:grpSpPr>
        <p:sp>
          <p:nvSpPr>
            <p:cNvPr id="9" name="Cuadro de texto 8"/>
            <p:cNvSpPr txBox="1"/>
            <p:nvPr/>
          </p:nvSpPr>
          <p:spPr>
            <a:xfrm>
              <a:off x="2204" y="5153"/>
              <a:ext cx="9449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Dispositivos y M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é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todos de Identificaci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0" name="Cuadro de texto 9"/>
            <p:cNvSpPr txBox="1"/>
            <p:nvPr/>
          </p:nvSpPr>
          <p:spPr>
            <a:xfrm>
              <a:off x="2204" y="6156"/>
              <a:ext cx="9449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NFC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: Tarjetas inteligentes para check-in/out r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pido y seguro.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C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digos QR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: Alternativa accesible y eficiente para empleados sin NFC.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Biometr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í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 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(Huella Digital): M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xima seguridad en validaci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identidad.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410460" y="6664325"/>
            <a:ext cx="6000115" cy="2125621"/>
            <a:chOff x="2204" y="5153"/>
            <a:chExt cx="9449" cy="2568"/>
          </a:xfrm>
        </p:grpSpPr>
        <p:sp>
          <p:nvSpPr>
            <p:cNvPr id="12" name="Cuadro de texto 11"/>
            <p:cNvSpPr txBox="1"/>
            <p:nvPr/>
          </p:nvSpPr>
          <p:spPr>
            <a:xfrm>
              <a:off x="2204" y="5153"/>
              <a:ext cx="9449" cy="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Plataforma en la Nube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3" name="Cuadro de texto 12"/>
            <p:cNvSpPr txBox="1"/>
            <p:nvPr/>
          </p:nvSpPr>
          <p:spPr>
            <a:xfrm>
              <a:off x="2204" y="5937"/>
              <a:ext cx="9449" cy="1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Acceso en tiempo real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desde cualquier dispositivo.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Reportes de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asistencia y desempe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ñ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o accesibles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para Recursos Humanos.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Integraci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con herramientas de gesti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turnos y n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mina.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9002395" y="6664325"/>
            <a:ext cx="6000115" cy="1847502"/>
            <a:chOff x="2204" y="5153"/>
            <a:chExt cx="9449" cy="2232"/>
          </a:xfrm>
        </p:grpSpPr>
        <p:sp>
          <p:nvSpPr>
            <p:cNvPr id="15" name="Cuadro de texto 14"/>
            <p:cNvSpPr txBox="1"/>
            <p:nvPr/>
          </p:nvSpPr>
          <p:spPr>
            <a:xfrm>
              <a:off x="2204" y="5153"/>
              <a:ext cx="9449" cy="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Inteligencia de Datos y Automatizaci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6" name="Cuadro de texto 15"/>
            <p:cNvSpPr txBox="1"/>
            <p:nvPr/>
          </p:nvSpPr>
          <p:spPr>
            <a:xfrm>
              <a:off x="2204" y="5937"/>
              <a:ext cx="9449" cy="1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An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lisis predictivo para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optimizar turnos y reducir ausencias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Notificaciones autom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ticas para alertar retrasos o faltas.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Dashboard con m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é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tricas clave para toma de decisiones.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Una Oportunidad Millonaria en la Digitalizaci</a:t>
            </a:r>
            <a:r>
              <a:rPr lang="en-US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Hotelera</a:t>
            </a:r>
            <a:endParaRPr lang="en-US" altLang="es-MX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5990" y="2374265"/>
            <a:ext cx="16163925" cy="906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El sector hotelero 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est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á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en una transici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digital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, buscando soluciones que optimicen la gesti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 personal y reduzcan costos operativos. </a:t>
            </a:r>
            <a:r>
              <a:rPr lang="es-MX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DevMace 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se posiciona como un actor clave en esta evoluci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2316480" y="3902710"/>
            <a:ext cx="6000115" cy="1835785"/>
            <a:chOff x="2204" y="5153"/>
            <a:chExt cx="9449" cy="2891"/>
          </a:xfrm>
        </p:grpSpPr>
        <p:sp>
          <p:nvSpPr>
            <p:cNvPr id="5" name="Cuadro de texto 4"/>
            <p:cNvSpPr txBox="1"/>
            <p:nvPr/>
          </p:nvSpPr>
          <p:spPr>
            <a:xfrm>
              <a:off x="2204" y="5153"/>
              <a:ext cx="9449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Transformaci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Digital en Hoteles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7" name="Cuadro de texto 6"/>
            <p:cNvSpPr txBox="1"/>
            <p:nvPr/>
          </p:nvSpPr>
          <p:spPr>
            <a:xfrm>
              <a:off x="2204" y="6156"/>
              <a:ext cx="9449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Se estima que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el gasto en software de gesti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hotelera superar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los $10 mil millones en los pr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ximos 5 a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ñ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os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s del 65% de los hoteles buscan digitalizar su gesti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personal.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9002395" y="3921125"/>
            <a:ext cx="6000115" cy="1282065"/>
            <a:chOff x="2204" y="5153"/>
            <a:chExt cx="9449" cy="2019"/>
          </a:xfrm>
        </p:grpSpPr>
        <p:sp>
          <p:nvSpPr>
            <p:cNvPr id="9" name="Cuadro de texto 8"/>
            <p:cNvSpPr txBox="1"/>
            <p:nvPr/>
          </p:nvSpPr>
          <p:spPr>
            <a:xfrm>
              <a:off x="2204" y="5153"/>
              <a:ext cx="9449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Industria Hotelera Global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0" name="Cuadro de texto 9"/>
            <p:cNvSpPr txBox="1"/>
            <p:nvPr/>
          </p:nvSpPr>
          <p:spPr>
            <a:xfrm>
              <a:off x="2204" y="6156"/>
              <a:ext cx="944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Valor estimado: $4.5 billones de d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lares</a:t>
              </a:r>
              <a:endParaRPr lang="zh-CN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Crecimiento anual compuesto (CAGR): 6.6%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410460" y="6268085"/>
            <a:ext cx="6000115" cy="1847502"/>
            <a:chOff x="2204" y="5153"/>
            <a:chExt cx="9449" cy="2232"/>
          </a:xfrm>
        </p:grpSpPr>
        <p:sp>
          <p:nvSpPr>
            <p:cNvPr id="12" name="Cuadro de texto 11"/>
            <p:cNvSpPr txBox="1"/>
            <p:nvPr/>
          </p:nvSpPr>
          <p:spPr>
            <a:xfrm>
              <a:off x="2204" y="5153"/>
              <a:ext cx="9449" cy="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s-MX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Mercado Alcanzable</a:t>
              </a:r>
              <a:endParaRPr lang="es-MX" altLang="en-US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3" name="Cuadro de texto 12"/>
            <p:cNvSpPr txBox="1"/>
            <p:nvPr/>
          </p:nvSpPr>
          <p:spPr>
            <a:xfrm>
              <a:off x="2204" y="5937"/>
              <a:ext cx="9449" cy="1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Enfocado en hoteles de mediano y gran tama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ñ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o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en LATAM y EE.UU.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20,000+ hoteles en la regi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con necesidad inmediata de optimizaci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personal.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9002395" y="6268085"/>
            <a:ext cx="6000115" cy="1847502"/>
            <a:chOff x="2204" y="5153"/>
            <a:chExt cx="9449" cy="2232"/>
          </a:xfrm>
        </p:grpSpPr>
        <p:sp>
          <p:nvSpPr>
            <p:cNvPr id="15" name="Cuadro de texto 14"/>
            <p:cNvSpPr txBox="1"/>
            <p:nvPr/>
          </p:nvSpPr>
          <p:spPr>
            <a:xfrm>
              <a:off x="2204" y="5153"/>
              <a:ext cx="9449" cy="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s-MX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Mercado Total</a:t>
              </a:r>
              <a:endParaRPr lang="es-MX" altLang="en-US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6" name="Cuadro de texto 15"/>
            <p:cNvSpPr txBox="1"/>
            <p:nvPr/>
          </p:nvSpPr>
          <p:spPr>
            <a:xfrm>
              <a:off x="2204" y="5937"/>
              <a:ext cx="9449" cy="1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500,000+ hoteles a nivel global con necesidades de gesti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personal.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s de 100 millones de empleados hoteleros requieren soluciones digitales.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pic>
        <p:nvPicPr>
          <p:cNvPr id="29" name="Imagen 28" descr="logo DevMace (blanco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9715" y="8703310"/>
            <a:ext cx="3496310" cy="1060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DevMace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: Un Modelo de Negocio Escalable y Rentable</a:t>
            </a:r>
            <a:endParaRPr lang="en-US" altLang="es-MX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4" name="Cuadro de texto 3"/>
          <p:cNvSpPr txBox="1"/>
          <p:nvPr/>
        </p:nvSpPr>
        <p:spPr>
          <a:xfrm>
            <a:off x="899795" y="2514600"/>
            <a:ext cx="16196310" cy="906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MX" altLang="en-US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DevMace </a:t>
            </a:r>
            <a:r>
              <a:rPr lang="en-US" altLang="es-MX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opera bajo un </a:t>
            </a:r>
            <a:r>
              <a:rPr lang="en-US" altLang="es-MX" sz="2650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modelo SaaS (Software as a Service)</a:t>
            </a:r>
            <a:r>
              <a:rPr lang="en-US" altLang="es-MX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con ingresos recurrentes, ofreciendo diferentes niveles de servicio seg</a:t>
            </a:r>
            <a:r>
              <a:rPr lang="en-US" altLang="en-US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ú</a:t>
            </a:r>
            <a:r>
              <a:rPr lang="en-US" altLang="es-MX" sz="265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las necesidades de los hoteles.</a:t>
            </a:r>
            <a:endParaRPr lang="en-US" altLang="es-MX" sz="2650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pic>
        <p:nvPicPr>
          <p:cNvPr id="29" name="Imagen 28" descr="logo DevMace (blanco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9715" y="8703310"/>
            <a:ext cx="3496310" cy="1060450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2316480" y="3902710"/>
            <a:ext cx="6000115" cy="1835785"/>
            <a:chOff x="2204" y="5153"/>
            <a:chExt cx="9449" cy="2891"/>
          </a:xfrm>
        </p:grpSpPr>
        <p:sp>
          <p:nvSpPr>
            <p:cNvPr id="5" name="Cuadro de texto 4"/>
            <p:cNvSpPr txBox="1"/>
            <p:nvPr/>
          </p:nvSpPr>
          <p:spPr>
            <a:xfrm>
              <a:off x="2204" y="5153"/>
              <a:ext cx="9449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Suscripci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Mensual (SaaS)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7" name="Cuadro de texto 6"/>
            <p:cNvSpPr txBox="1"/>
            <p:nvPr/>
          </p:nvSpPr>
          <p:spPr>
            <a:xfrm>
              <a:off x="2204" y="6156"/>
              <a:ext cx="9449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Planes escalables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seg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ú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el tama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ñ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o del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hotel y n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ú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mero de empleados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Precio base con opciones premium para mayor personalizaci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9002395" y="3921125"/>
            <a:ext cx="6000115" cy="1835785"/>
            <a:chOff x="2204" y="5153"/>
            <a:chExt cx="9449" cy="2891"/>
          </a:xfrm>
        </p:grpSpPr>
        <p:sp>
          <p:nvSpPr>
            <p:cNvPr id="9" name="Cuadro de texto 8"/>
            <p:cNvSpPr txBox="1"/>
            <p:nvPr/>
          </p:nvSpPr>
          <p:spPr>
            <a:xfrm>
              <a:off x="2204" y="5153"/>
              <a:ext cx="9449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Personalizaci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e Integraciones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0" name="Cuadro de texto 9"/>
            <p:cNvSpPr txBox="1"/>
            <p:nvPr/>
          </p:nvSpPr>
          <p:spPr>
            <a:xfrm>
              <a:off x="2204" y="6156"/>
              <a:ext cx="9449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Adaptaciones 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espec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í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ficas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para grandes cadenas hoteleras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Integraci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con sistemas ERP, n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mina y control de accesos.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410460" y="6664325"/>
            <a:ext cx="6000115" cy="1847502"/>
            <a:chOff x="2204" y="5153"/>
            <a:chExt cx="9449" cy="2232"/>
          </a:xfrm>
        </p:grpSpPr>
        <p:sp>
          <p:nvSpPr>
            <p:cNvPr id="12" name="Cuadro de texto 11"/>
            <p:cNvSpPr txBox="1"/>
            <p:nvPr/>
          </p:nvSpPr>
          <p:spPr>
            <a:xfrm>
              <a:off x="2204" y="5153"/>
              <a:ext cx="9449" cy="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Licenciamiento de Tecnolog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í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3" name="Cuadro de texto 12"/>
            <p:cNvSpPr txBox="1"/>
            <p:nvPr/>
          </p:nvSpPr>
          <p:spPr>
            <a:xfrm>
              <a:off x="2204" y="5937"/>
              <a:ext cx="9449" cy="1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Venta de m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dulos espec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í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ficos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(ej. solo NFC, biometr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í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 o QR).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Posible white-label para empresas que necesiten gesti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interna.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9002395" y="6664325"/>
            <a:ext cx="6000115" cy="1293748"/>
            <a:chOff x="2204" y="5153"/>
            <a:chExt cx="9449" cy="1563"/>
          </a:xfrm>
        </p:grpSpPr>
        <p:sp>
          <p:nvSpPr>
            <p:cNvPr id="15" name="Cuadro de texto 14"/>
            <p:cNvSpPr txBox="1"/>
            <p:nvPr/>
          </p:nvSpPr>
          <p:spPr>
            <a:xfrm>
              <a:off x="2204" y="5153"/>
              <a:ext cx="9449" cy="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Consultor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í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 y Soporte Avanzado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6" name="Cuadro de texto 15"/>
            <p:cNvSpPr txBox="1"/>
            <p:nvPr/>
          </p:nvSpPr>
          <p:spPr>
            <a:xfrm>
              <a:off x="2204" y="5937"/>
              <a:ext cx="9449" cy="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Implementaci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y 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capacitaci</a:t>
              </a:r>
              <a:r>
                <a:rPr lang="en-US" altLang="en-US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rgbClr val="00206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personalizada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Planes de soporte premium con SLA garantizado.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Estrategia de Crecimiento: Expansi</a:t>
            </a:r>
            <a:r>
              <a:rPr lang="en-US" altLang="en-US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Sostenible y Escalable</a:t>
            </a:r>
            <a:endParaRPr lang="en-US" altLang="es-MX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0430" y="2235200"/>
            <a:ext cx="16276320" cy="906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Nuestra 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estrategia de crecimiento 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se basa en 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penetraci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 mercado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, 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expansi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geogr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á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fica y desarrollo tecnol</a:t>
            </a:r>
            <a:r>
              <a:rPr lang="en-US" altLang="en-US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rgbClr val="002060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gico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, asegurando una adopci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r</a:t>
            </a:r>
            <a:r>
              <a:rPr lang="en-US" altLang="en-US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á</a:t>
            </a:r>
            <a:r>
              <a:rPr lang="en-US" altLang="es-MX" sz="2645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pida y escalable.</a:t>
            </a:r>
            <a:endParaRPr lang="en-US" altLang="es-MX" sz="2645">
              <a:solidFill>
                <a:schemeClr val="bg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312420" y="3746500"/>
            <a:ext cx="6000115" cy="2839085"/>
            <a:chOff x="2204" y="5153"/>
            <a:chExt cx="9449" cy="4471"/>
          </a:xfrm>
        </p:grpSpPr>
        <p:sp>
          <p:nvSpPr>
            <p:cNvPr id="5" name="Cuadro de texto 4"/>
            <p:cNvSpPr txBox="1"/>
            <p:nvPr/>
          </p:nvSpPr>
          <p:spPr>
            <a:xfrm>
              <a:off x="2204" y="5153"/>
              <a:ext cx="9449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s-MX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Face Inicial: Validación del Mercado</a:t>
              </a:r>
              <a:endParaRPr lang="es-MX" altLang="en-US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7" name="Cuadro de texto 6"/>
            <p:cNvSpPr txBox="1"/>
            <p:nvPr/>
          </p:nvSpPr>
          <p:spPr>
            <a:xfrm>
              <a:off x="2204" y="5991"/>
              <a:ext cx="9449" cy="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es-MX">
                  <a:solidFill>
                    <a:srgbClr val="FF000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Objetivo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: Impleme</a:t>
              </a:r>
              <a:r>
                <a:rPr lang="es-MX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tar HIE en hoteles estrat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é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gicos y recopilar datos clave.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l"/>
              <a:r>
                <a:rPr lang="en-US" altLang="es-MX">
                  <a:solidFill>
                    <a:srgbClr val="FF000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Acciones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:</a:t>
              </a:r>
              <a:r>
                <a:rPr lang="es-MX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Pruebas piloto en hoteles medianos y grandes en LATAM.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l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Alianzas estrat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é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gicas con asociaciones hoteleras y proveedores de tecnolog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í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l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Estrategia de marketing digital B2B para generar demanda.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6312535" y="3746500"/>
            <a:ext cx="5452745" cy="3787466"/>
            <a:chOff x="2204" y="5153"/>
            <a:chExt cx="9449" cy="5613"/>
          </a:xfrm>
        </p:grpSpPr>
        <p:sp>
          <p:nvSpPr>
            <p:cNvPr id="9" name="Cuadro de texto 8"/>
            <p:cNvSpPr txBox="1"/>
            <p:nvPr/>
          </p:nvSpPr>
          <p:spPr>
            <a:xfrm>
              <a:off x="2204" y="5153"/>
              <a:ext cx="9449" cy="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s-MX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Expansión en LATAM y EE.UU</a:t>
              </a:r>
              <a:endParaRPr lang="es-MX" altLang="en-US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0" name="Cuadro de texto 9"/>
            <p:cNvSpPr txBox="1"/>
            <p:nvPr/>
          </p:nvSpPr>
          <p:spPr>
            <a:xfrm>
              <a:off x="2204" y="6115"/>
              <a:ext cx="9449" cy="4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s-MX">
                  <a:solidFill>
                    <a:srgbClr val="FF000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Objetivo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: Escalar la soluci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a nuevas regiones y optimizar la adquisici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clientes.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rgbClr val="FF000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Acciones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:</a:t>
              </a:r>
              <a:r>
                <a:rPr lang="es-MX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Implementaci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en 100+ hoteles con modelos de suscripci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Expansi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a mercados clave en M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é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xico, Colombia, Brasil y EE.UU.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Integraci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con sistemas de gesti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n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mina y software ERP hotelero.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ct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Desarrollo de funcionalidades avanzadas (inteligencia artificial para predicci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de ausencias).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2186920" y="3746500"/>
            <a:ext cx="5561965" cy="3233454"/>
            <a:chOff x="2204" y="5153"/>
            <a:chExt cx="9449" cy="3907"/>
          </a:xfrm>
        </p:grpSpPr>
        <p:sp>
          <p:nvSpPr>
            <p:cNvPr id="12" name="Cuadro de texto 11"/>
            <p:cNvSpPr txBox="1"/>
            <p:nvPr/>
          </p:nvSpPr>
          <p:spPr>
            <a:xfrm>
              <a:off x="2204" y="5153"/>
              <a:ext cx="9449" cy="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Diversificaci</a:t>
              </a:r>
              <a:r>
                <a:rPr lang="en-US" altLang="en-US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 sz="2500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y Nuevos Mercados</a:t>
              </a:r>
              <a:endParaRPr lang="en-US" altLang="es-MX" sz="2500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  <p:sp>
          <p:nvSpPr>
            <p:cNvPr id="13" name="Cuadro de texto 12"/>
            <p:cNvSpPr txBox="1"/>
            <p:nvPr/>
          </p:nvSpPr>
          <p:spPr>
            <a:xfrm>
              <a:off x="2204" y="5937"/>
              <a:ext cx="9449" cy="3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es-MX">
                  <a:solidFill>
                    <a:srgbClr val="FF000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Objetivo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: Expandir HIE a otros sectores y fortalecer la monetizaci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r"/>
              <a:r>
                <a:rPr lang="en-US" altLang="es-MX">
                  <a:solidFill>
                    <a:srgbClr val="FF0000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Acciones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:</a:t>
              </a:r>
              <a:r>
                <a:rPr lang="es-MX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 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Aplicaci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en hospitales, f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bricas y corporativos con necesidades similares.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Desarrollo de nuevas funciones de an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á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lisis predictivo para mejorar la eficiencia operativa.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Modelo de licenciamiento y white-label para grandes empresas.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  <a:p>
              <a:pPr algn="r"/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Expansi</a:t>
              </a:r>
              <a:r>
                <a:rPr lang="en-US" altLang="en-US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ó</a:t>
              </a:r>
              <a:r>
                <a:rPr lang="en-US" altLang="es-MX">
                  <a:solidFill>
                    <a:schemeClr val="bg1"/>
                  </a:solidFill>
                  <a:latin typeface="Bahnschrift SemiBold Condensed" panose="020B0502040204020203" charset="0"/>
                  <a:cs typeface="Bahnschrift SemiBold Condensed" panose="020B0502040204020203" charset="0"/>
                </a:rPr>
                <a:t>n internacional en Europa y Asia.</a:t>
              </a:r>
              <a:endParaRPr lang="en-US" altLang="es-MX">
                <a:solidFill>
                  <a:schemeClr val="bg1"/>
                </a:solidFill>
                <a:latin typeface="Bahnschrift SemiBold Condensed" panose="020B0502040204020203" charset="0"/>
                <a:cs typeface="Bahnschrift SemiBold Condensed" panose="020B0502040204020203" charset="0"/>
              </a:endParaRPr>
            </a:p>
          </p:txBody>
        </p:sp>
      </p:grpSp>
      <p:pic>
        <p:nvPicPr>
          <p:cNvPr id="29" name="Imagen 28" descr="logo DevMace (blanco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9715" y="8703310"/>
            <a:ext cx="3496310" cy="1060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12662</Words>
  <Application>WPS Presentation</Application>
  <PresentationFormat>On-screen Show (4:3)</PresentationFormat>
  <Paragraphs>287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Bahnschrift SemiBold Condensed</vt:lpstr>
      <vt:lpstr>Arimo</vt:lpstr>
      <vt:lpstr>Segoe Print</vt:lpstr>
      <vt:lpstr>Open Sans</vt:lpstr>
      <vt:lpstr>Yu Gothic UI Light</vt:lpstr>
      <vt:lpstr>Office Theme</vt:lpstr>
      <vt:lpstr>PowerPoint 演示文稿</vt:lpstr>
      <vt:lpstr>PowerPoint 演示文稿</vt:lpstr>
      <vt:lpstr>PowerPoint 演示文稿</vt:lpstr>
      <vt:lpstr>Problema</vt:lpstr>
      <vt:lpstr>Solución</vt:lpstr>
      <vt:lpstr>Tecnología</vt:lpstr>
      <vt:lpstr>Tamaño de Mercado</vt:lpstr>
      <vt:lpstr>Modelo de Negocio</vt:lpstr>
      <vt:lpstr>Estrategia de Crecimiento</vt:lpstr>
      <vt:lpstr>Competencia y Diferenciación</vt:lpstr>
      <vt:lpstr>Visión de Producto</vt:lpstr>
      <vt:lpstr>Tracción</vt:lpstr>
      <vt:lpstr>Hitos de la Ronda de inversión</vt:lpstr>
      <vt:lpstr>Finanzas y Proyecciones</vt:lpstr>
      <vt:lpstr>Conclusión</vt:lpstr>
      <vt:lpstr>¿Por qué ahora?</vt:lpstr>
      <vt:lpstr>Equipo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carlos</cp:lastModifiedBy>
  <cp:revision>2</cp:revision>
  <dcterms:created xsi:type="dcterms:W3CDTF">2013-01-27T09:14:00Z</dcterms:created>
  <dcterms:modified xsi:type="dcterms:W3CDTF">2025-02-24T18:34:25Z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6CE50160142343A19956EFA97810EAF5_12</vt:lpwstr>
  </property>
  <property fmtid="{D5CDD505-2E9C-101B-9397-08002B2CF9AE}" pid="3" name="KSOProductBuildVer">
    <vt:lpwstr>2058-12.2.0.19805</vt:lpwstr>
  </property>
</Properties>
</file>