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60" r:id="rId7"/>
    <p:sldId id="261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9103C9FC-CE03-8430-348D-5BB2DDF3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8" r="19331" b="3"/>
          <a:stretch/>
        </p:blipFill>
        <p:spPr>
          <a:xfrm>
            <a:off x="-1266" y="-33176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4312" y="1122363"/>
            <a:ext cx="5168088" cy="2324100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>
                <a:ea typeface="+mj-lt"/>
                <a:cs typeface="+mj-lt"/>
              </a:rPr>
              <a:t>Implementación de </a:t>
            </a:r>
            <a:r>
              <a:rPr lang="es-ES" dirty="0" err="1">
                <a:ea typeface="+mj-lt"/>
                <a:cs typeface="+mj-lt"/>
              </a:rPr>
              <a:t>Shape</a:t>
            </a:r>
            <a:r>
              <a:rPr lang="es-ES" dirty="0">
                <a:ea typeface="+mj-lt"/>
                <a:cs typeface="+mj-lt"/>
              </a:rPr>
              <a:t> Up en </a:t>
            </a:r>
            <a:r>
              <a:rPr lang="es-ES" dirty="0" err="1">
                <a:ea typeface="+mj-lt"/>
                <a:cs typeface="+mj-lt"/>
              </a:rPr>
              <a:t>DevMace</a:t>
            </a:r>
            <a:r>
              <a:rPr lang="es-ES" dirty="0">
                <a:ea typeface="+mj-lt"/>
                <a:cs typeface="+mj-lt"/>
              </a:rPr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19894" y="3602038"/>
            <a:ext cx="3662506" cy="17844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s-ES" dirty="0">
                <a:ea typeface="+mn-lt"/>
                <a:cs typeface="+mn-lt"/>
              </a:rPr>
              <a:t>Optimizando la Gestión de Proyectos para la Innovación Tecnológica </a:t>
            </a:r>
          </a:p>
          <a:p>
            <a:pPr algn="r"/>
            <a:r>
              <a:rPr lang="es-ES" dirty="0"/>
              <a:t> </a:t>
            </a:r>
            <a:r>
              <a:rPr lang="es-ES" dirty="0" err="1"/>
              <a:t>Cen</a:t>
            </a:r>
            <a:r>
              <a:rPr lang="es-ES" dirty="0"/>
              <a:t> Caballero </a:t>
            </a:r>
            <a:r>
              <a:rPr lang="es-ES" sz="1900" dirty="0"/>
              <a:t>Diego Armando</a:t>
            </a:r>
          </a:p>
          <a:p>
            <a:pPr algn="r"/>
            <a:r>
              <a:rPr lang="es-ES" dirty="0"/>
              <a:t>Flores Herrera </a:t>
            </a:r>
            <a:r>
              <a:rPr lang="es-ES" sz="1900" dirty="0"/>
              <a:t>Eduardo Alberto</a:t>
            </a:r>
          </a:p>
          <a:p>
            <a:pPr algn="r"/>
            <a:r>
              <a:rPr lang="es-ES" dirty="0">
                <a:ea typeface="+mn-lt"/>
                <a:cs typeface="+mn-lt"/>
              </a:rPr>
              <a:t>Pérez Menéndez Andrés </a:t>
            </a:r>
            <a:r>
              <a:rPr lang="es-ES" dirty="0" err="1">
                <a:ea typeface="+mn-lt"/>
                <a:cs typeface="+mn-lt"/>
              </a:rPr>
              <a:t>Edreí</a:t>
            </a:r>
            <a:endParaRPr lang="es-ES" dirty="0" err="1"/>
          </a:p>
          <a:p>
            <a:pPr algn="r"/>
            <a:r>
              <a:rPr lang="es-ES" dirty="0"/>
              <a:t>5-B</a:t>
            </a:r>
          </a:p>
          <a:p>
            <a:pPr algn="r"/>
            <a:endParaRPr lang="es-ES" dirty="0"/>
          </a:p>
        </p:txBody>
      </p:sp>
      <p:pic>
        <p:nvPicPr>
          <p:cNvPr id="5" name="Imagen 4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39F83D81-D60D-FF8C-3F1E-5862D5CD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1" y="1163776"/>
            <a:ext cx="6129130" cy="22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95AAD-B640-FE37-E6B5-F1F06795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Check-ins Semanales </a:t>
            </a:r>
          </a:p>
        </p:txBody>
      </p:sp>
      <p:pic>
        <p:nvPicPr>
          <p:cNvPr id="7" name="Marcador de contenido 6" descr="3 Tips para que tus reuniones de trabajo sean productivas « Poder y ...">
            <a:extLst>
              <a:ext uri="{FF2B5EF4-FFF2-40B4-BE49-F238E27FC236}">
                <a16:creationId xmlns:a16="http://schemas.microsoft.com/office/drawing/2014/main" id="{13227195-EE6E-5831-AC7A-82A621E75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406" r="20900" b="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94CF3-E1C5-9A87-46C0-18B9FD91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Reuniones de sincronización del equipo. </a:t>
            </a:r>
          </a:p>
          <a:p>
            <a:r>
              <a:rPr lang="en-US"/>
              <a:t> Evaluación de avances y ajuste de prioridades. </a:t>
            </a:r>
          </a:p>
        </p:txBody>
      </p:sp>
    </p:spTree>
    <p:extLst>
      <p:ext uri="{BB962C8B-B14F-4D97-AF65-F5344CB8AC3E}">
        <p14:creationId xmlns:p14="http://schemas.microsoft.com/office/powerpoint/2010/main" val="30132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1E6BC-C2A2-9A83-3006-4A9A3D02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Entregable Final </a:t>
            </a:r>
          </a:p>
        </p:txBody>
      </p:sp>
      <p:pic>
        <p:nvPicPr>
          <p:cNvPr id="7" name="Marcador de contenido 6" descr="Qué es el check-in y check-out en hoteles">
            <a:extLst>
              <a:ext uri="{FF2B5EF4-FFF2-40B4-BE49-F238E27FC236}">
                <a16:creationId xmlns:a16="http://schemas.microsoft.com/office/drawing/2014/main" id="{A0840D88-CC66-D595-9087-ADCB6E59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112" r="29167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586062-A609-282E-7483-74DC5016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Implementación completa en un negocio piloto (Hotel Holiday Inn). </a:t>
            </a:r>
          </a:p>
          <a:p>
            <a:r>
              <a:rPr lang="en-US"/>
              <a:t> Evaluación de impacto y mejora de productividad.</a:t>
            </a:r>
          </a:p>
        </p:txBody>
      </p:sp>
    </p:spTree>
    <p:extLst>
      <p:ext uri="{BB962C8B-B14F-4D97-AF65-F5344CB8AC3E}">
        <p14:creationId xmlns:p14="http://schemas.microsoft.com/office/powerpoint/2010/main" val="36801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365155-5569-5CBF-87E8-BF452B2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y Aprendizajes </a:t>
            </a:r>
          </a:p>
        </p:txBody>
      </p:sp>
      <p:pic>
        <p:nvPicPr>
          <p:cNvPr id="7" name="Marcador de contenido 6" descr="productividad concepto. eficaz trabajo planificación. disciplina, hora ...">
            <a:extLst>
              <a:ext uri="{FF2B5EF4-FFF2-40B4-BE49-F238E27FC236}">
                <a16:creationId xmlns:a16="http://schemas.microsoft.com/office/drawing/2014/main" id="{22B89218-7D22-1056-4550-8CCE8FD1A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95" r="18161" b="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FF13FC-8A23-F8DA-8BE4-141943D1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Incremento del 40% en eficiencia de gestión de empleados. </a:t>
            </a:r>
          </a:p>
          <a:p>
            <a:r>
              <a:rPr lang="en-US"/>
              <a:t> Reducción de errores en registros manuales. </a:t>
            </a:r>
          </a:p>
          <a:p>
            <a:r>
              <a:rPr lang="en-US"/>
              <a:t> Expansión a otros negocios interesados en la solución. </a:t>
            </a:r>
          </a:p>
          <a:p>
            <a:r>
              <a:rPr lang="en-US"/>
              <a:t> Imagen: Gráfico de comparación de productividad antes y después </a:t>
            </a:r>
          </a:p>
        </p:txBody>
      </p:sp>
    </p:spTree>
    <p:extLst>
      <p:ext uri="{BB962C8B-B14F-4D97-AF65-F5344CB8AC3E}">
        <p14:creationId xmlns:p14="http://schemas.microsoft.com/office/powerpoint/2010/main" val="32199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3E240-ACF2-EE5C-4DA1-73BF77F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53489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Conclusión y Contacto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9AB0F8-387C-6002-335E-83F11AE6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261071"/>
            <a:ext cx="4534898" cy="1447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DevMace: Diseñando el futuro de la gestión empresarial. </a:t>
            </a:r>
          </a:p>
        </p:txBody>
      </p:sp>
      <p:pic>
        <p:nvPicPr>
          <p:cNvPr id="6" name="Imagen 5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72985B73-D99F-CA51-388E-AD5BA1EA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54" y="2262475"/>
            <a:ext cx="5038145" cy="18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8A894-CDFA-F899-114E-3E65F13E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anchor="t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Objetivo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60E95-6779-1C3E-ABE7-D0F5DCB9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810562"/>
            <a:ext cx="4349198" cy="50330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</a:t>
            </a:r>
            <a:r>
              <a:rPr lang="es-ES" sz="1700" dirty="0" err="1">
                <a:ea typeface="+mn-lt"/>
                <a:cs typeface="+mn-lt"/>
              </a:rPr>
              <a:t>DevMace</a:t>
            </a:r>
            <a:r>
              <a:rPr lang="es-ES" sz="1700" dirty="0">
                <a:ea typeface="+mn-lt"/>
                <a:cs typeface="+mn-lt"/>
              </a:rPr>
              <a:t> desarrolla soluciones tecnológicas avanzadas para la gestión de empleados en hoteles y negocios.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s-E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¿Qué problema resuelve? - Ineficiencia en el control de asistencia y gestión del personal. </a:t>
            </a:r>
            <a:endParaRPr lang="es-ES" sz="17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s-E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¿Cuál es el valor que aporta? - Automatización de registros, análisis de productividad y comunicación interna efectiva,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¿Por qué es importante realizarlo? - Facilita la administración de los empleados y mejora la toma de decisiones. </a:t>
            </a:r>
            <a:endParaRPr lang="es-ES" sz="1700" dirty="0"/>
          </a:p>
        </p:txBody>
      </p:sp>
      <p:pic>
        <p:nvPicPr>
          <p:cNvPr id="6" name="Imagen 5" descr="Diferencias entre sistemas de informacion manual y automatizado">
            <a:extLst>
              <a:ext uri="{FF2B5EF4-FFF2-40B4-BE49-F238E27FC236}">
                <a16:creationId xmlns:a16="http://schemas.microsoft.com/office/drawing/2014/main" id="{F7B97A7D-56D8-66B7-A16F-CF46DCD9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2" y="3759232"/>
            <a:ext cx="4143487" cy="31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22B61-1680-BB53-9DC5-0AC0CCA2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 principal:</a:t>
            </a:r>
          </a:p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NFC: Qué es y cómo activarlo en Android">
            <a:extLst>
              <a:ext uri="{FF2B5EF4-FFF2-40B4-BE49-F238E27FC236}">
                <a16:creationId xmlns:a16="http://schemas.microsoft.com/office/drawing/2014/main" id="{1A1E8753-9739-8D79-8DAE-003B25A5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08" r="8598" b="2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92FFAE-71E9-C881-85A0-51BDECBB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/>
            <a:r>
              <a:rPr lang="en-US" dirty="0" err="1"/>
              <a:t>Optimizar</a:t>
            </a:r>
            <a:r>
              <a:rPr lang="en-US" dirty="0"/>
              <a:t> la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empleados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tecnología</a:t>
            </a:r>
            <a:r>
              <a:rPr lang="en-US" dirty="0"/>
              <a:t> NFC, con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estadísticas</a:t>
            </a:r>
            <a:r>
              <a:rPr lang="en-US" dirty="0"/>
              <a:t> y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 </a:t>
            </a:r>
          </a:p>
          <a:p>
            <a:pPr marL="571500"/>
            <a:endParaRPr lang="en-US" dirty="0"/>
          </a:p>
          <a:p>
            <a:pPr marL="571500"/>
            <a:r>
              <a:rPr lang="en-US" dirty="0" err="1"/>
              <a:t>Desarrollando</a:t>
            </a:r>
            <a:r>
              <a:rPr lang="en-US" dirty="0"/>
              <a:t> a </a:t>
            </a:r>
            <a:r>
              <a:rPr lang="en-US" dirty="0" err="1"/>
              <a:t>futuro</a:t>
            </a:r>
            <a:r>
              <a:rPr lang="en-US" dirty="0"/>
              <a:t> la </a:t>
            </a:r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biometría</a:t>
            </a:r>
            <a:r>
              <a:rPr lang="en-US" dirty="0"/>
              <a:t>.</a:t>
            </a:r>
          </a:p>
          <a:p>
            <a:pPr marL="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C5B76A-370A-67AE-DC62-216F6CDE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 clave: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908976-9DDE-F38D-1269-4DF0C6D2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198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Registro de entrada y salida automático. </a:t>
            </a:r>
          </a:p>
          <a:p>
            <a:r>
              <a:rPr lang="en-US"/>
              <a:t> Generación de reportes detallados. </a:t>
            </a:r>
          </a:p>
          <a:p>
            <a:r>
              <a:rPr lang="en-US"/>
              <a:t> Anuncios programados para empleados. </a:t>
            </a:r>
          </a:p>
        </p:txBody>
      </p:sp>
      <p:pic>
        <p:nvPicPr>
          <p:cNvPr id="7" name="Marcador de posición de imagen 6" descr="5 tipos de socios que no querrás tener en tu startup">
            <a:extLst>
              <a:ext uri="{FF2B5EF4-FFF2-40B4-BE49-F238E27FC236}">
                <a16:creationId xmlns:a16="http://schemas.microsoft.com/office/drawing/2014/main" id="{D1AF9490-EE30-87DA-C8C8-DA65DAF31C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592" r="30874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546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D1A74A-435E-495E-46F7-CB44F907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 de la Apuesta </a:t>
            </a:r>
          </a:p>
        </p:txBody>
      </p:sp>
      <p:pic>
        <p:nvPicPr>
          <p:cNvPr id="7" name="Marcador de contenido 6" descr="Beneficios de implementar un ChatBot en su empresa - NegoNet Soluciones Web">
            <a:extLst>
              <a:ext uri="{FF2B5EF4-FFF2-40B4-BE49-F238E27FC236}">
                <a16:creationId xmlns:a16="http://schemas.microsoft.com/office/drawing/2014/main" id="{ACFEB52C-733C-3EFC-65B9-91D4595C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5" r="18392" b="1"/>
          <a:stretch/>
        </p:blipFill>
        <p:spPr>
          <a:xfrm>
            <a:off x="2" y="10"/>
            <a:ext cx="6623417" cy="5936516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9C469-B109-7563-2E63-DB6229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Automatización</a:t>
            </a:r>
            <a:r>
              <a:rPr lang="en-US" dirty="0"/>
              <a:t> de </a:t>
            </a:r>
            <a:r>
              <a:rPr lang="en-US" dirty="0" err="1"/>
              <a:t>asistencia</a:t>
            </a:r>
            <a:r>
              <a:rPr lang="en-US" dirty="0"/>
              <a:t> con </a:t>
            </a:r>
            <a:r>
              <a:rPr lang="en-US" dirty="0" err="1"/>
              <a:t>biometría</a:t>
            </a:r>
            <a:r>
              <a:rPr lang="en-US" dirty="0"/>
              <a:t> </a:t>
            </a:r>
            <a:r>
              <a:rPr lang="en-US" dirty="0" err="1"/>
              <a:t>proximamente</a:t>
            </a:r>
            <a:r>
              <a:rPr lang="en-US" dirty="0"/>
              <a:t> y NFC. </a:t>
            </a:r>
          </a:p>
          <a:p>
            <a:r>
              <a:rPr lang="en-US" dirty="0"/>
              <a:t> Chatbot de </a:t>
            </a:r>
            <a:r>
              <a:rPr lang="en-US" dirty="0" err="1"/>
              <a:t>asistencia</a:t>
            </a:r>
            <a:r>
              <a:rPr lang="en-US" dirty="0"/>
              <a:t> para </a:t>
            </a:r>
            <a:r>
              <a:rPr lang="en-US" dirty="0" err="1"/>
              <a:t>empleados</a:t>
            </a:r>
            <a:r>
              <a:rPr lang="en-US" dirty="0"/>
              <a:t>. </a:t>
            </a:r>
          </a:p>
          <a:p>
            <a:r>
              <a:rPr lang="en-US" dirty="0"/>
              <a:t> Panel de </a:t>
            </a:r>
            <a:r>
              <a:rPr lang="en-US" dirty="0" err="1"/>
              <a:t>administración</a:t>
            </a:r>
            <a:r>
              <a:rPr lang="en-US" dirty="0"/>
              <a:t> con </a:t>
            </a:r>
            <a:r>
              <a:rPr lang="en-US" dirty="0" err="1"/>
              <a:t>reportes</a:t>
            </a:r>
            <a:r>
              <a:rPr lang="en-US" dirty="0"/>
              <a:t>            </a:t>
            </a:r>
            <a:r>
              <a:rPr lang="en-US" dirty="0" err="1"/>
              <a:t>visuales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anuncios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285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63384-39D5-F573-009D-C0961772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Tiempos de Desarrollo </a:t>
            </a:r>
          </a:p>
        </p:txBody>
      </p:sp>
      <p:pic>
        <p:nvPicPr>
          <p:cNvPr id="7" name="Marcador de contenido 6" descr="Imagen que contiene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FEFAD561-BB78-FB1B-2567-14ABC333E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49" t="-762" r="56515" b="610"/>
          <a:stretch/>
        </p:blipFill>
        <p:spPr>
          <a:xfrm>
            <a:off x="20" y="-52181"/>
            <a:ext cx="5717516" cy="686838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0568A-6BF0-4DE1-F375-6854809F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Fase 1: </a:t>
            </a:r>
            <a:r>
              <a:rPr lang="en-US" dirty="0" err="1"/>
              <a:t>Implementación</a:t>
            </a:r>
            <a:r>
              <a:rPr lang="en-US" dirty="0"/>
              <a:t> NFC (1 </a:t>
            </a:r>
            <a:r>
              <a:rPr lang="en-US" dirty="0" err="1"/>
              <a:t>mes</a:t>
            </a:r>
            <a:r>
              <a:rPr lang="en-US" dirty="0"/>
              <a:t>) </a:t>
            </a:r>
          </a:p>
          <a:p>
            <a:r>
              <a:rPr lang="en-US" dirty="0"/>
              <a:t> Fase 2: Desarrollo del panel de </a:t>
            </a:r>
            <a:r>
              <a:rPr lang="en-US" dirty="0" err="1"/>
              <a:t>estadísticas</a:t>
            </a:r>
            <a:r>
              <a:rPr lang="en-US" dirty="0"/>
              <a:t> y </a:t>
            </a:r>
            <a:r>
              <a:rPr lang="en-US" dirty="0" err="1"/>
              <a:t>reportes</a:t>
            </a:r>
            <a:r>
              <a:rPr lang="en-US" dirty="0"/>
              <a:t> (1.5 meses) </a:t>
            </a:r>
          </a:p>
          <a:p>
            <a:r>
              <a:rPr lang="en-US" dirty="0"/>
              <a:t> Fase 3: </a:t>
            </a:r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anuncios</a:t>
            </a:r>
            <a:r>
              <a:rPr lang="en-US" dirty="0"/>
              <a:t> y </a:t>
            </a:r>
            <a:r>
              <a:rPr lang="en-US" dirty="0" err="1"/>
              <a:t>comunicación</a:t>
            </a:r>
            <a:r>
              <a:rPr lang="en-US" dirty="0"/>
              <a:t> interna (1 </a:t>
            </a:r>
            <a:r>
              <a:rPr lang="en-US" dirty="0" err="1"/>
              <a:t>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1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D12EF-5E5E-1652-D270-55CCF51C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Rutas de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Descenso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F577E-DF1E-779B-7BDD-EB62ECDF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198" y="2356598"/>
            <a:ext cx="5355276" cy="379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Priorizar</a:t>
            </a:r>
            <a:r>
              <a:rPr lang="en-US" dirty="0"/>
              <a:t> la </a:t>
            </a:r>
            <a:r>
              <a:rPr lang="en-US" dirty="0" err="1"/>
              <a:t>integración</a:t>
            </a:r>
            <a:r>
              <a:rPr lang="en-US" dirty="0"/>
              <a:t> de NFC</a:t>
            </a:r>
          </a:p>
          <a:p>
            <a:r>
              <a:rPr lang="en-US" dirty="0"/>
              <a:t> 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viabilidad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antes de la </a:t>
            </a:r>
            <a:r>
              <a:rPr lang="en-US" dirty="0" err="1"/>
              <a:t>implementación</a:t>
            </a:r>
            <a:r>
              <a:rPr lang="en-US" dirty="0"/>
              <a:t>. </a:t>
            </a:r>
          </a:p>
          <a:p>
            <a:pPr marL="285750"/>
            <a:endParaRPr lang="en-US" dirty="0"/>
          </a:p>
        </p:txBody>
      </p:sp>
      <p:pic>
        <p:nvPicPr>
          <p:cNvPr id="13" name="Marcador de contenido 12" descr="The Beginner’s Guide to NFCs (Near Field Communication)">
            <a:extLst>
              <a:ext uri="{FF2B5EF4-FFF2-40B4-BE49-F238E27FC236}">
                <a16:creationId xmlns:a16="http://schemas.microsoft.com/office/drawing/2014/main" id="{C94D4B61-5574-AC71-0E3F-D1C73B10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288" y="1450030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7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D77CA-EC10-59B3-702D-CAB8613C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Backlog del Proyecto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04B8A-E5F9-153E-7587-9E0F9AE5A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 err="1">
                <a:ea typeface="+mn-lt"/>
                <a:cs typeface="+mn-lt"/>
              </a:rPr>
              <a:t>Tareas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esenciales</a:t>
            </a:r>
            <a:r>
              <a:rPr lang="en-US" b="1" dirty="0">
                <a:ea typeface="+mn-lt"/>
                <a:cs typeface="+mn-lt"/>
              </a:rPr>
              <a:t>: </a:t>
            </a:r>
            <a:endParaRPr lang="es-ES" b="1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NFCy</a:t>
            </a:r>
            <a:r>
              <a:rPr lang="en-US" dirty="0">
                <a:ea typeface="+mn-lt"/>
                <a:cs typeface="+mn-lt"/>
              </a:rPr>
              <a:t> QR.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Creación</a:t>
            </a:r>
            <a:r>
              <a:rPr lang="en-US" dirty="0">
                <a:ea typeface="+mn-lt"/>
                <a:cs typeface="+mn-lt"/>
              </a:rPr>
              <a:t> de API para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Desarrollo del panel de </a:t>
            </a:r>
            <a:r>
              <a:rPr lang="en-US" dirty="0" err="1">
                <a:ea typeface="+mn-lt"/>
                <a:cs typeface="+mn-lt"/>
              </a:rPr>
              <a:t>administración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Tareas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secundarias</a:t>
            </a:r>
            <a:r>
              <a:rPr lang="en-US" b="1" dirty="0">
                <a:ea typeface="+mn-lt"/>
                <a:cs typeface="+mn-lt"/>
              </a:rPr>
              <a:t>: </a:t>
            </a:r>
            <a:endParaRPr lang="en-US" b="1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Personalización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informes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Integración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36C384-0C17-C4E1-C5E4-EED313E5B681}"/>
              </a:ext>
            </a:extLst>
          </p:cNvPr>
          <p:cNvSpPr txBox="1"/>
          <p:nvPr/>
        </p:nvSpPr>
        <p:spPr>
          <a:xfrm>
            <a:off x="5909733" y="3655483"/>
            <a:ext cx="58123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https://www.notion.so/11cbb97ef37980b0ab85d4d7a808bdef?v=11cbb97ef37980b796dc000cfded9f6d&amp;pvs=4</a:t>
            </a:r>
          </a:p>
        </p:txBody>
      </p:sp>
    </p:spTree>
    <p:extLst>
      <p:ext uri="{BB962C8B-B14F-4D97-AF65-F5344CB8AC3E}">
        <p14:creationId xmlns:p14="http://schemas.microsoft.com/office/powerpoint/2010/main" val="29835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A293C-FCEE-6160-9D3E-BD924104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Revisión del Backlog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2FC366-77AC-244C-F008-1D915389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548521"/>
            <a:ext cx="5545867" cy="3470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Revisiones quincenales con pruebas de funcionalidades. </a:t>
            </a:r>
          </a:p>
          <a:p>
            <a:r>
              <a:rPr lang="en-US"/>
              <a:t> Ajustes en base a retroalimentación de usuarios. </a:t>
            </a:r>
          </a:p>
          <a:p>
            <a:pPr marL="342900"/>
            <a:endParaRPr lang="en-US"/>
          </a:p>
        </p:txBody>
      </p:sp>
      <p:pic>
        <p:nvPicPr>
          <p:cNvPr id="11" name="Marcador de contenido 10" descr="Resultado de imagen de revisión">
            <a:extLst>
              <a:ext uri="{FF2B5EF4-FFF2-40B4-BE49-F238E27FC236}">
                <a16:creationId xmlns:a16="http://schemas.microsoft.com/office/drawing/2014/main" id="{CEA11043-FB92-F51D-2B7B-F5B40C0A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116" y="1330947"/>
            <a:ext cx="4289283" cy="40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106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A93755278544CB6C7EF23E56024A8" ma:contentTypeVersion="4" ma:contentTypeDescription="Create a new document." ma:contentTypeScope="" ma:versionID="bc707e7e9cfbc7ec9c3d50441fbee65a">
  <xsd:schema xmlns:xsd="http://www.w3.org/2001/XMLSchema" xmlns:xs="http://www.w3.org/2001/XMLSchema" xmlns:p="http://schemas.microsoft.com/office/2006/metadata/properties" xmlns:ns2="935ab84b-ab29-4a7f-bfa6-86e0a473c4f1" targetNamespace="http://schemas.microsoft.com/office/2006/metadata/properties" ma:root="true" ma:fieldsID="4d1f679344e7bf9aebca1dd20f96bc54" ns2:_="">
    <xsd:import namespace="935ab84b-ab29-4a7f-bfa6-86e0a473c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b84b-ab29-4a7f-bfa6-86e0a473c4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B5B4-CD23-4AC4-999E-9573973115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D0F11C-65FA-4F54-A502-42EB5A6C7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ab84b-ab29-4a7f-bfa6-86e0a473c4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F4A3D4-4DB7-4CEA-B6C9-7411C5C52E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434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SplashVTI</vt:lpstr>
      <vt:lpstr>Implementación de Shape Up en DevMace </vt:lpstr>
      <vt:lpstr>Objetivo</vt:lpstr>
      <vt:lpstr>Objetivo principal: </vt:lpstr>
      <vt:lpstr>Características clave: </vt:lpstr>
      <vt:lpstr>Elementos de la Apuesta </vt:lpstr>
      <vt:lpstr>Tiempos de Desarrollo </vt:lpstr>
      <vt:lpstr>Rutas de Descenso </vt:lpstr>
      <vt:lpstr>Backlog del Proyecto </vt:lpstr>
      <vt:lpstr>Revisión del Backlog </vt:lpstr>
      <vt:lpstr>Check-ins Semanales </vt:lpstr>
      <vt:lpstr>Entregable Final </vt:lpstr>
      <vt:lpstr>Resultados y Aprendizajes </vt:lpstr>
      <vt:lpstr>Conclusión y Contacto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EDUARDO ALBERTO FLORES HERRERA</cp:lastModifiedBy>
  <cp:revision>386</cp:revision>
  <dcterms:created xsi:type="dcterms:W3CDTF">2025-01-31T06:47:38Z</dcterms:created>
  <dcterms:modified xsi:type="dcterms:W3CDTF">2025-04-01T14:18:09Z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0x01010053EA93755278544CB6C7EF23E56024A8</vt:lpwstr>
  </property>
</Properties>
</file>