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28">
          <p15:clr>
            <a:srgbClr val="A4A3A4"/>
          </p15:clr>
        </p15:guide>
        <p15:guide id="2" pos="3840">
          <p15:clr>
            <a:srgbClr val="A4A3A4"/>
          </p15:clr>
        </p15:guide>
        <p15:guide id="3" pos="43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28" orient="horz"/>
        <p:guide pos="3840"/>
        <p:guide pos="4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i2KC7ubK1DWURn4IGbiLsLDbQH_mA3Go60FbliJx9hU/edit#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m.loosemore.com/about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4ac22c42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64ac22c421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a49cbbb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remove barriers to collaboration.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and tell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have one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talk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about value, answers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an organisational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question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(not what we did)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or solves a problem [user or organisational, societal]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invite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s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questions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challenge and feedback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work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together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same document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at same time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keep the card up to date, don’t work alone (no single person task), link to the source don’t make a copy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(no barriers - eg licenses, access restrictions, installation)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remote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people, not a secondary experience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Give credit to people, give useful feedback on improvement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1" name="Google Shape;121;g5da49cbbb1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a49cbbb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task playback at 25%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done - enough to know where you are aiming, but not too much that you are reluctant to change.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review tasks at least daily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no task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single person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task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tasks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have clear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improvement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cycle built in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everyone always has a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clear role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(esp meetings)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non specialist work is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rotated (facilitating, presenting, organising, e.g. retros, show and tells)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aim: making remote as good as in-room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meetings get stopped, reviewed and improved half way through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make it better for the next person, leave it as you would wish to find it.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don’t be afraid to try something that doesn’t work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Give credit to people, give useful feedback on improvement. - Design crits - asking for and giving feedback. (slide from other crit deck)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7" name="Google Shape;127;g5da49cbbb1_0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a49cbbb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not just about the team, but also about the service - the things you build reflect your culture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we’ve ‘levelled up’ people who’ve joined the team and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we’ve been exporting a lot of good practice and culture - to our communities, and other teams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3" name="Google Shape;133;g5da49cbbb1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a49cbbb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5da49cbbb1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a49cbbb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process/rules of thumb + stand up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(How to do it - how the board works - written down for new people, not because we need them daily)</a:t>
            </a:r>
            <a:endParaRPr/>
          </a:p>
        </p:txBody>
      </p:sp>
      <p:sp>
        <p:nvSpPr>
          <p:cNvPr id="146" name="Google Shape;146;g5da49cbbb1_0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a49cbbb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do all this 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 we have all our principles and rules of thumb that sit in the middle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Giles Turnbull &amp; Sonia Turcotte- it’s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https://gds.blog.gov.uk/2016/05/25/its-ok-to-say-whats-ok/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(link to poster at bottom of blogpost)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https://gilest.org/permission.html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DWP creating a digital delivery culture: Ben Holliday (Head of design/Design director DWP)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https://www.benjystanton.co.uk/blog/creating-a-digital-delivery-culture/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https://dwpdigital.blog.gov.uk/2017/07/07/building-a-digital-culture-in-dwp/ (edited)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da49cbbb1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ac22c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standups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all meetings/group sessions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Do work in the meeting, not just there to agree how to split up work.</a:t>
            </a:r>
            <a:endParaRPr sz="1400"/>
          </a:p>
        </p:txBody>
      </p:sp>
      <p:sp>
        <p:nvSpPr>
          <p:cNvPr id="159" name="Google Shape;159;g64ac22c42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ac22c42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standups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all meetings/group sessions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like planning 2 weeks work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planning / writing show and tells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generating design ideas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keeps focus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Do work in the meeting, not just there to agree how to split up work.</a:t>
            </a:r>
            <a:endParaRPr sz="1400"/>
          </a:p>
        </p:txBody>
      </p:sp>
      <p:sp>
        <p:nvSpPr>
          <p:cNvPr id="164" name="Google Shape;164;g64ac22c421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ac22c42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POST was the best thing we learnt - taught to us by an expert coach.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Like nearly everything - simple to understand, easy to use day to day to make your life easier, but hard to master (takes discipline and expert coaching).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Feels like it slows you down initially.  Or does slow you down.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Enough structure to get the group working efficiently at the topic in hand, rather than thinking about how to do it.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Quickly agree how, start, review half way and adjust.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Turbocharge it with roles and retro halfway through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 can teach you the basics, which you’ll be able to then utilise yourself daily.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It’s a technique to maximise the output of a group ‘doing’ session.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- the why - why we are having this group session/meeting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Show and Tell preparation - 1st draft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Outcomes/Objectives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- the what - the deliverables of the meeting - we need to do/make (by the end of the session we will)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Post-it the order of the slide deck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Know who is responsible for / presenting each part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Established if additional material required - video clips of users? Tech demo?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Established who’s doing non presenting roles - setting up the kit, monitoring for remote questions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- how to go about it - techniques and roles, How will we make it work for remote people.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PM to lead discussion on the show and tell narrative and order, decide who is responsible for each section.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Scribe to make story section post-its and order on wall.  Facilitator to ensure remote have a copy.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Collectively post-it note suggestions for content to make in each section  One person to play back after post-its collected, to ensure group understanding.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Collective discussion -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Happy?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Anything new about this show and tell?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Anything to improve from last Show and Tell?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Timing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- making it happen inside the timebox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15 mins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PM and reviewing tasks on the sprint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post it note an outline story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decide what is needed in each story section and who is doing it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Stop, review progress - . Does the show and tell seem like it flows well.  Have we forgotten anything, are we now getting into too much detail.  Is everyone happy?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15 mins more on,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More on the content - what’s needed / what to drop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Review - make sure everyone is clear what they need to do next, and when we will have our first run through.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 secret part (continuous improvement) - part of every good Structure/timing - the bit that really made it work for us - review after 15 mins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Timeboxed - so what agreed at start has to be completed at end.</a:t>
            </a:r>
            <a:endParaRPr sz="1400"/>
          </a:p>
        </p:txBody>
      </p:sp>
      <p:sp>
        <p:nvSpPr>
          <p:cNvPr id="170" name="Google Shape;170;g64ac22c421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ac22c42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5" name="Google Shape;175;g64ac22c421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da49cbbb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5da49cbbb1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a49cbbb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5da49cbbb1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ac22c4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64ac22c421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ac22c42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So, a lot of this stuff is agnostic to approach - it’s all about value.  Maximising the work not done.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64ac22c421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ac22c42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https://tom.loosemore.com/about/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 the internet - native to this era.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the internet - paper based era, put on the the internet - like publishing a copy of a word doc/pdf.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 TAX (no q-ing in the post office with all your docs)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Driving license (hire car - hirer can check of you are eligible)  Answers questions people need - in a modern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getting work done - same as pre internet…...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64ac22c421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a49cbbb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5da49cbbb1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a49cbbb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strong core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that’s become self-sustaining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curated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team - core chosen for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attitude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+ aptitude (initiallty curated, and we continuously curate the team makeup/culture/vibe) - love your It’s ok.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initial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investment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- high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quality coaching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in team (coach) and digital programme leaders (coaching, feedback) (when the programme was small, we had lots of daily contact with programme leaders)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deliberate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frequent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practice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iterated and incremented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* principles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rules of thumb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- that guide and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enable *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(these are very important)</a:t>
            </a:r>
            <a:endParaRPr sz="1400"/>
          </a:p>
        </p:txBody>
      </p:sp>
      <p:sp>
        <p:nvSpPr>
          <p:cNvPr id="103" name="Google Shape;103;g5da49cbbb1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a49cbbb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5da49cbbb1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a49cbbb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something that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adds significant value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answer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s a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significant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question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(the organisation learns something useful) (value)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solves a problem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(for users or the organisation) (value)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forces you to push yourself a bit, to think of ways to solve the problem, to remove waste from the process.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It’s not about making individual people work harder, it’s about smarter working, solving things as a team.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set and agreed to by the team - not ‘a boss’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always different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everyone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focused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on the,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agreed,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goal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only missed once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barrier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to achieving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work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ed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around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or removed - own the problem, solve it yourself - remove external dependencies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own it / take responsibilty - if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something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goes wrong in a show and tell, or the service goes down - we take responsibility for it (we may not have done the work/set it up) - but we ‘own it’.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If something someone outside the team goes well - give credit to them.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when we do this, when we ‘own it’ and work our way, tasks take 2 days, when not true - e.g. dependency outside the team [things stop - different culture/working practices], tasks take over a week (avg) - that is waste, £🔥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we were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able to run multiple goals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(a secondary goal)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(how you might than split the team into 2.  small teams, each with a clear mission, how you scale)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in fact everything we do has a goal, a clear purpose</a:t>
            </a:r>
            <a:endParaRPr sz="1400"/>
          </a:p>
        </p:txBody>
      </p:sp>
      <p:sp>
        <p:nvSpPr>
          <p:cNvPr id="115" name="Google Shape;115;g5da49cbbb1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Slide">
  <p:cSld name="7_Title Slid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02921" y="152400"/>
            <a:ext cx="9409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>
  <p:cSld name="2_Title Slide">
    <p:bg>
      <p:bgPr>
        <a:solidFill>
          <a:srgbClr val="87C426">
            <a:alpha val="49800"/>
          </a:srgbClr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502921" y="152400"/>
            <a:ext cx="9409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Slide">
  <p:cSld name="4_Title Slide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02921" y="152400"/>
            <a:ext cx="9409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/>
          <p:nvPr/>
        </p:nvSpPr>
        <p:spPr>
          <a:xfrm>
            <a:off x="6096000" y="825590"/>
            <a:ext cx="6096000" cy="6032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508000" y="1268760"/>
            <a:ext cx="5372100" cy="4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3" type="body"/>
          </p:nvPr>
        </p:nvSpPr>
        <p:spPr>
          <a:xfrm>
            <a:off x="6556672" y="1268760"/>
            <a:ext cx="5372100" cy="4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Slide">
  <p:cSld name="6_Title Slide">
    <p:bg>
      <p:bgPr>
        <a:solidFill>
          <a:srgbClr val="C39A2D">
            <a:alpha val="49800"/>
          </a:srgbClr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502921" y="152400"/>
            <a:ext cx="9409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/>
        </p:nvSpPr>
        <p:spPr>
          <a:xfrm>
            <a:off x="502925" y="1484739"/>
            <a:ext cx="110658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19000"/>
              <a:t>👋</a:t>
            </a:r>
            <a:r>
              <a:rPr b="1" lang="en-US" sz="6000"/>
              <a:t> </a:t>
            </a:r>
            <a:endParaRPr b="1" sz="6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6000"/>
              <a:t>I’m Andy</a:t>
            </a:r>
            <a:r>
              <a:rPr lang="en-US" sz="6000">
                <a:solidFill>
                  <a:srgbClr val="434343"/>
                </a:solidFill>
              </a:rPr>
              <a:t>, thanks for inviting me</a:t>
            </a:r>
            <a:r>
              <a:rPr lang="en-US" sz="4800"/>
              <a:t> 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/>
        </p:nvSpPr>
        <p:spPr>
          <a:xfrm>
            <a:off x="502925" y="1484775"/>
            <a:ext cx="113271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7200"/>
              <a:t>remove barriers to collaboration - be open</a:t>
            </a:r>
            <a:endParaRPr b="1"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0">
              <a:solidFill>
                <a:srgbClr val="434343"/>
              </a:solidFill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480000" y="4598200"/>
            <a:ext cx="112320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in team, across the organisation, with users, gov and industry… just everyone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 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502920" y="1484784"/>
            <a:ext cx="11065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7200"/>
              <a:t>iterate and improve daily</a:t>
            </a:r>
            <a:endParaRPr sz="7200"/>
          </a:p>
        </p:txBody>
      </p:sp>
      <p:sp>
        <p:nvSpPr>
          <p:cNvPr id="130" name="Google Shape;130;p28"/>
          <p:cNvSpPr txBox="1"/>
          <p:nvPr/>
        </p:nvSpPr>
        <p:spPr>
          <a:xfrm>
            <a:off x="480000" y="4598200"/>
            <a:ext cx="112320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never delay making an improvement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 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502920" y="1484784"/>
            <a:ext cx="11065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7200"/>
              <a:t>we have loads of this stuff</a:t>
            </a:r>
            <a:endParaRPr b="1" sz="7200">
              <a:solidFill>
                <a:srgbClr val="434343"/>
              </a:solidFill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502925" y="4157600"/>
            <a:ext cx="11232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principles, practices, tips.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 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8766" l="0" r="0" t="8766"/>
          <a:stretch/>
        </p:blipFill>
        <p:spPr>
          <a:xfrm>
            <a:off x="-304800" y="-1028700"/>
            <a:ext cx="17007828" cy="78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0"/>
          <p:cNvSpPr/>
          <p:nvPr/>
        </p:nvSpPr>
        <p:spPr>
          <a:xfrm>
            <a:off x="4200" y="5334000"/>
            <a:ext cx="12183600" cy="1524300"/>
          </a:xfrm>
          <a:prstGeom prst="rect">
            <a:avLst/>
          </a:prstGeom>
          <a:solidFill>
            <a:schemeClr val="dk1">
              <a:alpha val="439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407375" y="4495800"/>
            <a:ext cx="113538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-US" sz="5000">
                <a:solidFill>
                  <a:srgbClr val="FFFFFF"/>
                </a:solidFill>
              </a:rPr>
              <a:t>some of our guiding principles </a:t>
            </a:r>
            <a:r>
              <a:rPr b="1" lang="en-US" sz="3800">
                <a:solidFill>
                  <a:srgbClr val="FFFFFF"/>
                </a:solidFill>
              </a:rPr>
              <a:t>&amp;</a:t>
            </a:r>
            <a:r>
              <a:rPr b="1" lang="en-US" sz="5000">
                <a:solidFill>
                  <a:srgbClr val="FFFFFF"/>
                </a:solidFill>
              </a:rPr>
              <a:t> rules of thumb</a:t>
            </a:r>
            <a:endParaRPr b="1" sz="5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02347" cy="655320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1"/>
          <p:cNvSpPr txBox="1"/>
          <p:nvPr/>
        </p:nvSpPr>
        <p:spPr>
          <a:xfrm>
            <a:off x="5285900" y="227850"/>
            <a:ext cx="66300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/>
              <a:t>guide to making our work flow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simple - glance-able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clear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on the wall, where we meet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not a long checklist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people &gt; processes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502921" y="152400"/>
            <a:ext cx="9409500" cy="5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151" y="0"/>
            <a:ext cx="4889356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077" y="0"/>
            <a:ext cx="48493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/>
        </p:nvSpPr>
        <p:spPr>
          <a:xfrm>
            <a:off x="502920" y="1484784"/>
            <a:ext cx="11065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7200"/>
              <a:t>one final thing</a:t>
            </a:r>
            <a:endParaRPr sz="7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/>
        </p:nvSpPr>
        <p:spPr>
          <a:xfrm>
            <a:off x="502920" y="1484784"/>
            <a:ext cx="11065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7200"/>
              <a:t>POST</a:t>
            </a:r>
            <a:endParaRPr sz="7200"/>
          </a:p>
        </p:txBody>
      </p:sp>
      <p:sp>
        <p:nvSpPr>
          <p:cNvPr id="167" name="Google Shape;167;p34"/>
          <p:cNvSpPr txBox="1"/>
          <p:nvPr/>
        </p:nvSpPr>
        <p:spPr>
          <a:xfrm>
            <a:off x="480000" y="4598200"/>
            <a:ext cx="112320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our </a:t>
            </a:r>
            <a:r>
              <a:rPr lang="en-US" sz="4800">
                <a:solidFill>
                  <a:schemeClr val="dk1"/>
                </a:solidFill>
              </a:rPr>
              <a:t>superpower - the process </a:t>
            </a:r>
            <a:r>
              <a:rPr lang="en-US" sz="4800">
                <a:solidFill>
                  <a:schemeClr val="dk1"/>
                </a:solidFill>
              </a:rPr>
              <a:t>to </a:t>
            </a:r>
            <a:r>
              <a:rPr b="1" lang="en-US" sz="4800">
                <a:solidFill>
                  <a:schemeClr val="dk1"/>
                </a:solidFill>
              </a:rPr>
              <a:t>maximise</a:t>
            </a:r>
            <a:r>
              <a:rPr lang="en-US" sz="4800">
                <a:solidFill>
                  <a:schemeClr val="dk1"/>
                </a:solidFill>
              </a:rPr>
              <a:t> the </a:t>
            </a:r>
            <a:r>
              <a:rPr b="1" lang="en-US" sz="4800">
                <a:solidFill>
                  <a:schemeClr val="dk1"/>
                </a:solidFill>
              </a:rPr>
              <a:t>output</a:t>
            </a:r>
            <a:r>
              <a:rPr lang="en-US" sz="4800">
                <a:solidFill>
                  <a:schemeClr val="dk1"/>
                </a:solidFill>
              </a:rPr>
              <a:t> of a group session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/>
        </p:nvSpPr>
        <p:spPr>
          <a:xfrm>
            <a:off x="502925" y="1484752"/>
            <a:ext cx="11065800" cy="53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6000"/>
              <a:t>Purpose</a:t>
            </a:r>
            <a:r>
              <a:rPr lang="en-US" sz="6000"/>
              <a:t> </a:t>
            </a:r>
            <a:r>
              <a:rPr lang="en-US" sz="3600"/>
              <a:t>- why are we having this meeting?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6000"/>
              <a:t>Objectives </a:t>
            </a:r>
            <a:r>
              <a:rPr lang="en-US" sz="3600"/>
              <a:t>- what will the meeting achieve - what outputs?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6000"/>
              <a:t>Structure</a:t>
            </a:r>
            <a:r>
              <a:rPr lang="en-US" sz="3600"/>
              <a:t> - how are we going about it, who’s doing what role? (everyone needs a role)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6000"/>
              <a:t>Timing </a:t>
            </a:r>
            <a:r>
              <a:rPr lang="en-US" sz="3600"/>
              <a:t>- how long for each section of the meet?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/>
        </p:nvSpPr>
        <p:spPr>
          <a:xfrm>
            <a:off x="502925" y="1027550"/>
            <a:ext cx="11065800" cy="5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4800"/>
              <a:t>example roles</a:t>
            </a:r>
            <a:endParaRPr b="1"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Facilitator</a:t>
            </a:r>
            <a:r>
              <a:rPr lang="en-US" sz="30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 - maximise everyone’s contribution, keep things flowing, don’t let anyone dominate.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Timer</a:t>
            </a:r>
            <a:r>
              <a:rPr lang="en-US" sz="2400">
                <a:solidFill>
                  <a:schemeClr val="dk1"/>
                </a:solidFill>
              </a:rPr>
              <a:t> - keep an eye on time, remind people of how long left / If spending too long on one topic.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Presenter</a:t>
            </a:r>
            <a:r>
              <a:rPr lang="en-US" sz="30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- will playback at the end/to everyone else, </a:t>
            </a:r>
            <a:r>
              <a:rPr lang="en-US" sz="2400">
                <a:solidFill>
                  <a:schemeClr val="dk1"/>
                </a:solidFill>
              </a:rPr>
              <a:t>What will you need?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Writer</a:t>
            </a:r>
            <a:r>
              <a:rPr lang="en-US" sz="2400">
                <a:solidFill>
                  <a:schemeClr val="dk1"/>
                </a:solidFill>
              </a:rPr>
              <a:t> - who is collecting and organising the ideas - scribing them on the board, or collecting and organising the post-its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Idea generators</a:t>
            </a:r>
            <a:r>
              <a:rPr lang="en-US" sz="2400">
                <a:solidFill>
                  <a:schemeClr val="dk1"/>
                </a:solidFill>
              </a:rPr>
              <a:t> - </a:t>
            </a:r>
            <a:r>
              <a:rPr lang="en-US" sz="2400">
                <a:solidFill>
                  <a:schemeClr val="dk1"/>
                </a:solidFill>
              </a:rPr>
              <a:t>who is generating the idea</a:t>
            </a:r>
            <a:r>
              <a:rPr lang="en-US" sz="2400">
                <a:solidFill>
                  <a:schemeClr val="dk1"/>
                </a:solidFill>
              </a:rPr>
              <a:t>s? How? alone - then collate, or take it in turns to say an idea?  How long on this/each?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Jargon Buster - </a:t>
            </a:r>
            <a:r>
              <a:rPr lang="en-US" sz="2400">
                <a:solidFill>
                  <a:schemeClr val="dk1"/>
                </a:solidFill>
              </a:rPr>
              <a:t>keeping it plain English, ensure everyone understands.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/>
        </p:nvSpPr>
        <p:spPr>
          <a:xfrm>
            <a:off x="502925" y="1484775"/>
            <a:ext cx="11436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how we </a:t>
            </a:r>
            <a:r>
              <a:rPr b="1" lang="en-US" sz="6000">
                <a:solidFill>
                  <a:schemeClr val="dk1"/>
                </a:solidFill>
              </a:rPr>
              <a:t>“get digital work done”</a:t>
            </a:r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502925" y="5291600"/>
            <a:ext cx="44928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Andy Porter</a:t>
            </a:r>
            <a:r>
              <a:rPr lang="en-US" sz="3600"/>
              <a:t>  </a:t>
            </a:r>
            <a:endParaRPr sz="3600"/>
          </a:p>
        </p:txBody>
      </p:sp>
      <p:sp>
        <p:nvSpPr>
          <p:cNvPr id="77" name="Google Shape;77;p19"/>
          <p:cNvSpPr txBox="1"/>
          <p:nvPr/>
        </p:nvSpPr>
        <p:spPr>
          <a:xfrm>
            <a:off x="502925" y="5904375"/>
            <a:ext cx="114360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666666"/>
                </a:solidFill>
              </a:rPr>
              <a:t>I want to develo</a:t>
            </a:r>
            <a:r>
              <a:rPr lang="en-US" sz="3000">
                <a:solidFill>
                  <a:srgbClr val="666666"/>
                </a:solidFill>
              </a:rPr>
              <a:t>p… D</a:t>
            </a:r>
            <a:r>
              <a:rPr lang="en-US" sz="3000">
                <a:solidFill>
                  <a:srgbClr val="666666"/>
                </a:solidFill>
              </a:rPr>
              <a:t>esign lead</a:t>
            </a:r>
            <a:endParaRPr sz="30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6000"/>
            </a:br>
            <a:endParaRPr b="1" sz="6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/>
        </p:nvSpPr>
        <p:spPr>
          <a:xfrm>
            <a:off x="502925" y="1484752"/>
            <a:ext cx="11065800" cy="3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9600"/>
              <a:t>thank you</a:t>
            </a:r>
            <a:r>
              <a:rPr b="1" lang="en-US" sz="6000"/>
              <a:t> </a:t>
            </a:r>
            <a:endParaRPr b="1" sz="6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sz="3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/>
        </p:nvSpPr>
        <p:spPr>
          <a:xfrm>
            <a:off x="502925" y="1484739"/>
            <a:ext cx="110658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6000"/>
              <a:t>w</a:t>
            </a:r>
            <a:r>
              <a:rPr b="1" lang="en-US" sz="6000"/>
              <a:t>e</a:t>
            </a:r>
            <a:r>
              <a:rPr b="1" lang="en-US" sz="6000"/>
              <a:t>’ve been told we</a:t>
            </a:r>
            <a:r>
              <a:rPr b="1" lang="en-US" sz="6000"/>
              <a:t> have a great team culture</a:t>
            </a:r>
            <a:r>
              <a:rPr b="1" lang="en-US" sz="6000">
                <a:solidFill>
                  <a:srgbClr val="666666"/>
                </a:solidFill>
              </a:rPr>
              <a:t>, that</a:t>
            </a:r>
            <a:endParaRPr b="1" sz="60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sz="5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/>
              <a:t>the team works really well</a:t>
            </a:r>
            <a:r>
              <a:rPr b="1" lang="en-US" sz="5000">
                <a:solidFill>
                  <a:srgbClr val="666666"/>
                </a:solidFill>
              </a:rPr>
              <a:t>, and,</a:t>
            </a:r>
            <a:endParaRPr b="1" sz="50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sz="5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/>
              <a:t>can we talk about it?</a:t>
            </a:r>
            <a:endParaRPr b="1"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02925" y="1484739"/>
            <a:ext cx="110658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Develop Land and Property - agile: 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built </a:t>
            </a:r>
            <a:r>
              <a:rPr b="1" lang="en-US" sz="3600">
                <a:solidFill>
                  <a:schemeClr val="dk1"/>
                </a:solidFill>
              </a:rPr>
              <a:t>private beta service </a:t>
            </a:r>
            <a:r>
              <a:rPr lang="en-US" sz="3600">
                <a:solidFill>
                  <a:schemeClr val="dk1"/>
                </a:solidFill>
              </a:rPr>
              <a:t>in </a:t>
            </a:r>
            <a:r>
              <a:rPr b="1" lang="en-US" sz="3600">
                <a:solidFill>
                  <a:schemeClr val="dk1"/>
                </a:solidFill>
              </a:rPr>
              <a:t>3 sprints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</a:rPr>
              <a:t>programme board, showcase, sprints - </a:t>
            </a:r>
            <a:r>
              <a:rPr lang="en-US" sz="3600">
                <a:solidFill>
                  <a:schemeClr val="dk1"/>
                </a:solidFill>
              </a:rPr>
              <a:t>with</a:t>
            </a:r>
            <a:r>
              <a:rPr b="1" lang="en-US" sz="3600">
                <a:solidFill>
                  <a:schemeClr val="dk1"/>
                </a:solidFill>
              </a:rPr>
              <a:t> </a:t>
            </a:r>
            <a:br>
              <a:rPr b="1" lang="en-US" sz="3600">
                <a:solidFill>
                  <a:schemeClr val="dk1"/>
                </a:solidFill>
              </a:rPr>
            </a:br>
            <a:r>
              <a:rPr b="1" lang="en-US" sz="3600">
                <a:solidFill>
                  <a:schemeClr val="dk1"/>
                </a:solidFill>
              </a:rPr>
              <a:t>no Product Manager - for </a:t>
            </a:r>
            <a:r>
              <a:rPr lang="en-US" sz="3600">
                <a:solidFill>
                  <a:schemeClr val="dk1"/>
                </a:solidFill>
              </a:rPr>
              <a:t>a </a:t>
            </a:r>
            <a:r>
              <a:rPr b="1" lang="en-US" sz="3600">
                <a:solidFill>
                  <a:schemeClr val="dk1"/>
                </a:solidFill>
              </a:rPr>
              <a:t>month </a:t>
            </a:r>
            <a:r>
              <a:rPr lang="en-US" sz="3600">
                <a:solidFill>
                  <a:schemeClr val="dk1"/>
                </a:solidFill>
              </a:rPr>
              <a:t>(un-noticed)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sz="5000"/>
          </a:p>
        </p:txBody>
      </p:sp>
      <p:sp>
        <p:nvSpPr>
          <p:cNvPr id="88" name="Google Shape;88;p21"/>
          <p:cNvSpPr txBox="1"/>
          <p:nvPr/>
        </p:nvSpPr>
        <p:spPr>
          <a:xfrm>
            <a:off x="502925" y="4932217"/>
            <a:ext cx="110658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Business Gateway - </a:t>
            </a:r>
            <a:r>
              <a:rPr lang="en-US" sz="4000">
                <a:solidFill>
                  <a:schemeClr val="dk1"/>
                </a:solidFill>
              </a:rPr>
              <a:t>waterfall: 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</a:rPr>
              <a:t>fixed scope delivered early</a:t>
            </a:r>
            <a:r>
              <a:rPr b="1" lang="en-US" sz="4000">
                <a:solidFill>
                  <a:schemeClr val="dk1"/>
                </a:solidFill>
              </a:rPr>
              <a:t> </a:t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019175"/>
            <a:ext cx="1163955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"/>
          <p:cNvSpPr txBox="1"/>
          <p:nvPr/>
        </p:nvSpPr>
        <p:spPr>
          <a:xfrm>
            <a:off x="615220" y="5599550"/>
            <a:ext cx="115653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</a:rPr>
              <a:t>of the internet</a:t>
            </a:r>
            <a:r>
              <a:rPr lang="en-US" sz="4800">
                <a:solidFill>
                  <a:schemeClr val="dk1"/>
                </a:solidFill>
              </a:rPr>
              <a:t>, not just on the internet</a:t>
            </a:r>
            <a:endParaRPr b="1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/>
        </p:nvSpPr>
        <p:spPr>
          <a:xfrm>
            <a:off x="502925" y="1484750"/>
            <a:ext cx="112320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7200"/>
              <a:t>same outcomes wanted - </a:t>
            </a:r>
            <a:r>
              <a:rPr lang="en-US" sz="4800">
                <a:solidFill>
                  <a:schemeClr val="dk1"/>
                </a:solidFill>
              </a:rPr>
              <a:t>great public services, value for money - 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governance and assurance</a:t>
            </a:r>
            <a:endParaRPr b="1" sz="7200"/>
          </a:p>
        </p:txBody>
      </p:sp>
      <p:sp>
        <p:nvSpPr>
          <p:cNvPr id="100" name="Google Shape;100;p23"/>
          <p:cNvSpPr txBox="1"/>
          <p:nvPr/>
        </p:nvSpPr>
        <p:spPr>
          <a:xfrm>
            <a:off x="480000" y="4598200"/>
            <a:ext cx="112320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</a:rPr>
              <a:t>new ways of doing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/>
        </p:nvSpPr>
        <p:spPr>
          <a:xfrm>
            <a:off x="502925" y="1484757"/>
            <a:ext cx="110658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7200"/>
              <a:t>we didn’t just all have these skills</a:t>
            </a:r>
            <a:endParaRPr sz="7200"/>
          </a:p>
        </p:txBody>
      </p:sp>
      <p:sp>
        <p:nvSpPr>
          <p:cNvPr id="106" name="Google Shape;106;p24"/>
          <p:cNvSpPr txBox="1"/>
          <p:nvPr/>
        </p:nvSpPr>
        <p:spPr>
          <a:xfrm>
            <a:off x="480000" y="4598200"/>
            <a:ext cx="112320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it doesn’t happen by accident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learn, practice, hone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 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/>
        </p:nvSpPr>
        <p:spPr>
          <a:xfrm>
            <a:off x="502925" y="1484755"/>
            <a:ext cx="11065800" cy="27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-US" sz="7200">
                <a:solidFill>
                  <a:schemeClr val="dk1"/>
                </a:solidFill>
              </a:rPr>
              <a:t>some ways we work that may be of use</a:t>
            </a:r>
            <a:endParaRPr b="1" sz="7200"/>
          </a:p>
        </p:txBody>
      </p:sp>
      <p:sp>
        <p:nvSpPr>
          <p:cNvPr id="112" name="Google Shape;112;p25"/>
          <p:cNvSpPr txBox="1"/>
          <p:nvPr/>
        </p:nvSpPr>
        <p:spPr>
          <a:xfrm>
            <a:off x="480000" y="4598200"/>
            <a:ext cx="112320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three of our principles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 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/>
        </p:nvSpPr>
        <p:spPr>
          <a:xfrm>
            <a:off x="502920" y="1484784"/>
            <a:ext cx="11065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7200"/>
              <a:t>go for</a:t>
            </a:r>
            <a:r>
              <a:rPr b="1" lang="en-US" sz="7200"/>
              <a:t> challenging goals</a:t>
            </a:r>
            <a:endParaRPr sz="7200"/>
          </a:p>
        </p:txBody>
      </p:sp>
      <p:sp>
        <p:nvSpPr>
          <p:cNvPr id="118" name="Google Shape;118;p26"/>
          <p:cNvSpPr txBox="1"/>
          <p:nvPr/>
        </p:nvSpPr>
        <p:spPr>
          <a:xfrm>
            <a:off x="480000" y="4598200"/>
            <a:ext cx="112320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always be adding value, don’t stop moving toward the goal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 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