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Better, not perfect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Showing ideas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Being able to see it all at once - consistency - in the way it’s hard screen by screen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Trying ideas - fast design and iteration - papercrafting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use in (and write on) usability lab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 draw 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put up ideas and concepts for everyone to see, and be able to comment 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 in the open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180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180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283608" y="47205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nd Text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ummy-image.png" id="46" name="Shape 46"/>
          <p:cNvPicPr preferRelativeResize="0"/>
          <p:nvPr/>
        </p:nvPicPr>
        <p:blipFill rotWithShape="1">
          <a:blip r:embed="rId2">
            <a:alphaModFix/>
          </a:blip>
          <a:srcRect b="0" l="26633" r="26633" t="0"/>
          <a:stretch/>
        </p:blipFill>
        <p:spPr>
          <a:xfrm>
            <a:off x="4846350" y="-29325"/>
            <a:ext cx="4297651" cy="51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/>
          <p:nvPr/>
        </p:nvSpPr>
        <p:spPr>
          <a:xfrm>
            <a:off x="0" y="4674600"/>
            <a:ext cx="9144000" cy="468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673175"/>
            <a:ext cx="4045200" cy="35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180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180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283608" y="47205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2"/>
                </a:solidFill>
              </a:defRPr>
            </a:lvl1pPr>
            <a:lvl2pPr lvl="1">
              <a:buNone/>
              <a:defRPr>
                <a:solidFill>
                  <a:schemeClr val="lt2"/>
                </a:solidFill>
              </a:defRPr>
            </a:lvl2pPr>
            <a:lvl3pPr lvl="2">
              <a:buNone/>
              <a:defRPr>
                <a:solidFill>
                  <a:schemeClr val="lt2"/>
                </a:solidFill>
              </a:defRPr>
            </a:lvl3pPr>
            <a:lvl4pPr lvl="3">
              <a:buNone/>
              <a:defRPr>
                <a:solidFill>
                  <a:schemeClr val="lt2"/>
                </a:solidFill>
              </a:defRPr>
            </a:lvl4pPr>
            <a:lvl5pPr lvl="4">
              <a:buNone/>
              <a:defRPr>
                <a:solidFill>
                  <a:schemeClr val="lt2"/>
                </a:solidFill>
              </a:defRPr>
            </a:lvl5pPr>
            <a:lvl6pPr lvl="5">
              <a:buNone/>
              <a:defRPr>
                <a:solidFill>
                  <a:schemeClr val="lt2"/>
                </a:solidFill>
              </a:defRPr>
            </a:lvl6pPr>
            <a:lvl7pPr lvl="6">
              <a:buNone/>
              <a:defRPr>
                <a:solidFill>
                  <a:schemeClr val="lt2"/>
                </a:solidFill>
              </a:defRPr>
            </a:lvl7pPr>
            <a:lvl8pPr lvl="7">
              <a:buNone/>
              <a:defRPr>
                <a:solidFill>
                  <a:schemeClr val="lt2"/>
                </a:solidFill>
              </a:defRPr>
            </a:lvl8pPr>
            <a:lvl9pPr lvl="8">
              <a:buNone/>
              <a:defRPr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254280" y="4790957"/>
            <a:ext cx="6044700" cy="2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b Page">
  <p:cSld name="SECTION_TITLE_AND_DESCRIPTION_2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ummy-image.png" id="52" name="Shape 52"/>
          <p:cNvPicPr preferRelativeResize="0"/>
          <p:nvPr/>
        </p:nvPicPr>
        <p:blipFill rotWithShape="1">
          <a:blip r:embed="rId2">
            <a:alphaModFix/>
          </a:blip>
          <a:srcRect b="0" l="278" r="288" t="0"/>
          <a:stretch/>
        </p:blipFill>
        <p:spPr>
          <a:xfrm>
            <a:off x="0" y="-14650"/>
            <a:ext cx="9144005" cy="51728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/>
          <p:nvPr/>
        </p:nvSpPr>
        <p:spPr>
          <a:xfrm>
            <a:off x="0" y="4674600"/>
            <a:ext cx="9144000" cy="468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242798" y="4784025"/>
            <a:ext cx="4045200" cy="2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283608" y="47205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obile Web">
  <p:cSld name="SECTION_TITLE_AND_DESCRIPTION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nsparent-phone-frame.png" id="57" name="Shape 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46350" y="0"/>
            <a:ext cx="3815500" cy="70729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ummy-image.png" id="58" name="Shape 58"/>
          <p:cNvPicPr preferRelativeResize="0"/>
          <p:nvPr/>
        </p:nvPicPr>
        <p:blipFill rotWithShape="1">
          <a:blip r:embed="rId3">
            <a:alphaModFix/>
          </a:blip>
          <a:srcRect b="0" l="32641" r="32641" t="0"/>
          <a:stretch/>
        </p:blipFill>
        <p:spPr>
          <a:xfrm>
            <a:off x="5173950" y="673900"/>
            <a:ext cx="3174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/>
          <p:nvPr/>
        </p:nvSpPr>
        <p:spPr>
          <a:xfrm>
            <a:off x="0" y="4674600"/>
            <a:ext cx="9144000" cy="468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255550" y="4693780"/>
            <a:ext cx="7233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265500" y="673900"/>
            <a:ext cx="4045200" cy="35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180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180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283608" y="47205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TITLE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1169450"/>
            <a:ext cx="8520600" cy="162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1800"/>
              </a:spcBef>
              <a:spcAft>
                <a:spcPts val="0"/>
              </a:spcAft>
              <a:buSzPts val="4800"/>
              <a:buNone/>
              <a:defRPr b="1"/>
            </a:lvl1pPr>
            <a:lvl2pPr lvl="1" rtl="0" algn="ctr">
              <a:spcBef>
                <a:spcPts val="180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283608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811800" y="776100"/>
            <a:ext cx="8020500" cy="354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2400"/>
              </a:spcBef>
              <a:spcAft>
                <a:spcPts val="0"/>
              </a:spcAft>
              <a:buClr>
                <a:schemeClr val="lt2"/>
              </a:buClr>
              <a:buSzPts val="3600"/>
              <a:buAutoNum type="arabicPeriod"/>
              <a:defRPr sz="3600">
                <a:solidFill>
                  <a:schemeClr val="lt2"/>
                </a:solidFill>
              </a:defRPr>
            </a:lvl1pPr>
            <a:lvl2pPr lvl="1">
              <a:spcBef>
                <a:spcPts val="2400"/>
              </a:spcBef>
              <a:spcAft>
                <a:spcPts val="0"/>
              </a:spcAft>
              <a:buClr>
                <a:schemeClr val="lt2"/>
              </a:buClr>
              <a:buSzPts val="3600"/>
              <a:buAutoNum type="alphaLcPeriod"/>
              <a:defRPr sz="3600">
                <a:solidFill>
                  <a:schemeClr val="lt2"/>
                </a:solidFill>
              </a:defRPr>
            </a:lvl2pPr>
            <a:lvl3pPr lvl="2">
              <a:spcBef>
                <a:spcPts val="2400"/>
              </a:spcBef>
              <a:spcAft>
                <a:spcPts val="0"/>
              </a:spcAft>
              <a:buClr>
                <a:schemeClr val="lt2"/>
              </a:buClr>
              <a:buSzPts val="3600"/>
              <a:buAutoNum type="romanLcPeriod"/>
              <a:defRPr sz="3600">
                <a:solidFill>
                  <a:schemeClr val="lt2"/>
                </a:solidFill>
              </a:defRPr>
            </a:lvl3pPr>
            <a:lvl4pPr lvl="3">
              <a:spcBef>
                <a:spcPts val="2400"/>
              </a:spcBef>
              <a:spcAft>
                <a:spcPts val="0"/>
              </a:spcAft>
              <a:buClr>
                <a:schemeClr val="lt2"/>
              </a:buClr>
              <a:buSzPts val="3600"/>
              <a:buAutoNum type="arabicPeriod"/>
              <a:defRPr sz="3600">
                <a:solidFill>
                  <a:schemeClr val="lt2"/>
                </a:solidFill>
              </a:defRPr>
            </a:lvl4pPr>
            <a:lvl5pPr lvl="4">
              <a:spcBef>
                <a:spcPts val="2400"/>
              </a:spcBef>
              <a:spcAft>
                <a:spcPts val="0"/>
              </a:spcAft>
              <a:buClr>
                <a:schemeClr val="lt2"/>
              </a:buClr>
              <a:buSzPts val="3600"/>
              <a:buAutoNum type="alphaLcPeriod"/>
              <a:defRPr sz="3600">
                <a:solidFill>
                  <a:schemeClr val="lt2"/>
                </a:solidFill>
              </a:defRPr>
            </a:lvl5pPr>
            <a:lvl6pPr lvl="5">
              <a:spcBef>
                <a:spcPts val="2400"/>
              </a:spcBef>
              <a:spcAft>
                <a:spcPts val="0"/>
              </a:spcAft>
              <a:buClr>
                <a:schemeClr val="lt2"/>
              </a:buClr>
              <a:buSzPts val="3600"/>
              <a:buAutoNum type="romanLcPeriod"/>
              <a:defRPr sz="3600">
                <a:solidFill>
                  <a:schemeClr val="lt2"/>
                </a:solidFill>
              </a:defRPr>
            </a:lvl6pPr>
            <a:lvl7pPr lvl="6">
              <a:spcBef>
                <a:spcPts val="2400"/>
              </a:spcBef>
              <a:spcAft>
                <a:spcPts val="0"/>
              </a:spcAft>
              <a:buClr>
                <a:schemeClr val="lt2"/>
              </a:buClr>
              <a:buSzPts val="3600"/>
              <a:buAutoNum type="arabicPeriod"/>
              <a:defRPr sz="3600">
                <a:solidFill>
                  <a:schemeClr val="lt2"/>
                </a:solidFill>
              </a:defRPr>
            </a:lvl7pPr>
            <a:lvl8pPr lvl="7">
              <a:spcBef>
                <a:spcPts val="2400"/>
              </a:spcBef>
              <a:spcAft>
                <a:spcPts val="0"/>
              </a:spcAft>
              <a:buClr>
                <a:schemeClr val="lt2"/>
              </a:buClr>
              <a:buSzPts val="3600"/>
              <a:buAutoNum type="alphaLcPeriod"/>
              <a:defRPr sz="3600">
                <a:solidFill>
                  <a:schemeClr val="lt2"/>
                </a:solidFill>
              </a:defRPr>
            </a:lvl8pPr>
            <a:lvl9pPr lvl="8">
              <a:spcBef>
                <a:spcPts val="2400"/>
              </a:spcBef>
              <a:spcAft>
                <a:spcPts val="0"/>
              </a:spcAft>
              <a:buClr>
                <a:schemeClr val="lt2"/>
              </a:buClr>
              <a:buSzPts val="3600"/>
              <a:buAutoNum type="romanLcPeriod"/>
              <a:defRPr sz="3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283608" y="47205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4674600"/>
            <a:ext cx="9144000" cy="468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30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180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180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3514875"/>
            <a:ext cx="85206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16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283608" y="47205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2"/>
                </a:solidFill>
              </a:defRPr>
            </a:lvl1pPr>
            <a:lvl2pPr lvl="1">
              <a:buNone/>
              <a:defRPr>
                <a:solidFill>
                  <a:schemeClr val="lt2"/>
                </a:solidFill>
              </a:defRPr>
            </a:lvl2pPr>
            <a:lvl3pPr lvl="2">
              <a:buNone/>
              <a:defRPr>
                <a:solidFill>
                  <a:schemeClr val="lt2"/>
                </a:solidFill>
              </a:defRPr>
            </a:lvl3pPr>
            <a:lvl4pPr lvl="3">
              <a:buNone/>
              <a:defRPr>
                <a:solidFill>
                  <a:schemeClr val="lt2"/>
                </a:solidFill>
              </a:defRPr>
            </a:lvl4pPr>
            <a:lvl5pPr lvl="4">
              <a:buNone/>
              <a:defRPr>
                <a:solidFill>
                  <a:schemeClr val="lt2"/>
                </a:solidFill>
              </a:defRPr>
            </a:lvl5pPr>
            <a:lvl6pPr lvl="5">
              <a:buNone/>
              <a:defRPr>
                <a:solidFill>
                  <a:schemeClr val="lt2"/>
                </a:solidFill>
              </a:defRPr>
            </a:lvl6pPr>
            <a:lvl7pPr lvl="6">
              <a:buNone/>
              <a:defRPr>
                <a:solidFill>
                  <a:schemeClr val="lt2"/>
                </a:solidFill>
              </a:defRPr>
            </a:lvl7pPr>
            <a:lvl8pPr lvl="7">
              <a:buNone/>
              <a:defRPr>
                <a:solidFill>
                  <a:schemeClr val="lt2"/>
                </a:solidFill>
              </a:defRPr>
            </a:lvl8pPr>
            <a:lvl9pPr lvl="8">
              <a:buNone/>
              <a:defRPr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" name="Shape 21"/>
          <p:cNvSpPr txBox="1"/>
          <p:nvPr>
            <p:ph idx="2" type="subTitle"/>
          </p:nvPr>
        </p:nvSpPr>
        <p:spPr>
          <a:xfrm>
            <a:off x="311700" y="4734689"/>
            <a:ext cx="4779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ody Only">
  <p:cSld name="TITLE_AND_BODY_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308550"/>
            <a:ext cx="8520600" cy="42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572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3600"/>
              <a:buChar char="●"/>
              <a:defRPr b="1"/>
            </a:lvl1pPr>
            <a:lvl2pPr indent="-457200" lvl="1" marL="91440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3600"/>
              <a:buChar char="○"/>
              <a:defRPr/>
            </a:lvl2pPr>
            <a:lvl3pPr indent="-457200" lvl="2" marL="137160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3600"/>
              <a:buChar char="■"/>
              <a:defRPr/>
            </a:lvl3pPr>
            <a:lvl4pPr indent="-457200" lvl="3" marL="182880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3600"/>
              <a:buChar char="●"/>
              <a:defRPr sz="3600"/>
            </a:lvl4pPr>
            <a:lvl5pPr indent="-457200" lvl="4" marL="228600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3600"/>
              <a:buChar char="○"/>
              <a:defRPr sz="3600"/>
            </a:lvl5pPr>
            <a:lvl6pPr indent="-457200" lvl="5" marL="274320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3600"/>
              <a:buChar char="■"/>
              <a:defRPr sz="3600"/>
            </a:lvl6pPr>
            <a:lvl7pPr indent="-457200" lvl="6" marL="320040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3600"/>
              <a:buChar char="●"/>
              <a:defRPr sz="3600"/>
            </a:lvl7pPr>
            <a:lvl8pPr indent="-457200" lvl="7" marL="365760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3600"/>
              <a:buChar char="○"/>
              <a:defRPr sz="3600"/>
            </a:lvl8pPr>
            <a:lvl9pPr indent="-457200" lvl="8" marL="4114800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24" name="Shape 24"/>
          <p:cNvSpPr/>
          <p:nvPr/>
        </p:nvSpPr>
        <p:spPr>
          <a:xfrm>
            <a:off x="0" y="4674600"/>
            <a:ext cx="9144000" cy="468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283608" y="47205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" name="Shape 26"/>
          <p:cNvSpPr txBox="1"/>
          <p:nvPr>
            <p:ph idx="2" type="subTitle"/>
          </p:nvPr>
        </p:nvSpPr>
        <p:spPr>
          <a:xfrm>
            <a:off x="311700" y="4727461"/>
            <a:ext cx="4779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TITLE_AND_BODY_1">
    <p:bg>
      <p:bgPr>
        <a:solidFill>
          <a:schemeClr val="lt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4674600"/>
            <a:ext cx="9144000" cy="468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283608" y="47205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x="356523" y="4686916"/>
            <a:ext cx="7233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 Blank Slide">
  <p:cSld name="TITLE_AND_BODY_1_1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4674600"/>
            <a:ext cx="9144000" cy="468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283608" y="47205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x="334084" y="4686916"/>
            <a:ext cx="7233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wer Quote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419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180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180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283608" y="47205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8341500" cy="35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18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8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283608" y="47205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4162900" y="3942975"/>
            <a:ext cx="4746000" cy="777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8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Text Over">
  <p:cSld name="CUSTOM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ummy-image.png" id="43" name="Shape 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>
            <p:ph type="title"/>
          </p:nvPr>
        </p:nvSpPr>
        <p:spPr>
          <a:xfrm>
            <a:off x="249275" y="1488775"/>
            <a:ext cx="8520600" cy="13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18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highlight>
                  <a:schemeClr val="dk2"/>
                </a:highlight>
              </a:defRPr>
            </a:lvl1pPr>
            <a:lvl2pPr lvl="1">
              <a:spcBef>
                <a:spcPts val="18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8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8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8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8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8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8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800"/>
              </a:spcBef>
              <a:spcAft>
                <a:spcPts val="18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13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953700"/>
            <a:ext cx="8520600" cy="26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indent="-457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600"/>
              <a:buChar char="○"/>
              <a:defRPr sz="3600">
                <a:solidFill>
                  <a:schemeClr val="dk2"/>
                </a:solidFill>
              </a:defRPr>
            </a:lvl2pPr>
            <a:lvl3pPr indent="-457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600"/>
              <a:buChar char="■"/>
              <a:defRPr sz="3600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283608" y="47205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chemeClr val="dk2"/>
                </a:solidFill>
              </a:defRPr>
            </a:lvl1pPr>
            <a:lvl2pPr lvl="1" algn="ctr">
              <a:buNone/>
              <a:defRPr sz="1000">
                <a:solidFill>
                  <a:schemeClr val="dk2"/>
                </a:solidFill>
              </a:defRPr>
            </a:lvl2pPr>
            <a:lvl3pPr lvl="2" algn="ctr">
              <a:buNone/>
              <a:defRPr sz="1000">
                <a:solidFill>
                  <a:schemeClr val="dk2"/>
                </a:solidFill>
              </a:defRPr>
            </a:lvl3pPr>
            <a:lvl4pPr lvl="3" algn="ctr">
              <a:buNone/>
              <a:defRPr sz="1000">
                <a:solidFill>
                  <a:schemeClr val="dk2"/>
                </a:solidFill>
              </a:defRPr>
            </a:lvl4pPr>
            <a:lvl5pPr lvl="4" algn="ctr">
              <a:buNone/>
              <a:defRPr sz="1000">
                <a:solidFill>
                  <a:schemeClr val="dk2"/>
                </a:solidFill>
              </a:defRPr>
            </a:lvl5pPr>
            <a:lvl6pPr lvl="5" algn="ctr">
              <a:buNone/>
              <a:defRPr sz="1000">
                <a:solidFill>
                  <a:schemeClr val="dk2"/>
                </a:solidFill>
              </a:defRPr>
            </a:lvl6pPr>
            <a:lvl7pPr lvl="6" algn="ctr">
              <a:buNone/>
              <a:defRPr sz="1000">
                <a:solidFill>
                  <a:schemeClr val="dk2"/>
                </a:solidFill>
              </a:defRPr>
            </a:lvl7pPr>
            <a:lvl8pPr lvl="7" algn="ctr">
              <a:buNone/>
              <a:defRPr sz="1000">
                <a:solidFill>
                  <a:schemeClr val="dk2"/>
                </a:solidFill>
              </a:defRPr>
            </a:lvl8pPr>
            <a:lvl9pPr lvl="8" algn="ct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npmjs.com/package/wsho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-8EhTl5gvGbaSctH1wK1aXwKxH9rpy96/view" TargetMode="External"/><Relationship Id="rId4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hyperlink" Target="https://appleinsider.com/articles/18/02/27/tip-how-to-create-a-list-of-all-the-files-inside-a-macos-directory-in-seconds-with-textedit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npmjs.com/package/wshot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GB"/>
              <a:t>scripted screenshotting</a:t>
            </a:r>
            <a:endParaRPr/>
          </a:p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@hindsightery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30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800"/>
              </a:spcBef>
              <a:spcAft>
                <a:spcPts val="1800"/>
              </a:spcAft>
              <a:buNone/>
            </a:pPr>
            <a:r>
              <a:rPr b="0" lang="en-GB" sz="48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 wshot urls.txt</a:t>
            </a:r>
            <a:endParaRPr sz="48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60425"/>
            <a:ext cx="85206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something useful</a:t>
            </a:r>
            <a:endParaRPr/>
          </a:p>
        </p:txBody>
      </p:sp>
      <p:sp>
        <p:nvSpPr>
          <p:cNvPr id="131" name="Shape 131"/>
          <p:cNvSpPr txBox="1"/>
          <p:nvPr>
            <p:ph idx="2" type="subTitle"/>
          </p:nvPr>
        </p:nvSpPr>
        <p:spPr>
          <a:xfrm>
            <a:off x="311700" y="4734689"/>
            <a:ext cx="4779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hlinkClick r:id="rId3"/>
              </a:rPr>
              <a:t>https://www.npmjs.com/package/wshot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 title="wshot-shar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663" y="-190750"/>
            <a:ext cx="7366675" cy="55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0" l="7140" r="0" t="2496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>
            <p:ph idx="4294967295" type="body"/>
          </p:nvPr>
        </p:nvSpPr>
        <p:spPr>
          <a:xfrm>
            <a:off x="311700" y="160425"/>
            <a:ext cx="85206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chemeClr val="lt2"/>
                </a:solidFill>
                <a:highlight>
                  <a:schemeClr val="dk2"/>
                </a:highlight>
              </a:rPr>
              <a:t>something useful</a:t>
            </a:r>
            <a:endParaRPr sz="2400">
              <a:solidFill>
                <a:schemeClr val="lt2"/>
              </a:solidFill>
              <a:highlight>
                <a:schemeClr val="dk2"/>
              </a:highlight>
            </a:endParaRPr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249275" y="1488775"/>
            <a:ext cx="8520600" cy="13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GB"/>
              <a:t>booyakasha!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336826" cy="465677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60425"/>
            <a:ext cx="85206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something useful</a:t>
            </a:r>
            <a:endParaRPr/>
          </a:p>
        </p:txBody>
      </p:sp>
      <p:sp>
        <p:nvSpPr>
          <p:cNvPr id="150" name="Shape 150"/>
          <p:cNvSpPr txBox="1"/>
          <p:nvPr>
            <p:ph idx="2" type="subTitle"/>
          </p:nvPr>
        </p:nvSpPr>
        <p:spPr>
          <a:xfrm>
            <a:off x="311700" y="4734700"/>
            <a:ext cx="852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hlinkClick r:id="rId4"/>
              </a:rPr>
              <a:t>https://appleinsider.com/articles/18/02/27/tip-how-to-create-a-list-of-all-the-files-inside-a-macos-directory-in-seconds-with-textedit</a:t>
            </a:r>
            <a:endParaRPr sz="1400"/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249275" y="1488775"/>
            <a:ext cx="8520600" cy="13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800"/>
              </a:spcBef>
              <a:spcAft>
                <a:spcPts val="1800"/>
              </a:spcAft>
              <a:buNone/>
            </a:pPr>
            <a:r>
              <a:rPr lang="en-GB" sz="4800">
                <a:solidFill>
                  <a:schemeClr val="lt2"/>
                </a:solidFill>
                <a:highlight>
                  <a:schemeClr val="dk2"/>
                </a:highlight>
              </a:rPr>
              <a:t>make </a:t>
            </a:r>
            <a:r>
              <a:rPr lang="en-GB" sz="4800">
                <a:solidFill>
                  <a:schemeClr val="lt2"/>
                </a:solidFill>
                <a:highlight>
                  <a:schemeClr val="dk2"/>
                </a:highlight>
              </a:rPr>
              <a:t>url list</a:t>
            </a:r>
            <a:endParaRPr sz="4800">
              <a:solidFill>
                <a:schemeClr val="lt2"/>
              </a:solidFill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30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GB" sz="4800"/>
              <a:t>demonstration</a:t>
            </a:r>
            <a:r>
              <a:rPr lang="en-GB" sz="4800"/>
              <a:t> </a:t>
            </a:r>
            <a:endParaRPr sz="4800"/>
          </a:p>
        </p:txBody>
      </p:sp>
      <p:sp>
        <p:nvSpPr>
          <p:cNvPr id="157" name="Shape 157"/>
          <p:cNvSpPr txBox="1"/>
          <p:nvPr>
            <p:ph idx="2" type="subTitle"/>
          </p:nvPr>
        </p:nvSpPr>
        <p:spPr>
          <a:xfrm>
            <a:off x="311700" y="4734689"/>
            <a:ext cx="4779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@hindsightery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60425"/>
            <a:ext cx="85206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something useful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811800" y="776100"/>
            <a:ext cx="8020500" cy="35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2400"/>
              </a:spcBef>
              <a:spcAft>
                <a:spcPts val="0"/>
              </a:spcAft>
              <a:buSzPts val="3600"/>
              <a:buAutoNum type="arabicPeriod"/>
            </a:pPr>
            <a:r>
              <a:rPr b="0" lang="en-GB"/>
              <a:t>obviously?</a:t>
            </a:r>
            <a:endParaRPr b="0"/>
          </a:p>
          <a:p>
            <a:pPr indent="-457200" lvl="0" marL="457200" rtl="0">
              <a:spcBef>
                <a:spcPts val="2400"/>
              </a:spcBef>
              <a:spcAft>
                <a:spcPts val="0"/>
              </a:spcAft>
              <a:buSzPts val="3600"/>
              <a:buAutoNum type="arabicPeriod"/>
            </a:pPr>
            <a:r>
              <a:rPr b="0" lang="en-GB"/>
              <a:t>something useful</a:t>
            </a:r>
            <a:endParaRPr b="0"/>
          </a:p>
          <a:p>
            <a:pPr indent="-457200" lvl="0" marL="457200" rtl="0">
              <a:spcBef>
                <a:spcPts val="2400"/>
              </a:spcBef>
              <a:spcAft>
                <a:spcPts val="1000"/>
              </a:spcAft>
              <a:buSzPts val="3600"/>
              <a:buAutoNum type="arabicPeriod"/>
            </a:pPr>
            <a:r>
              <a:rPr lang="en-GB" sz="4800"/>
              <a:t>reflections</a:t>
            </a:r>
            <a:endParaRPr sz="4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30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GB" sz="4800"/>
              <a:t>better</a:t>
            </a:r>
            <a:r>
              <a:rPr lang="en-GB" sz="4800"/>
              <a:t> </a:t>
            </a:r>
            <a:endParaRPr sz="4800"/>
          </a:p>
        </p:txBody>
      </p:sp>
      <p:sp>
        <p:nvSpPr>
          <p:cNvPr id="169" name="Shape 169"/>
          <p:cNvSpPr txBox="1"/>
          <p:nvPr>
            <p:ph idx="2" type="subTitle"/>
          </p:nvPr>
        </p:nvSpPr>
        <p:spPr>
          <a:xfrm>
            <a:off x="311700" y="4734689"/>
            <a:ext cx="4779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@hindsightery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60425"/>
            <a:ext cx="85206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reflections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Shape 175"/>
          <p:cNvGrpSpPr/>
          <p:nvPr/>
        </p:nvGrpSpPr>
        <p:grpSpPr>
          <a:xfrm>
            <a:off x="5496905" y="1019803"/>
            <a:ext cx="3291400" cy="10097878"/>
            <a:chOff x="5852600" y="754462"/>
            <a:chExt cx="3291400" cy="10097878"/>
          </a:xfrm>
        </p:grpSpPr>
        <p:pic>
          <p:nvPicPr>
            <p:cNvPr id="176" name="Shape 17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52600" y="754462"/>
              <a:ext cx="3291400" cy="6572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Shape 17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48650" y="1188015"/>
              <a:ext cx="2899300" cy="96643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60425"/>
            <a:ext cx="85206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reflections</a:t>
            </a:r>
            <a:endParaRPr/>
          </a:p>
        </p:txBody>
      </p:sp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30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GB" sz="4800"/>
              <a:t>mobile phone</a:t>
            </a:r>
            <a:r>
              <a:rPr lang="en-GB" sz="4800"/>
              <a:t> </a:t>
            </a:r>
            <a:endParaRPr sz="4800"/>
          </a:p>
        </p:txBody>
      </p:sp>
      <p:sp>
        <p:nvSpPr>
          <p:cNvPr id="180" name="Shape 180"/>
          <p:cNvSpPr txBox="1"/>
          <p:nvPr>
            <p:ph idx="2" type="subTitle"/>
          </p:nvPr>
        </p:nvSpPr>
        <p:spPr>
          <a:xfrm>
            <a:off x="311700" y="4734689"/>
            <a:ext cx="4779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&gt; wshot urls.txt --width 360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30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GB" sz="4800"/>
              <a:t>@joelanman</a:t>
            </a:r>
            <a:r>
              <a:rPr lang="en-GB" sz="4800"/>
              <a:t> </a:t>
            </a:r>
            <a:r>
              <a:rPr b="0" lang="en-GB" sz="4800">
                <a:solidFill>
                  <a:schemeClr val="dk1"/>
                </a:solidFill>
              </a:rPr>
              <a:t>👍</a:t>
            </a:r>
            <a:endParaRPr sz="4800"/>
          </a:p>
        </p:txBody>
      </p:sp>
      <p:sp>
        <p:nvSpPr>
          <p:cNvPr id="186" name="Shape 186"/>
          <p:cNvSpPr txBox="1"/>
          <p:nvPr>
            <p:ph idx="2" type="subTitle"/>
          </p:nvPr>
        </p:nvSpPr>
        <p:spPr>
          <a:xfrm>
            <a:off x="311700" y="4734689"/>
            <a:ext cx="4779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hlinkClick r:id="rId3"/>
              </a:rPr>
              <a:t>https://www.npmjs.com/package/wshot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60425"/>
            <a:ext cx="85206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reflections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30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GB" sz="4800"/>
              <a:t>end</a:t>
            </a:r>
            <a:r>
              <a:rPr lang="en-GB" sz="4800"/>
              <a:t> </a:t>
            </a:r>
            <a:endParaRPr sz="4800"/>
          </a:p>
        </p:txBody>
      </p:sp>
      <p:sp>
        <p:nvSpPr>
          <p:cNvPr id="193" name="Shape 193"/>
          <p:cNvSpPr txBox="1"/>
          <p:nvPr>
            <p:ph idx="2" type="subTitle"/>
          </p:nvPr>
        </p:nvSpPr>
        <p:spPr>
          <a:xfrm>
            <a:off x="311700" y="4734689"/>
            <a:ext cx="4779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@hindsightery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811800" y="776100"/>
            <a:ext cx="8020500" cy="35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>
              <a:spcBef>
                <a:spcPts val="2400"/>
              </a:spcBef>
              <a:spcAft>
                <a:spcPts val="0"/>
              </a:spcAft>
              <a:buSzPts val="3600"/>
              <a:buAutoNum type="arabicPeriod"/>
            </a:pPr>
            <a:r>
              <a:rPr lang="en-GB" sz="4800"/>
              <a:t>obviously?</a:t>
            </a:r>
            <a:endParaRPr sz="4800"/>
          </a:p>
          <a:p>
            <a:pPr indent="-457200" lvl="0" marL="457200">
              <a:spcBef>
                <a:spcPts val="2400"/>
              </a:spcBef>
              <a:spcAft>
                <a:spcPts val="0"/>
              </a:spcAft>
              <a:buSzPts val="3600"/>
              <a:buAutoNum type="arabicPeriod"/>
            </a:pPr>
            <a:r>
              <a:rPr b="0" lang="en-GB"/>
              <a:t>something useful</a:t>
            </a:r>
            <a:endParaRPr b="0"/>
          </a:p>
          <a:p>
            <a:pPr indent="-457200" lvl="0" marL="457200">
              <a:spcBef>
                <a:spcPts val="2400"/>
              </a:spcBef>
              <a:spcAft>
                <a:spcPts val="1000"/>
              </a:spcAft>
              <a:buSzPts val="3600"/>
              <a:buAutoNum type="arabicPeriod"/>
            </a:pPr>
            <a:r>
              <a:rPr b="0" lang="en-GB"/>
              <a:t>reflections</a:t>
            </a:r>
            <a:endParaRPr b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30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GB" sz="4800"/>
              <a:t>screenshots are brilliant</a:t>
            </a:r>
            <a:endParaRPr sz="4800"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60425"/>
            <a:ext cx="85206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obviously</a:t>
            </a:r>
            <a:endParaRPr/>
          </a:p>
        </p:txBody>
      </p:sp>
      <p:sp>
        <p:nvSpPr>
          <p:cNvPr id="84" name="Shape 84"/>
          <p:cNvSpPr txBox="1"/>
          <p:nvPr>
            <p:ph idx="2" type="subTitle"/>
          </p:nvPr>
        </p:nvSpPr>
        <p:spPr>
          <a:xfrm>
            <a:off x="311700" y="4734689"/>
            <a:ext cx="4779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@hindsightery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2460" l="0" r="0" t="22538"/>
          <a:stretch/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>
            <p:ph type="title"/>
          </p:nvPr>
        </p:nvSpPr>
        <p:spPr>
          <a:xfrm>
            <a:off x="249275" y="1488775"/>
            <a:ext cx="8520600" cy="13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GB"/>
              <a:t>showing a service</a:t>
            </a:r>
            <a:endParaRPr/>
          </a:p>
        </p:txBody>
      </p:sp>
      <p:sp>
        <p:nvSpPr>
          <p:cNvPr id="91" name="Shape 91"/>
          <p:cNvSpPr txBox="1"/>
          <p:nvPr>
            <p:ph idx="4294967295" type="body"/>
          </p:nvPr>
        </p:nvSpPr>
        <p:spPr>
          <a:xfrm>
            <a:off x="311700" y="160425"/>
            <a:ext cx="85206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chemeClr val="lt2"/>
                </a:solidFill>
                <a:highlight>
                  <a:schemeClr val="dk2"/>
                </a:highlight>
              </a:rPr>
              <a:t>obviously</a:t>
            </a:r>
            <a:endParaRPr sz="2400">
              <a:solidFill>
                <a:schemeClr val="lt2"/>
              </a:solidFill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32050" l="7929" r="16547" t="1135"/>
          <a:stretch/>
        </p:blipFill>
        <p:spPr>
          <a:xfrm>
            <a:off x="4783125" y="0"/>
            <a:ext cx="4360876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type="title"/>
          </p:nvPr>
        </p:nvSpPr>
        <p:spPr>
          <a:xfrm>
            <a:off x="249275" y="1488775"/>
            <a:ext cx="8520600" cy="13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GB" sz="4800"/>
              <a:t>iterating</a:t>
            </a:r>
            <a:endParaRPr sz="4800"/>
          </a:p>
        </p:txBody>
      </p:sp>
      <p:sp>
        <p:nvSpPr>
          <p:cNvPr id="98" name="Shape 98"/>
          <p:cNvSpPr txBox="1"/>
          <p:nvPr>
            <p:ph idx="4294967295" type="body"/>
          </p:nvPr>
        </p:nvSpPr>
        <p:spPr>
          <a:xfrm>
            <a:off x="311700" y="160425"/>
            <a:ext cx="85206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chemeClr val="lt2"/>
                </a:solidFill>
                <a:highlight>
                  <a:schemeClr val="dk2"/>
                </a:highlight>
              </a:rPr>
              <a:t>obviously</a:t>
            </a:r>
            <a:endParaRPr sz="2400">
              <a:solidFill>
                <a:schemeClr val="lt2"/>
              </a:solidFill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14741" l="8917" r="0" t="16947"/>
          <a:stretch/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>
            <p:ph type="title"/>
          </p:nvPr>
        </p:nvSpPr>
        <p:spPr>
          <a:xfrm>
            <a:off x="249275" y="1488775"/>
            <a:ext cx="8520600" cy="13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GB"/>
              <a:t>usability observations</a:t>
            </a:r>
            <a:endParaRPr/>
          </a:p>
        </p:txBody>
      </p:sp>
      <p:sp>
        <p:nvSpPr>
          <p:cNvPr id="105" name="Shape 105"/>
          <p:cNvSpPr txBox="1"/>
          <p:nvPr>
            <p:ph idx="4294967295" type="body"/>
          </p:nvPr>
        </p:nvSpPr>
        <p:spPr>
          <a:xfrm>
            <a:off x="311700" y="160425"/>
            <a:ext cx="85206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chemeClr val="lt2"/>
                </a:solidFill>
                <a:highlight>
                  <a:schemeClr val="dk2"/>
                </a:highlight>
              </a:rPr>
              <a:t>obviously</a:t>
            </a:r>
            <a:endParaRPr sz="2400">
              <a:solidFill>
                <a:schemeClr val="lt2"/>
              </a:solidFill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21958" l="8424" r="0" t="9355"/>
          <a:stretch/>
        </p:blipFill>
        <p:spPr>
          <a:xfrm>
            <a:off x="4837975" y="0"/>
            <a:ext cx="514324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>
            <p:ph type="title"/>
          </p:nvPr>
        </p:nvSpPr>
        <p:spPr>
          <a:xfrm>
            <a:off x="249275" y="1488775"/>
            <a:ext cx="8520600" cy="13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GB" sz="4800"/>
              <a:t>sharing ideas</a:t>
            </a:r>
            <a:endParaRPr sz="4800"/>
          </a:p>
        </p:txBody>
      </p:sp>
      <p:sp>
        <p:nvSpPr>
          <p:cNvPr id="112" name="Shape 112"/>
          <p:cNvSpPr txBox="1"/>
          <p:nvPr>
            <p:ph idx="4294967295" type="body"/>
          </p:nvPr>
        </p:nvSpPr>
        <p:spPr>
          <a:xfrm>
            <a:off x="311700" y="160425"/>
            <a:ext cx="85206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chemeClr val="lt2"/>
                </a:solidFill>
                <a:highlight>
                  <a:schemeClr val="dk2"/>
                </a:highlight>
              </a:rPr>
              <a:t>obviously</a:t>
            </a:r>
            <a:endParaRPr sz="2400">
              <a:solidFill>
                <a:schemeClr val="lt2"/>
              </a:solidFill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30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GB" sz="4800"/>
              <a:t>one at a time, manually, sucks </a:t>
            </a:r>
            <a:endParaRPr sz="4800"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60425"/>
            <a:ext cx="85206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obviously</a:t>
            </a:r>
            <a:endParaRPr/>
          </a:p>
        </p:txBody>
      </p:sp>
      <p:sp>
        <p:nvSpPr>
          <p:cNvPr id="119" name="Shape 119"/>
          <p:cNvSpPr txBox="1"/>
          <p:nvPr>
            <p:ph idx="2" type="subTitle"/>
          </p:nvPr>
        </p:nvSpPr>
        <p:spPr>
          <a:xfrm>
            <a:off x="311700" y="4734689"/>
            <a:ext cx="4779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@hindsightery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811800" y="776100"/>
            <a:ext cx="8020500" cy="35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2400"/>
              </a:spcBef>
              <a:spcAft>
                <a:spcPts val="0"/>
              </a:spcAft>
              <a:buSzPts val="3600"/>
              <a:buAutoNum type="arabicPeriod"/>
            </a:pPr>
            <a:r>
              <a:rPr b="0" lang="en-GB"/>
              <a:t>obviously?</a:t>
            </a:r>
            <a:endParaRPr b="0"/>
          </a:p>
          <a:p>
            <a:pPr indent="-457200" lvl="0" marL="457200" rtl="0">
              <a:spcBef>
                <a:spcPts val="2400"/>
              </a:spcBef>
              <a:spcAft>
                <a:spcPts val="0"/>
              </a:spcAft>
              <a:buSzPts val="3600"/>
              <a:buAutoNum type="arabicPeriod"/>
            </a:pPr>
            <a:r>
              <a:rPr lang="en-GB" sz="4800"/>
              <a:t>something</a:t>
            </a:r>
            <a:r>
              <a:rPr b="0" lang="en-GB"/>
              <a:t> </a:t>
            </a:r>
            <a:r>
              <a:rPr lang="en-GB" sz="4800"/>
              <a:t>useful</a:t>
            </a:r>
            <a:endParaRPr sz="4800"/>
          </a:p>
          <a:p>
            <a:pPr indent="-457200" lvl="0" marL="457200" rtl="0">
              <a:spcBef>
                <a:spcPts val="2400"/>
              </a:spcBef>
              <a:spcAft>
                <a:spcPts val="1000"/>
              </a:spcAft>
              <a:buSzPts val="3600"/>
              <a:buAutoNum type="arabicPeriod"/>
            </a:pPr>
            <a:r>
              <a:rPr b="0" lang="en-GB"/>
              <a:t>reflections</a:t>
            </a:r>
            <a:endParaRPr b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rtlett-Davies Whitelabe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