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ed5d1c1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ed5d1c1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ed5d1c13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9ed5d1c13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ed5d1c13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ed5d1c13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9ed5d1c13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9ed5d1c13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ed5d1c13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ed5d1c13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cb43c841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cb43c841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ed5d1c13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ed5d1c13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ed5d1c13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ed5d1c13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ed5d1c13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ed5d1c13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d97e3d3c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d97e3d3c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d97e3d3c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d97e3d3c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cb43c841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cb43c841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d97e3d3c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d97e3d3c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Operating Systems: Lab 7</a:t>
            </a:r>
            <a:endParaRPr/>
          </a:p>
        </p:txBody>
      </p:sp>
      <p:sp>
        <p:nvSpPr>
          <p:cNvPr id="55" name="Google Shape;55;p13"/>
          <p:cNvSpPr txBox="1"/>
          <p:nvPr>
            <p:ph idx="1" type="subTitle"/>
          </p:nvPr>
        </p:nvSpPr>
        <p:spPr>
          <a:xfrm>
            <a:off x="311700" y="2931175"/>
            <a:ext cx="8520600" cy="148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a:t>Juliana Shihadeh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256400" y="297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Pointer 1: When you FTP</a:t>
            </a:r>
            <a:endParaRPr/>
          </a:p>
        </p:txBody>
      </p:sp>
      <p:sp>
        <p:nvSpPr>
          <p:cNvPr id="108" name="Google Shape;108;p22"/>
          <p:cNvSpPr txBox="1"/>
          <p:nvPr/>
        </p:nvSpPr>
        <p:spPr>
          <a:xfrm>
            <a:off x="465050" y="1294050"/>
            <a:ext cx="7293000" cy="25554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FFFFF"/>
                </a:solidFill>
              </a:rPr>
              <a:t>Your username is always: root</a:t>
            </a:r>
            <a:endParaRPr sz="1100">
              <a:solidFill>
                <a:srgbClr val="FFFFFF"/>
              </a:solidFill>
            </a:endParaRPr>
          </a:p>
          <a:p>
            <a:pPr indent="0" lvl="0" marL="0" rtl="0" algn="l">
              <a:lnSpc>
                <a:spcPct val="115000"/>
              </a:lnSpc>
              <a:spcBef>
                <a:spcPts val="0"/>
              </a:spcBef>
              <a:spcAft>
                <a:spcPts val="0"/>
              </a:spcAft>
              <a:buNone/>
            </a:pPr>
            <a:r>
              <a:t/>
            </a:r>
            <a:endParaRPr sz="1100">
              <a:solidFill>
                <a:srgbClr val="FFFFFF"/>
              </a:solidFill>
            </a:endParaRPr>
          </a:p>
          <a:p>
            <a:pPr indent="0" lvl="0" marL="0" rtl="0" algn="l">
              <a:lnSpc>
                <a:spcPct val="115000"/>
              </a:lnSpc>
              <a:spcBef>
                <a:spcPts val="0"/>
              </a:spcBef>
              <a:spcAft>
                <a:spcPts val="0"/>
              </a:spcAft>
              <a:buNone/>
            </a:pPr>
            <a:r>
              <a:rPr lang="en" sz="1100">
                <a:solidFill>
                  <a:srgbClr val="FFFFFF"/>
                </a:solidFill>
              </a:rPr>
              <a:t>But you need to create your own password using the command “passwd” so you can create a password</a:t>
            </a:r>
            <a:endParaRPr sz="11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256400" y="297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Pointer 2: </a:t>
            </a:r>
            <a:endParaRPr/>
          </a:p>
        </p:txBody>
      </p:sp>
      <p:sp>
        <p:nvSpPr>
          <p:cNvPr id="114" name="Google Shape;114;p23"/>
          <p:cNvSpPr txBox="1"/>
          <p:nvPr/>
        </p:nvSpPr>
        <p:spPr>
          <a:xfrm>
            <a:off x="465050" y="1294050"/>
            <a:ext cx="7293000" cy="25554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FFFFF"/>
                </a:solidFill>
              </a:rPr>
              <a:t>ftp IPADDRESS</a:t>
            </a:r>
            <a:endParaRPr sz="1100">
              <a:solidFill>
                <a:srgbClr val="FFFFFF"/>
              </a:solidFill>
            </a:endParaRPr>
          </a:p>
          <a:p>
            <a:pPr indent="0" lvl="0" marL="0" rtl="0" algn="l">
              <a:lnSpc>
                <a:spcPct val="115000"/>
              </a:lnSpc>
              <a:spcBef>
                <a:spcPts val="0"/>
              </a:spcBef>
              <a:spcAft>
                <a:spcPts val="0"/>
              </a:spcAft>
              <a:buNone/>
            </a:pPr>
            <a:r>
              <a:t/>
            </a:r>
            <a:endParaRPr sz="1100">
              <a:solidFill>
                <a:srgbClr val="FFFFFF"/>
              </a:solidFill>
            </a:endParaRPr>
          </a:p>
          <a:p>
            <a:pPr indent="0" lvl="0" marL="0" rtl="0" algn="l">
              <a:lnSpc>
                <a:spcPct val="115000"/>
              </a:lnSpc>
              <a:spcBef>
                <a:spcPts val="0"/>
              </a:spcBef>
              <a:spcAft>
                <a:spcPts val="0"/>
              </a:spcAft>
              <a:buNone/>
            </a:pPr>
            <a:r>
              <a:rPr lang="en" sz="1100">
                <a:solidFill>
                  <a:srgbClr val="FFFFFF"/>
                </a:solidFill>
              </a:rPr>
              <a:t>After entering that, a line should show up along the lines of:</a:t>
            </a:r>
            <a:endParaRPr sz="1100">
              <a:solidFill>
                <a:srgbClr val="FFFFFF"/>
              </a:solidFill>
            </a:endParaRPr>
          </a:p>
          <a:p>
            <a:pPr indent="0" lvl="0" marL="0" rtl="0" algn="l">
              <a:lnSpc>
                <a:spcPct val="115000"/>
              </a:lnSpc>
              <a:spcBef>
                <a:spcPts val="0"/>
              </a:spcBef>
              <a:spcAft>
                <a:spcPts val="0"/>
              </a:spcAft>
              <a:buNone/>
            </a:pPr>
            <a:r>
              <a:t/>
            </a:r>
            <a:endParaRPr sz="1100">
              <a:solidFill>
                <a:srgbClr val="FFFFFF"/>
              </a:solidFill>
            </a:endParaRPr>
          </a:p>
          <a:p>
            <a:pPr indent="0" lvl="0" marL="0" rtl="0" algn="l">
              <a:lnSpc>
                <a:spcPct val="115000"/>
              </a:lnSpc>
              <a:spcBef>
                <a:spcPts val="0"/>
              </a:spcBef>
              <a:spcAft>
                <a:spcPts val="0"/>
              </a:spcAft>
              <a:buNone/>
            </a:pPr>
            <a:r>
              <a:rPr lang="en" sz="1100">
                <a:solidFill>
                  <a:srgbClr val="FFFFFF"/>
                </a:solidFill>
              </a:rPr>
              <a:t>(....</a:t>
            </a:r>
            <a:r>
              <a:rPr i="1" lang="en" sz="1100">
                <a:solidFill>
                  <a:srgbClr val="FFFFFF"/>
                </a:solidFill>
              </a:rPr>
              <a:t>thestudent’sname…)</a:t>
            </a:r>
            <a:r>
              <a:rPr lang="en" sz="1100">
                <a:solidFill>
                  <a:srgbClr val="FFFFFF"/>
                </a:solidFill>
              </a:rPr>
              <a:t>: </a:t>
            </a:r>
            <a:endParaRPr sz="1100">
              <a:solidFill>
                <a:srgbClr val="FFFFFF"/>
              </a:solidFill>
            </a:endParaRPr>
          </a:p>
          <a:p>
            <a:pPr indent="0" lvl="0" marL="0" rtl="0" algn="l">
              <a:lnSpc>
                <a:spcPct val="115000"/>
              </a:lnSpc>
              <a:spcBef>
                <a:spcPts val="0"/>
              </a:spcBef>
              <a:spcAft>
                <a:spcPts val="0"/>
              </a:spcAft>
              <a:buNone/>
            </a:pPr>
            <a:r>
              <a:t/>
            </a:r>
            <a:endParaRPr sz="1100">
              <a:solidFill>
                <a:srgbClr val="FFFFFF"/>
              </a:solidFill>
            </a:endParaRPr>
          </a:p>
          <a:p>
            <a:pPr indent="0" lvl="0" marL="0" rtl="0" algn="l">
              <a:lnSpc>
                <a:spcPct val="115000"/>
              </a:lnSpc>
              <a:spcBef>
                <a:spcPts val="0"/>
              </a:spcBef>
              <a:spcAft>
                <a:spcPts val="0"/>
              </a:spcAft>
              <a:buNone/>
            </a:pPr>
            <a:r>
              <a:rPr lang="en" sz="1100">
                <a:solidFill>
                  <a:srgbClr val="FFFFFF"/>
                </a:solidFill>
              </a:rPr>
              <a:t>Once you see that type in the word: </a:t>
            </a:r>
            <a:endParaRPr sz="1100">
              <a:solidFill>
                <a:srgbClr val="FFFFFF"/>
              </a:solidFill>
            </a:endParaRPr>
          </a:p>
          <a:p>
            <a:pPr indent="0" lvl="0" marL="0" rtl="0" algn="l">
              <a:lnSpc>
                <a:spcPct val="115000"/>
              </a:lnSpc>
              <a:spcBef>
                <a:spcPts val="0"/>
              </a:spcBef>
              <a:spcAft>
                <a:spcPts val="0"/>
              </a:spcAft>
              <a:buNone/>
            </a:pPr>
            <a:r>
              <a:t/>
            </a:r>
            <a:endParaRPr sz="1100">
              <a:solidFill>
                <a:srgbClr val="FFFFFF"/>
              </a:solidFill>
            </a:endParaRPr>
          </a:p>
          <a:p>
            <a:pPr indent="0" lvl="0" marL="0" rtl="0" algn="l">
              <a:lnSpc>
                <a:spcPct val="115000"/>
              </a:lnSpc>
              <a:spcBef>
                <a:spcPts val="0"/>
              </a:spcBef>
              <a:spcAft>
                <a:spcPts val="0"/>
              </a:spcAft>
              <a:buNone/>
            </a:pPr>
            <a:r>
              <a:rPr lang="en" sz="1100">
                <a:solidFill>
                  <a:srgbClr val="FFFFFF"/>
                </a:solidFill>
              </a:rPr>
              <a:t>root</a:t>
            </a:r>
            <a:endParaRPr sz="1100">
              <a:solidFill>
                <a:srgbClr val="FFFFFF"/>
              </a:solidFill>
            </a:endParaRPr>
          </a:p>
          <a:p>
            <a:pPr indent="0" lvl="0" marL="0" rtl="0" algn="l">
              <a:lnSpc>
                <a:spcPct val="115000"/>
              </a:lnSpc>
              <a:spcBef>
                <a:spcPts val="0"/>
              </a:spcBef>
              <a:spcAft>
                <a:spcPts val="0"/>
              </a:spcAft>
              <a:buNone/>
            </a:pPr>
            <a:r>
              <a:t/>
            </a:r>
            <a:endParaRPr sz="1100">
              <a:solidFill>
                <a:srgbClr val="FFFFFF"/>
              </a:solidFill>
            </a:endParaRPr>
          </a:p>
          <a:p>
            <a:pPr indent="0" lvl="0" marL="0" rtl="0" algn="l">
              <a:lnSpc>
                <a:spcPct val="115000"/>
              </a:lnSpc>
              <a:spcBef>
                <a:spcPts val="0"/>
              </a:spcBef>
              <a:spcAft>
                <a:spcPts val="0"/>
              </a:spcAft>
              <a:buNone/>
            </a:pPr>
            <a:r>
              <a:rPr lang="en" sz="1100">
                <a:solidFill>
                  <a:srgbClr val="FFFFFF"/>
                </a:solidFill>
              </a:rPr>
              <a:t>Otherwise, your system won’t connect to the vmware you set up</a:t>
            </a:r>
            <a:endParaRPr sz="11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256400" y="297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Pointer 3: </a:t>
            </a:r>
            <a:endParaRPr/>
          </a:p>
        </p:txBody>
      </p:sp>
      <p:sp>
        <p:nvSpPr>
          <p:cNvPr id="120" name="Google Shape;120;p24"/>
          <p:cNvSpPr txBox="1"/>
          <p:nvPr/>
        </p:nvSpPr>
        <p:spPr>
          <a:xfrm>
            <a:off x="465050" y="1294050"/>
            <a:ext cx="7562100" cy="25554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u="sng">
                <a:solidFill>
                  <a:srgbClr val="FFFFFF"/>
                </a:solidFill>
              </a:rPr>
              <a:t>421 error:</a:t>
            </a:r>
            <a:endParaRPr b="1" sz="1100" u="sng">
              <a:solidFill>
                <a:srgbClr val="FFFFFF"/>
              </a:solidFill>
            </a:endParaRPr>
          </a:p>
          <a:p>
            <a:pPr indent="0" lvl="0" marL="0" rtl="0" algn="l">
              <a:lnSpc>
                <a:spcPct val="115000"/>
              </a:lnSpc>
              <a:spcBef>
                <a:spcPts val="0"/>
              </a:spcBef>
              <a:spcAft>
                <a:spcPts val="0"/>
              </a:spcAft>
              <a:buNone/>
            </a:pPr>
            <a:r>
              <a:t/>
            </a:r>
            <a:endParaRPr b="1" sz="1100" u="sng">
              <a:solidFill>
                <a:srgbClr val="FFFFFF"/>
              </a:solidFill>
            </a:endParaRPr>
          </a:p>
          <a:p>
            <a:pPr indent="0" lvl="0" marL="0" rtl="0" algn="l">
              <a:lnSpc>
                <a:spcPct val="115000"/>
              </a:lnSpc>
              <a:spcBef>
                <a:spcPts val="0"/>
              </a:spcBef>
              <a:spcAft>
                <a:spcPts val="0"/>
              </a:spcAft>
              <a:buNone/>
            </a:pPr>
            <a:r>
              <a:rPr lang="en" sz="1100">
                <a:solidFill>
                  <a:srgbClr val="FFFFFF"/>
                </a:solidFill>
              </a:rPr>
              <a:t>It’s most likely you typed the tcpd command with a wrong letter so just reconnect to vmware and rerun your ftcpd command making sure all the letters are typed in correctly </a:t>
            </a:r>
            <a:endParaRPr sz="1100">
              <a:solidFill>
                <a:srgbClr val="FFFFFF"/>
              </a:solidFill>
            </a:endParaRPr>
          </a:p>
          <a:p>
            <a:pPr indent="0" lvl="0" marL="0" rtl="0" algn="l">
              <a:lnSpc>
                <a:spcPct val="115000"/>
              </a:lnSpc>
              <a:spcBef>
                <a:spcPts val="0"/>
              </a:spcBef>
              <a:spcAft>
                <a:spcPts val="0"/>
              </a:spcAft>
              <a:buNone/>
            </a:pPr>
            <a:r>
              <a:t/>
            </a:r>
            <a:endParaRPr sz="1100">
              <a:solidFill>
                <a:srgbClr val="FFFFFF"/>
              </a:solidFill>
            </a:endParaRPr>
          </a:p>
          <a:p>
            <a:pPr indent="0" lvl="0" marL="0" rtl="0" algn="l">
              <a:lnSpc>
                <a:spcPct val="115000"/>
              </a:lnSpc>
              <a:spcBef>
                <a:spcPts val="0"/>
              </a:spcBef>
              <a:spcAft>
                <a:spcPts val="0"/>
              </a:spcAft>
              <a:buNone/>
            </a:pPr>
            <a:r>
              <a:rPr lang="en" sz="1100">
                <a:solidFill>
                  <a:srgbClr val="FFFFFF"/>
                </a:solidFill>
              </a:rPr>
              <a:t>The tcpd command is a step you run in your Virtual Machine </a:t>
            </a:r>
            <a:r>
              <a:rPr i="1" lang="en" sz="1100">
                <a:solidFill>
                  <a:srgbClr val="FFFFFF"/>
                </a:solidFill>
              </a:rPr>
              <a:t>only </a:t>
            </a:r>
            <a:r>
              <a:rPr lang="en" sz="1100">
                <a:solidFill>
                  <a:srgbClr val="FFFFFF"/>
                </a:solidFill>
              </a:rPr>
              <a:t>not your local computer</a:t>
            </a:r>
            <a:endParaRPr sz="11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256400" y="297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Pointer 4: </a:t>
            </a:r>
            <a:endParaRPr/>
          </a:p>
        </p:txBody>
      </p:sp>
      <p:sp>
        <p:nvSpPr>
          <p:cNvPr id="126" name="Google Shape;126;p25"/>
          <p:cNvSpPr txBox="1"/>
          <p:nvPr/>
        </p:nvSpPr>
        <p:spPr>
          <a:xfrm>
            <a:off x="465050" y="1294050"/>
            <a:ext cx="7562100" cy="25554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FFFFF"/>
                </a:solidFill>
              </a:rPr>
              <a:t>ftp put</a:t>
            </a:r>
            <a:endParaRPr sz="1100">
              <a:solidFill>
                <a:srgbClr val="FFFFFF"/>
              </a:solidFill>
            </a:endParaRPr>
          </a:p>
          <a:p>
            <a:pPr indent="0" lvl="0" marL="0" rtl="0" algn="l">
              <a:lnSpc>
                <a:spcPct val="115000"/>
              </a:lnSpc>
              <a:spcBef>
                <a:spcPts val="0"/>
              </a:spcBef>
              <a:spcAft>
                <a:spcPts val="0"/>
              </a:spcAft>
              <a:buNone/>
            </a:pPr>
            <a:r>
              <a:t/>
            </a:r>
            <a:endParaRPr sz="1100">
              <a:solidFill>
                <a:srgbClr val="FFFFFF"/>
              </a:solidFill>
            </a:endParaRPr>
          </a:p>
          <a:p>
            <a:pPr indent="0" lvl="0" marL="0" rtl="0" algn="l">
              <a:lnSpc>
                <a:spcPct val="115000"/>
              </a:lnSpc>
              <a:spcBef>
                <a:spcPts val="0"/>
              </a:spcBef>
              <a:spcAft>
                <a:spcPts val="0"/>
              </a:spcAft>
              <a:buNone/>
            </a:pPr>
            <a:r>
              <a:rPr lang="en" sz="1100">
                <a:solidFill>
                  <a:srgbClr val="FFFFFF"/>
                </a:solidFill>
              </a:rPr>
              <a:t>Students were getting errors when I TAd this lab in this Winter Quarter when they tried running ftp put without first removing the file in their vmware. So I recommend to:</a:t>
            </a:r>
            <a:endParaRPr sz="1100">
              <a:solidFill>
                <a:srgbClr val="FFFFFF"/>
              </a:solidFill>
            </a:endParaRPr>
          </a:p>
          <a:p>
            <a:pPr indent="0" lvl="0" marL="0" rtl="0" algn="l">
              <a:lnSpc>
                <a:spcPct val="115000"/>
              </a:lnSpc>
              <a:spcBef>
                <a:spcPts val="0"/>
              </a:spcBef>
              <a:spcAft>
                <a:spcPts val="0"/>
              </a:spcAft>
              <a:buNone/>
            </a:pPr>
            <a:r>
              <a:t/>
            </a:r>
            <a:endParaRPr sz="1100">
              <a:solidFill>
                <a:srgbClr val="FFFFFF"/>
              </a:solidFill>
            </a:endParaRPr>
          </a:p>
          <a:p>
            <a:pPr indent="-298450" lvl="0" marL="457200" rtl="0" algn="l">
              <a:lnSpc>
                <a:spcPct val="115000"/>
              </a:lnSpc>
              <a:spcBef>
                <a:spcPts val="0"/>
              </a:spcBef>
              <a:spcAft>
                <a:spcPts val="0"/>
              </a:spcAft>
              <a:buClr>
                <a:srgbClr val="FFFFFF"/>
              </a:buClr>
              <a:buSzPts val="1100"/>
              <a:buAutoNum type="arabicPeriod"/>
            </a:pPr>
            <a:r>
              <a:rPr lang="en" sz="1100">
                <a:solidFill>
                  <a:srgbClr val="FFFFFF"/>
                </a:solidFill>
              </a:rPr>
              <a:t>Make sure you have saved the copy you modified that’s on your local computer</a:t>
            </a:r>
            <a:endParaRPr sz="1100">
              <a:solidFill>
                <a:srgbClr val="FFFFFF"/>
              </a:solidFill>
            </a:endParaRPr>
          </a:p>
          <a:p>
            <a:pPr indent="-298450" lvl="0" marL="457200" rtl="0" algn="l">
              <a:lnSpc>
                <a:spcPct val="115000"/>
              </a:lnSpc>
              <a:spcBef>
                <a:spcPts val="0"/>
              </a:spcBef>
              <a:spcAft>
                <a:spcPts val="0"/>
              </a:spcAft>
              <a:buClr>
                <a:srgbClr val="FFFFFF"/>
              </a:buClr>
              <a:buSzPts val="1100"/>
              <a:buAutoNum type="arabicPeriod"/>
            </a:pPr>
            <a:r>
              <a:rPr lang="en" sz="1100">
                <a:solidFill>
                  <a:srgbClr val="FFFFFF"/>
                </a:solidFill>
              </a:rPr>
              <a:t>Then, delete the file on your virtual machine using the “rm” command</a:t>
            </a:r>
            <a:endParaRPr sz="1100">
              <a:solidFill>
                <a:srgbClr val="FFFFFF"/>
              </a:solidFill>
            </a:endParaRPr>
          </a:p>
          <a:p>
            <a:pPr indent="-298450" lvl="0" marL="457200" rtl="0" algn="l">
              <a:lnSpc>
                <a:spcPct val="115000"/>
              </a:lnSpc>
              <a:spcBef>
                <a:spcPts val="0"/>
              </a:spcBef>
              <a:spcAft>
                <a:spcPts val="0"/>
              </a:spcAft>
              <a:buClr>
                <a:srgbClr val="FFFFFF"/>
              </a:buClr>
              <a:buSzPts val="1100"/>
              <a:buAutoNum type="arabicPeriod"/>
            </a:pPr>
            <a:r>
              <a:rPr lang="en" sz="1100">
                <a:solidFill>
                  <a:srgbClr val="FFFFFF"/>
                </a:solidFill>
              </a:rPr>
              <a:t>Finally, run the ftp put command to upload your new version of the file</a:t>
            </a:r>
            <a:endParaRPr sz="1100">
              <a:solidFill>
                <a:srgbClr val="FFFFFF"/>
              </a:solidFill>
            </a:endParaRPr>
          </a:p>
          <a:p>
            <a:pPr indent="0" lvl="0" marL="0" rtl="0" algn="l">
              <a:lnSpc>
                <a:spcPct val="115000"/>
              </a:lnSpc>
              <a:spcBef>
                <a:spcPts val="0"/>
              </a:spcBef>
              <a:spcAft>
                <a:spcPts val="0"/>
              </a:spcAft>
              <a:buNone/>
            </a:pPr>
            <a:r>
              <a:t/>
            </a:r>
            <a:endParaRPr b="1" sz="1100" u="sng">
              <a:solidFill>
                <a:srgbClr val="FFFFFF"/>
              </a:solidFill>
            </a:endParaRPr>
          </a:p>
          <a:p>
            <a:pPr indent="0" lvl="0" marL="0" rtl="0" algn="l">
              <a:lnSpc>
                <a:spcPct val="115000"/>
              </a:lnSpc>
              <a:spcBef>
                <a:spcPts val="0"/>
              </a:spcBef>
              <a:spcAft>
                <a:spcPts val="0"/>
              </a:spcAft>
              <a:buNone/>
            </a:pPr>
            <a:r>
              <a:t/>
            </a:r>
            <a:endParaRPr sz="11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256400" y="297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Pointer 5: </a:t>
            </a:r>
            <a:endParaRPr/>
          </a:p>
        </p:txBody>
      </p:sp>
      <p:sp>
        <p:nvSpPr>
          <p:cNvPr id="132" name="Google Shape;132;p26"/>
          <p:cNvSpPr txBox="1"/>
          <p:nvPr/>
        </p:nvSpPr>
        <p:spPr>
          <a:xfrm>
            <a:off x="465050" y="1294050"/>
            <a:ext cx="7562100" cy="25554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FFFFF"/>
                </a:solidFill>
              </a:rPr>
              <a:t>For running make world</a:t>
            </a:r>
            <a:endParaRPr sz="1100">
              <a:solidFill>
                <a:srgbClr val="FFFFFF"/>
              </a:solidFill>
            </a:endParaRPr>
          </a:p>
          <a:p>
            <a:pPr indent="0" lvl="0" marL="0" rtl="0" algn="l">
              <a:lnSpc>
                <a:spcPct val="115000"/>
              </a:lnSpc>
              <a:spcBef>
                <a:spcPts val="0"/>
              </a:spcBef>
              <a:spcAft>
                <a:spcPts val="0"/>
              </a:spcAft>
              <a:buNone/>
            </a:pPr>
            <a:r>
              <a:t/>
            </a:r>
            <a:endParaRPr sz="1100">
              <a:solidFill>
                <a:srgbClr val="FFFFFF"/>
              </a:solidFill>
            </a:endParaRPr>
          </a:p>
          <a:p>
            <a:pPr indent="0" lvl="0" marL="0" rtl="0" algn="l">
              <a:lnSpc>
                <a:spcPct val="115000"/>
              </a:lnSpc>
              <a:spcBef>
                <a:spcPts val="0"/>
              </a:spcBef>
              <a:spcAft>
                <a:spcPts val="0"/>
              </a:spcAft>
              <a:buNone/>
            </a:pPr>
            <a:r>
              <a:rPr lang="en" sz="1100">
                <a:solidFill>
                  <a:srgbClr val="FFFFFF"/>
                </a:solidFill>
              </a:rPr>
              <a:t>Make sure that you’re in the right directory on your virtual machine before you do that. The directory you need to be in is: /usr/src</a:t>
            </a:r>
            <a:endParaRPr sz="1100">
              <a:solidFill>
                <a:srgbClr val="FFFFFF"/>
              </a:solidFill>
            </a:endParaRPr>
          </a:p>
          <a:p>
            <a:pPr indent="0" lvl="0" marL="0" rtl="0" algn="l">
              <a:lnSpc>
                <a:spcPct val="115000"/>
              </a:lnSpc>
              <a:spcBef>
                <a:spcPts val="0"/>
              </a:spcBef>
              <a:spcAft>
                <a:spcPts val="0"/>
              </a:spcAft>
              <a:buNone/>
            </a:pPr>
            <a:r>
              <a:t/>
            </a:r>
            <a:endParaRPr sz="11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68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week’s focus in lab:</a:t>
            </a:r>
            <a:endParaRPr/>
          </a:p>
        </p:txBody>
      </p:sp>
      <p:sp>
        <p:nvSpPr>
          <p:cNvPr id="61" name="Google Shape;61;p14"/>
          <p:cNvSpPr txBox="1"/>
          <p:nvPr>
            <p:ph idx="1" type="body"/>
          </p:nvPr>
        </p:nvSpPr>
        <p:spPr>
          <a:xfrm>
            <a:off x="299150" y="1126825"/>
            <a:ext cx="8520600" cy="97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Understand Minix Scheduler</a:t>
            </a:r>
            <a:endParaRPr/>
          </a:p>
          <a:p>
            <a:pPr indent="-342900" lvl="0" marL="457200" rtl="0" algn="l">
              <a:spcBef>
                <a:spcPts val="0"/>
              </a:spcBef>
              <a:spcAft>
                <a:spcPts val="0"/>
              </a:spcAft>
              <a:buSzPts val="1800"/>
              <a:buAutoNum type="arabicPeriod"/>
            </a:pPr>
            <a:r>
              <a:rPr lang="en"/>
              <a:t>Modify Minix Scheduler and Observe Changes</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a:t>
            </a:r>
            <a:endParaRPr/>
          </a:p>
        </p:txBody>
      </p:sp>
      <p:sp>
        <p:nvSpPr>
          <p:cNvPr id="67" name="Google Shape;67;p15"/>
          <p:cNvSpPr txBox="1"/>
          <p:nvPr>
            <p:ph idx="1" type="body"/>
          </p:nvPr>
        </p:nvSpPr>
        <p:spPr>
          <a:xfrm>
            <a:off x="311700" y="1152475"/>
            <a:ext cx="8721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Based on last week’s lab we learned how to set up a Minix OS virtual machine</a:t>
            </a:r>
            <a:endParaRPr/>
          </a:p>
          <a:p>
            <a:pPr indent="-342900" lvl="0" marL="457200" rtl="0" algn="l">
              <a:spcBef>
                <a:spcPts val="0"/>
              </a:spcBef>
              <a:spcAft>
                <a:spcPts val="0"/>
              </a:spcAft>
              <a:buSzPts val="1800"/>
              <a:buChar char="●"/>
            </a:pPr>
            <a:r>
              <a:rPr lang="en"/>
              <a:t>How to access the kernel of our virtual machine</a:t>
            </a:r>
            <a:endParaRPr/>
          </a:p>
          <a:p>
            <a:pPr indent="-342900" lvl="0" marL="457200" rtl="0" algn="l">
              <a:spcBef>
                <a:spcPts val="0"/>
              </a:spcBef>
              <a:spcAft>
                <a:spcPts val="0"/>
              </a:spcAft>
              <a:buSzPts val="1800"/>
              <a:buChar char="●"/>
            </a:pPr>
            <a:r>
              <a:rPr lang="en"/>
              <a:t>We learned how to set up and use ftp so we can make changes to files locally on our computer rather than on the virtual machine</a:t>
            </a:r>
            <a:endParaRPr/>
          </a:p>
          <a:p>
            <a:pPr indent="-342900" lvl="0" marL="457200" rtl="0" algn="l">
              <a:spcBef>
                <a:spcPts val="0"/>
              </a:spcBef>
              <a:spcAft>
                <a:spcPts val="0"/>
              </a:spcAft>
              <a:buSzPts val="1800"/>
              <a:buChar char="●"/>
            </a:pPr>
            <a:r>
              <a:rPr lang="en"/>
              <a:t>We learned how to compile changes (make world) and how to rerun the OS after modifying the kernel (reboot)</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Week</a:t>
            </a:r>
            <a:endParaRPr/>
          </a:p>
        </p:txBody>
      </p:sp>
      <p:sp>
        <p:nvSpPr>
          <p:cNvPr id="73" name="Google Shape;73;p16"/>
          <p:cNvSpPr txBox="1"/>
          <p:nvPr>
            <p:ph idx="1" type="body"/>
          </p:nvPr>
        </p:nvSpPr>
        <p:spPr>
          <a:xfrm>
            <a:off x="311700" y="1152475"/>
            <a:ext cx="8520600" cy="2637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We’re going to change how the kernel schedules jobs</a:t>
            </a:r>
            <a:endParaRPr/>
          </a:p>
          <a:p>
            <a:pPr indent="-342900" lvl="0" marL="457200" rtl="0" algn="l">
              <a:spcBef>
                <a:spcPts val="0"/>
              </a:spcBef>
              <a:spcAft>
                <a:spcPts val="0"/>
              </a:spcAft>
              <a:buSzPts val="1800"/>
              <a:buChar char="●"/>
            </a:pPr>
            <a:r>
              <a:rPr lang="en"/>
              <a:t>We’ll be looking at what process the kernel next chooses to run</a:t>
            </a:r>
            <a:endParaRPr/>
          </a:p>
          <a:p>
            <a:pPr indent="-342900" lvl="0" marL="457200" rtl="0" algn="l">
              <a:spcBef>
                <a:spcPts val="0"/>
              </a:spcBef>
              <a:spcAft>
                <a:spcPts val="0"/>
              </a:spcAft>
              <a:buSzPts val="1800"/>
              <a:buChar char="●"/>
            </a:pPr>
            <a:r>
              <a:rPr lang="en"/>
              <a:t>We’re still working in the kernel so that tells us what folder we need to be in</a:t>
            </a:r>
            <a:endParaRPr/>
          </a:p>
          <a:p>
            <a:pPr indent="-342900" lvl="0" marL="457200" rtl="0" algn="l">
              <a:spcBef>
                <a:spcPts val="0"/>
              </a:spcBef>
              <a:spcAft>
                <a:spcPts val="0"/>
              </a:spcAft>
              <a:buSzPts val="1800"/>
              <a:buChar char="●"/>
            </a:pPr>
            <a:r>
              <a:rPr lang="en"/>
              <a:t>Based on the end of the lab document under the “Requirements for the lab” a hint is given to you that tells you what file and what function in the file to make the change in, feel free to confirm with me if you’ve found the right file/function before you make any changes</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371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Idea of Changing the Process Scheduling</a:t>
            </a:r>
            <a:endParaRPr/>
          </a:p>
        </p:txBody>
      </p:sp>
      <p:sp>
        <p:nvSpPr>
          <p:cNvPr id="79" name="Google Shape;79;p17"/>
          <p:cNvSpPr txBox="1"/>
          <p:nvPr>
            <p:ph idx="1" type="body"/>
          </p:nvPr>
        </p:nvSpPr>
        <p:spPr>
          <a:xfrm>
            <a:off x="311700" y="1017125"/>
            <a:ext cx="8781600" cy="3929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Once you find the function, you want to change which job is selected</a:t>
            </a:r>
            <a:endParaRPr/>
          </a:p>
          <a:p>
            <a:pPr indent="-342900" lvl="0" marL="457200" rtl="0" algn="l">
              <a:spcBef>
                <a:spcPts val="0"/>
              </a:spcBef>
              <a:spcAft>
                <a:spcPts val="0"/>
              </a:spcAft>
              <a:buSzPts val="1800"/>
              <a:buChar char="●"/>
            </a:pPr>
            <a:r>
              <a:rPr lang="en"/>
              <a:t>The job selected is determined by a variable q in the function</a:t>
            </a:r>
            <a:endParaRPr/>
          </a:p>
          <a:p>
            <a:pPr indent="-342900" lvl="0" marL="457200" rtl="0" algn="l">
              <a:spcBef>
                <a:spcPts val="0"/>
              </a:spcBef>
              <a:spcAft>
                <a:spcPts val="0"/>
              </a:spcAft>
              <a:buSzPts val="1800"/>
              <a:buChar char="●"/>
            </a:pPr>
            <a:r>
              <a:rPr lang="en"/>
              <a:t>Right now as it is, the scheduler runs jobs in order of priority from highest to lowest from q = 0 to q = NR_SCHED_QUEUES</a:t>
            </a:r>
            <a:endParaRPr/>
          </a:p>
          <a:p>
            <a:pPr indent="-342900" lvl="0" marL="457200" rtl="0" algn="l">
              <a:spcBef>
                <a:spcPts val="0"/>
              </a:spcBef>
              <a:spcAft>
                <a:spcPts val="0"/>
              </a:spcAft>
              <a:buSzPts val="1800"/>
              <a:buChar char="●"/>
            </a:pPr>
            <a:r>
              <a:rPr lang="en"/>
              <a:t>What you want to do is add some randomness to the scheduler to change how the next job is selected </a:t>
            </a:r>
            <a:endParaRPr/>
          </a:p>
          <a:p>
            <a:pPr indent="-342900" lvl="0" marL="457200" rtl="0" algn="l">
              <a:spcBef>
                <a:spcPts val="0"/>
              </a:spcBef>
              <a:spcAft>
                <a:spcPts val="0"/>
              </a:spcAft>
              <a:buSzPts val="1800"/>
              <a:buChar char="●"/>
            </a:pPr>
            <a:r>
              <a:rPr lang="en"/>
              <a:t>However, you don’t want to skip or rerun the highest priority jobs, as described in the lab document as well</a:t>
            </a:r>
            <a:endParaRPr/>
          </a:p>
          <a:p>
            <a:pPr indent="-317500" lvl="1" marL="914400" rtl="0" algn="l">
              <a:spcBef>
                <a:spcPts val="0"/>
              </a:spcBef>
              <a:spcAft>
                <a:spcPts val="0"/>
              </a:spcAft>
              <a:buSzPts val="1400"/>
              <a:buChar char="○"/>
            </a:pPr>
            <a:r>
              <a:rPr lang="en"/>
              <a:t>The highest priority queues are q = 0, 1, and 2 </a:t>
            </a:r>
            <a:endParaRPr/>
          </a:p>
          <a:p>
            <a:pPr indent="-317500" lvl="1" marL="914400" rtl="0" algn="l">
              <a:spcBef>
                <a:spcPts val="0"/>
              </a:spcBef>
              <a:spcAft>
                <a:spcPts val="0"/>
              </a:spcAft>
              <a:buSzPts val="1400"/>
              <a:buChar char="○"/>
            </a:pPr>
            <a:r>
              <a:rPr lang="en"/>
              <a:t>So when q = 0, 1, 2 -&gt; never make any changes</a:t>
            </a:r>
            <a:endParaRPr/>
          </a:p>
          <a:p>
            <a:pPr indent="-342900" lvl="0" marL="457200" rtl="0" algn="l">
              <a:spcBef>
                <a:spcPts val="0"/>
              </a:spcBef>
              <a:spcAft>
                <a:spcPts val="0"/>
              </a:spcAft>
              <a:buSzPts val="1800"/>
              <a:buChar char="●"/>
            </a:pPr>
            <a:r>
              <a:rPr lang="en"/>
              <a:t>When you reassign the value of q you want to reassign it to a lower priority job</a:t>
            </a:r>
            <a:endParaRPr/>
          </a:p>
          <a:p>
            <a:pPr indent="-317500" lvl="1" marL="914400" rtl="0" algn="l">
              <a:spcBef>
                <a:spcPts val="0"/>
              </a:spcBef>
              <a:spcAft>
                <a:spcPts val="0"/>
              </a:spcAft>
              <a:buSzPts val="1400"/>
              <a:buChar char="○"/>
            </a:pPr>
            <a:r>
              <a:rPr lang="en"/>
              <a:t>Don’t reassign q to any of the high priority jobs q = 0, 1, 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371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Idea</a:t>
            </a:r>
            <a:endParaRPr/>
          </a:p>
        </p:txBody>
      </p:sp>
      <p:sp>
        <p:nvSpPr>
          <p:cNvPr id="85" name="Google Shape;85;p18"/>
          <p:cNvSpPr txBox="1"/>
          <p:nvPr>
            <p:ph idx="1" type="body"/>
          </p:nvPr>
        </p:nvSpPr>
        <p:spPr>
          <a:xfrm>
            <a:off x="311700" y="1066350"/>
            <a:ext cx="8781600" cy="3929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Add a probability, say 20% or 30%, so that 20% or 30% time the value of q gets reassigned as long as q &gt; 3</a:t>
            </a:r>
            <a:endParaRPr/>
          </a:p>
          <a:p>
            <a:pPr indent="-342900" lvl="0" marL="457200" rtl="0" algn="l">
              <a:spcBef>
                <a:spcPts val="0"/>
              </a:spcBef>
              <a:spcAft>
                <a:spcPts val="0"/>
              </a:spcAft>
              <a:buSzPts val="1800"/>
              <a:buChar char="●"/>
            </a:pPr>
            <a:r>
              <a:rPr lang="en"/>
              <a:t>You can play around with the probability</a:t>
            </a:r>
            <a:endParaRPr/>
          </a:p>
          <a:p>
            <a:pPr indent="-317500" lvl="1" marL="914400" rtl="0" algn="l">
              <a:spcBef>
                <a:spcPts val="0"/>
              </a:spcBef>
              <a:spcAft>
                <a:spcPts val="0"/>
              </a:spcAft>
              <a:buSzPts val="1400"/>
              <a:buChar char="○"/>
            </a:pPr>
            <a:r>
              <a:rPr lang="en"/>
              <a:t>You don’t want a too high of a probability, otherwise the kernel will end up running too slow </a:t>
            </a:r>
            <a:endParaRPr/>
          </a:p>
          <a:p>
            <a:pPr indent="-317500" lvl="1" marL="914400" rtl="0" algn="l">
              <a:spcBef>
                <a:spcPts val="0"/>
              </a:spcBef>
              <a:spcAft>
                <a:spcPts val="0"/>
              </a:spcAft>
              <a:buSzPts val="1400"/>
              <a:buChar char="○"/>
            </a:pPr>
            <a:r>
              <a:rPr lang="en"/>
              <a:t>You don’t want a too low of a probability, otherwise you won’t really see a change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371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Test</a:t>
            </a:r>
            <a:endParaRPr/>
          </a:p>
        </p:txBody>
      </p:sp>
      <p:sp>
        <p:nvSpPr>
          <p:cNvPr id="91" name="Google Shape;91;p19"/>
          <p:cNvSpPr txBox="1"/>
          <p:nvPr>
            <p:ph idx="1" type="body"/>
          </p:nvPr>
        </p:nvSpPr>
        <p:spPr>
          <a:xfrm>
            <a:off x="311700" y="1066350"/>
            <a:ext cx="8781600" cy="3929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One idea for how to test your change is to just re-compile (make world) and run reboot again</a:t>
            </a:r>
            <a:endParaRPr/>
          </a:p>
          <a:p>
            <a:pPr indent="-342900" lvl="0" marL="457200" rtl="0" algn="l">
              <a:spcBef>
                <a:spcPts val="0"/>
              </a:spcBef>
              <a:spcAft>
                <a:spcPts val="0"/>
              </a:spcAft>
              <a:buSzPts val="1800"/>
              <a:buChar char="●"/>
            </a:pPr>
            <a:r>
              <a:rPr lang="en"/>
              <a:t>Reboot should run slower, you should be able to visually see the text come up slower when you reboot</a:t>
            </a:r>
            <a:endParaRPr/>
          </a:p>
          <a:p>
            <a:pPr indent="-342900" lvl="0" marL="457200" rtl="0" algn="l">
              <a:spcBef>
                <a:spcPts val="0"/>
              </a:spcBef>
              <a:spcAft>
                <a:spcPts val="0"/>
              </a:spcAft>
              <a:buSzPts val="1800"/>
              <a:buChar char="●"/>
            </a:pPr>
            <a:r>
              <a:rPr lang="en"/>
              <a:t>Reboot should be able to fully reboot though, if it gets stuck that means you aren’t changing the scheduler in an effective way</a:t>
            </a:r>
            <a:endParaRPr/>
          </a:p>
          <a:p>
            <a:pPr indent="-342900" lvl="0" marL="457200" rtl="0" algn="l">
              <a:spcBef>
                <a:spcPts val="0"/>
              </a:spcBef>
              <a:spcAft>
                <a:spcPts val="0"/>
              </a:spcAft>
              <a:buSzPts val="1800"/>
              <a:buChar char="●"/>
            </a:pPr>
            <a:r>
              <a:rPr lang="en"/>
              <a:t>You can also write a simple hello program that prints out which process is being run to show how the processes are no longer being run in exact order from q = 0 to NR_SCHED_QUEUES but rather jump around once q &gt; 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to Demo/Submit</a:t>
            </a:r>
            <a:endParaRPr/>
          </a:p>
        </p:txBody>
      </p:sp>
      <p:sp>
        <p:nvSpPr>
          <p:cNvPr id="97" name="Google Shape;97;p20"/>
          <p:cNvSpPr txBox="1"/>
          <p:nvPr>
            <p:ph idx="1" type="body"/>
          </p:nvPr>
        </p:nvSpPr>
        <p:spPr>
          <a:xfrm>
            <a:off x="311700" y="1362650"/>
            <a:ext cx="8520600" cy="261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ADADAD"/>
                </a:solidFill>
              </a:rPr>
              <a:t>Demo: Show me the test you run to show that your kernel scheduler has been modified and explain your change to me to show that you understand how the scheduler works and why your change effects the scheduler</a:t>
            </a:r>
            <a:endParaRPr>
              <a:solidFill>
                <a:srgbClr val="ADADAD"/>
              </a:solidFill>
            </a:endParaRPr>
          </a:p>
          <a:p>
            <a:pPr indent="0" lvl="0" marL="0" rtl="0" algn="l">
              <a:lnSpc>
                <a:spcPct val="115000"/>
              </a:lnSpc>
              <a:spcBef>
                <a:spcPts val="0"/>
              </a:spcBef>
              <a:spcAft>
                <a:spcPts val="0"/>
              </a:spcAft>
              <a:buNone/>
            </a:pPr>
            <a:r>
              <a:t/>
            </a:r>
            <a:endParaRPr>
              <a:solidFill>
                <a:srgbClr val="ADADAD"/>
              </a:solidFill>
            </a:endParaRPr>
          </a:p>
          <a:p>
            <a:pPr indent="0" lvl="0" marL="0" rtl="0" algn="l">
              <a:spcBef>
                <a:spcPts val="0"/>
              </a:spcBef>
              <a:spcAft>
                <a:spcPts val="0"/>
              </a:spcAft>
              <a:buNone/>
            </a:pPr>
            <a:r>
              <a:rPr lang="en"/>
              <a:t>Report: Write up a step by step guideline of what you did, what file you changed, what you changed, and how you observed the change</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219475" y="2285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Tips for Virtual Machine From last week’s Lab</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