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5"/>
    <p:restoredTop sz="94619"/>
  </p:normalViewPr>
  <p:slideViewPr>
    <p:cSldViewPr snapToGrid="0">
      <p:cViewPr varScale="1">
        <p:scale>
          <a:sx n="140" d="100"/>
          <a:sy n="140" d="100"/>
        </p:scale>
        <p:origin x="208" y="2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cb43c841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cb43c841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cb43c841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cb43c841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2924f30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2924f30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2924f30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2924f30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2924f30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2924f30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2924f30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2924f30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2924f308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2924f308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2924f30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2924f30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2924f30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2924f30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Operating Systems: Lab 8</a:t>
            </a:r>
            <a:endParaRPr/>
          </a:p>
        </p:txBody>
      </p:sp>
      <p:sp>
        <p:nvSpPr>
          <p:cNvPr id="55" name="Google Shape;55;p13"/>
          <p:cNvSpPr txBox="1">
            <a:spLocks noGrp="1"/>
          </p:cNvSpPr>
          <p:nvPr>
            <p:ph type="subTitle" idx="1"/>
          </p:nvPr>
        </p:nvSpPr>
        <p:spPr>
          <a:xfrm>
            <a:off x="311700" y="2931175"/>
            <a:ext cx="8520600" cy="14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ctr" rtl="0">
              <a:spcBef>
                <a:spcPts val="0"/>
              </a:spcBef>
              <a:spcAft>
                <a:spcPts val="0"/>
              </a:spcAft>
              <a:buNone/>
            </a:pPr>
            <a:r>
              <a:rPr lang="en" dirty="0"/>
              <a:t>Juliana </a:t>
            </a:r>
            <a:r>
              <a:rPr lang="en" dirty="0" err="1"/>
              <a:t>Shihadeh</a:t>
            </a:r>
            <a:endParaRPr dirty="0"/>
          </a:p>
        </p:txBody>
      </p:sp>
      <p:pic>
        <p:nvPicPr>
          <p:cNvPr id="2" name="Audio Recording Nov 11, 2020 at 1:50:10 PM" descr="Audio Recording Nov 11, 2020 at 1:50:10 PM">
            <a:hlinkClick r:id="" action="ppaction://media"/>
            <a:extLst>
              <a:ext uri="{FF2B5EF4-FFF2-40B4-BE49-F238E27FC236}">
                <a16:creationId xmlns:a16="http://schemas.microsoft.com/office/drawing/2014/main" id="{B79A1B4B-9A03-C24E-A2D3-40B7E4CA86A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530" y="4420075"/>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Lab Deliverables</a:t>
            </a:r>
            <a:endParaRPr/>
          </a:p>
        </p:txBody>
      </p:sp>
      <p:sp>
        <p:nvSpPr>
          <p:cNvPr id="109" name="Google Shape;109;p22"/>
          <p:cNvSpPr txBox="1">
            <a:spLocks noGrp="1"/>
          </p:cNvSpPr>
          <p:nvPr>
            <p:ph type="body" idx="1"/>
          </p:nvPr>
        </p:nvSpPr>
        <p:spPr>
          <a:xfrm>
            <a:off x="311700" y="1362650"/>
            <a:ext cx="8520600" cy="305390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All of your source Code</a:t>
            </a:r>
            <a:endParaRPr dirty="0"/>
          </a:p>
          <a:p>
            <a:pPr lvl="0">
              <a:buAutoNum type="arabicPeriod"/>
            </a:pPr>
            <a:r>
              <a:rPr lang="en" dirty="0"/>
              <a:t>A report including: </a:t>
            </a:r>
          </a:p>
          <a:p>
            <a:pPr lvl="1">
              <a:lnSpc>
                <a:spcPct val="100000"/>
              </a:lnSpc>
            </a:pPr>
            <a:r>
              <a:rPr lang="en" dirty="0"/>
              <a:t>An explanation of you implemented each Page Replacement Algorithms with a sample of the miss rate for each</a:t>
            </a:r>
          </a:p>
          <a:p>
            <a:pPr lvl="1">
              <a:lnSpc>
                <a:spcPct val="100000"/>
              </a:lnSpc>
            </a:pPr>
            <a:r>
              <a:rPr lang="en" dirty="0"/>
              <a:t>How you tested them</a:t>
            </a:r>
          </a:p>
          <a:p>
            <a:pPr lvl="1">
              <a:lnSpc>
                <a:spcPct val="100000"/>
              </a:lnSpc>
            </a:pPr>
            <a:r>
              <a:rPr lang="en" dirty="0"/>
              <a:t>The results you got when testing with your own </a:t>
            </a:r>
            <a:r>
              <a:rPr lang="en" dirty="0" err="1"/>
              <a:t>testInput.txt</a:t>
            </a:r>
            <a:r>
              <a:rPr lang="en" dirty="0"/>
              <a:t> file</a:t>
            </a:r>
          </a:p>
          <a:p>
            <a:pPr lvl="1">
              <a:lnSpc>
                <a:spcPct val="100000"/>
              </a:lnSpc>
            </a:pPr>
            <a:r>
              <a:rPr lang="en" dirty="0"/>
              <a:t>Your data tables/graphs of your hit rates for testing with </a:t>
            </a:r>
            <a:r>
              <a:rPr lang="en" dirty="0" err="1"/>
              <a:t>accesses.txt</a:t>
            </a:r>
            <a:r>
              <a:rPr lang="en" dirty="0"/>
              <a:t> and a discussion of your results discussing the hit rates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68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week’s focus in lab:</a:t>
            </a:r>
            <a:endParaRPr/>
          </a:p>
        </p:txBody>
      </p:sp>
      <p:sp>
        <p:nvSpPr>
          <p:cNvPr id="61" name="Google Shape;61;p14"/>
          <p:cNvSpPr txBox="1">
            <a:spLocks noGrp="1"/>
          </p:cNvSpPr>
          <p:nvPr>
            <p:ph type="body" idx="1"/>
          </p:nvPr>
        </p:nvSpPr>
        <p:spPr>
          <a:xfrm>
            <a:off x="299150" y="1126825"/>
            <a:ext cx="8520600" cy="131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Implementing Page Replacement Algorithms</a:t>
            </a:r>
            <a:endParaRPr/>
          </a:p>
          <a:p>
            <a:pPr marL="457200" lvl="0" indent="-342900" algn="l" rtl="0">
              <a:spcBef>
                <a:spcPts val="0"/>
              </a:spcBef>
              <a:spcAft>
                <a:spcPts val="0"/>
              </a:spcAft>
              <a:buSzPts val="1800"/>
              <a:buAutoNum type="arabicPeriod"/>
            </a:pPr>
            <a:r>
              <a:rPr lang="en"/>
              <a:t>Simulating tests of their performance</a:t>
            </a:r>
            <a:endParaRPr/>
          </a:p>
          <a:p>
            <a:pPr marL="457200" lvl="0" indent="-342900" algn="l" rtl="0">
              <a:spcBef>
                <a:spcPts val="0"/>
              </a:spcBef>
              <a:spcAft>
                <a:spcPts val="0"/>
              </a:spcAft>
              <a:buSzPts val="1800"/>
              <a:buAutoNum type="arabicPeriod"/>
            </a:pPr>
            <a:r>
              <a:rPr lang="en"/>
              <a:t>Comparing them to each other</a:t>
            </a:r>
            <a:endParaRPr/>
          </a:p>
        </p:txBody>
      </p:sp>
      <p:pic>
        <p:nvPicPr>
          <p:cNvPr id="2" name="Audio Recording Nov 11, 2020 at 1:50:36 PM" descr="Audio Recording Nov 11, 2020 at 1:50:36 PM">
            <a:hlinkClick r:id="" action="ppaction://media"/>
            <a:extLst>
              <a:ext uri="{FF2B5EF4-FFF2-40B4-BE49-F238E27FC236}">
                <a16:creationId xmlns:a16="http://schemas.microsoft.com/office/drawing/2014/main" id="{DB30BF94-92C3-5744-9372-28C1FA9771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700" y="446815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9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47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the lab</a:t>
            </a:r>
            <a:endParaRPr/>
          </a:p>
        </p:txBody>
      </p:sp>
      <p:sp>
        <p:nvSpPr>
          <p:cNvPr id="67" name="Google Shape;67;p15"/>
          <p:cNvSpPr txBox="1">
            <a:spLocks noGrp="1"/>
          </p:cNvSpPr>
          <p:nvPr>
            <p:ph type="body" idx="1"/>
          </p:nvPr>
        </p:nvSpPr>
        <p:spPr>
          <a:xfrm>
            <a:off x="311700" y="1083025"/>
            <a:ext cx="8622300" cy="367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Create test data, recommend to test using small sizes ranging from 10-20 values only so you can test your page replacement algorithms to check them</a:t>
            </a:r>
            <a:endParaRPr/>
          </a:p>
          <a:p>
            <a:pPr marL="457200" lvl="0" indent="-342900" algn="l" rtl="0">
              <a:spcBef>
                <a:spcPts val="0"/>
              </a:spcBef>
              <a:spcAft>
                <a:spcPts val="0"/>
              </a:spcAft>
              <a:buSzPts val="1800"/>
              <a:buAutoNum type="arabicPeriod"/>
            </a:pPr>
            <a:r>
              <a:rPr lang="en"/>
              <a:t>Write your own FIFO, LRU and 2nd Chance Algorithms. Skeleton code given to help you get started</a:t>
            </a:r>
            <a:endParaRPr/>
          </a:p>
          <a:p>
            <a:pPr marL="457200" lvl="0" indent="-342900" algn="l" rtl="0">
              <a:spcBef>
                <a:spcPts val="0"/>
              </a:spcBef>
              <a:spcAft>
                <a:spcPts val="0"/>
              </a:spcAft>
              <a:buSzPts val="1800"/>
              <a:buAutoNum type="arabicPeriod"/>
            </a:pPr>
            <a:r>
              <a:rPr lang="en"/>
              <a:t>Test your algorithms with a page table of size 50</a:t>
            </a:r>
            <a:r>
              <a:rPr lang="en" b="1"/>
              <a:t> using accesses.txt</a:t>
            </a:r>
            <a:r>
              <a:rPr lang="en"/>
              <a:t>, if the results match the results at the end of the ppt proceed to step 4</a:t>
            </a:r>
            <a:endParaRPr/>
          </a:p>
          <a:p>
            <a:pPr marL="457200" lvl="0" indent="-342900" algn="l" rtl="0">
              <a:spcBef>
                <a:spcPts val="0"/>
              </a:spcBef>
              <a:spcAft>
                <a:spcPts val="0"/>
              </a:spcAft>
              <a:buSzPts val="1800"/>
              <a:buAutoNum type="arabicPeriod"/>
            </a:pPr>
            <a:r>
              <a:rPr lang="en"/>
              <a:t>Run your algorithms using the shell script instructions given on the </a:t>
            </a:r>
            <a:r>
              <a:rPr lang="en" b="1"/>
              <a:t>accesses.txt file not your testInput.txt files</a:t>
            </a:r>
            <a:endParaRPr/>
          </a:p>
          <a:p>
            <a:pPr marL="457200" lvl="0" indent="-342900" algn="l" rtl="0">
              <a:spcBef>
                <a:spcPts val="0"/>
              </a:spcBef>
              <a:spcAft>
                <a:spcPts val="0"/>
              </a:spcAft>
              <a:buSzPts val="1800"/>
              <a:buAutoNum type="arabicPeriod"/>
            </a:pPr>
            <a:r>
              <a:rPr lang="en"/>
              <a:t>Create a table and graph of your results</a:t>
            </a:r>
            <a:endParaRPr/>
          </a:p>
          <a:p>
            <a:pPr marL="457200" lvl="0" indent="-342900" algn="l" rtl="0">
              <a:spcBef>
                <a:spcPts val="0"/>
              </a:spcBef>
              <a:spcAft>
                <a:spcPts val="0"/>
              </a:spcAft>
              <a:buSzPts val="1800"/>
              <a:buAutoNum type="arabicPeriod"/>
            </a:pPr>
            <a:r>
              <a:rPr lang="en"/>
              <a:t>Demo step 3</a:t>
            </a:r>
            <a:endParaRPr/>
          </a:p>
        </p:txBody>
      </p:sp>
      <p:pic>
        <p:nvPicPr>
          <p:cNvPr id="2" name="Audio Recording Nov 11, 2020 at 1:52:07 PM" descr="Audio Recording Nov 11, 2020 at 1:52:07 PM">
            <a:hlinkClick r:id="" action="ppaction://media"/>
            <a:extLst>
              <a:ext uri="{FF2B5EF4-FFF2-40B4-BE49-F238E27FC236}">
                <a16:creationId xmlns:a16="http://schemas.microsoft.com/office/drawing/2014/main" id="{275B2A33-016B-4A4F-AAA4-4E074D176E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4389575"/>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8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FIFO</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In, First Out</a:t>
            </a:r>
            <a:endParaRPr dirty="0"/>
          </a:p>
          <a:p>
            <a:pPr marL="0" lvl="0" indent="0" algn="l" rtl="0">
              <a:spcBef>
                <a:spcPts val="1600"/>
              </a:spcBef>
              <a:spcAft>
                <a:spcPts val="1600"/>
              </a:spcAft>
              <a:buNone/>
            </a:pPr>
            <a:r>
              <a:rPr lang="en" dirty="0"/>
              <a:t>Replace the page that was placed the first in the queue</a:t>
            </a:r>
            <a:endParaRPr dirty="0"/>
          </a:p>
        </p:txBody>
      </p:sp>
      <p:pic>
        <p:nvPicPr>
          <p:cNvPr id="2" name="Audio Recording Nov 11, 2020 at 1:52:24 PM" descr="Audio Recording Nov 11, 2020 at 1:52:24 PM">
            <a:hlinkClick r:id="" action="ppaction://media"/>
            <a:extLst>
              <a:ext uri="{FF2B5EF4-FFF2-40B4-BE49-F238E27FC236}">
                <a16:creationId xmlns:a16="http://schemas.microsoft.com/office/drawing/2014/main" id="{B8A54088-D709-6A4B-83AA-635B66844F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4408820"/>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LRU</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Replace the page that’s been used the least (it’s been in the queue the longest)</a:t>
            </a:r>
            <a:endParaRPr dirty="0"/>
          </a:p>
          <a:p>
            <a:pPr marL="0" lvl="0" indent="0" algn="l" rtl="0">
              <a:spcBef>
                <a:spcPts val="1600"/>
              </a:spcBef>
              <a:spcAft>
                <a:spcPts val="1600"/>
              </a:spcAft>
              <a:buNone/>
            </a:pPr>
            <a:r>
              <a:rPr lang="en" dirty="0"/>
              <a:t>Can store a time with each page you store in the queue - a “time stamp” to identify which page has been in the queue the longest</a:t>
            </a:r>
          </a:p>
          <a:p>
            <a:pPr marL="0" lvl="0" indent="0" algn="l" rtl="0">
              <a:spcBef>
                <a:spcPts val="1600"/>
              </a:spcBef>
              <a:spcAft>
                <a:spcPts val="1600"/>
              </a:spcAft>
              <a:buNone/>
            </a:pPr>
            <a:r>
              <a:rPr lang="en" dirty="0"/>
              <a:t>Even when you look up a page request that turns out exists in your page table, you still need to update the time of that page to reflect that it was just accessed in order to correctly keep track of what pages were recently “used”. Accessing a page counts as using a page</a:t>
            </a:r>
          </a:p>
          <a:p>
            <a:pPr marL="0" lvl="0" indent="0" algn="l" rtl="0">
              <a:spcBef>
                <a:spcPts val="1600"/>
              </a:spcBef>
              <a:spcAft>
                <a:spcPts val="1600"/>
              </a:spcAft>
              <a:buNone/>
            </a:pPr>
            <a:endParaRPr lang="en" dirty="0"/>
          </a:p>
          <a:p>
            <a:pPr marL="0" lvl="0" indent="0" algn="l" rtl="0">
              <a:spcBef>
                <a:spcPts val="1600"/>
              </a:spcBef>
              <a:spcAft>
                <a:spcPts val="1600"/>
              </a:spcAft>
              <a:buNone/>
            </a:pPr>
            <a:endParaRPr lang="en" dirty="0"/>
          </a:p>
          <a:p>
            <a:pPr marL="0" lvl="0" indent="0" algn="l" rtl="0">
              <a:spcBef>
                <a:spcPts val="1600"/>
              </a:spcBef>
              <a:spcAft>
                <a:spcPts val="1600"/>
              </a:spcAft>
              <a:buNone/>
            </a:pPr>
            <a:endParaRPr dirty="0"/>
          </a:p>
        </p:txBody>
      </p:sp>
      <p:pic>
        <p:nvPicPr>
          <p:cNvPr id="3" name="Audio Recording Nov 16, 2020 at 5:16:22 PM" descr="Audio Recording Nov 16, 2020 at 5:16:22 PM">
            <a:hlinkClick r:id="" action="ppaction://media"/>
            <a:extLst>
              <a:ext uri="{FF2B5EF4-FFF2-40B4-BE49-F238E27FC236}">
                <a16:creationId xmlns:a16="http://schemas.microsoft.com/office/drawing/2014/main" id="{FC3CE07E-DC5A-C74C-A3F8-3754080691A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4615107"/>
            <a:ext cx="572700" cy="572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7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2nd Chance - Combo of FIFO &amp; Second Chances</a:t>
            </a:r>
            <a:endParaRPr dirty="0"/>
          </a:p>
        </p:txBody>
      </p:sp>
      <p:sp>
        <p:nvSpPr>
          <p:cNvPr id="85" name="Google Shape;85;p18"/>
          <p:cNvSpPr txBox="1">
            <a:spLocks noGrp="1"/>
          </p:cNvSpPr>
          <p:nvPr>
            <p:ph type="body" idx="1"/>
          </p:nvPr>
        </p:nvSpPr>
        <p:spPr>
          <a:xfrm>
            <a:off x="321600" y="731975"/>
            <a:ext cx="8653200" cy="43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a flag with each page that’s initialized to 0</a:t>
            </a:r>
            <a:endParaRPr dirty="0"/>
          </a:p>
          <a:p>
            <a:pPr marL="0" lvl="0" indent="0" algn="l" rtl="0">
              <a:spcBef>
                <a:spcPts val="1600"/>
              </a:spcBef>
              <a:spcAft>
                <a:spcPts val="0"/>
              </a:spcAft>
              <a:buNone/>
            </a:pPr>
            <a:r>
              <a:rPr lang="en" dirty="0"/>
              <a:t>When you look up a page in the table if it exists, flip the bit to give it its second chance:</a:t>
            </a:r>
            <a:endParaRPr dirty="0"/>
          </a:p>
          <a:p>
            <a:pPr marL="0" lvl="0" indent="0" algn="l" rtl="0">
              <a:spcBef>
                <a:spcPts val="1600"/>
              </a:spcBef>
              <a:spcAft>
                <a:spcPts val="0"/>
              </a:spcAft>
              <a:buNone/>
            </a:pPr>
            <a:r>
              <a:rPr lang="en" dirty="0"/>
              <a:t>	If 0, flip to 1</a:t>
            </a:r>
            <a:endParaRPr dirty="0"/>
          </a:p>
          <a:p>
            <a:pPr marL="0" lvl="0" indent="0" algn="l" rtl="0">
              <a:spcBef>
                <a:spcPts val="1600"/>
              </a:spcBef>
              <a:spcAft>
                <a:spcPts val="0"/>
              </a:spcAft>
              <a:buNone/>
            </a:pPr>
            <a:r>
              <a:rPr lang="en" dirty="0"/>
              <a:t>When you look up a page in the table that doesn’t exist, look for the first page from where your current index is that doesn’t have a bit set to 1. </a:t>
            </a:r>
            <a:r>
              <a:rPr lang="en" b="1" dirty="0"/>
              <a:t>If a bit is set to 1, switch it to 0 because it was given its second chance. </a:t>
            </a:r>
            <a:r>
              <a:rPr lang="en" dirty="0"/>
              <a:t>Keep traversing till you find a bit that’s set to 0 - once you do replace your new page with that page</a:t>
            </a:r>
            <a:endParaRPr dirty="0"/>
          </a:p>
          <a:p>
            <a:pPr marL="0" lvl="0" indent="0" algn="l" rtl="0">
              <a:spcBef>
                <a:spcPts val="1600"/>
              </a:spcBef>
              <a:spcAft>
                <a:spcPts val="1600"/>
              </a:spcAft>
              <a:buNone/>
            </a:pPr>
            <a:r>
              <a:rPr lang="en" dirty="0"/>
              <a:t>You could use an Index to iterate. Make sure to update your Index correctly though, you always start your next search where you last inserted + 1 </a:t>
            </a:r>
            <a:endParaRPr dirty="0"/>
          </a:p>
        </p:txBody>
      </p:sp>
      <p:pic>
        <p:nvPicPr>
          <p:cNvPr id="4" name="Audio Recording Nov 16, 2020 at 5:30:34 PM" descr="Audio Recording Nov 16, 2020 at 5:30:34 PM">
            <a:hlinkClick r:id="" action="ppaction://media"/>
            <a:extLst>
              <a:ext uri="{FF2B5EF4-FFF2-40B4-BE49-F238E27FC236}">
                <a16:creationId xmlns:a16="http://schemas.microsoft.com/office/drawing/2014/main" id="{F9162435-3116-B448-898E-A1CBEAFACE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4712" y="4715545"/>
            <a:ext cx="427955" cy="427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8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33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Lookups &amp; Command Line Arguments</a:t>
            </a:r>
            <a:endParaRPr/>
          </a:p>
        </p:txBody>
      </p:sp>
      <p:sp>
        <p:nvSpPr>
          <p:cNvPr id="91" name="Google Shape;91;p19"/>
          <p:cNvSpPr txBox="1">
            <a:spLocks noGrp="1"/>
          </p:cNvSpPr>
          <p:nvPr>
            <p:ph type="body" idx="1"/>
          </p:nvPr>
        </p:nvSpPr>
        <p:spPr>
          <a:xfrm>
            <a:off x="311700" y="1152475"/>
            <a:ext cx="8520600" cy="341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Recommendation: Write a separate function that’s in charge of checking to see if a page is in your table before you do a page replacement</a:t>
            </a:r>
            <a:endParaRPr/>
          </a:p>
          <a:p>
            <a:pPr marL="457200" lvl="0" indent="-342900" algn="l" rtl="0">
              <a:spcBef>
                <a:spcPts val="0"/>
              </a:spcBef>
              <a:spcAft>
                <a:spcPts val="0"/>
              </a:spcAft>
              <a:buSzPts val="1800"/>
              <a:buAutoNum type="arabicPeriod"/>
            </a:pPr>
            <a:r>
              <a:rPr lang="en"/>
              <a:t>Your command line needs to take the arguments: the size of the table, the type of the algorithm to run, and the file of pages to read. Examples:</a:t>
            </a:r>
            <a:endParaRPr/>
          </a:p>
          <a:p>
            <a:pPr marL="914400" lvl="1" indent="-317500" algn="l" rtl="0">
              <a:spcBef>
                <a:spcPts val="0"/>
              </a:spcBef>
              <a:spcAft>
                <a:spcPts val="0"/>
              </a:spcAft>
              <a:buSzPts val="1400"/>
              <a:buAutoNum type="alphaLcPeriod"/>
            </a:pPr>
            <a:r>
              <a:rPr lang="en"/>
              <a:t>cat accesses.txt | ./pageReplacement 50 LRU</a:t>
            </a:r>
            <a:endParaRPr/>
          </a:p>
          <a:p>
            <a:pPr marL="914400" lvl="1" indent="-317500" algn="l" rtl="0">
              <a:spcBef>
                <a:spcPts val="0"/>
              </a:spcBef>
              <a:spcAft>
                <a:spcPts val="0"/>
              </a:spcAft>
              <a:buSzPts val="1400"/>
              <a:buAutoNum type="alphaLcPeriod"/>
            </a:pPr>
            <a:r>
              <a:rPr lang="en"/>
              <a:t>cat accesses.txt | ./pageReplacement 50 1 (Where 1 means LRU)</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 name="Audio Recording Nov 11, 2020 at 1:59:24 PM" descr="Audio Recording Nov 11, 2020 at 1:59:24 PM">
            <a:hlinkClick r:id="" action="ppaction://media"/>
            <a:extLst>
              <a:ext uri="{FF2B5EF4-FFF2-40B4-BE49-F238E27FC236}">
                <a16:creationId xmlns:a16="http://schemas.microsoft.com/office/drawing/2014/main" id="{5B975380-1DB4-0440-A45B-65F33DB00A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4621471"/>
            <a:ext cx="522029" cy="5220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0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to Demo</a:t>
            </a:r>
            <a:endParaRPr/>
          </a:p>
        </p:txBody>
      </p:sp>
      <p:sp>
        <p:nvSpPr>
          <p:cNvPr id="97" name="Google Shape;97;p20"/>
          <p:cNvSpPr txBox="1">
            <a:spLocks noGrp="1"/>
          </p:cNvSpPr>
          <p:nvPr>
            <p:ph type="body" idx="1"/>
          </p:nvPr>
        </p:nvSpPr>
        <p:spPr>
          <a:xfrm>
            <a:off x="311700" y="1262175"/>
            <a:ext cx="8520600" cy="20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your FIFO, LRU and 2nd Chance page replacement algorithms with a page table of size 50 using </a:t>
            </a:r>
            <a:r>
              <a:rPr lang="en" b="1"/>
              <a:t>accesses.txt file not your own testInput.txt files</a:t>
            </a:r>
            <a:endParaRPr b="1"/>
          </a:p>
          <a:p>
            <a:pPr marL="0" lvl="0" indent="0" algn="l" rtl="0">
              <a:spcBef>
                <a:spcPts val="1600"/>
              </a:spcBef>
              <a:spcAft>
                <a:spcPts val="0"/>
              </a:spcAft>
              <a:buNone/>
            </a:pPr>
            <a:endParaRPr sz="1200">
              <a:solidFill>
                <a:srgbClr val="999999"/>
              </a:solidFill>
            </a:endParaRPr>
          </a:p>
          <a:p>
            <a:pPr marL="0" marR="0" lvl="0" indent="0" algn="l" rtl="0">
              <a:lnSpc>
                <a:spcPct val="115000"/>
              </a:lnSpc>
              <a:spcBef>
                <a:spcPts val="1600"/>
              </a:spcBef>
              <a:spcAft>
                <a:spcPts val="0"/>
              </a:spcAft>
              <a:buNone/>
            </a:pPr>
            <a:r>
              <a:rPr lang="en"/>
              <a:t>Print</a:t>
            </a:r>
            <a:r>
              <a:rPr lang="en">
                <a:solidFill>
                  <a:srgbClr val="999999"/>
                </a:solidFill>
              </a:rPr>
              <a:t> the </a:t>
            </a:r>
            <a:r>
              <a:rPr lang="en"/>
              <a:t>Number</a:t>
            </a:r>
            <a:r>
              <a:rPr lang="en">
                <a:solidFill>
                  <a:srgbClr val="999999"/>
                </a:solidFill>
              </a:rPr>
              <a:t> of </a:t>
            </a:r>
            <a:r>
              <a:rPr lang="en"/>
              <a:t>Misses,</a:t>
            </a:r>
            <a:r>
              <a:rPr lang="en">
                <a:solidFill>
                  <a:srgbClr val="999999"/>
                </a:solidFill>
              </a:rPr>
              <a:t> the Number of</a:t>
            </a:r>
            <a:r>
              <a:rPr lang="en"/>
              <a:t> </a:t>
            </a:r>
            <a:r>
              <a:rPr lang="en">
                <a:solidFill>
                  <a:srgbClr val="999999"/>
                </a:solidFill>
              </a:rPr>
              <a:t>Requests, and the Hit Rate</a:t>
            </a:r>
            <a:endParaRPr>
              <a:solidFill>
                <a:srgbClr val="999999"/>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 name="Audio Recording Nov 11, 2020 at 2:00:57 PM" descr="Audio Recording Nov 11, 2020 at 2:00:57 PM">
            <a:hlinkClick r:id="" action="ppaction://media"/>
            <a:extLst>
              <a:ext uri="{FF2B5EF4-FFF2-40B4-BE49-F238E27FC236}">
                <a16:creationId xmlns:a16="http://schemas.microsoft.com/office/drawing/2014/main" id="{E8CA1A1F-CC27-BB44-9A73-01CEC79719C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700" y="4440717"/>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7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 Output Formatting &amp; Results to Expect</a:t>
            </a:r>
            <a:endParaRPr dirty="0"/>
          </a:p>
        </p:txBody>
      </p:sp>
      <p:sp>
        <p:nvSpPr>
          <p:cNvPr id="103" name="Google Shape;103;p21"/>
          <p:cNvSpPr txBox="1">
            <a:spLocks noGrp="1"/>
          </p:cNvSpPr>
          <p:nvPr>
            <p:ph type="body" idx="1"/>
          </p:nvPr>
        </p:nvSpPr>
        <p:spPr>
          <a:xfrm>
            <a:off x="406950" y="1173950"/>
            <a:ext cx="6976800" cy="3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999999"/>
                </a:solidFill>
              </a:rPr>
              <a:t>50 - FIFO</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numMisses</a:t>
            </a:r>
            <a:r>
              <a:rPr lang="en" sz="1400" dirty="0">
                <a:solidFill>
                  <a:srgbClr val="999999"/>
                </a:solidFill>
              </a:rPr>
              <a:t>: 9515 </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numRequests</a:t>
            </a:r>
            <a:r>
              <a:rPr lang="en" sz="1400" dirty="0">
                <a:solidFill>
                  <a:srgbClr val="999999"/>
                </a:solidFill>
              </a:rPr>
              <a:t>: 10000</a:t>
            </a:r>
            <a:endParaRPr sz="1400" dirty="0">
              <a:solidFill>
                <a:srgbClr val="999999"/>
              </a:solidFill>
            </a:endParaRPr>
          </a:p>
          <a:p>
            <a:pPr marL="0" lvl="0" indent="0" algn="l" rtl="0">
              <a:spcBef>
                <a:spcPts val="0"/>
              </a:spcBef>
              <a:spcAft>
                <a:spcPts val="0"/>
              </a:spcAft>
              <a:buNone/>
            </a:pPr>
            <a:r>
              <a:rPr lang="en" sz="1400" dirty="0">
                <a:solidFill>
                  <a:srgbClr val="999999"/>
                </a:solidFill>
              </a:rPr>
              <a:t>Hit Rate = 0.048500 </a:t>
            </a:r>
            <a:endParaRPr sz="1400" dirty="0">
              <a:solidFill>
                <a:srgbClr val="999999"/>
              </a:solidFill>
            </a:endParaRPr>
          </a:p>
          <a:p>
            <a:pPr marL="0" lvl="0" indent="0" algn="l" rtl="0">
              <a:spcBef>
                <a:spcPts val="0"/>
              </a:spcBef>
              <a:spcAft>
                <a:spcPts val="0"/>
              </a:spcAft>
              <a:buNone/>
            </a:pPr>
            <a:endParaRPr sz="1400" dirty="0">
              <a:solidFill>
                <a:srgbClr val="999999"/>
              </a:solidFill>
            </a:endParaRPr>
          </a:p>
          <a:p>
            <a:pPr marL="0" lvl="0" indent="0" algn="l" rtl="0">
              <a:spcBef>
                <a:spcPts val="0"/>
              </a:spcBef>
              <a:spcAft>
                <a:spcPts val="0"/>
              </a:spcAft>
              <a:buNone/>
            </a:pPr>
            <a:r>
              <a:rPr lang="en" sz="1400" dirty="0">
                <a:solidFill>
                  <a:srgbClr val="999999"/>
                </a:solidFill>
              </a:rPr>
              <a:t>50 - 2nd Chance</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numMisses</a:t>
            </a:r>
            <a:r>
              <a:rPr lang="en" sz="1400" dirty="0">
                <a:solidFill>
                  <a:srgbClr val="999999"/>
                </a:solidFill>
              </a:rPr>
              <a:t>: 9510 </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numRequests</a:t>
            </a:r>
            <a:r>
              <a:rPr lang="en" sz="1400" dirty="0">
                <a:solidFill>
                  <a:srgbClr val="999999"/>
                </a:solidFill>
              </a:rPr>
              <a:t>: 10000</a:t>
            </a:r>
            <a:endParaRPr sz="1400" dirty="0">
              <a:solidFill>
                <a:srgbClr val="999999"/>
              </a:solidFill>
            </a:endParaRPr>
          </a:p>
          <a:p>
            <a:pPr marL="0" lvl="0" indent="0" algn="l" rtl="0">
              <a:spcBef>
                <a:spcPts val="0"/>
              </a:spcBef>
              <a:spcAft>
                <a:spcPts val="0"/>
              </a:spcAft>
              <a:buNone/>
            </a:pPr>
            <a:r>
              <a:rPr lang="en" sz="1400" dirty="0">
                <a:solidFill>
                  <a:srgbClr val="999999"/>
                </a:solidFill>
              </a:rPr>
              <a:t>Hit Rate = 0.049000 </a:t>
            </a:r>
            <a:endParaRPr sz="1400" dirty="0">
              <a:solidFill>
                <a:srgbClr val="999999"/>
              </a:solidFill>
            </a:endParaRPr>
          </a:p>
          <a:p>
            <a:pPr marL="0" lvl="0" indent="0" algn="l" rtl="0">
              <a:spcBef>
                <a:spcPts val="0"/>
              </a:spcBef>
              <a:spcAft>
                <a:spcPts val="0"/>
              </a:spcAft>
              <a:buNone/>
            </a:pPr>
            <a:endParaRPr sz="1400" dirty="0">
              <a:solidFill>
                <a:srgbClr val="999999"/>
              </a:solidFill>
            </a:endParaRPr>
          </a:p>
          <a:p>
            <a:pPr marL="0" lvl="0" indent="0" algn="l" rtl="0">
              <a:spcBef>
                <a:spcPts val="0"/>
              </a:spcBef>
              <a:spcAft>
                <a:spcPts val="0"/>
              </a:spcAft>
              <a:buNone/>
            </a:pPr>
            <a:r>
              <a:rPr lang="en" sz="1400" dirty="0">
                <a:solidFill>
                  <a:srgbClr val="999999"/>
                </a:solidFill>
              </a:rPr>
              <a:t>50 - LRU</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numMisses</a:t>
            </a:r>
            <a:r>
              <a:rPr lang="en" sz="1400" dirty="0">
                <a:solidFill>
                  <a:srgbClr val="999999"/>
                </a:solidFill>
              </a:rPr>
              <a:t>: 9510 </a:t>
            </a:r>
            <a:endParaRPr sz="1400" dirty="0">
              <a:solidFill>
                <a:srgbClr val="999999"/>
              </a:solidFill>
            </a:endParaRPr>
          </a:p>
          <a:p>
            <a:pPr marL="0" lvl="0" indent="0" algn="l" rtl="0">
              <a:spcBef>
                <a:spcPts val="0"/>
              </a:spcBef>
              <a:spcAft>
                <a:spcPts val="0"/>
              </a:spcAft>
              <a:buNone/>
            </a:pPr>
            <a:r>
              <a:rPr lang="en" sz="1400" dirty="0" err="1">
                <a:solidFill>
                  <a:srgbClr val="999999"/>
                </a:solidFill>
              </a:rPr>
              <a:t>numRequests</a:t>
            </a:r>
            <a:r>
              <a:rPr lang="en" sz="1400" dirty="0">
                <a:solidFill>
                  <a:srgbClr val="999999"/>
                </a:solidFill>
              </a:rPr>
              <a:t>: 10000</a:t>
            </a:r>
            <a:endParaRPr sz="1400" dirty="0">
              <a:solidFill>
                <a:srgbClr val="999999"/>
              </a:solidFill>
            </a:endParaRPr>
          </a:p>
          <a:p>
            <a:pPr marL="0" lvl="0" indent="0" algn="l" rtl="0">
              <a:spcBef>
                <a:spcPts val="0"/>
              </a:spcBef>
              <a:spcAft>
                <a:spcPts val="0"/>
              </a:spcAft>
              <a:buNone/>
            </a:pPr>
            <a:r>
              <a:rPr lang="en" sz="1400" dirty="0">
                <a:solidFill>
                  <a:srgbClr val="999999"/>
                </a:solidFill>
              </a:rPr>
              <a:t>Hit Rate = 0.049000</a:t>
            </a:r>
            <a:endParaRPr sz="2300" dirty="0">
              <a:solidFill>
                <a:srgbClr val="999999"/>
              </a:solidFill>
            </a:endParaRPr>
          </a:p>
        </p:txBody>
      </p:sp>
      <p:pic>
        <p:nvPicPr>
          <p:cNvPr id="2" name="Audio Recording Nov 11, 2020 at 2:01:43 PM" descr="Audio Recording Nov 11, 2020 at 2:01:43 PM">
            <a:hlinkClick r:id="" action="ppaction://media"/>
            <a:extLst>
              <a:ext uri="{FF2B5EF4-FFF2-40B4-BE49-F238E27FC236}">
                <a16:creationId xmlns:a16="http://schemas.microsoft.com/office/drawing/2014/main" id="{95DB770F-068F-4B46-8C9F-5A4D6434E54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3950" y="4617725"/>
            <a:ext cx="651300" cy="65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3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669</Words>
  <Application>Microsoft Macintosh PowerPoint</Application>
  <PresentationFormat>On-screen Show (16:9)</PresentationFormat>
  <Paragraphs>62</Paragraphs>
  <Slides>10</Slides>
  <Notes>10</Notes>
  <HiddenSlides>0</HiddenSlides>
  <MMClips>9</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Operating Systems: Lab 8</vt:lpstr>
      <vt:lpstr>This week’s focus in lab:</vt:lpstr>
      <vt:lpstr>Steps for the lab</vt:lpstr>
      <vt:lpstr>FIFO</vt:lpstr>
      <vt:lpstr>LRU</vt:lpstr>
      <vt:lpstr>2nd Chance - Combo of FIFO &amp; Second Chances</vt:lpstr>
      <vt:lpstr>Lookups &amp; Command Line Arguments</vt:lpstr>
      <vt:lpstr>What to Demo</vt:lpstr>
      <vt:lpstr>Demo: Output Formatting &amp; Results to Expect</vt:lpstr>
      <vt:lpstr>Your Lab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Lab 8</dc:title>
  <cp:lastModifiedBy>Juliana Shihadeh</cp:lastModifiedBy>
  <cp:revision>7</cp:revision>
  <dcterms:modified xsi:type="dcterms:W3CDTF">2021-02-23T22:34:15Z</dcterms:modified>
</cp:coreProperties>
</file>