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415" r:id="rId2"/>
    <p:sldId id="466" r:id="rId3"/>
    <p:sldId id="461" r:id="rId4"/>
    <p:sldId id="271" r:id="rId5"/>
    <p:sldId id="462" r:id="rId6"/>
    <p:sldId id="470" r:id="rId7"/>
    <p:sldId id="472" r:id="rId8"/>
    <p:sldId id="471" r:id="rId9"/>
    <p:sldId id="463" r:id="rId10"/>
    <p:sldId id="468" r:id="rId11"/>
    <p:sldId id="464" r:id="rId12"/>
    <p:sldId id="467" r:id="rId13"/>
    <p:sldId id="465" r:id="rId14"/>
    <p:sldId id="4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8C318B3-E4F8-0F1D-10AF-0ED950A2730B}" name="Luo, Chunbo" initials="LC" userId="S::c.luo@exeter.ac.uk::028dbdac-97bb-43db-b982-4d15095137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D9B"/>
    <a:srgbClr val="1268AA"/>
    <a:srgbClr val="126DAF"/>
    <a:srgbClr val="0E4E81"/>
    <a:srgbClr val="137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2" autoAdjust="0"/>
    <p:restoredTop sz="69320" autoAdjust="0"/>
  </p:normalViewPr>
  <p:slideViewPr>
    <p:cSldViewPr snapToGrid="0">
      <p:cViewPr varScale="1">
        <p:scale>
          <a:sx n="86" d="100"/>
          <a:sy n="86" d="100"/>
        </p:scale>
        <p:origin x="18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67DA0-E666-47D7-B9DB-175D95660649}" type="datetimeFigureOut">
              <a:rPr lang="zh-CN" altLang="en-US" smtClean="0"/>
              <a:t>2023/5/31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94550-5767-4692-896D-324420F2D2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8D94550-5767-4692-896D-324420F2D29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figure, system throughput versus time period T is plotted. It is observed that system throughput of all designs increases with T and our method outperforms other approaches under all time periods. No trajectory optimization results in a slight performance loss compared to the optimized trajectory. Particularly, TDMA method is undesirable in the considered scenario due to limited number of served ground users. Random UL and DL’s performance has been significantly impacted by the severe interference. Finally, half-duplex fails to fully utilize the available communication resources and thus performs the worst in the experiment setup.</a:t>
            </a:r>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10</a:t>
            </a:fld>
            <a:endParaRPr lang="zh-CN" altLang="en-US"/>
          </a:p>
        </p:txBody>
      </p:sp>
    </p:spTree>
    <p:extLst>
      <p:ext uri="{BB962C8B-B14F-4D97-AF65-F5344CB8AC3E}">
        <p14:creationId xmlns:p14="http://schemas.microsoft.com/office/powerpoint/2010/main" val="3553509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the second figure, the number of ground users K versus system throughput under different designs is illustrated. As K becomes larger, the system throughput of the proposed method first increases and peaks at K = 5. Then, it declines due to increasing interference such as inter-user interference and self-interference but still outperforms other approaches. Similarly, the curve of no trajectory optimization has the parabolic trend with around 10Mbits less system throughput than the proposed method. Both random UL and DL and half-duplex perform worse with larger K. Differently, the curve of TDMA method remains roughly unchanged because the increase of K would not increase the number of served users.</a:t>
            </a:r>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11</a:t>
            </a:fld>
            <a:endParaRPr lang="zh-CN" altLang="en-US"/>
          </a:p>
        </p:txBody>
      </p:sp>
    </p:spTree>
    <p:extLst>
      <p:ext uri="{BB962C8B-B14F-4D97-AF65-F5344CB8AC3E}">
        <p14:creationId xmlns:p14="http://schemas.microsoft.com/office/powerpoint/2010/main" val="1107511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conclude, we employ an IBFD UAV-BS to provide communication services for the flexible duplex networks composed of multiple ground users. In order to maximize the throughput of the communication system, the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user state</a:t>
            </a:r>
            <a:r>
              <a:rPr lang="en-US" altLang="zh-CN" dirty="0"/>
              <a:t>, power allocation and UAV trajectory are jointly optimized. In addition, numerical simulation results confirm the advantages of our method.</a:t>
            </a:r>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12</a:t>
            </a:fld>
            <a:endParaRPr lang="zh-CN" altLang="en-US"/>
          </a:p>
        </p:txBody>
      </p:sp>
    </p:spTree>
    <p:extLst>
      <p:ext uri="{BB962C8B-B14F-4D97-AF65-F5344CB8AC3E}">
        <p14:creationId xmlns:p14="http://schemas.microsoft.com/office/powerpoint/2010/main" val="694404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future works will be focusing on the following aspects. </a:t>
            </a:r>
          </a:p>
          <a:p>
            <a:endPar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First, we can consider more general flexible networks comprised of full-duplex ground users whose user states including: transmit, receive, simultaneously transmit and receive and be silent;</a:t>
            </a:r>
          </a:p>
          <a:p>
            <a:endPar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Second, we will consider the more practical settings where scheduling and handovers may affect the performance of the proposed model.</a:t>
            </a:r>
          </a:p>
          <a:p>
            <a:endPar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Finally, the convergence and complexity of the proposed algorithms remain to be analyzed.</a:t>
            </a:r>
          </a:p>
          <a:p>
            <a:endPar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13</a:t>
            </a:fld>
            <a:endParaRPr lang="zh-CN" altLang="en-US"/>
          </a:p>
        </p:txBody>
      </p:sp>
    </p:spTree>
    <p:extLst>
      <p:ext uri="{BB962C8B-B14F-4D97-AF65-F5344CB8AC3E}">
        <p14:creationId xmlns:p14="http://schemas.microsoft.com/office/powerpoint/2010/main" val="128250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14</a:t>
            </a:fld>
            <a:endParaRPr lang="zh-CN" altLang="en-US"/>
          </a:p>
        </p:txBody>
      </p:sp>
    </p:spTree>
    <p:extLst>
      <p:ext uri="{BB962C8B-B14F-4D97-AF65-F5344CB8AC3E}">
        <p14:creationId xmlns:p14="http://schemas.microsoft.com/office/powerpoint/2010/main" val="131566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paper, we propose an innovative architecture, that is, UAV-assisted flexible duplex networks. In this architecture, a full-duplex UAV acts as the base station and serves multiple half-duplex ground users. Each half-duplex ground user can dynamically decide when to transmit and receive. </a:t>
            </a:r>
          </a:p>
          <a:p>
            <a:endParaRPr lang="en-US" altLang="zh-CN" dirty="0"/>
          </a:p>
          <a:p>
            <a:r>
              <a:rPr lang="en-US" altLang="zh-CN" dirty="0"/>
              <a:t>Further, we formulate an optimization problem for this architecture. The objective function is system throughput and the optimization variables are UAV trajectory, user states and power allocation.</a:t>
            </a:r>
          </a:p>
          <a:p>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3</a:t>
            </a:fld>
            <a:endParaRPr lang="zh-CN" altLang="en-US"/>
          </a:p>
        </p:txBody>
      </p:sp>
    </p:spTree>
    <p:extLst>
      <p:ext uri="{BB962C8B-B14F-4D97-AF65-F5344CB8AC3E}">
        <p14:creationId xmlns:p14="http://schemas.microsoft.com/office/powerpoint/2010/main" val="309089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advantages of the integrated networks are as follows. </a:t>
            </a:r>
          </a:p>
          <a:p>
            <a:endParaRPr lang="en-US" altLang="zh-CN" dirty="0"/>
          </a:p>
          <a:p>
            <a:r>
              <a:rPr lang="en-US" altLang="zh-CN" dirty="0"/>
              <a:t>First, most existing works adopt rigid orthogonal multiple access methods when studying UAV-BS networks, which potentially decrease the bandwidth efficiency. This architecture could drastically improve the spectral efficiency, compared with those rigid orthogonal multiple access methods.</a:t>
            </a:r>
          </a:p>
          <a:p>
            <a:endParaRPr lang="en-US" altLang="zh-CN" dirty="0"/>
          </a:p>
          <a:p>
            <a:r>
              <a:rPr lang="en-US" altLang="zh-CN" dirty="0"/>
              <a:t>Second, the integration of full-duplex and flexible duplex provides additional duplex flexibility and improves the usage of communication resources.</a:t>
            </a:r>
          </a:p>
          <a:p>
            <a:endParaRPr lang="en-US" altLang="zh-CN" dirty="0"/>
          </a:p>
          <a:p>
            <a:r>
              <a:rPr lang="en-US" altLang="zh-CN" dirty="0"/>
              <a:t>Finally, both trajectory design of UAV and user state of flexible duplex networks are solved by dividing time period into small time slots, </a:t>
            </a:r>
            <a:r>
              <a:rPr lang="en-US" altLang="zh-CN" sz="1200" b="0" i="0" u="none" strike="noStrike" kern="1200" baseline="0" dirty="0">
                <a:solidFill>
                  <a:schemeClr val="tx1"/>
                </a:solidFill>
                <a:latin typeface="+mn-lt"/>
                <a:ea typeface="+mn-ea"/>
                <a:cs typeface="+mn-cs"/>
              </a:rPr>
              <a:t>within which we can readily combine the optimization of UAV trajectory and user state decision.</a:t>
            </a:r>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 typeface="Arial" panose="020B0604020202020204" pitchFamily="34" charset="0"/>
              <a:buChar char="•"/>
              <a:defRPr/>
            </a:pPr>
            <a:r>
              <a:rPr lang="en" altLang="zh-CN" sz="1200" dirty="0">
                <a:latin typeface="Times New Roman" panose="02020603050405020304" pitchFamily="18" charset="0"/>
                <a:cs typeface="Times New Roman" panose="02020603050405020304" pitchFamily="18" charset="0"/>
              </a:rPr>
              <a:t>A</a:t>
            </a:r>
            <a:r>
              <a:rPr lang="en" altLang="zh-CN" sz="1200" dirty="0">
                <a:effectLst/>
                <a:latin typeface="Times New Roman" panose="02020603050405020304" pitchFamily="18" charset="0"/>
                <a:cs typeface="Times New Roman" panose="02020603050405020304" pitchFamily="18" charset="0"/>
              </a:rPr>
              <a:t> direct or simple integration will probably not bring better performance due to the existence of inter-user interference and self-interference. </a:t>
            </a:r>
          </a:p>
          <a:p>
            <a:pPr marL="342900" indent="-342900">
              <a:buFont typeface="Arial" panose="020B0604020202020204" pitchFamily="34" charset="0"/>
              <a:buChar char="•"/>
              <a:defRPr/>
            </a:pPr>
            <a:endParaRPr lang="en" altLang="zh-CN" sz="1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 altLang="zh-CN" sz="1200" dirty="0">
                <a:effectLst/>
                <a:latin typeface="Times New Roman" panose="02020603050405020304" pitchFamily="18" charset="0"/>
                <a:cs typeface="Times New Roman" panose="02020603050405020304" pitchFamily="18" charset="0"/>
              </a:rPr>
              <a:t>we propose to optimize the user state, power allocation and UAV-BS trajectory. </a:t>
            </a:r>
          </a:p>
          <a:p>
            <a:pPr marL="342900" indent="-342900">
              <a:buFont typeface="Arial" panose="020B0604020202020204" pitchFamily="34" charset="0"/>
              <a:buChar char="•"/>
              <a:defRPr/>
            </a:pPr>
            <a:endParaRPr lang="en" altLang="zh-CN" sz="12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 altLang="zh-CN" sz="1200" dirty="0">
                <a:effectLst/>
                <a:latin typeface="Times New Roman" panose="02020603050405020304" pitchFamily="18" charset="0"/>
                <a:cs typeface="Times New Roman" panose="02020603050405020304" pitchFamily="18" charset="0"/>
              </a:rPr>
              <a:t>Such joint optimization of these three factors is difficult since they are highly coupled. </a:t>
            </a:r>
          </a:p>
          <a:p>
            <a:pPr marL="342900" indent="-342900">
              <a:buFont typeface="Arial" panose="020B0604020202020204" pitchFamily="34" charset="0"/>
              <a:buChar char="•"/>
              <a:defRPr/>
            </a:pPr>
            <a:endParaRPr lang="en" altLang="zh-CN" sz="12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 altLang="zh-CN" sz="1200" dirty="0">
                <a:effectLst/>
                <a:latin typeface="Times New Roman" panose="02020603050405020304" pitchFamily="18" charset="0"/>
                <a:cs typeface="Times New Roman" panose="02020603050405020304" pitchFamily="18" charset="0"/>
              </a:rPr>
              <a:t>On the one hand, power allocation depends on the user states. For example, the UAV-BS should not allocate downlink transmit power to a pure uplink user. </a:t>
            </a:r>
          </a:p>
          <a:p>
            <a:pPr marL="342900" indent="-342900">
              <a:buFont typeface="Arial" panose="020B0604020202020204" pitchFamily="34" charset="0"/>
              <a:buChar char="•"/>
              <a:defRPr/>
            </a:pPr>
            <a:endParaRPr lang="en" altLang="zh-CN" sz="120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 altLang="zh-CN" sz="1200" dirty="0">
                <a:effectLst/>
                <a:latin typeface="Times New Roman" panose="02020603050405020304" pitchFamily="18" charset="0"/>
                <a:cs typeface="Times New Roman" panose="02020603050405020304" pitchFamily="18" charset="0"/>
              </a:rPr>
              <a:t>On the other hand, when the UAV-BS follows a trajectory, it should adaptively schedule more time and allocate more power to the ground users nearby rather than those in a distance given that the </a:t>
            </a:r>
            <a:r>
              <a:rPr lang="en" altLang="zh-CN" sz="1200" dirty="0" err="1">
                <a:effectLst/>
                <a:latin typeface="Times New Roman" panose="02020603050405020304" pitchFamily="18" charset="0"/>
                <a:cs typeface="Times New Roman" panose="02020603050405020304" pitchFamily="18" charset="0"/>
              </a:rPr>
              <a:t>LoS</a:t>
            </a:r>
            <a:r>
              <a:rPr lang="en" altLang="zh-CN" sz="1200" dirty="0">
                <a:effectLst/>
                <a:latin typeface="Times New Roman" panose="02020603050405020304" pitchFamily="18" charset="0"/>
                <a:cs typeface="Times New Roman" panose="02020603050405020304" pitchFamily="18" charset="0"/>
              </a:rPr>
              <a:t> probability at this scenario is usually high. </a:t>
            </a:r>
            <a:endParaRPr lang="en" altLang="zh-CN" sz="120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5</a:t>
            </a:fld>
            <a:endParaRPr lang="zh-CN" altLang="en-US"/>
          </a:p>
        </p:txBody>
      </p:sp>
    </p:spTree>
    <p:extLst>
      <p:ext uri="{BB962C8B-B14F-4D97-AF65-F5344CB8AC3E}">
        <p14:creationId xmlns:p14="http://schemas.microsoft.com/office/powerpoint/2010/main" val="119328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solve the formulated highly non-convex problem, we adopt alternating optimization method. The idea of this method is to update each variable while fixing others and iterate the process until convergence. With the help of alternating optimization, we successfully decompose the original optimization problem into two sub-problems, namely, joint user state and power optimization &amp; trajectory design.</a:t>
            </a:r>
          </a:p>
          <a:p>
            <a:endParaRPr lang="en-US" altLang="zh-CN" dirty="0"/>
          </a:p>
          <a:p>
            <a:r>
              <a:rPr lang="en-US" altLang="zh-CN" dirty="0"/>
              <a:t>For the first sub-problem, we simplify the problem with effective power and then apply sequential parametric convex approximation (SPCA) method. The introduced effective power is a combined form of user state and transmit power, for instance, if we use binary variables </a:t>
            </a:r>
            <a:r>
              <a:rPr lang="zh-CN" altLang="en-US" dirty="0"/>
              <a:t>𝑠 </a:t>
            </a:r>
            <a:r>
              <a:rPr lang="en-US" altLang="zh-CN" dirty="0"/>
              <a:t>= 0,1 to represent the state of ground users: transmit (</a:t>
            </a:r>
            <a:r>
              <a:rPr lang="zh-CN" altLang="en-US" dirty="0"/>
              <a:t>𝑠</a:t>
            </a:r>
            <a:r>
              <a:rPr lang="en-US" altLang="zh-CN" dirty="0"/>
              <a:t>=1) and receive (</a:t>
            </a:r>
            <a:r>
              <a:rPr lang="zh-CN" altLang="en-US" dirty="0"/>
              <a:t>𝑠</a:t>
            </a:r>
            <a:r>
              <a:rPr lang="en-US" altLang="zh-CN" dirty="0"/>
              <a:t>=0), the uplink and downlink transmit power of a transmitter is </a:t>
            </a:r>
            <a:r>
              <a:rPr lang="zh-CN" altLang="en-US" dirty="0"/>
              <a:t>𝑝</a:t>
            </a:r>
            <a:r>
              <a:rPr lang="en-US" altLang="zh-CN" dirty="0"/>
              <a:t>_</a:t>
            </a:r>
            <a:r>
              <a:rPr lang="zh-CN" altLang="en-US" dirty="0"/>
              <a:t>𝑈𝐿</a:t>
            </a:r>
            <a:r>
              <a:rPr lang="en-US" altLang="zh-CN" dirty="0"/>
              <a:t>×</a:t>
            </a:r>
            <a:r>
              <a:rPr lang="zh-CN" altLang="en-US" dirty="0"/>
              <a:t>𝑠</a:t>
            </a:r>
            <a:r>
              <a:rPr lang="en-US" altLang="zh-CN" dirty="0"/>
              <a:t>=</a:t>
            </a:r>
            <a:r>
              <a:rPr lang="zh-CN" altLang="en-US" dirty="0"/>
              <a:t>𝑝</a:t>
            </a:r>
            <a:r>
              <a:rPr lang="en-US" altLang="zh-CN" dirty="0"/>
              <a:t>_</a:t>
            </a:r>
            <a:r>
              <a:rPr lang="zh-CN" altLang="en-US" dirty="0"/>
              <a:t>𝑈𝐿 </a:t>
            </a:r>
            <a:r>
              <a:rPr lang="en-US" altLang="zh-CN" dirty="0"/>
              <a:t>and </a:t>
            </a:r>
            <a:r>
              <a:rPr lang="zh-CN" altLang="en-US" dirty="0"/>
              <a:t>𝑝</a:t>
            </a:r>
            <a:r>
              <a:rPr lang="en-US" altLang="zh-CN" dirty="0"/>
              <a:t>_</a:t>
            </a:r>
            <a:r>
              <a:rPr lang="zh-CN" altLang="en-US" dirty="0"/>
              <a:t>𝐷𝐿</a:t>
            </a:r>
            <a:r>
              <a:rPr lang="en-US" altLang="zh-CN" dirty="0"/>
              <a:t>×(1−</a:t>
            </a:r>
            <a:r>
              <a:rPr lang="zh-CN" altLang="en-US" dirty="0"/>
              <a:t>𝑠</a:t>
            </a:r>
            <a:r>
              <a:rPr lang="en-US" altLang="zh-CN" dirty="0"/>
              <a:t>)=0, respectively. Thus the effective uplink and downlink transmit power is defined as </a:t>
            </a:r>
            <a:r>
              <a:rPr lang="zh-CN" altLang="en-US" dirty="0"/>
              <a:t>𝑝 </a:t>
            </a:r>
            <a:r>
              <a:rPr lang="en-US" altLang="zh-CN" dirty="0"/>
              <a:t>bar</a:t>
            </a:r>
            <a:r>
              <a:rPr lang="zh-CN" altLang="en-US" dirty="0"/>
              <a:t> </a:t>
            </a:r>
            <a:r>
              <a:rPr lang="en-US" altLang="zh-CN" dirty="0"/>
              <a:t>_</a:t>
            </a:r>
            <a:r>
              <a:rPr lang="zh-CN" altLang="en-US" dirty="0"/>
              <a:t>𝑈𝐿</a:t>
            </a:r>
            <a:r>
              <a:rPr lang="en-US" altLang="zh-CN" dirty="0"/>
              <a:t>=</a:t>
            </a:r>
            <a:r>
              <a:rPr lang="zh-CN" altLang="en-US" dirty="0"/>
              <a:t>𝑝</a:t>
            </a:r>
            <a:r>
              <a:rPr lang="en-US" altLang="zh-CN" dirty="0"/>
              <a:t>_</a:t>
            </a:r>
            <a:r>
              <a:rPr lang="zh-CN" altLang="en-US" dirty="0"/>
              <a:t>𝑈𝐿</a:t>
            </a:r>
            <a:r>
              <a:rPr lang="en-US" altLang="zh-CN" dirty="0"/>
              <a:t>×</a:t>
            </a:r>
            <a:r>
              <a:rPr lang="zh-CN" altLang="en-US" dirty="0"/>
              <a:t>𝑠 </a:t>
            </a:r>
            <a:r>
              <a:rPr lang="en-US" altLang="zh-CN" dirty="0"/>
              <a:t>and </a:t>
            </a:r>
            <a:r>
              <a:rPr lang="zh-CN" altLang="en-US" dirty="0"/>
              <a:t>𝑝 </a:t>
            </a:r>
            <a:r>
              <a:rPr lang="en-US" altLang="zh-CN" dirty="0"/>
              <a:t>bar_</a:t>
            </a:r>
            <a:r>
              <a:rPr lang="zh-CN" altLang="en-US" dirty="0"/>
              <a:t>𝐷𝐿</a:t>
            </a:r>
            <a:r>
              <a:rPr lang="en-US" altLang="zh-CN" dirty="0"/>
              <a:t>=</a:t>
            </a:r>
            <a:r>
              <a:rPr lang="zh-CN" altLang="en-US" dirty="0"/>
              <a:t>𝑝</a:t>
            </a:r>
            <a:r>
              <a:rPr lang="en-US" altLang="zh-CN" dirty="0"/>
              <a:t>_</a:t>
            </a:r>
            <a:r>
              <a:rPr lang="zh-CN" altLang="en-US" dirty="0"/>
              <a:t>𝐷𝐿</a:t>
            </a:r>
            <a:r>
              <a:rPr lang="en-US" altLang="zh-CN" dirty="0"/>
              <a:t>×(1−</a:t>
            </a:r>
            <a:r>
              <a:rPr lang="zh-CN" altLang="en-US" dirty="0"/>
              <a:t>𝑠</a:t>
            </a:r>
            <a:r>
              <a:rPr lang="en-US" altLang="zh-CN" dirty="0"/>
              <a:t>).</a:t>
            </a:r>
          </a:p>
          <a:p>
            <a:endParaRPr lang="en-US" altLang="zh-CN" dirty="0"/>
          </a:p>
          <a:p>
            <a:r>
              <a:rPr lang="en-US" altLang="zh-CN" dirty="0"/>
              <a:t>Then, for the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second sub-problem, we introduce new </a:t>
            </a:r>
            <a:r>
              <a:rPr lang="en-US" altLang="zh-CN" sz="1200" b="0" dirty="0">
                <a:solidFill>
                  <a:schemeClr val="accent1"/>
                </a:solidFill>
                <a:latin typeface="Times New Roman" panose="02020603050405020304" pitchFamily="18" charset="0"/>
                <a:cs typeface="Times New Roman" panose="02020603050405020304" pitchFamily="18" charset="0"/>
                <a:sym typeface="+mn-lt"/>
              </a:rPr>
              <a:t>slack variables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apply the widely used </a:t>
            </a:r>
            <a:r>
              <a:rPr lang="en-US" altLang="zh-CN" sz="1200" b="0" dirty="0">
                <a:solidFill>
                  <a:schemeClr val="accent1"/>
                </a:solidFill>
                <a:latin typeface="Times New Roman" panose="02020603050405020304" pitchFamily="18" charset="0"/>
                <a:cs typeface="Times New Roman" panose="02020603050405020304" pitchFamily="18" charset="0"/>
                <a:sym typeface="+mn-lt"/>
              </a:rPr>
              <a:t>successive convex approximation (SCA)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a:t>
            </a:r>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6</a:t>
            </a:fld>
            <a:endParaRPr lang="zh-CN" altLang="en-US"/>
          </a:p>
        </p:txBody>
      </p:sp>
    </p:spTree>
    <p:extLst>
      <p:ext uri="{BB962C8B-B14F-4D97-AF65-F5344CB8AC3E}">
        <p14:creationId xmlns:p14="http://schemas.microsoft.com/office/powerpoint/2010/main" val="1405927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solve the formulated highly non-convex problem, we adopt alternating optimization method. The idea of this method is to update each variable while fixing others and iterate the process until convergence. With the help of alternating optimization, we successfully decompose the original optimization problem into two sub-problems, namely, joint user state and power optimization &amp; trajectory design.</a:t>
            </a:r>
          </a:p>
          <a:p>
            <a:endParaRPr lang="en-US" altLang="zh-CN" dirty="0"/>
          </a:p>
          <a:p>
            <a:r>
              <a:rPr lang="en-US" altLang="zh-CN" dirty="0"/>
              <a:t>For the first sub-problem, we simplify the problem with effective power and then apply sequential parametric convex approximation (SPCA) method. The introduced effective power is a combined form of user state and transmit power, for instance, if we use binary variables </a:t>
            </a:r>
            <a:r>
              <a:rPr lang="zh-CN" altLang="en-US" dirty="0"/>
              <a:t>𝑠 </a:t>
            </a:r>
            <a:r>
              <a:rPr lang="en-US" altLang="zh-CN" dirty="0"/>
              <a:t>= 0,1 to represent the state of ground users: transmit (</a:t>
            </a:r>
            <a:r>
              <a:rPr lang="zh-CN" altLang="en-US" dirty="0"/>
              <a:t>𝑠</a:t>
            </a:r>
            <a:r>
              <a:rPr lang="en-US" altLang="zh-CN" dirty="0"/>
              <a:t>=1) and receive (</a:t>
            </a:r>
            <a:r>
              <a:rPr lang="zh-CN" altLang="en-US" dirty="0"/>
              <a:t>𝑠</a:t>
            </a:r>
            <a:r>
              <a:rPr lang="en-US" altLang="zh-CN" dirty="0"/>
              <a:t>=0), the uplink and downlink transmit power of a transmitter is </a:t>
            </a:r>
            <a:r>
              <a:rPr lang="zh-CN" altLang="en-US" dirty="0"/>
              <a:t>𝑝</a:t>
            </a:r>
            <a:r>
              <a:rPr lang="en-US" altLang="zh-CN" dirty="0"/>
              <a:t>_</a:t>
            </a:r>
            <a:r>
              <a:rPr lang="zh-CN" altLang="en-US" dirty="0"/>
              <a:t>𝑈𝐿</a:t>
            </a:r>
            <a:r>
              <a:rPr lang="en-US" altLang="zh-CN" dirty="0"/>
              <a:t>×</a:t>
            </a:r>
            <a:r>
              <a:rPr lang="zh-CN" altLang="en-US" dirty="0"/>
              <a:t>𝑠</a:t>
            </a:r>
            <a:r>
              <a:rPr lang="en-US" altLang="zh-CN" dirty="0"/>
              <a:t>=</a:t>
            </a:r>
            <a:r>
              <a:rPr lang="zh-CN" altLang="en-US" dirty="0"/>
              <a:t>𝑝</a:t>
            </a:r>
            <a:r>
              <a:rPr lang="en-US" altLang="zh-CN" dirty="0"/>
              <a:t>_</a:t>
            </a:r>
            <a:r>
              <a:rPr lang="zh-CN" altLang="en-US" dirty="0"/>
              <a:t>𝑈𝐿 </a:t>
            </a:r>
            <a:r>
              <a:rPr lang="en-US" altLang="zh-CN" dirty="0"/>
              <a:t>and </a:t>
            </a:r>
            <a:r>
              <a:rPr lang="zh-CN" altLang="en-US" dirty="0"/>
              <a:t>𝑝</a:t>
            </a:r>
            <a:r>
              <a:rPr lang="en-US" altLang="zh-CN" dirty="0"/>
              <a:t>_</a:t>
            </a:r>
            <a:r>
              <a:rPr lang="zh-CN" altLang="en-US" dirty="0"/>
              <a:t>𝐷𝐿</a:t>
            </a:r>
            <a:r>
              <a:rPr lang="en-US" altLang="zh-CN" dirty="0"/>
              <a:t>×(1−</a:t>
            </a:r>
            <a:r>
              <a:rPr lang="zh-CN" altLang="en-US" dirty="0"/>
              <a:t>𝑠</a:t>
            </a:r>
            <a:r>
              <a:rPr lang="en-US" altLang="zh-CN" dirty="0"/>
              <a:t>)=0, respectively. Thus the effective uplink and downlink transmit power is defined as </a:t>
            </a:r>
            <a:r>
              <a:rPr lang="zh-CN" altLang="en-US" dirty="0"/>
              <a:t>𝑝 </a:t>
            </a:r>
            <a:r>
              <a:rPr lang="en-US" altLang="zh-CN" dirty="0"/>
              <a:t>bar</a:t>
            </a:r>
            <a:r>
              <a:rPr lang="zh-CN" altLang="en-US" dirty="0"/>
              <a:t> </a:t>
            </a:r>
            <a:r>
              <a:rPr lang="en-US" altLang="zh-CN" dirty="0"/>
              <a:t>_</a:t>
            </a:r>
            <a:r>
              <a:rPr lang="zh-CN" altLang="en-US" dirty="0"/>
              <a:t>𝑈𝐿</a:t>
            </a:r>
            <a:r>
              <a:rPr lang="en-US" altLang="zh-CN" dirty="0"/>
              <a:t>=</a:t>
            </a:r>
            <a:r>
              <a:rPr lang="zh-CN" altLang="en-US" dirty="0"/>
              <a:t>𝑝</a:t>
            </a:r>
            <a:r>
              <a:rPr lang="en-US" altLang="zh-CN" dirty="0"/>
              <a:t>_</a:t>
            </a:r>
            <a:r>
              <a:rPr lang="zh-CN" altLang="en-US" dirty="0"/>
              <a:t>𝑈𝐿</a:t>
            </a:r>
            <a:r>
              <a:rPr lang="en-US" altLang="zh-CN" dirty="0"/>
              <a:t>×</a:t>
            </a:r>
            <a:r>
              <a:rPr lang="zh-CN" altLang="en-US" dirty="0"/>
              <a:t>𝑠 </a:t>
            </a:r>
            <a:r>
              <a:rPr lang="en-US" altLang="zh-CN" dirty="0"/>
              <a:t>and </a:t>
            </a:r>
            <a:r>
              <a:rPr lang="zh-CN" altLang="en-US" dirty="0"/>
              <a:t>𝑝 </a:t>
            </a:r>
            <a:r>
              <a:rPr lang="en-US" altLang="zh-CN" dirty="0"/>
              <a:t>bar_</a:t>
            </a:r>
            <a:r>
              <a:rPr lang="zh-CN" altLang="en-US" dirty="0"/>
              <a:t>𝐷𝐿</a:t>
            </a:r>
            <a:r>
              <a:rPr lang="en-US" altLang="zh-CN" dirty="0"/>
              <a:t>=</a:t>
            </a:r>
            <a:r>
              <a:rPr lang="zh-CN" altLang="en-US" dirty="0"/>
              <a:t>𝑝</a:t>
            </a:r>
            <a:r>
              <a:rPr lang="en-US" altLang="zh-CN" dirty="0"/>
              <a:t>_</a:t>
            </a:r>
            <a:r>
              <a:rPr lang="zh-CN" altLang="en-US" dirty="0"/>
              <a:t>𝐷𝐿</a:t>
            </a:r>
            <a:r>
              <a:rPr lang="en-US" altLang="zh-CN" dirty="0"/>
              <a:t>×(1−</a:t>
            </a:r>
            <a:r>
              <a:rPr lang="zh-CN" altLang="en-US" dirty="0"/>
              <a:t>𝑠</a:t>
            </a:r>
            <a:r>
              <a:rPr lang="en-US" altLang="zh-CN" dirty="0"/>
              <a:t>).</a:t>
            </a:r>
          </a:p>
          <a:p>
            <a:endParaRPr lang="en-US" altLang="zh-CN" dirty="0"/>
          </a:p>
          <a:p>
            <a:r>
              <a:rPr lang="en-US" altLang="zh-CN" dirty="0"/>
              <a:t>Then, for the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second sub-problem, we introduce new </a:t>
            </a:r>
            <a:r>
              <a:rPr lang="en-US" altLang="zh-CN" sz="1200" b="0" dirty="0">
                <a:solidFill>
                  <a:schemeClr val="accent1"/>
                </a:solidFill>
                <a:latin typeface="Times New Roman" panose="02020603050405020304" pitchFamily="18" charset="0"/>
                <a:cs typeface="Times New Roman" panose="02020603050405020304" pitchFamily="18" charset="0"/>
                <a:sym typeface="+mn-lt"/>
              </a:rPr>
              <a:t>slack variables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apply the widely used </a:t>
            </a:r>
            <a:r>
              <a:rPr lang="en-US" altLang="zh-CN" sz="1200" b="0" dirty="0">
                <a:solidFill>
                  <a:schemeClr val="accent1"/>
                </a:solidFill>
                <a:latin typeface="Times New Roman" panose="02020603050405020304" pitchFamily="18" charset="0"/>
                <a:cs typeface="Times New Roman" panose="02020603050405020304" pitchFamily="18" charset="0"/>
                <a:sym typeface="+mn-lt"/>
              </a:rPr>
              <a:t>successive convex approximation (SCA)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a:t>
            </a:r>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7</a:t>
            </a:fld>
            <a:endParaRPr lang="zh-CN" altLang="en-US"/>
          </a:p>
        </p:txBody>
      </p:sp>
    </p:spTree>
    <p:extLst>
      <p:ext uri="{BB962C8B-B14F-4D97-AF65-F5344CB8AC3E}">
        <p14:creationId xmlns:p14="http://schemas.microsoft.com/office/powerpoint/2010/main" val="363957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solve the formulated highly non-convex problem, we adopt alternating optimization method. The idea of this method is to update each variable while fixing others and iterate the process until convergence. With the help of alternating optimization, we successfully decompose the original optimization problem into two sub-problems, namely, joint user state and power optimization &amp; trajectory design.</a:t>
            </a:r>
          </a:p>
          <a:p>
            <a:endParaRPr lang="en-US" altLang="zh-CN" dirty="0"/>
          </a:p>
          <a:p>
            <a:r>
              <a:rPr lang="en-US" altLang="zh-CN" dirty="0"/>
              <a:t>For the first sub-problem, we simplify the problem with effective power and then apply sequential parametric convex approximation (SPCA) method. The introduced effective power is a combined form of user state and transmit power, for instance, if we use binary variables </a:t>
            </a:r>
            <a:r>
              <a:rPr lang="zh-CN" altLang="en-US" dirty="0"/>
              <a:t>𝑠 </a:t>
            </a:r>
            <a:r>
              <a:rPr lang="en-US" altLang="zh-CN" dirty="0"/>
              <a:t>= 0,1 to represent the state of ground users: transmit (</a:t>
            </a:r>
            <a:r>
              <a:rPr lang="zh-CN" altLang="en-US" dirty="0"/>
              <a:t>𝑠</a:t>
            </a:r>
            <a:r>
              <a:rPr lang="en-US" altLang="zh-CN" dirty="0"/>
              <a:t>=1) and receive (</a:t>
            </a:r>
            <a:r>
              <a:rPr lang="zh-CN" altLang="en-US" dirty="0"/>
              <a:t>𝑠</a:t>
            </a:r>
            <a:r>
              <a:rPr lang="en-US" altLang="zh-CN" dirty="0"/>
              <a:t>=0), the uplink and downlink transmit power of a transmitter is </a:t>
            </a:r>
            <a:r>
              <a:rPr lang="zh-CN" altLang="en-US" dirty="0"/>
              <a:t>𝑝</a:t>
            </a:r>
            <a:r>
              <a:rPr lang="en-US" altLang="zh-CN" dirty="0"/>
              <a:t>_</a:t>
            </a:r>
            <a:r>
              <a:rPr lang="zh-CN" altLang="en-US" dirty="0"/>
              <a:t>𝑈𝐿</a:t>
            </a:r>
            <a:r>
              <a:rPr lang="en-US" altLang="zh-CN" dirty="0"/>
              <a:t>×</a:t>
            </a:r>
            <a:r>
              <a:rPr lang="zh-CN" altLang="en-US" dirty="0"/>
              <a:t>𝑠</a:t>
            </a:r>
            <a:r>
              <a:rPr lang="en-US" altLang="zh-CN" dirty="0"/>
              <a:t>=</a:t>
            </a:r>
            <a:r>
              <a:rPr lang="zh-CN" altLang="en-US" dirty="0"/>
              <a:t>𝑝</a:t>
            </a:r>
            <a:r>
              <a:rPr lang="en-US" altLang="zh-CN" dirty="0"/>
              <a:t>_</a:t>
            </a:r>
            <a:r>
              <a:rPr lang="zh-CN" altLang="en-US" dirty="0"/>
              <a:t>𝑈𝐿 </a:t>
            </a:r>
            <a:r>
              <a:rPr lang="en-US" altLang="zh-CN" dirty="0"/>
              <a:t>and </a:t>
            </a:r>
            <a:r>
              <a:rPr lang="zh-CN" altLang="en-US" dirty="0"/>
              <a:t>𝑝</a:t>
            </a:r>
            <a:r>
              <a:rPr lang="en-US" altLang="zh-CN" dirty="0"/>
              <a:t>_</a:t>
            </a:r>
            <a:r>
              <a:rPr lang="zh-CN" altLang="en-US" dirty="0"/>
              <a:t>𝐷𝐿</a:t>
            </a:r>
            <a:r>
              <a:rPr lang="en-US" altLang="zh-CN" dirty="0"/>
              <a:t>×(1−</a:t>
            </a:r>
            <a:r>
              <a:rPr lang="zh-CN" altLang="en-US" dirty="0"/>
              <a:t>𝑠</a:t>
            </a:r>
            <a:r>
              <a:rPr lang="en-US" altLang="zh-CN" dirty="0"/>
              <a:t>)=0, respectively. Thus the effective uplink and downlink transmit power is defined as </a:t>
            </a:r>
            <a:r>
              <a:rPr lang="zh-CN" altLang="en-US" dirty="0"/>
              <a:t>𝑝 </a:t>
            </a:r>
            <a:r>
              <a:rPr lang="en-US" altLang="zh-CN" dirty="0"/>
              <a:t>bar</a:t>
            </a:r>
            <a:r>
              <a:rPr lang="zh-CN" altLang="en-US" dirty="0"/>
              <a:t> </a:t>
            </a:r>
            <a:r>
              <a:rPr lang="en-US" altLang="zh-CN" dirty="0"/>
              <a:t>_</a:t>
            </a:r>
            <a:r>
              <a:rPr lang="zh-CN" altLang="en-US" dirty="0"/>
              <a:t>𝑈𝐿</a:t>
            </a:r>
            <a:r>
              <a:rPr lang="en-US" altLang="zh-CN" dirty="0"/>
              <a:t>=</a:t>
            </a:r>
            <a:r>
              <a:rPr lang="zh-CN" altLang="en-US" dirty="0"/>
              <a:t>𝑝</a:t>
            </a:r>
            <a:r>
              <a:rPr lang="en-US" altLang="zh-CN" dirty="0"/>
              <a:t>_</a:t>
            </a:r>
            <a:r>
              <a:rPr lang="zh-CN" altLang="en-US" dirty="0"/>
              <a:t>𝑈𝐿</a:t>
            </a:r>
            <a:r>
              <a:rPr lang="en-US" altLang="zh-CN" dirty="0"/>
              <a:t>×</a:t>
            </a:r>
            <a:r>
              <a:rPr lang="zh-CN" altLang="en-US" dirty="0"/>
              <a:t>𝑠 </a:t>
            </a:r>
            <a:r>
              <a:rPr lang="en-US" altLang="zh-CN" dirty="0"/>
              <a:t>and </a:t>
            </a:r>
            <a:r>
              <a:rPr lang="zh-CN" altLang="en-US" dirty="0"/>
              <a:t>𝑝 </a:t>
            </a:r>
            <a:r>
              <a:rPr lang="en-US" altLang="zh-CN" dirty="0"/>
              <a:t>bar_</a:t>
            </a:r>
            <a:r>
              <a:rPr lang="zh-CN" altLang="en-US" dirty="0"/>
              <a:t>𝐷𝐿</a:t>
            </a:r>
            <a:r>
              <a:rPr lang="en-US" altLang="zh-CN" dirty="0"/>
              <a:t>=</a:t>
            </a:r>
            <a:r>
              <a:rPr lang="zh-CN" altLang="en-US" dirty="0"/>
              <a:t>𝑝</a:t>
            </a:r>
            <a:r>
              <a:rPr lang="en-US" altLang="zh-CN" dirty="0"/>
              <a:t>_</a:t>
            </a:r>
            <a:r>
              <a:rPr lang="zh-CN" altLang="en-US" dirty="0"/>
              <a:t>𝐷𝐿</a:t>
            </a:r>
            <a:r>
              <a:rPr lang="en-US" altLang="zh-CN" dirty="0"/>
              <a:t>×(1−</a:t>
            </a:r>
            <a:r>
              <a:rPr lang="zh-CN" altLang="en-US" dirty="0"/>
              <a:t>𝑠</a:t>
            </a:r>
            <a:r>
              <a:rPr lang="en-US" altLang="zh-CN" dirty="0"/>
              <a:t>).</a:t>
            </a:r>
          </a:p>
          <a:p>
            <a:endParaRPr lang="en-US" altLang="zh-CN" dirty="0"/>
          </a:p>
          <a:p>
            <a:r>
              <a:rPr lang="en-US" altLang="zh-CN" dirty="0"/>
              <a:t>Then, for the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second sub-problem, we introduce new </a:t>
            </a:r>
            <a:r>
              <a:rPr lang="en-US" altLang="zh-CN" sz="1200" b="0" dirty="0">
                <a:solidFill>
                  <a:schemeClr val="accent1"/>
                </a:solidFill>
                <a:latin typeface="Times New Roman" panose="02020603050405020304" pitchFamily="18" charset="0"/>
                <a:cs typeface="Times New Roman" panose="02020603050405020304" pitchFamily="18" charset="0"/>
                <a:sym typeface="+mn-lt"/>
              </a:rPr>
              <a:t>slack variables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apply the widely used </a:t>
            </a:r>
            <a:r>
              <a:rPr lang="en-US" altLang="zh-CN" sz="1200" b="0" dirty="0">
                <a:solidFill>
                  <a:schemeClr val="accent1"/>
                </a:solidFill>
                <a:latin typeface="Times New Roman" panose="02020603050405020304" pitchFamily="18" charset="0"/>
                <a:cs typeface="Times New Roman" panose="02020603050405020304" pitchFamily="18" charset="0"/>
                <a:sym typeface="+mn-lt"/>
              </a:rPr>
              <a:t>successive convex approximation (SCA) </a:t>
            </a:r>
            <a:r>
              <a:rPr lang="en-US" altLang="zh-CN" sz="1200"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a:t>
            </a:r>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8</a:t>
            </a:fld>
            <a:endParaRPr lang="zh-CN" altLang="en-US"/>
          </a:p>
        </p:txBody>
      </p:sp>
    </p:spTree>
    <p:extLst>
      <p:ext uri="{BB962C8B-B14F-4D97-AF65-F5344CB8AC3E}">
        <p14:creationId xmlns:p14="http://schemas.microsoft.com/office/powerpoint/2010/main" val="3335035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our numerical simulations, four competitive benchmarks are considered. </a:t>
            </a:r>
          </a:p>
          <a:p>
            <a:r>
              <a:rPr lang="en-US" altLang="zh-CN" dirty="0"/>
              <a:t>No trajectory optimization means the UAV-BS flies straight from the initial position to the final position at a uniform velocity. </a:t>
            </a:r>
          </a:p>
          <a:p>
            <a:endParaRPr lang="en-US" altLang="zh-CN" dirty="0"/>
          </a:p>
          <a:p>
            <a:r>
              <a:rPr lang="en-US" altLang="zh-CN" dirty="0"/>
              <a:t>In TDMA method, two ground users with the two highest SINRs are selected to be the uplink and downlink users, respectively and transmit with maximum power. </a:t>
            </a:r>
          </a:p>
          <a:p>
            <a:endParaRPr lang="en-US" altLang="zh-CN" dirty="0"/>
          </a:p>
          <a:p>
            <a:r>
              <a:rPr lang="en-US" altLang="zh-CN" dirty="0"/>
              <a:t>In random UL and DL, ground users are randomly selected to be the uplink and downlink users and transmit with maximum power. </a:t>
            </a:r>
          </a:p>
          <a:p>
            <a:endParaRPr lang="en-US" altLang="zh-CN" dirty="0"/>
          </a:p>
          <a:p>
            <a:r>
              <a:rPr lang="en-US" altLang="zh-CN" dirty="0"/>
              <a:t>In the half-duplex case, the UAV-BS spends half the time transmitting and half the time receiving with no self-interference.</a:t>
            </a:r>
            <a:endParaRPr lang="zh-CN" altLang="en-US" dirty="0"/>
          </a:p>
        </p:txBody>
      </p:sp>
      <p:sp>
        <p:nvSpPr>
          <p:cNvPr id="4" name="灯片编号占位符 3"/>
          <p:cNvSpPr>
            <a:spLocks noGrp="1"/>
          </p:cNvSpPr>
          <p:nvPr>
            <p:ph type="sldNum" sz="quarter" idx="10"/>
          </p:nvPr>
        </p:nvSpPr>
        <p:spPr/>
        <p:txBody>
          <a:bodyPr/>
          <a:lstStyle/>
          <a:p>
            <a:fld id="{10A842D5-3964-4D1E-A2D9-636432CD0AB9}" type="slidenum">
              <a:rPr lang="zh-CN" altLang="en-US" smtClean="0"/>
              <a:t>9</a:t>
            </a:fld>
            <a:endParaRPr lang="zh-CN" altLang="en-US"/>
          </a:p>
        </p:txBody>
      </p:sp>
    </p:spTree>
    <p:extLst>
      <p:ext uri="{BB962C8B-B14F-4D97-AF65-F5344CB8AC3E}">
        <p14:creationId xmlns:p14="http://schemas.microsoft.com/office/powerpoint/2010/main" val="3240228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3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2023/5/31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62967-41DD-43A9-A8A2-DBE4C7CD30D6}" type="datetimeFigureOut">
              <a:rPr lang="en-US" smtClean="0"/>
              <a:t>5/31/23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84866-2612-44FE-BED6-48B9181DF8C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3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10.png"/><Relationship Id="rId3"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5181" y="0"/>
            <a:ext cx="1636819" cy="1628795"/>
          </a:xfrm>
          <a:prstGeom prst="rect">
            <a:avLst/>
          </a:prstGeom>
        </p:spPr>
      </p:pic>
      <p:sp>
        <p:nvSpPr>
          <p:cNvPr id="35" name="文本框 34"/>
          <p:cNvSpPr txBox="1"/>
          <p:nvPr/>
        </p:nvSpPr>
        <p:spPr>
          <a:xfrm>
            <a:off x="453309" y="2284694"/>
            <a:ext cx="3860431" cy="830997"/>
          </a:xfrm>
          <a:prstGeom prst="rect">
            <a:avLst/>
          </a:prstGeom>
          <a:noFill/>
        </p:spPr>
        <p:txBody>
          <a:bodyPr wrap="square" rtlCol="0">
            <a:spAutoFit/>
            <a:scene3d>
              <a:camera prst="orthographicFront"/>
              <a:lightRig rig="threePt" dir="t"/>
            </a:scene3d>
            <a:sp3d contourW="12700"/>
          </a:bodyPr>
          <a:lstStyle/>
          <a:p>
            <a:pPr algn="dist"/>
            <a:r>
              <a:rPr lang="zh-CN" altLang="en-US" sz="4800" b="1" dirty="0">
                <a:solidFill>
                  <a:schemeClr val="bg1"/>
                </a:solidFill>
                <a:latin typeface="Times New Roman" panose="02020603050405020304" pitchFamily="18" charset="0"/>
                <a:cs typeface="Times New Roman" panose="02020603050405020304" pitchFamily="18" charset="0"/>
                <a:sym typeface="+mn-lt"/>
              </a:rPr>
              <a:t>毕业论文汇报</a:t>
            </a:r>
          </a:p>
        </p:txBody>
      </p:sp>
      <p:sp>
        <p:nvSpPr>
          <p:cNvPr id="36" name="矩形 35"/>
          <p:cNvSpPr/>
          <p:nvPr/>
        </p:nvSpPr>
        <p:spPr>
          <a:xfrm>
            <a:off x="457616" y="3024258"/>
            <a:ext cx="3856124" cy="400110"/>
          </a:xfrm>
          <a:prstGeom prst="rect">
            <a:avLst/>
          </a:prstGeom>
        </p:spPr>
        <p:txBody>
          <a:bodyPr wrap="square">
            <a:spAutoFit/>
          </a:bodyPr>
          <a:lstStyle/>
          <a:p>
            <a:pPr algn="dist"/>
            <a:r>
              <a:rPr lang="en-US" altLang="zh-CN" sz="2000" dirty="0">
                <a:solidFill>
                  <a:schemeClr val="bg1"/>
                </a:solidFill>
                <a:latin typeface="Times New Roman" panose="02020603050405020304" pitchFamily="18" charset="0"/>
                <a:cs typeface="Times New Roman" panose="02020603050405020304" pitchFamily="18" charset="0"/>
                <a:sym typeface="+mn-lt"/>
              </a:rPr>
              <a:t>Graduation Thesis Reports</a:t>
            </a:r>
            <a:endParaRPr lang="zh-CN" altLang="en-US" sz="2000" dirty="0">
              <a:solidFill>
                <a:schemeClr val="bg1"/>
              </a:solidFill>
              <a:latin typeface="Times New Roman" panose="02020603050405020304" pitchFamily="18" charset="0"/>
              <a:cs typeface="Times New Roman" panose="02020603050405020304" pitchFamily="18" charset="0"/>
              <a:sym typeface="+mn-lt"/>
            </a:endParaRPr>
          </a:p>
        </p:txBody>
      </p:sp>
      <p:cxnSp>
        <p:nvCxnSpPr>
          <p:cNvPr id="37" name="直接连接符 36"/>
          <p:cNvCxnSpPr/>
          <p:nvPr/>
        </p:nvCxnSpPr>
        <p:spPr>
          <a:xfrm flipV="1">
            <a:off x="538163" y="3587189"/>
            <a:ext cx="5705793" cy="1379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2978685" y="5163240"/>
            <a:ext cx="5953276" cy="400110"/>
          </a:xfrm>
          <a:prstGeom prst="rect">
            <a:avLst/>
          </a:prstGeom>
          <a:noFill/>
        </p:spPr>
        <p:txBody>
          <a:bodyPr wrap="square" rtlCol="0">
            <a:spAutoFit/>
            <a:scene3d>
              <a:camera prst="orthographicFront"/>
              <a:lightRig rig="threePt" dir="t"/>
            </a:scene3d>
            <a:sp3d contourW="12700"/>
          </a:bodyPr>
          <a:lstStyle/>
          <a:p>
            <a:pPr algn="ct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sym typeface="+mn-lt"/>
              </a:rPr>
              <a:t>Presenter:</a:t>
            </a:r>
            <a:r>
              <a:rPr lang="zh-CN" altLang="en-US" sz="2000" dirty="0">
                <a:solidFill>
                  <a:schemeClr val="tx1">
                    <a:lumMod val="85000"/>
                    <a:lumOff val="15000"/>
                  </a:schemeClr>
                </a:solidFill>
                <a:latin typeface="Times New Roman" panose="02020603050405020304" pitchFamily="18" charset="0"/>
                <a:cs typeface="Times New Roman" panose="02020603050405020304" pitchFamily="18" charset="0"/>
                <a:sym typeface="+mn-lt"/>
              </a:rPr>
              <a:t> </a:t>
            </a:r>
            <a:r>
              <a:rPr lang="en-US" altLang="zh-CN" sz="2000" dirty="0">
                <a:solidFill>
                  <a:schemeClr val="tx1">
                    <a:lumMod val="85000"/>
                    <a:lumOff val="15000"/>
                  </a:schemeClr>
                </a:solidFill>
                <a:latin typeface="Times New Roman" panose="02020603050405020304" pitchFamily="18" charset="0"/>
                <a:cs typeface="Times New Roman" panose="02020603050405020304" pitchFamily="18" charset="0"/>
                <a:sym typeface="+mn-lt"/>
              </a:rPr>
              <a:t>Dr. Jun Tong</a:t>
            </a:r>
          </a:p>
        </p:txBody>
      </p:sp>
      <p:sp>
        <p:nvSpPr>
          <p:cNvPr id="13" name="文本框 12">
            <a:extLst>
              <a:ext uri="{FF2B5EF4-FFF2-40B4-BE49-F238E27FC236}">
                <a16:creationId xmlns:a16="http://schemas.microsoft.com/office/drawing/2014/main" id="{ED1F8DC5-3E6A-4F16-B436-8B54CEB5D383}"/>
              </a:ext>
            </a:extLst>
          </p:cNvPr>
          <p:cNvSpPr txBox="1"/>
          <p:nvPr/>
        </p:nvSpPr>
        <p:spPr>
          <a:xfrm>
            <a:off x="772667" y="2277543"/>
            <a:ext cx="10646665" cy="1323439"/>
          </a:xfrm>
          <a:prstGeom prst="rect">
            <a:avLst/>
          </a:prstGeom>
          <a:noFill/>
        </p:spPr>
        <p:txBody>
          <a:bodyPr wrap="square" rtlCol="0">
            <a:spAutoFit/>
            <a:scene3d>
              <a:camera prst="orthographicFront"/>
              <a:lightRig rig="threePt" dir="t"/>
            </a:scene3d>
            <a:sp3d contourW="12700"/>
          </a:bodyPr>
          <a:lstStyle/>
          <a:p>
            <a:pPr algn="ctr"/>
            <a:r>
              <a:rPr lang="en-US" altLang="zh-CN" sz="4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Throughput Maximization of Flexible Duplex Networks with an In-Band Full-Duplex UAV-BS</a:t>
            </a:r>
            <a:endParaRPr lang="zh-CN" altLang="en-US" sz="4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lt"/>
            </a:endParaRPr>
          </a:p>
        </p:txBody>
      </p:sp>
      <p:sp>
        <p:nvSpPr>
          <p:cNvPr id="4" name="TextBox 3">
            <a:extLst>
              <a:ext uri="{FF2B5EF4-FFF2-40B4-BE49-F238E27FC236}">
                <a16:creationId xmlns:a16="http://schemas.microsoft.com/office/drawing/2014/main" id="{CCA35ECA-1082-C0C6-0CAD-CBFAC48F7626}"/>
              </a:ext>
            </a:extLst>
          </p:cNvPr>
          <p:cNvSpPr txBox="1"/>
          <p:nvPr/>
        </p:nvSpPr>
        <p:spPr>
          <a:xfrm>
            <a:off x="2862129" y="3902322"/>
            <a:ext cx="6186388" cy="523220"/>
          </a:xfrm>
          <a:prstGeom prst="rect">
            <a:avLst/>
          </a:prstGeom>
          <a:noFill/>
        </p:spPr>
        <p:txBody>
          <a:bodyPr wrap="square">
            <a:spAutoFit/>
          </a:bodyPr>
          <a:lstStyle/>
          <a:p>
            <a:pPr algn="ctr"/>
            <a:r>
              <a:rPr lang="en-US" altLang="zh-CN" sz="2800" dirty="0">
                <a:solidFill>
                  <a:schemeClr val="tx1">
                    <a:lumMod val="85000"/>
                    <a:lumOff val="15000"/>
                  </a:schemeClr>
                </a:solidFill>
                <a:latin typeface="Times New Roman" panose="02020603050405020304" pitchFamily="18" charset="0"/>
                <a:cs typeface="Times New Roman" panose="02020603050405020304" pitchFamily="18" charset="0"/>
                <a:sym typeface="+mn-lt"/>
              </a:rPr>
              <a:t>Qian Ding, Yang Luo, and </a:t>
            </a:r>
            <a:r>
              <a:rPr lang="en-US" altLang="zh-CN" sz="2800" dirty="0" err="1">
                <a:solidFill>
                  <a:schemeClr val="tx1">
                    <a:lumMod val="85000"/>
                    <a:lumOff val="15000"/>
                  </a:schemeClr>
                </a:solidFill>
                <a:latin typeface="Times New Roman" panose="02020603050405020304" pitchFamily="18" charset="0"/>
                <a:cs typeface="Times New Roman" panose="02020603050405020304" pitchFamily="18" charset="0"/>
                <a:sym typeface="+mn-lt"/>
              </a:rPr>
              <a:t>Chunbo</a:t>
            </a:r>
            <a:r>
              <a:rPr lang="en-US" altLang="zh-CN" sz="2800" dirty="0">
                <a:solidFill>
                  <a:schemeClr val="tx1">
                    <a:lumMod val="85000"/>
                    <a:lumOff val="15000"/>
                  </a:schemeClr>
                </a:solidFill>
                <a:latin typeface="Times New Roman" panose="02020603050405020304" pitchFamily="18" charset="0"/>
                <a:cs typeface="Times New Roman" panose="02020603050405020304" pitchFamily="18" charset="0"/>
                <a:sym typeface="+mn-lt"/>
              </a:rPr>
              <a:t> Luo</a:t>
            </a:r>
            <a:endParaRPr lang="zh-CN" altLang="en-US" sz="2800" dirty="0">
              <a:solidFill>
                <a:schemeClr val="tx1">
                  <a:lumMod val="85000"/>
                  <a:lumOff val="15000"/>
                </a:schemeClr>
              </a:solidFill>
              <a:latin typeface="Times New Roman" panose="02020603050405020304" pitchFamily="18" charset="0"/>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892362E-1785-4BE6-BF3B-E07709563383}"/>
              </a:ext>
            </a:extLst>
          </p:cNvPr>
          <p:cNvPicPr>
            <a:picLocks noChangeAspect="1"/>
          </p:cNvPicPr>
          <p:nvPr/>
        </p:nvPicPr>
        <p:blipFill>
          <a:blip r:embed="rId3"/>
          <a:stretch>
            <a:fillRect/>
          </a:stretch>
        </p:blipFill>
        <p:spPr>
          <a:xfrm>
            <a:off x="3332504" y="1100739"/>
            <a:ext cx="5339542" cy="4320174"/>
          </a:xfrm>
          <a:prstGeom prst="rect">
            <a:avLst/>
          </a:prstGeom>
        </p:spPr>
      </p:pic>
      <p:sp>
        <p:nvSpPr>
          <p:cNvPr id="2" name="文本框 1">
            <a:extLst>
              <a:ext uri="{FF2B5EF4-FFF2-40B4-BE49-F238E27FC236}">
                <a16:creationId xmlns:a16="http://schemas.microsoft.com/office/drawing/2014/main" id="{3AD6EDEA-C8F9-428C-8556-D73A20FB3A83}"/>
              </a:ext>
            </a:extLst>
          </p:cNvPr>
          <p:cNvSpPr txBox="1"/>
          <p:nvPr/>
        </p:nvSpPr>
        <p:spPr>
          <a:xfrm>
            <a:off x="2488485" y="5766004"/>
            <a:ext cx="8927394"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system throughput increases with time period </a:t>
            </a:r>
          </a:p>
          <a:p>
            <a:pPr marL="457200" indent="-457200">
              <a:buFont typeface="Arial" panose="020B0604020202020204" pitchFamily="34" charset="0"/>
              <a:buChar char="•"/>
            </a:pP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proposed method outperforms the benchmarks</a:t>
            </a:r>
            <a:endPar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nvGrpSpPr>
          <p:cNvPr id="9" name="组合 8">
            <a:extLst>
              <a:ext uri="{FF2B5EF4-FFF2-40B4-BE49-F238E27FC236}">
                <a16:creationId xmlns:a16="http://schemas.microsoft.com/office/drawing/2014/main" id="{EC72EBDB-1755-B144-B0DE-B694C2AA9D03}"/>
              </a:ext>
            </a:extLst>
          </p:cNvPr>
          <p:cNvGrpSpPr/>
          <p:nvPr/>
        </p:nvGrpSpPr>
        <p:grpSpPr>
          <a:xfrm>
            <a:off x="503670" y="978"/>
            <a:ext cx="11599305" cy="1351279"/>
            <a:chOff x="503670" y="978"/>
            <a:chExt cx="11599305" cy="1351279"/>
          </a:xfrm>
        </p:grpSpPr>
        <p:grpSp>
          <p:nvGrpSpPr>
            <p:cNvPr id="10" name="组合 9">
              <a:extLst>
                <a:ext uri="{FF2B5EF4-FFF2-40B4-BE49-F238E27FC236}">
                  <a16:creationId xmlns:a16="http://schemas.microsoft.com/office/drawing/2014/main" id="{E7A0653B-6265-3D4E-8FF7-68DE132AF348}"/>
                </a:ext>
              </a:extLst>
            </p:cNvPr>
            <p:cNvGrpSpPr/>
            <p:nvPr/>
          </p:nvGrpSpPr>
          <p:grpSpPr>
            <a:xfrm>
              <a:off x="503670" y="393189"/>
              <a:ext cx="10241370" cy="564257"/>
              <a:chOff x="1878363" y="663929"/>
              <a:chExt cx="10241370" cy="564257"/>
            </a:xfrm>
          </p:grpSpPr>
          <p:sp>
            <p:nvSpPr>
              <p:cNvPr id="12" name="矩形 11">
                <a:extLst>
                  <a:ext uri="{FF2B5EF4-FFF2-40B4-BE49-F238E27FC236}">
                    <a16:creationId xmlns:a16="http://schemas.microsoft.com/office/drawing/2014/main" id="{13105683-C725-7C49-8B0F-AC4BF7388D15}"/>
                  </a:ext>
                </a:extLst>
              </p:cNvPr>
              <p:cNvSpPr/>
              <p:nvPr/>
            </p:nvSpPr>
            <p:spPr>
              <a:xfrm>
                <a:off x="1878363" y="663929"/>
                <a:ext cx="1654914"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3.</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Results</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3" name="直接连接符 31">
                <a:extLst>
                  <a:ext uri="{FF2B5EF4-FFF2-40B4-BE49-F238E27FC236}">
                    <a16:creationId xmlns:a16="http://schemas.microsoft.com/office/drawing/2014/main" id="{5958A88D-F2C3-6E41-A872-EE451E27F129}"/>
                  </a:ext>
                </a:extLst>
              </p:cNvPr>
              <p:cNvCxnSpPr>
                <a:cxnSpLocks/>
                <a:stCxn id="12" idx="3"/>
                <a:endCxn id="11" idx="1"/>
              </p:cNvCxnSpPr>
              <p:nvPr/>
            </p:nvCxnSpPr>
            <p:spPr>
              <a:xfrm>
                <a:off x="3533277" y="946058"/>
                <a:ext cx="8586456"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1" name="图片 10">
              <a:extLst>
                <a:ext uri="{FF2B5EF4-FFF2-40B4-BE49-F238E27FC236}">
                  <a16:creationId xmlns:a16="http://schemas.microsoft.com/office/drawing/2014/main" id="{398622F8-EE7B-5B44-81A0-E1CC8AEA3AC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Tree>
    <p:extLst>
      <p:ext uri="{BB962C8B-B14F-4D97-AF65-F5344CB8AC3E}">
        <p14:creationId xmlns:p14="http://schemas.microsoft.com/office/powerpoint/2010/main" val="3217783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框 89">
            <a:extLst>
              <a:ext uri="{FF2B5EF4-FFF2-40B4-BE49-F238E27FC236}">
                <a16:creationId xmlns:a16="http://schemas.microsoft.com/office/drawing/2014/main" id="{644DD243-0D88-4964-B600-C5C188D0DF42}"/>
              </a:ext>
            </a:extLst>
          </p:cNvPr>
          <p:cNvSpPr txBox="1"/>
          <p:nvPr/>
        </p:nvSpPr>
        <p:spPr>
          <a:xfrm>
            <a:off x="283780" y="5804664"/>
            <a:ext cx="11834648" cy="954107"/>
          </a:xfrm>
          <a:prstGeom prst="rect">
            <a:avLst/>
          </a:prstGeom>
          <a:noFill/>
        </p:spPr>
        <p:txBody>
          <a:bodyPr wrap="square" rtlCol="0">
            <a:spAutoFit/>
            <a:scene3d>
              <a:camera prst="orthographicFront"/>
              <a:lightRig rig="threePt" dir="t"/>
            </a:scene3d>
            <a:sp3d contourW="12700"/>
          </a:bodyPr>
          <a:lstStyle/>
          <a:p>
            <a:pPr>
              <a:defRPr/>
            </a:pP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rPr>
              <a:t>Our method first increases due to increased number of ground users and gradually decreases due to severe </a:t>
            </a:r>
            <a:r>
              <a:rPr lang="en-US" altLang="zh-CN" sz="2800" b="1" dirty="0">
                <a:solidFill>
                  <a:schemeClr val="accent1"/>
                </a:solidFill>
                <a:latin typeface="Times New Roman" panose="02020603050405020304" pitchFamily="18" charset="0"/>
                <a:cs typeface="Times New Roman" panose="02020603050405020304" pitchFamily="18" charset="0"/>
                <a:sym typeface="+mn-lt"/>
              </a:rPr>
              <a:t>inter-user interference</a:t>
            </a:r>
            <a:r>
              <a:rPr lang="en-US" altLang="zh-CN" sz="2800" dirty="0">
                <a:solidFill>
                  <a:schemeClr val="accent1"/>
                </a:solidFill>
                <a:latin typeface="Times New Roman" panose="02020603050405020304" pitchFamily="18" charset="0"/>
                <a:cs typeface="Times New Roman" panose="02020603050405020304" pitchFamily="18" charset="0"/>
                <a:sym typeface="+mn-lt"/>
              </a:rPr>
              <a:t> </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a:t>
            </a:r>
            <a:r>
              <a:rPr lang="en-US" altLang="zh-CN" sz="2800" b="1" dirty="0">
                <a:solidFill>
                  <a:schemeClr val="accent1"/>
                </a:solidFill>
                <a:latin typeface="Times New Roman" panose="02020603050405020304" pitchFamily="18" charset="0"/>
                <a:cs typeface="Times New Roman" panose="02020603050405020304" pitchFamily="18" charset="0"/>
                <a:sym typeface="+mn-lt"/>
              </a:rPr>
              <a:t>self-interference</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t>
            </a:r>
            <a:endPar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pic>
        <p:nvPicPr>
          <p:cNvPr id="5" name="图片 4">
            <a:extLst>
              <a:ext uri="{FF2B5EF4-FFF2-40B4-BE49-F238E27FC236}">
                <a16:creationId xmlns:a16="http://schemas.microsoft.com/office/drawing/2014/main" id="{B892362E-1785-4BE6-BF3B-E07709563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811" y="1266821"/>
            <a:ext cx="5339542" cy="4289828"/>
          </a:xfrm>
          <a:prstGeom prst="rect">
            <a:avLst/>
          </a:prstGeom>
        </p:spPr>
      </p:pic>
      <p:grpSp>
        <p:nvGrpSpPr>
          <p:cNvPr id="9" name="组合 8">
            <a:extLst>
              <a:ext uri="{FF2B5EF4-FFF2-40B4-BE49-F238E27FC236}">
                <a16:creationId xmlns:a16="http://schemas.microsoft.com/office/drawing/2014/main" id="{E7A91D03-9EA6-924E-8C77-D5A177D2E820}"/>
              </a:ext>
            </a:extLst>
          </p:cNvPr>
          <p:cNvGrpSpPr/>
          <p:nvPr/>
        </p:nvGrpSpPr>
        <p:grpSpPr>
          <a:xfrm>
            <a:off x="503670" y="978"/>
            <a:ext cx="11599305" cy="1351279"/>
            <a:chOff x="503670" y="978"/>
            <a:chExt cx="11599305" cy="1351279"/>
          </a:xfrm>
        </p:grpSpPr>
        <p:grpSp>
          <p:nvGrpSpPr>
            <p:cNvPr id="10" name="组合 9">
              <a:extLst>
                <a:ext uri="{FF2B5EF4-FFF2-40B4-BE49-F238E27FC236}">
                  <a16:creationId xmlns:a16="http://schemas.microsoft.com/office/drawing/2014/main" id="{AE37FA0D-7FDB-0D42-895C-E4525555BF83}"/>
                </a:ext>
              </a:extLst>
            </p:cNvPr>
            <p:cNvGrpSpPr/>
            <p:nvPr/>
          </p:nvGrpSpPr>
          <p:grpSpPr>
            <a:xfrm>
              <a:off x="503670" y="393189"/>
              <a:ext cx="10241370" cy="564257"/>
              <a:chOff x="1878363" y="663929"/>
              <a:chExt cx="10241370" cy="564257"/>
            </a:xfrm>
          </p:grpSpPr>
          <p:sp>
            <p:nvSpPr>
              <p:cNvPr id="12" name="矩形 11">
                <a:extLst>
                  <a:ext uri="{FF2B5EF4-FFF2-40B4-BE49-F238E27FC236}">
                    <a16:creationId xmlns:a16="http://schemas.microsoft.com/office/drawing/2014/main" id="{05691C89-40F6-0046-9513-4E10A80AE894}"/>
                  </a:ext>
                </a:extLst>
              </p:cNvPr>
              <p:cNvSpPr/>
              <p:nvPr/>
            </p:nvSpPr>
            <p:spPr>
              <a:xfrm>
                <a:off x="1878363" y="663929"/>
                <a:ext cx="1669904"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3.</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Results</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3" name="直接连接符 31">
                <a:extLst>
                  <a:ext uri="{FF2B5EF4-FFF2-40B4-BE49-F238E27FC236}">
                    <a16:creationId xmlns:a16="http://schemas.microsoft.com/office/drawing/2014/main" id="{85A3E73A-C3C4-3A4D-982B-31E4CF0C9DFE}"/>
                  </a:ext>
                </a:extLst>
              </p:cNvPr>
              <p:cNvCxnSpPr>
                <a:cxnSpLocks/>
                <a:stCxn id="12" idx="3"/>
                <a:endCxn id="11" idx="1"/>
              </p:cNvCxnSpPr>
              <p:nvPr/>
            </p:nvCxnSpPr>
            <p:spPr>
              <a:xfrm>
                <a:off x="3548267" y="946058"/>
                <a:ext cx="8571466"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1" name="图片 10">
              <a:extLst>
                <a:ext uri="{FF2B5EF4-FFF2-40B4-BE49-F238E27FC236}">
                  <a16:creationId xmlns:a16="http://schemas.microsoft.com/office/drawing/2014/main" id="{3404D6AB-60A5-CE4A-BE9C-F0F05AE07F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Tree>
    <p:extLst>
      <p:ext uri="{BB962C8B-B14F-4D97-AF65-F5344CB8AC3E}">
        <p14:creationId xmlns:p14="http://schemas.microsoft.com/office/powerpoint/2010/main" val="3078066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框 89">
            <a:extLst>
              <a:ext uri="{FF2B5EF4-FFF2-40B4-BE49-F238E27FC236}">
                <a16:creationId xmlns:a16="http://schemas.microsoft.com/office/drawing/2014/main" id="{644DD243-0D88-4964-B600-C5C188D0DF42}"/>
              </a:ext>
            </a:extLst>
          </p:cNvPr>
          <p:cNvSpPr txBox="1"/>
          <p:nvPr/>
        </p:nvSpPr>
        <p:spPr>
          <a:xfrm>
            <a:off x="974473" y="1631786"/>
            <a:ext cx="10449534" cy="3539430"/>
          </a:xfrm>
          <a:prstGeom prst="rect">
            <a:avLst/>
          </a:prstGeom>
          <a:noFill/>
        </p:spPr>
        <p:txBody>
          <a:bodyPr wrap="square" rtlCol="0">
            <a:spAutoFit/>
            <a:scene3d>
              <a:camera prst="orthographicFront"/>
              <a:lightRig rig="threePt" dir="t"/>
            </a:scene3d>
            <a:sp3d contourW="12700"/>
          </a:bodyPr>
          <a:lstStyle/>
          <a:p>
            <a:pPr marL="457200" indent="-457200">
              <a:buFont typeface="Arial" panose="020B0604020202020204" pitchFamily="34" charset="0"/>
              <a:buChar char="•"/>
              <a:defRPr/>
            </a:pP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This paper proposes an innovative architecture where a full-duplex UAV assisted flexible duplex networks. </a:t>
            </a:r>
          </a:p>
          <a:p>
            <a:pPr>
              <a:defRPr/>
            </a:pPr>
            <a:endPar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457200" indent="-457200">
              <a:buFont typeface="Arial" panose="020B0604020202020204" pitchFamily="34" charset="0"/>
              <a:buChar char="•"/>
              <a:defRPr/>
            </a:pP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rPr>
              <a:t>In order to maximize the throughput of the communication system, the user state, power allocation and UAV trajectory are jointly optimized. </a:t>
            </a:r>
          </a:p>
          <a:p>
            <a:pPr>
              <a:defRPr/>
            </a:pPr>
            <a:endPar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457200" indent="-457200">
              <a:buFont typeface="Arial" panose="020B0604020202020204" pitchFamily="34" charset="0"/>
              <a:buChar char="•"/>
              <a:defRPr/>
            </a:pP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sym typeface="+mn-lt"/>
              </a:rPr>
              <a:t>Numerical simulation results confirm the advantages of our method.</a:t>
            </a:r>
            <a:endPar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nvGrpSpPr>
          <p:cNvPr id="8" name="组合 7">
            <a:extLst>
              <a:ext uri="{FF2B5EF4-FFF2-40B4-BE49-F238E27FC236}">
                <a16:creationId xmlns:a16="http://schemas.microsoft.com/office/drawing/2014/main" id="{DE6BFED3-276D-874F-A1D5-6F0B14149C58}"/>
              </a:ext>
            </a:extLst>
          </p:cNvPr>
          <p:cNvGrpSpPr/>
          <p:nvPr/>
        </p:nvGrpSpPr>
        <p:grpSpPr>
          <a:xfrm>
            <a:off x="503669" y="978"/>
            <a:ext cx="11599306" cy="1351279"/>
            <a:chOff x="503669" y="978"/>
            <a:chExt cx="11599306" cy="1351279"/>
          </a:xfrm>
        </p:grpSpPr>
        <p:grpSp>
          <p:nvGrpSpPr>
            <p:cNvPr id="9" name="组合 8">
              <a:extLst>
                <a:ext uri="{FF2B5EF4-FFF2-40B4-BE49-F238E27FC236}">
                  <a16:creationId xmlns:a16="http://schemas.microsoft.com/office/drawing/2014/main" id="{2D246218-71A5-FE4B-93F0-8DF34E4B6F64}"/>
                </a:ext>
              </a:extLst>
            </p:cNvPr>
            <p:cNvGrpSpPr/>
            <p:nvPr/>
          </p:nvGrpSpPr>
          <p:grpSpPr>
            <a:xfrm>
              <a:off x="503669" y="393189"/>
              <a:ext cx="10241371" cy="564257"/>
              <a:chOff x="1878362" y="663929"/>
              <a:chExt cx="10241371" cy="564257"/>
            </a:xfrm>
          </p:grpSpPr>
          <p:sp>
            <p:nvSpPr>
              <p:cNvPr id="11" name="矩形 10">
                <a:extLst>
                  <a:ext uri="{FF2B5EF4-FFF2-40B4-BE49-F238E27FC236}">
                    <a16:creationId xmlns:a16="http://schemas.microsoft.com/office/drawing/2014/main" id="{1D091D77-A735-3D4B-8EFA-203704C8B025}"/>
                  </a:ext>
                </a:extLst>
              </p:cNvPr>
              <p:cNvSpPr/>
              <p:nvPr/>
            </p:nvSpPr>
            <p:spPr>
              <a:xfrm>
                <a:off x="1878362" y="663929"/>
                <a:ext cx="2239531"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4.</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Conclusion</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2" name="直接连接符 31">
                <a:extLst>
                  <a:ext uri="{FF2B5EF4-FFF2-40B4-BE49-F238E27FC236}">
                    <a16:creationId xmlns:a16="http://schemas.microsoft.com/office/drawing/2014/main" id="{A24351F9-00B8-6747-BC70-0C5A1FC1EF52}"/>
                  </a:ext>
                </a:extLst>
              </p:cNvPr>
              <p:cNvCxnSpPr>
                <a:cxnSpLocks/>
                <a:stCxn id="11" idx="3"/>
                <a:endCxn id="10" idx="1"/>
              </p:cNvCxnSpPr>
              <p:nvPr/>
            </p:nvCxnSpPr>
            <p:spPr>
              <a:xfrm>
                <a:off x="4117893" y="946058"/>
                <a:ext cx="8001840"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0" name="图片 9">
              <a:extLst>
                <a:ext uri="{FF2B5EF4-FFF2-40B4-BE49-F238E27FC236}">
                  <a16:creationId xmlns:a16="http://schemas.microsoft.com/office/drawing/2014/main" id="{1F48C393-A696-0643-B6C7-2ADF3DF73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Tree>
    <p:extLst>
      <p:ext uri="{BB962C8B-B14F-4D97-AF65-F5344CB8AC3E}">
        <p14:creationId xmlns:p14="http://schemas.microsoft.com/office/powerpoint/2010/main" val="1308982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框 89">
            <a:extLst>
              <a:ext uri="{FF2B5EF4-FFF2-40B4-BE49-F238E27FC236}">
                <a16:creationId xmlns:a16="http://schemas.microsoft.com/office/drawing/2014/main" id="{644DD243-0D88-4964-B600-C5C188D0DF42}"/>
              </a:ext>
            </a:extLst>
          </p:cNvPr>
          <p:cNvSpPr txBox="1"/>
          <p:nvPr/>
        </p:nvSpPr>
        <p:spPr>
          <a:xfrm>
            <a:off x="1021060" y="1199468"/>
            <a:ext cx="10071010" cy="4154984"/>
          </a:xfrm>
          <a:prstGeom prst="rect">
            <a:avLst/>
          </a:prstGeom>
          <a:noFill/>
        </p:spPr>
        <p:txBody>
          <a:bodyPr wrap="square" rtlCol="0">
            <a:spAutoFit/>
            <a:scene3d>
              <a:camera prst="orthographicFront"/>
              <a:lightRig rig="threePt" dir="t"/>
            </a:scene3d>
            <a:sp3d contourW="12700"/>
          </a:bodyPr>
          <a:lstStyle/>
          <a:p>
            <a:pP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future works will be focusing on:</a:t>
            </a:r>
          </a:p>
          <a:p>
            <a:pP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Considering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more general</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flexible networks comprised of full-duplex ground users, e.g. user states may include: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transmit</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receive</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simultaneously transmit and receive</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and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silence;</a:t>
            </a: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Applying the model to more practical scenarios where scheduling and handovers etc. to be considered; </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Improving our methods and further analyzing the corresponding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convergence</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and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complexity</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t>
            </a:r>
          </a:p>
        </p:txBody>
      </p:sp>
      <p:grpSp>
        <p:nvGrpSpPr>
          <p:cNvPr id="10" name="组合 9">
            <a:extLst>
              <a:ext uri="{FF2B5EF4-FFF2-40B4-BE49-F238E27FC236}">
                <a16:creationId xmlns:a16="http://schemas.microsoft.com/office/drawing/2014/main" id="{93C28FAD-4C0B-1740-B49A-3C9191520E54}"/>
              </a:ext>
            </a:extLst>
          </p:cNvPr>
          <p:cNvGrpSpPr/>
          <p:nvPr/>
        </p:nvGrpSpPr>
        <p:grpSpPr>
          <a:xfrm>
            <a:off x="503670" y="978"/>
            <a:ext cx="11599305" cy="1351279"/>
            <a:chOff x="503670" y="978"/>
            <a:chExt cx="11599305" cy="1351279"/>
          </a:xfrm>
        </p:grpSpPr>
        <p:grpSp>
          <p:nvGrpSpPr>
            <p:cNvPr id="11" name="组合 10">
              <a:extLst>
                <a:ext uri="{FF2B5EF4-FFF2-40B4-BE49-F238E27FC236}">
                  <a16:creationId xmlns:a16="http://schemas.microsoft.com/office/drawing/2014/main" id="{844DEF53-8F1C-6349-B598-0E9D83E83341}"/>
                </a:ext>
              </a:extLst>
            </p:cNvPr>
            <p:cNvGrpSpPr/>
            <p:nvPr/>
          </p:nvGrpSpPr>
          <p:grpSpPr>
            <a:xfrm>
              <a:off x="503670" y="393189"/>
              <a:ext cx="10241370" cy="564257"/>
              <a:chOff x="1878363" y="663929"/>
              <a:chExt cx="10241370" cy="564257"/>
            </a:xfrm>
          </p:grpSpPr>
          <p:sp>
            <p:nvSpPr>
              <p:cNvPr id="13" name="矩形 12">
                <a:extLst>
                  <a:ext uri="{FF2B5EF4-FFF2-40B4-BE49-F238E27FC236}">
                    <a16:creationId xmlns:a16="http://schemas.microsoft.com/office/drawing/2014/main" id="{FA56AAB4-B2B3-644F-A15E-9F4BBA2E58DD}"/>
                  </a:ext>
                </a:extLst>
              </p:cNvPr>
              <p:cNvSpPr/>
              <p:nvPr/>
            </p:nvSpPr>
            <p:spPr>
              <a:xfrm>
                <a:off x="1878363" y="663929"/>
                <a:ext cx="2629274"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5.</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Future works</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4" name="直接连接符 31">
                <a:extLst>
                  <a:ext uri="{FF2B5EF4-FFF2-40B4-BE49-F238E27FC236}">
                    <a16:creationId xmlns:a16="http://schemas.microsoft.com/office/drawing/2014/main" id="{8878FD7E-6B38-4946-92C9-2291E768F678}"/>
                  </a:ext>
                </a:extLst>
              </p:cNvPr>
              <p:cNvCxnSpPr>
                <a:cxnSpLocks/>
                <a:stCxn id="13" idx="3"/>
                <a:endCxn id="12" idx="1"/>
              </p:cNvCxnSpPr>
              <p:nvPr/>
            </p:nvCxnSpPr>
            <p:spPr>
              <a:xfrm>
                <a:off x="4507637" y="946058"/>
                <a:ext cx="7612096"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2" name="图片 11">
              <a:extLst>
                <a:ext uri="{FF2B5EF4-FFF2-40B4-BE49-F238E27FC236}">
                  <a16:creationId xmlns:a16="http://schemas.microsoft.com/office/drawing/2014/main" id="{986643E1-B70F-8147-9838-3D33041A1A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Tree>
    <p:extLst>
      <p:ext uri="{BB962C8B-B14F-4D97-AF65-F5344CB8AC3E}">
        <p14:creationId xmlns:p14="http://schemas.microsoft.com/office/powerpoint/2010/main" val="3845716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C94561-E3DF-9E7A-7E6F-C6FD5CD038DE}"/>
              </a:ext>
            </a:extLst>
          </p:cNvPr>
          <p:cNvSpPr txBox="1"/>
          <p:nvPr/>
        </p:nvSpPr>
        <p:spPr>
          <a:xfrm>
            <a:off x="3466726" y="3692460"/>
            <a:ext cx="6705512" cy="1754326"/>
          </a:xfrm>
          <a:prstGeom prst="rect">
            <a:avLst/>
          </a:prstGeom>
          <a:noFill/>
        </p:spPr>
        <p:txBody>
          <a:bodyPr wrap="square">
            <a:spAutoFit/>
          </a:bodyPr>
          <a:lstStyle/>
          <a:p>
            <a:pPr>
              <a:defRPr/>
            </a:pPr>
            <a:r>
              <a:rPr lang="en-US" altLang="zh-CN" sz="2400" b="1" dirty="0">
                <a:latin typeface="Times New Roman" panose="02020603050405020304" pitchFamily="18" charset="0"/>
                <a:cs typeface="Times New Roman" panose="02020603050405020304" pitchFamily="18" charset="0"/>
                <a:sym typeface="+mn-lt"/>
              </a:rPr>
              <a:t>Further questions and contact:</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 </a:t>
            </a:r>
          </a:p>
          <a:p>
            <a:pPr>
              <a:defRPr/>
            </a:pPr>
            <a:endParaRPr lang="en-US" altLang="zh-CN" sz="2400" b="1" dirty="0">
              <a:solidFill>
                <a:schemeClr val="accent1"/>
              </a:solidFill>
              <a:latin typeface="Times New Roman" panose="02020603050405020304" pitchFamily="18" charset="0"/>
              <a:cs typeface="Times New Roman" panose="02020603050405020304" pitchFamily="18" charset="0"/>
              <a:sym typeface="+mn-lt"/>
            </a:endParaRPr>
          </a:p>
          <a:p>
            <a:pPr>
              <a:defRPr/>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lt"/>
              </a:rPr>
              <a:t>Qian Ding: dingqian@std.uestc.edu.cn, </a:t>
            </a:r>
          </a:p>
          <a:p>
            <a:pPr>
              <a:defRPr/>
            </a:pP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lt"/>
              </a:rPr>
              <a:t>Yang Luo: luoyang@uestc.edu.cn,  </a:t>
            </a:r>
          </a:p>
          <a:p>
            <a:pPr>
              <a:defRPr/>
            </a:pPr>
            <a:r>
              <a:rPr lang="en-US" altLang="zh-CN" sz="2000" dirty="0" err="1">
                <a:solidFill>
                  <a:schemeClr val="tx1">
                    <a:lumMod val="75000"/>
                    <a:lumOff val="25000"/>
                  </a:schemeClr>
                </a:solidFill>
                <a:latin typeface="Times New Roman" panose="02020603050405020304" pitchFamily="18" charset="0"/>
                <a:cs typeface="Times New Roman" panose="02020603050405020304" pitchFamily="18" charset="0"/>
                <a:sym typeface="+mn-lt"/>
              </a:rPr>
              <a:t>Chunbo</a:t>
            </a:r>
            <a:r>
              <a:rPr lang="en-US" altLang="zh-CN" sz="20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Luo: c.luo@ieee.org</a:t>
            </a:r>
          </a:p>
        </p:txBody>
      </p:sp>
      <p:pic>
        <p:nvPicPr>
          <p:cNvPr id="12" name="图片 11">
            <a:extLst>
              <a:ext uri="{FF2B5EF4-FFF2-40B4-BE49-F238E27FC236}">
                <a16:creationId xmlns:a16="http://schemas.microsoft.com/office/drawing/2014/main" id="{986643E1-B70F-8147-9838-3D33041A1A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065" y="0"/>
            <a:ext cx="1357935" cy="1351279"/>
          </a:xfrm>
          <a:prstGeom prst="rect">
            <a:avLst/>
          </a:prstGeom>
        </p:spPr>
      </p:pic>
      <p:sp>
        <p:nvSpPr>
          <p:cNvPr id="3" name="矩形 12">
            <a:extLst>
              <a:ext uri="{FF2B5EF4-FFF2-40B4-BE49-F238E27FC236}">
                <a16:creationId xmlns:a16="http://schemas.microsoft.com/office/drawing/2014/main" id="{4A2051D2-F0FC-FC59-674D-B95C15387451}"/>
              </a:ext>
            </a:extLst>
          </p:cNvPr>
          <p:cNvSpPr/>
          <p:nvPr/>
        </p:nvSpPr>
        <p:spPr>
          <a:xfrm>
            <a:off x="3466726" y="2416618"/>
            <a:ext cx="2629274"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latin typeface="Times New Roman" panose="02020603050405020304" pitchFamily="18" charset="0"/>
                <a:cs typeface="Times New Roman" panose="02020603050405020304" pitchFamily="18" charset="0"/>
                <a:sym typeface="+mn-lt"/>
              </a:rPr>
              <a:t>Thank you!</a:t>
            </a:r>
            <a:endParaRPr lang="zh-CN" altLang="en-US" sz="2800" b="1"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306866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p:cNvSpPr txBox="1"/>
          <p:nvPr/>
        </p:nvSpPr>
        <p:spPr>
          <a:xfrm>
            <a:off x="1013453" y="2925417"/>
            <a:ext cx="3866442" cy="646331"/>
          </a:xfrm>
          <a:prstGeom prst="rect">
            <a:avLst/>
          </a:prstGeom>
          <a:noFill/>
        </p:spPr>
        <p:txBody>
          <a:bodyPr wrap="square" rtlCol="0">
            <a:spAutoFit/>
          </a:bodyPr>
          <a:lstStyle/>
          <a:p>
            <a:pPr marL="571500" indent="-571500">
              <a:spcBef>
                <a:spcPct val="0"/>
              </a:spcBef>
              <a:buFont typeface="Arial" panose="020B0604020202020204" pitchFamily="34" charset="0"/>
              <a:buChar char="•"/>
            </a:pPr>
            <a:r>
              <a:rPr lang="en-US" altLang="zh-CN" sz="3600" dirty="0">
                <a:solidFill>
                  <a:srgbClr val="404040"/>
                </a:solidFill>
                <a:latin typeface="Times New Roman" panose="02020603050405020304" pitchFamily="18" charset="0"/>
                <a:cs typeface="Times New Roman" panose="02020603050405020304" pitchFamily="18" charset="0"/>
                <a:sym typeface="+mn-lt"/>
              </a:rPr>
              <a:t>Methods</a:t>
            </a:r>
            <a:endParaRPr lang="zh-CN" altLang="en-US" sz="3600" dirty="0">
              <a:solidFill>
                <a:srgbClr val="404040"/>
              </a:solidFill>
              <a:latin typeface="Times New Roman" panose="02020603050405020304" pitchFamily="18" charset="0"/>
              <a:cs typeface="Times New Roman" panose="02020603050405020304" pitchFamily="18" charset="0"/>
              <a:sym typeface="+mn-lt"/>
            </a:endParaRPr>
          </a:p>
        </p:txBody>
      </p:sp>
      <p:sp>
        <p:nvSpPr>
          <p:cNvPr id="38" name="文本框 37"/>
          <p:cNvSpPr txBox="1"/>
          <p:nvPr/>
        </p:nvSpPr>
        <p:spPr>
          <a:xfrm>
            <a:off x="1013452" y="3571748"/>
            <a:ext cx="6298655" cy="646331"/>
          </a:xfrm>
          <a:prstGeom prst="rect">
            <a:avLst/>
          </a:prstGeom>
          <a:noFill/>
        </p:spPr>
        <p:txBody>
          <a:bodyPr wrap="square" rtlCol="0">
            <a:spAutoFit/>
          </a:bodyPr>
          <a:lstStyle/>
          <a:p>
            <a:pPr marL="571500" indent="-571500">
              <a:spcBef>
                <a:spcPct val="0"/>
              </a:spcBef>
              <a:buFont typeface="Arial" panose="020B0604020202020204" pitchFamily="34" charset="0"/>
              <a:buChar char="•"/>
            </a:pPr>
            <a:r>
              <a:rPr lang="en-US" altLang="zh-CN" sz="3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Experiments and results</a:t>
            </a:r>
            <a:endParaRPr lang="zh-CN" altLang="en-US" sz="3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39" name="文本框 38"/>
          <p:cNvSpPr txBox="1"/>
          <p:nvPr/>
        </p:nvSpPr>
        <p:spPr>
          <a:xfrm>
            <a:off x="1013452" y="4210542"/>
            <a:ext cx="6699314" cy="646331"/>
          </a:xfrm>
          <a:prstGeom prst="rect">
            <a:avLst/>
          </a:prstGeom>
          <a:noFill/>
        </p:spPr>
        <p:txBody>
          <a:bodyPr wrap="square" rtlCol="0">
            <a:spAutoFit/>
          </a:bodyPr>
          <a:lstStyle/>
          <a:p>
            <a:pPr marL="571500" indent="-571500">
              <a:spcBef>
                <a:spcPct val="0"/>
              </a:spcBef>
              <a:buFont typeface="Arial" panose="020B0604020202020204" pitchFamily="34" charset="0"/>
              <a:buChar char="•"/>
            </a:pPr>
            <a:r>
              <a:rPr lang="en-US" altLang="zh-CN" sz="3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Conclusion</a:t>
            </a:r>
            <a:r>
              <a:rPr lang="zh-CN" altLang="en-US" sz="3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3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future works</a:t>
            </a:r>
            <a:endParaRPr lang="zh-CN" altLang="en-US" sz="3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44" name="文本框 43"/>
          <p:cNvSpPr txBox="1"/>
          <p:nvPr/>
        </p:nvSpPr>
        <p:spPr>
          <a:xfrm>
            <a:off x="1013451" y="2226315"/>
            <a:ext cx="6576734" cy="699102"/>
          </a:xfrm>
          <a:prstGeom prst="rect">
            <a:avLst/>
          </a:prstGeom>
          <a:noFill/>
        </p:spPr>
        <p:txBody>
          <a:bodyPr wrap="square" rtlCol="0">
            <a:spAutoFit/>
          </a:bodyPr>
          <a:lstStyle/>
          <a:p>
            <a:pPr marL="571500" indent="-571500">
              <a:lnSpc>
                <a:spcPct val="120000"/>
              </a:lnSpc>
              <a:buFont typeface="Arial" panose="020B0604020202020204" pitchFamily="34" charset="0"/>
              <a:buChar char="•"/>
            </a:pPr>
            <a:r>
              <a:rPr lang="en-US" altLang="zh-CN" sz="3600" dirty="0">
                <a:solidFill>
                  <a:schemeClr val="tx1">
                    <a:lumMod val="75000"/>
                    <a:lumOff val="25000"/>
                  </a:schemeClr>
                </a:solidFill>
                <a:latin typeface="Times New Roman" panose="02020603050405020304" pitchFamily="18" charset="0"/>
                <a:cs typeface="Times New Roman" panose="02020603050405020304" pitchFamily="18" charset="0"/>
                <a:sym typeface="+mn-lt"/>
              </a:rPr>
              <a:t>Motivation and system model</a:t>
            </a:r>
            <a:endParaRPr lang="zh-CN" altLang="en-US" sz="3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16" name="文本框 15">
            <a:extLst>
              <a:ext uri="{FF2B5EF4-FFF2-40B4-BE49-F238E27FC236}">
                <a16:creationId xmlns:a16="http://schemas.microsoft.com/office/drawing/2014/main" id="{3B989D86-49D7-48B4-9FF3-D11A6D2D9626}"/>
              </a:ext>
            </a:extLst>
          </p:cNvPr>
          <p:cNvSpPr txBox="1"/>
          <p:nvPr/>
        </p:nvSpPr>
        <p:spPr>
          <a:xfrm>
            <a:off x="788164" y="1130155"/>
            <a:ext cx="2500098" cy="769441"/>
          </a:xfrm>
          <a:prstGeom prst="rect">
            <a:avLst/>
          </a:prstGeom>
          <a:noFill/>
        </p:spPr>
        <p:txBody>
          <a:bodyPr wrap="square" rtlCol="0">
            <a:spAutoFit/>
          </a:bodyPr>
          <a:lstStyle/>
          <a:p>
            <a:pPr>
              <a:spcBef>
                <a:spcPct val="0"/>
              </a:spcBef>
            </a:pPr>
            <a:r>
              <a:rPr lang="en-US" altLang="zh-CN" sz="4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Contents</a:t>
            </a:r>
            <a:endParaRPr lang="zh-CN" altLang="en-US" sz="44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pic>
        <p:nvPicPr>
          <p:cNvPr id="2" name="图片 1">
            <a:extLst>
              <a:ext uri="{FF2B5EF4-FFF2-40B4-BE49-F238E27FC236}">
                <a16:creationId xmlns:a16="http://schemas.microsoft.com/office/drawing/2014/main" id="{F870BBC5-1366-1DB0-8019-5BF495A479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55181" y="0"/>
            <a:ext cx="1636819" cy="16287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1CBDC681-F7AF-A74A-90D3-DFF8D59BBE28}"/>
              </a:ext>
            </a:extLst>
          </p:cNvPr>
          <p:cNvGrpSpPr/>
          <p:nvPr/>
        </p:nvGrpSpPr>
        <p:grpSpPr>
          <a:xfrm>
            <a:off x="503669" y="978"/>
            <a:ext cx="11599306" cy="1351279"/>
            <a:chOff x="503669" y="978"/>
            <a:chExt cx="11599306" cy="1351279"/>
          </a:xfrm>
        </p:grpSpPr>
        <p:grpSp>
          <p:nvGrpSpPr>
            <p:cNvPr id="3" name="组合 2"/>
            <p:cNvGrpSpPr/>
            <p:nvPr/>
          </p:nvGrpSpPr>
          <p:grpSpPr>
            <a:xfrm>
              <a:off x="503669" y="393189"/>
              <a:ext cx="10241371" cy="564257"/>
              <a:chOff x="1878362" y="663929"/>
              <a:chExt cx="10241371" cy="564257"/>
            </a:xfrm>
          </p:grpSpPr>
          <p:sp>
            <p:nvSpPr>
              <p:cNvPr id="34" name="矩形 33"/>
              <p:cNvSpPr/>
              <p:nvPr/>
            </p:nvSpPr>
            <p:spPr>
              <a:xfrm>
                <a:off x="1878362" y="663929"/>
                <a:ext cx="5048485"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1.</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Motivation and system model</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32" name="直接连接符 31"/>
              <p:cNvCxnSpPr>
                <a:cxnSpLocks/>
                <a:stCxn id="34" idx="3"/>
                <a:endCxn id="6" idx="1"/>
              </p:cNvCxnSpPr>
              <p:nvPr/>
            </p:nvCxnSpPr>
            <p:spPr>
              <a:xfrm>
                <a:off x="6926847" y="946058"/>
                <a:ext cx="5192886"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
        <p:nvSpPr>
          <p:cNvPr id="16" name="文本框 15">
            <a:extLst>
              <a:ext uri="{FF2B5EF4-FFF2-40B4-BE49-F238E27FC236}">
                <a16:creationId xmlns:a16="http://schemas.microsoft.com/office/drawing/2014/main" id="{4BFAA00D-046B-44F7-9642-DE3F1D5E3B80}"/>
              </a:ext>
            </a:extLst>
          </p:cNvPr>
          <p:cNvSpPr txBox="1"/>
          <p:nvPr/>
        </p:nvSpPr>
        <p:spPr>
          <a:xfrm>
            <a:off x="937933" y="1014161"/>
            <a:ext cx="10124054" cy="523220"/>
          </a:xfrm>
          <a:prstGeom prst="rect">
            <a:avLst/>
          </a:prstGeom>
          <a:noFill/>
        </p:spPr>
        <p:txBody>
          <a:bodyPr wrap="none" rtlCol="0">
            <a:spAutoFit/>
            <a:scene3d>
              <a:camera prst="orthographicFront"/>
              <a:lightRig rig="threePt" dir="t"/>
            </a:scene3d>
            <a:sp3d contourW="12700"/>
          </a:bodyPr>
          <a:lstStyle/>
          <a:p>
            <a:pPr>
              <a:defRPr/>
            </a:pPr>
            <a:r>
              <a:rPr lang="en-US" altLang="zh-CN" sz="2800" dirty="0">
                <a:latin typeface="Times New Roman" panose="02020603050405020304" pitchFamily="18" charset="0"/>
                <a:cs typeface="Times New Roman" panose="02020603050405020304" pitchFamily="18" charset="0"/>
                <a:sym typeface="+mn-lt"/>
              </a:rPr>
              <a:t>An</a:t>
            </a:r>
            <a:r>
              <a:rPr lang="en-US" altLang="zh-CN" sz="2800" b="1" dirty="0">
                <a:latin typeface="Times New Roman" panose="02020603050405020304" pitchFamily="18" charset="0"/>
                <a:cs typeface="Times New Roman" panose="02020603050405020304" pitchFamily="18" charset="0"/>
                <a:sym typeface="+mn-lt"/>
              </a:rPr>
              <a:t> innovative </a:t>
            </a:r>
            <a:r>
              <a:rPr lang="en-US" altLang="zh-CN" sz="2800" dirty="0">
                <a:latin typeface="Times New Roman" panose="02020603050405020304" pitchFamily="18" charset="0"/>
                <a:cs typeface="Times New Roman" panose="02020603050405020304" pitchFamily="18" charset="0"/>
                <a:sym typeface="+mn-lt"/>
              </a:rPr>
              <a:t>architecture:</a:t>
            </a:r>
            <a:r>
              <a:rPr lang="en-US" altLang="zh-CN" sz="2800" b="1" dirty="0">
                <a:latin typeface="Times New Roman" panose="02020603050405020304" pitchFamily="18" charset="0"/>
                <a:cs typeface="Times New Roman" panose="02020603050405020304" pitchFamily="18" charset="0"/>
                <a:sym typeface="+mn-lt"/>
              </a:rPr>
              <a:t> UAV-assisted flexible duplex networks</a:t>
            </a:r>
            <a:endParaRPr lang="zh-CN" altLang="en-US" sz="2800" b="1" dirty="0">
              <a:latin typeface="Times New Roman" panose="02020603050405020304" pitchFamily="18" charset="0"/>
              <a:cs typeface="Times New Roman" panose="02020603050405020304" pitchFamily="18" charset="0"/>
              <a:sym typeface="+mn-lt"/>
            </a:endParaRPr>
          </a:p>
        </p:txBody>
      </p:sp>
      <p:grpSp>
        <p:nvGrpSpPr>
          <p:cNvPr id="17" name="组合 16">
            <a:extLst>
              <a:ext uri="{FF2B5EF4-FFF2-40B4-BE49-F238E27FC236}">
                <a16:creationId xmlns:a16="http://schemas.microsoft.com/office/drawing/2014/main" id="{46C77D14-C573-4EF2-A0BC-21541C29C08B}"/>
              </a:ext>
            </a:extLst>
          </p:cNvPr>
          <p:cNvGrpSpPr/>
          <p:nvPr/>
        </p:nvGrpSpPr>
        <p:grpSpPr>
          <a:xfrm>
            <a:off x="5701322" y="1849225"/>
            <a:ext cx="6490678" cy="3915765"/>
            <a:chOff x="3462721" y="720691"/>
            <a:chExt cx="6490678" cy="3915765"/>
          </a:xfrm>
        </p:grpSpPr>
        <p:pic>
          <p:nvPicPr>
            <p:cNvPr id="18" name="图片 17">
              <a:extLst>
                <a:ext uri="{FF2B5EF4-FFF2-40B4-BE49-F238E27FC236}">
                  <a16:creationId xmlns:a16="http://schemas.microsoft.com/office/drawing/2014/main" id="{4C452B59-C660-421A-8D32-C93D75B892A6}"/>
                </a:ext>
              </a:extLst>
            </p:cNvPr>
            <p:cNvPicPr>
              <a:picLocks noChangeAspect="1"/>
            </p:cNvPicPr>
            <p:nvPr/>
          </p:nvPicPr>
          <p:blipFill>
            <a:blip r:embed="rId4"/>
            <a:stretch>
              <a:fillRect/>
            </a:stretch>
          </p:blipFill>
          <p:spPr>
            <a:xfrm>
              <a:off x="3994581" y="1343235"/>
              <a:ext cx="1187056" cy="890292"/>
            </a:xfrm>
            <a:prstGeom prst="rect">
              <a:avLst/>
            </a:prstGeom>
          </p:spPr>
        </p:pic>
        <p:sp>
          <p:nvSpPr>
            <p:cNvPr id="19" name="椭圆 18">
              <a:extLst>
                <a:ext uri="{FF2B5EF4-FFF2-40B4-BE49-F238E27FC236}">
                  <a16:creationId xmlns:a16="http://schemas.microsoft.com/office/drawing/2014/main" id="{76BBEA02-47EC-4E3F-936F-9730D2EDE541}"/>
                </a:ext>
              </a:extLst>
            </p:cNvPr>
            <p:cNvSpPr/>
            <p:nvPr/>
          </p:nvSpPr>
          <p:spPr>
            <a:xfrm>
              <a:off x="3662238" y="1916499"/>
              <a:ext cx="4711200" cy="18335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9EC518FA-3533-4B9B-876B-1443117BDF48}"/>
                </a:ext>
              </a:extLst>
            </p:cNvPr>
            <p:cNvPicPr>
              <a:picLocks noChangeAspect="1"/>
            </p:cNvPicPr>
            <p:nvPr/>
          </p:nvPicPr>
          <p:blipFill>
            <a:blip r:embed="rId5"/>
            <a:stretch>
              <a:fillRect/>
            </a:stretch>
          </p:blipFill>
          <p:spPr>
            <a:xfrm>
              <a:off x="5267406" y="2807419"/>
              <a:ext cx="504290" cy="504290"/>
            </a:xfrm>
            <a:prstGeom prst="rect">
              <a:avLst/>
            </a:prstGeom>
          </p:spPr>
        </p:pic>
        <p:pic>
          <p:nvPicPr>
            <p:cNvPr id="21" name="图片 20">
              <a:extLst>
                <a:ext uri="{FF2B5EF4-FFF2-40B4-BE49-F238E27FC236}">
                  <a16:creationId xmlns:a16="http://schemas.microsoft.com/office/drawing/2014/main" id="{1C0E1BAB-236B-4FA7-AB38-D2D6411FD7D7}"/>
                </a:ext>
              </a:extLst>
            </p:cNvPr>
            <p:cNvPicPr>
              <a:picLocks noChangeAspect="1"/>
            </p:cNvPicPr>
            <p:nvPr/>
          </p:nvPicPr>
          <p:blipFill>
            <a:blip r:embed="rId5"/>
            <a:stretch>
              <a:fillRect/>
            </a:stretch>
          </p:blipFill>
          <p:spPr>
            <a:xfrm>
              <a:off x="4294515" y="2621563"/>
              <a:ext cx="504290" cy="504290"/>
            </a:xfrm>
            <a:prstGeom prst="rect">
              <a:avLst/>
            </a:prstGeom>
          </p:spPr>
        </p:pic>
        <p:pic>
          <p:nvPicPr>
            <p:cNvPr id="22" name="图片 21">
              <a:extLst>
                <a:ext uri="{FF2B5EF4-FFF2-40B4-BE49-F238E27FC236}">
                  <a16:creationId xmlns:a16="http://schemas.microsoft.com/office/drawing/2014/main" id="{0B5B8C2B-85CB-489A-B092-775333C34AFD}"/>
                </a:ext>
              </a:extLst>
            </p:cNvPr>
            <p:cNvPicPr>
              <a:picLocks noChangeAspect="1"/>
            </p:cNvPicPr>
            <p:nvPr/>
          </p:nvPicPr>
          <p:blipFill>
            <a:blip r:embed="rId5"/>
            <a:stretch>
              <a:fillRect/>
            </a:stretch>
          </p:blipFill>
          <p:spPr>
            <a:xfrm>
              <a:off x="6878583" y="2366542"/>
              <a:ext cx="504290" cy="504290"/>
            </a:xfrm>
            <a:prstGeom prst="rect">
              <a:avLst/>
            </a:prstGeom>
          </p:spPr>
        </p:pic>
        <p:pic>
          <p:nvPicPr>
            <p:cNvPr id="23" name="图片 22">
              <a:extLst>
                <a:ext uri="{FF2B5EF4-FFF2-40B4-BE49-F238E27FC236}">
                  <a16:creationId xmlns:a16="http://schemas.microsoft.com/office/drawing/2014/main" id="{4F20897C-2930-4494-AFCB-D9DB995C992A}"/>
                </a:ext>
              </a:extLst>
            </p:cNvPr>
            <p:cNvPicPr>
              <a:picLocks noChangeAspect="1"/>
            </p:cNvPicPr>
            <p:nvPr/>
          </p:nvPicPr>
          <p:blipFill>
            <a:blip r:embed="rId4"/>
            <a:stretch>
              <a:fillRect/>
            </a:stretch>
          </p:blipFill>
          <p:spPr>
            <a:xfrm>
              <a:off x="6285055" y="838720"/>
              <a:ext cx="1187056" cy="890292"/>
            </a:xfrm>
            <a:prstGeom prst="rect">
              <a:avLst/>
            </a:prstGeom>
          </p:spPr>
        </p:pic>
        <p:sp>
          <p:nvSpPr>
            <p:cNvPr id="24" name="任意多边形: 形状 23">
              <a:extLst>
                <a:ext uri="{FF2B5EF4-FFF2-40B4-BE49-F238E27FC236}">
                  <a16:creationId xmlns:a16="http://schemas.microsoft.com/office/drawing/2014/main" id="{5AB8EFB1-4406-4595-A940-4763E8044AED}"/>
                </a:ext>
              </a:extLst>
            </p:cNvPr>
            <p:cNvSpPr/>
            <p:nvPr/>
          </p:nvSpPr>
          <p:spPr>
            <a:xfrm>
              <a:off x="4656799" y="1155748"/>
              <a:ext cx="2078960" cy="524574"/>
            </a:xfrm>
            <a:custGeom>
              <a:avLst/>
              <a:gdLst>
                <a:gd name="connsiteX0" fmla="*/ 0 w 2078960"/>
                <a:gd name="connsiteY0" fmla="*/ 524574 h 524574"/>
                <a:gd name="connsiteX1" fmla="*/ 606175 w 2078960"/>
                <a:gd name="connsiteY1" fmla="*/ 103334 h 524574"/>
                <a:gd name="connsiteX2" fmla="*/ 945222 w 2078960"/>
                <a:gd name="connsiteY2" fmla="*/ 483477 h 524574"/>
                <a:gd name="connsiteX3" fmla="*/ 1387011 w 2078960"/>
                <a:gd name="connsiteY3" fmla="*/ 21140 h 524574"/>
                <a:gd name="connsiteX4" fmla="*/ 2024009 w 2078960"/>
                <a:gd name="connsiteY4" fmla="*/ 72511 h 524574"/>
                <a:gd name="connsiteX5" fmla="*/ 2003461 w 2078960"/>
                <a:gd name="connsiteY5" fmla="*/ 72511 h 524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960" h="524574">
                  <a:moveTo>
                    <a:pt x="0" y="524574"/>
                  </a:moveTo>
                  <a:cubicBezTo>
                    <a:pt x="224319" y="317378"/>
                    <a:pt x="448638" y="110183"/>
                    <a:pt x="606175" y="103334"/>
                  </a:cubicBezTo>
                  <a:cubicBezTo>
                    <a:pt x="763712" y="96485"/>
                    <a:pt x="815083" y="497176"/>
                    <a:pt x="945222" y="483477"/>
                  </a:cubicBezTo>
                  <a:cubicBezTo>
                    <a:pt x="1075361" y="469778"/>
                    <a:pt x="1207213" y="89634"/>
                    <a:pt x="1387011" y="21140"/>
                  </a:cubicBezTo>
                  <a:cubicBezTo>
                    <a:pt x="1566809" y="-47354"/>
                    <a:pt x="2024009" y="72511"/>
                    <a:pt x="2024009" y="72511"/>
                  </a:cubicBezTo>
                  <a:cubicBezTo>
                    <a:pt x="2126751" y="81073"/>
                    <a:pt x="2065106" y="76792"/>
                    <a:pt x="2003461" y="72511"/>
                  </a:cubicBezTo>
                </a:path>
              </a:pathLst>
            </a:custGeom>
            <a:ln>
              <a:prstDash val="dashDot"/>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E84C2364-1795-4640-B2B1-DDB0623F77B6}"/>
                </a:ext>
              </a:extLst>
            </p:cNvPr>
            <p:cNvSpPr txBox="1"/>
            <p:nvPr/>
          </p:nvSpPr>
          <p:spPr>
            <a:xfrm>
              <a:off x="3920422" y="3128122"/>
              <a:ext cx="1355232" cy="307777"/>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Ground user 1</a:t>
              </a:r>
              <a:endParaRPr lang="zh-CN" altLang="en-US" sz="1400"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BC1405BB-AA74-468D-BAC2-5332607EFF02}"/>
                </a:ext>
              </a:extLst>
            </p:cNvPr>
            <p:cNvSpPr txBox="1"/>
            <p:nvPr/>
          </p:nvSpPr>
          <p:spPr>
            <a:xfrm>
              <a:off x="4830031" y="3322375"/>
              <a:ext cx="1401249" cy="307777"/>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Ground user 2</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1EBFF58-451D-47B6-9053-97F4324C2EE0}"/>
                    </a:ext>
                  </a:extLst>
                </p:cNvPr>
                <p:cNvSpPr txBox="1"/>
                <p:nvPr/>
              </p:nvSpPr>
              <p:spPr>
                <a:xfrm>
                  <a:off x="6566182" y="2870832"/>
                  <a:ext cx="1278954" cy="307777"/>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Ground user </a:t>
                  </a:r>
                  <a14:m>
                    <m:oMath xmlns:m="http://schemas.openxmlformats.org/officeDocument/2006/math">
                      <m:r>
                        <a:rPr lang="en-US" altLang="zh-CN" sz="1400" i="1" dirty="0" smtClean="0">
                          <a:latin typeface="Cambria Math" panose="02040503050406030204" pitchFamily="18" charset="0"/>
                          <a:cs typeface="Times New Roman" panose="02020603050405020304" pitchFamily="18" charset="0"/>
                        </a:rPr>
                        <m:t>𝐾</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61EBFF58-451D-47B6-9053-97F4324C2EE0}"/>
                    </a:ext>
                  </a:extLst>
                </p:cNvPr>
                <p:cNvSpPr txBox="1">
                  <a:spLocks noRot="1" noChangeAspect="1" noMove="1" noResize="1" noEditPoints="1" noAdjustHandles="1" noChangeArrowheads="1" noChangeShapeType="1" noTextEdit="1"/>
                </p:cNvSpPr>
                <p:nvPr/>
              </p:nvSpPr>
              <p:spPr>
                <a:xfrm>
                  <a:off x="6566182" y="2870832"/>
                  <a:ext cx="1278954" cy="307777"/>
                </a:xfrm>
                <a:prstGeom prst="rect">
                  <a:avLst/>
                </a:prstGeom>
                <a:blipFill>
                  <a:blip r:embed="rId6"/>
                  <a:stretch>
                    <a:fillRect t="-3922" b="-19608"/>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EA9D4B42-F397-4654-A5D9-E4DDE7D934FB}"/>
                </a:ext>
              </a:extLst>
            </p:cNvPr>
            <p:cNvSpPr txBox="1"/>
            <p:nvPr/>
          </p:nvSpPr>
          <p:spPr>
            <a:xfrm>
              <a:off x="5076467" y="1034324"/>
              <a:ext cx="1129091" cy="307777"/>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Trajectory</a:t>
              </a:r>
              <a:endParaRPr lang="zh-CN" altLang="en-US" sz="1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C718560B-57F2-4B3E-B176-815456D7DCE1}"/>
                </a:ext>
              </a:extLst>
            </p:cNvPr>
            <p:cNvSpPr txBox="1"/>
            <p:nvPr/>
          </p:nvSpPr>
          <p:spPr>
            <a:xfrm>
              <a:off x="6314037" y="1466227"/>
              <a:ext cx="1129091" cy="307777"/>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UAV-BS</a:t>
              </a:r>
              <a:endParaRPr lang="zh-CN" altLang="en-US" sz="14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B2D23349-F10D-4067-9591-D1D8D867261F}"/>
                </a:ext>
              </a:extLst>
            </p:cNvPr>
            <p:cNvSpPr txBox="1"/>
            <p:nvPr/>
          </p:nvSpPr>
          <p:spPr>
            <a:xfrm>
              <a:off x="3981622" y="1950204"/>
              <a:ext cx="1129091" cy="307777"/>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UAV-BS</a:t>
              </a:r>
              <a:endParaRPr lang="zh-CN" altLang="en-US" sz="1400" dirty="0">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6FF39345-18D8-42CE-BDEB-E1569A06A401}"/>
                </a:ext>
              </a:extLst>
            </p:cNvPr>
            <p:cNvCxnSpPr>
              <a:cxnSpLocks/>
              <a:stCxn id="21" idx="0"/>
              <a:endCxn id="30" idx="2"/>
            </p:cNvCxnSpPr>
            <p:nvPr/>
          </p:nvCxnSpPr>
          <p:spPr>
            <a:xfrm flipH="1" flipV="1">
              <a:off x="4546168" y="2257981"/>
              <a:ext cx="492" cy="3635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直接箭头连接符 34">
              <a:extLst>
                <a:ext uri="{FF2B5EF4-FFF2-40B4-BE49-F238E27FC236}">
                  <a16:creationId xmlns:a16="http://schemas.microsoft.com/office/drawing/2014/main" id="{A63E38FE-4930-43F1-BD14-4EDBF89371E5}"/>
                </a:ext>
              </a:extLst>
            </p:cNvPr>
            <p:cNvCxnSpPr>
              <a:cxnSpLocks/>
              <a:stCxn id="22" idx="1"/>
            </p:cNvCxnSpPr>
            <p:nvPr/>
          </p:nvCxnSpPr>
          <p:spPr>
            <a:xfrm flipH="1" flipV="1">
              <a:off x="4848975" y="2112626"/>
              <a:ext cx="2029608" cy="50606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2226E972-5F38-4FF6-9608-6BEB44EAB773}"/>
                    </a:ext>
                  </a:extLst>
                </p:cNvPr>
                <p:cNvSpPr txBox="1"/>
                <p:nvPr/>
              </p:nvSpPr>
              <p:spPr>
                <a:xfrm rot="20200324">
                  <a:off x="5904915" y="3022674"/>
                  <a:ext cx="101432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1600" i="1" smtClean="0">
                            <a:latin typeface="Cambria Math" panose="02040503050406030204" pitchFamily="18" charset="0"/>
                            <a:cs typeface="Times New Roman" panose="02020603050405020304" pitchFamily="18" charset="0"/>
                          </a:rPr>
                          <m:t>…</m:t>
                        </m:r>
                      </m:oMath>
                    </m:oMathPara>
                  </a14:m>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36" name="文本框 35">
                  <a:extLst>
                    <a:ext uri="{FF2B5EF4-FFF2-40B4-BE49-F238E27FC236}">
                      <a16:creationId xmlns:a16="http://schemas.microsoft.com/office/drawing/2014/main" id="{88F6C19B-C0B8-4D0B-996D-EB601F2F0850}"/>
                    </a:ext>
                  </a:extLst>
                </p:cNvPr>
                <p:cNvSpPr txBox="1">
                  <a:spLocks noRot="1" noChangeAspect="1" noMove="1" noResize="1" noEditPoints="1" noAdjustHandles="1" noChangeArrowheads="1" noChangeShapeType="1" noTextEdit="1"/>
                </p:cNvSpPr>
                <p:nvPr/>
              </p:nvSpPr>
              <p:spPr>
                <a:xfrm rot="20200324">
                  <a:off x="5904915" y="3022674"/>
                  <a:ext cx="1014322" cy="338554"/>
                </a:xfrm>
                <a:prstGeom prst="rect">
                  <a:avLst/>
                </a:prstGeom>
                <a:blipFill>
                  <a:blip r:embed="rId8"/>
                  <a:stretch>
                    <a:fillRect/>
                  </a:stretch>
                </a:blipFill>
              </p:spPr>
              <p:txBody>
                <a:bodyPr/>
                <a:lstStyle/>
                <a:p>
                  <a:r>
                    <a:rPr lang="zh-CN" altLang="en-US">
                      <a:noFill/>
                    </a:rPr>
                    <a:t> </a:t>
                  </a:r>
                </a:p>
              </p:txBody>
            </p:sp>
          </mc:Fallback>
        </mc:AlternateContent>
        <p:cxnSp>
          <p:nvCxnSpPr>
            <p:cNvPr id="37" name="直接箭头连接符 36">
              <a:extLst>
                <a:ext uri="{FF2B5EF4-FFF2-40B4-BE49-F238E27FC236}">
                  <a16:creationId xmlns:a16="http://schemas.microsoft.com/office/drawing/2014/main" id="{556925C4-8506-4F7C-A6A9-8B527715D9AA}"/>
                </a:ext>
              </a:extLst>
            </p:cNvPr>
            <p:cNvCxnSpPr>
              <a:cxnSpLocks/>
            </p:cNvCxnSpPr>
            <p:nvPr/>
          </p:nvCxnSpPr>
          <p:spPr>
            <a:xfrm>
              <a:off x="4763590" y="2213760"/>
              <a:ext cx="574248" cy="584019"/>
            </a:xfrm>
            <a:prstGeom prst="straightConnector1">
              <a:avLst/>
            </a:prstGeom>
            <a:ln>
              <a:solidFill>
                <a:srgbClr val="00B050"/>
              </a:solidFill>
              <a:tailEnd type="triangle"/>
            </a:ln>
          </p:spPr>
          <p:style>
            <a:lnRef idx="1">
              <a:schemeClr val="accent2"/>
            </a:lnRef>
            <a:fillRef idx="0">
              <a:schemeClr val="accent2"/>
            </a:fillRef>
            <a:effectRef idx="0">
              <a:schemeClr val="accent2"/>
            </a:effectRef>
            <a:fontRef idx="minor">
              <a:schemeClr val="tx1"/>
            </a:fontRef>
          </p:style>
        </p:cxnSp>
        <p:cxnSp>
          <p:nvCxnSpPr>
            <p:cNvPr id="38" name="直接箭头连接符 37">
              <a:extLst>
                <a:ext uri="{FF2B5EF4-FFF2-40B4-BE49-F238E27FC236}">
                  <a16:creationId xmlns:a16="http://schemas.microsoft.com/office/drawing/2014/main" id="{77351EF4-D3E5-459F-BB43-37927D2C60AE}"/>
                </a:ext>
              </a:extLst>
            </p:cNvPr>
            <p:cNvCxnSpPr>
              <a:cxnSpLocks/>
            </p:cNvCxnSpPr>
            <p:nvPr/>
          </p:nvCxnSpPr>
          <p:spPr>
            <a:xfrm flipH="1">
              <a:off x="4763591" y="1715475"/>
              <a:ext cx="1847616" cy="967870"/>
            </a:xfrm>
            <a:prstGeom prst="straightConnector1">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39" name="直接箭头连接符 38">
              <a:extLst>
                <a:ext uri="{FF2B5EF4-FFF2-40B4-BE49-F238E27FC236}">
                  <a16:creationId xmlns:a16="http://schemas.microsoft.com/office/drawing/2014/main" id="{597B5C20-268A-4821-97D5-8167F5B6D3C9}"/>
                </a:ext>
              </a:extLst>
            </p:cNvPr>
            <p:cNvCxnSpPr>
              <a:cxnSpLocks/>
              <a:endCxn id="20" idx="0"/>
            </p:cNvCxnSpPr>
            <p:nvPr/>
          </p:nvCxnSpPr>
          <p:spPr>
            <a:xfrm flipH="1">
              <a:off x="5519551" y="1777553"/>
              <a:ext cx="1216208" cy="1029866"/>
            </a:xfrm>
            <a:prstGeom prst="straightConnector1">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40" name="直接箭头连接符 39">
              <a:extLst>
                <a:ext uri="{FF2B5EF4-FFF2-40B4-BE49-F238E27FC236}">
                  <a16:creationId xmlns:a16="http://schemas.microsoft.com/office/drawing/2014/main" id="{6B2FC832-9966-4709-B4C5-E64CCBD1494C}"/>
                </a:ext>
              </a:extLst>
            </p:cNvPr>
            <p:cNvCxnSpPr>
              <a:cxnSpLocks/>
              <a:stCxn id="22" idx="0"/>
              <a:endCxn id="29" idx="2"/>
            </p:cNvCxnSpPr>
            <p:nvPr/>
          </p:nvCxnSpPr>
          <p:spPr>
            <a:xfrm flipH="1" flipV="1">
              <a:off x="6878583" y="1774004"/>
              <a:ext cx="252145" cy="592538"/>
            </a:xfrm>
            <a:prstGeom prst="straightConnector1">
              <a:avLst/>
            </a:prstGeom>
            <a:ln>
              <a:solidFill>
                <a:srgbClr val="7030A0"/>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41" name="弧形 40">
              <a:extLst>
                <a:ext uri="{FF2B5EF4-FFF2-40B4-BE49-F238E27FC236}">
                  <a16:creationId xmlns:a16="http://schemas.microsoft.com/office/drawing/2014/main" id="{FC705F74-937B-4BBC-B2E8-7314171400D7}"/>
                </a:ext>
              </a:extLst>
            </p:cNvPr>
            <p:cNvSpPr/>
            <p:nvPr/>
          </p:nvSpPr>
          <p:spPr>
            <a:xfrm>
              <a:off x="4294515" y="1486540"/>
              <a:ext cx="469075" cy="349229"/>
            </a:xfrm>
            <a:prstGeom prst="arc">
              <a:avLst>
                <a:gd name="adj1" fmla="val 10827893"/>
                <a:gd name="adj2" fmla="val 0"/>
              </a:avLst>
            </a:prstGeom>
            <a:ln>
              <a:solidFill>
                <a:srgbClr val="00B0F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弧形 41">
              <a:extLst>
                <a:ext uri="{FF2B5EF4-FFF2-40B4-BE49-F238E27FC236}">
                  <a16:creationId xmlns:a16="http://schemas.microsoft.com/office/drawing/2014/main" id="{A50C0CAD-8A26-4183-B5F9-CE691895DD33}"/>
                </a:ext>
              </a:extLst>
            </p:cNvPr>
            <p:cNvSpPr/>
            <p:nvPr/>
          </p:nvSpPr>
          <p:spPr>
            <a:xfrm>
              <a:off x="6615369" y="971723"/>
              <a:ext cx="469075" cy="349229"/>
            </a:xfrm>
            <a:prstGeom prst="arc">
              <a:avLst>
                <a:gd name="adj1" fmla="val 10827893"/>
                <a:gd name="adj2" fmla="val 0"/>
              </a:avLst>
            </a:prstGeom>
            <a:ln>
              <a:solidFill>
                <a:srgbClr val="00B0F0"/>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B249C02A-FBBF-446C-9109-D5DDEF843A85}"/>
                    </a:ext>
                  </a:extLst>
                </p:cNvPr>
                <p:cNvSpPr txBox="1"/>
                <p:nvPr/>
              </p:nvSpPr>
              <p:spPr>
                <a:xfrm>
                  <a:off x="3733221" y="1198060"/>
                  <a:ext cx="1466846" cy="307777"/>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Time slot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𝑛</m:t>
                      </m:r>
                      <m:r>
                        <a:rPr lang="en-US" altLang="zh-CN" sz="1400" b="0" i="1" smtClean="0">
                          <a:latin typeface="Cambria Math" panose="02040503050406030204" pitchFamily="18" charset="0"/>
                          <a:cs typeface="Times New Roman" panose="02020603050405020304" pitchFamily="18" charset="0"/>
                        </a:rPr>
                        <m:t>−1</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3" name="文本框 42">
                  <a:extLst>
                    <a:ext uri="{FF2B5EF4-FFF2-40B4-BE49-F238E27FC236}">
                      <a16:creationId xmlns:a16="http://schemas.microsoft.com/office/drawing/2014/main" id="{B249C02A-FBBF-446C-9109-D5DDEF843A85}"/>
                    </a:ext>
                  </a:extLst>
                </p:cNvPr>
                <p:cNvSpPr txBox="1">
                  <a:spLocks noRot="1" noChangeAspect="1" noMove="1" noResize="1" noEditPoints="1" noAdjustHandles="1" noChangeArrowheads="1" noChangeShapeType="1" noTextEdit="1"/>
                </p:cNvSpPr>
                <p:nvPr/>
              </p:nvSpPr>
              <p:spPr>
                <a:xfrm>
                  <a:off x="3733221" y="1198060"/>
                  <a:ext cx="1466846" cy="307777"/>
                </a:xfrm>
                <a:prstGeom prst="rect">
                  <a:avLst/>
                </a:prstGeom>
                <a:blipFill>
                  <a:blip r:embed="rId9"/>
                  <a:stretch>
                    <a:fillRect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17B18B9F-D5A2-45D4-A94B-13870CF3BD99}"/>
                    </a:ext>
                  </a:extLst>
                </p:cNvPr>
                <p:cNvSpPr txBox="1"/>
                <p:nvPr/>
              </p:nvSpPr>
              <p:spPr>
                <a:xfrm>
                  <a:off x="6380265" y="720691"/>
                  <a:ext cx="1129091" cy="307777"/>
                </a:xfrm>
                <a:prstGeom prst="rect">
                  <a:avLst/>
                </a:prstGeom>
                <a:no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Time slot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𝑛</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44" name="文本框 43">
                  <a:extLst>
                    <a:ext uri="{FF2B5EF4-FFF2-40B4-BE49-F238E27FC236}">
                      <a16:creationId xmlns:a16="http://schemas.microsoft.com/office/drawing/2014/main" id="{17B18B9F-D5A2-45D4-A94B-13870CF3BD99}"/>
                    </a:ext>
                  </a:extLst>
                </p:cNvPr>
                <p:cNvSpPr txBox="1">
                  <a:spLocks noRot="1" noChangeAspect="1" noMove="1" noResize="1" noEditPoints="1" noAdjustHandles="1" noChangeArrowheads="1" noChangeShapeType="1" noTextEdit="1"/>
                </p:cNvSpPr>
                <p:nvPr/>
              </p:nvSpPr>
              <p:spPr>
                <a:xfrm>
                  <a:off x="6380265" y="720691"/>
                  <a:ext cx="1129091" cy="307777"/>
                </a:xfrm>
                <a:prstGeom prst="rect">
                  <a:avLst/>
                </a:prstGeom>
                <a:blipFill>
                  <a:blip r:embed="rId10"/>
                  <a:stretch>
                    <a:fillRect t="-1961" b="-19608"/>
                  </a:stretch>
                </a:blipFill>
              </p:spPr>
              <p:txBody>
                <a:bodyPr/>
                <a:lstStyle/>
                <a:p>
                  <a:r>
                    <a:rPr lang="zh-CN" altLang="en-US">
                      <a:noFill/>
                    </a:rPr>
                    <a:t> </a:t>
                  </a:r>
                </a:p>
              </p:txBody>
            </p:sp>
          </mc:Fallback>
        </mc:AlternateContent>
        <p:cxnSp>
          <p:nvCxnSpPr>
            <p:cNvPr id="45" name="直接箭头连接符 44">
              <a:extLst>
                <a:ext uri="{FF2B5EF4-FFF2-40B4-BE49-F238E27FC236}">
                  <a16:creationId xmlns:a16="http://schemas.microsoft.com/office/drawing/2014/main" id="{ADA79758-81B9-4DAC-AFC1-3912050B518C}"/>
                </a:ext>
              </a:extLst>
            </p:cNvPr>
            <p:cNvCxnSpPr>
              <a:cxnSpLocks/>
            </p:cNvCxnSpPr>
            <p:nvPr/>
          </p:nvCxnSpPr>
          <p:spPr>
            <a:xfrm flipV="1">
              <a:off x="3462721" y="4456675"/>
              <a:ext cx="416928" cy="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46" name="直接箭头连接符 45">
              <a:extLst>
                <a:ext uri="{FF2B5EF4-FFF2-40B4-BE49-F238E27FC236}">
                  <a16:creationId xmlns:a16="http://schemas.microsoft.com/office/drawing/2014/main" id="{D4033D00-5EFD-4B9B-ABA5-FACA09DB4A0C}"/>
                </a:ext>
              </a:extLst>
            </p:cNvPr>
            <p:cNvCxnSpPr>
              <a:cxnSpLocks/>
            </p:cNvCxnSpPr>
            <p:nvPr/>
          </p:nvCxnSpPr>
          <p:spPr>
            <a:xfrm flipV="1">
              <a:off x="3467053" y="3896720"/>
              <a:ext cx="416928"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7" name="直接箭头连接符 46">
              <a:extLst>
                <a:ext uri="{FF2B5EF4-FFF2-40B4-BE49-F238E27FC236}">
                  <a16:creationId xmlns:a16="http://schemas.microsoft.com/office/drawing/2014/main" id="{8AF8D49E-138F-4A90-84CC-6EDEE9F08770}"/>
                </a:ext>
              </a:extLst>
            </p:cNvPr>
            <p:cNvCxnSpPr>
              <a:cxnSpLocks/>
            </p:cNvCxnSpPr>
            <p:nvPr/>
          </p:nvCxnSpPr>
          <p:spPr>
            <a:xfrm flipV="1">
              <a:off x="6802450" y="3890826"/>
              <a:ext cx="416928" cy="1"/>
            </a:xfrm>
            <a:prstGeom prst="straightConnector1">
              <a:avLst/>
            </a:prstGeom>
            <a:ln>
              <a:solidFill>
                <a:srgbClr val="7030A0"/>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48" name="直接箭头连接符 47">
              <a:extLst>
                <a:ext uri="{FF2B5EF4-FFF2-40B4-BE49-F238E27FC236}">
                  <a16:creationId xmlns:a16="http://schemas.microsoft.com/office/drawing/2014/main" id="{C00FDA48-4C94-4B48-BE10-615205C1D13A}"/>
                </a:ext>
              </a:extLst>
            </p:cNvPr>
            <p:cNvCxnSpPr>
              <a:cxnSpLocks/>
            </p:cNvCxnSpPr>
            <p:nvPr/>
          </p:nvCxnSpPr>
          <p:spPr>
            <a:xfrm flipV="1">
              <a:off x="6810455" y="4180366"/>
              <a:ext cx="416928" cy="1"/>
            </a:xfrm>
            <a:prstGeom prst="straightConnector1">
              <a:avLst/>
            </a:prstGeom>
            <a:ln>
              <a:solidFill>
                <a:srgbClr val="FF0000"/>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49" name="直接箭头连接符 48">
              <a:extLst>
                <a:ext uri="{FF2B5EF4-FFF2-40B4-BE49-F238E27FC236}">
                  <a16:creationId xmlns:a16="http://schemas.microsoft.com/office/drawing/2014/main" id="{C73DD338-F9C0-4E0A-8988-A7B5FC24677A}"/>
                </a:ext>
              </a:extLst>
            </p:cNvPr>
            <p:cNvCxnSpPr>
              <a:cxnSpLocks/>
            </p:cNvCxnSpPr>
            <p:nvPr/>
          </p:nvCxnSpPr>
          <p:spPr>
            <a:xfrm flipV="1">
              <a:off x="3462721" y="4170266"/>
              <a:ext cx="416928" cy="1"/>
            </a:xfrm>
            <a:prstGeom prst="straightConnector1">
              <a:avLst/>
            </a:prstGeom>
            <a:ln>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50" name="文本框 49">
              <a:extLst>
                <a:ext uri="{FF2B5EF4-FFF2-40B4-BE49-F238E27FC236}">
                  <a16:creationId xmlns:a16="http://schemas.microsoft.com/office/drawing/2014/main" id="{C6A1426D-5EAE-4C9E-9590-44411452F938}"/>
                </a:ext>
              </a:extLst>
            </p:cNvPr>
            <p:cNvSpPr txBox="1"/>
            <p:nvPr/>
          </p:nvSpPr>
          <p:spPr>
            <a:xfrm>
              <a:off x="4023303" y="4328679"/>
              <a:ext cx="2308392"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Self-interference channel</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671B9652-5903-449E-9E7B-9844C6A94826}"/>
                    </a:ext>
                  </a:extLst>
                </p:cNvPr>
                <p:cNvSpPr txBox="1"/>
                <p:nvPr/>
              </p:nvSpPr>
              <p:spPr>
                <a:xfrm>
                  <a:off x="4019986" y="3737469"/>
                  <a:ext cx="2641796"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Uplink channel at time slot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𝑛</m:t>
                      </m:r>
                      <m:r>
                        <a:rPr lang="en-US" altLang="zh-CN" sz="1400" b="0" i="1" smtClean="0">
                          <a:latin typeface="Cambria Math" panose="02040503050406030204" pitchFamily="18" charset="0"/>
                          <a:cs typeface="Times New Roman" panose="02020603050405020304" pitchFamily="18" charset="0"/>
                        </a:rPr>
                        <m:t>−1</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51" name="文本框 50">
                  <a:extLst>
                    <a:ext uri="{FF2B5EF4-FFF2-40B4-BE49-F238E27FC236}">
                      <a16:creationId xmlns:a16="http://schemas.microsoft.com/office/drawing/2014/main" id="{671B9652-5903-449E-9E7B-9844C6A94826}"/>
                    </a:ext>
                  </a:extLst>
                </p:cNvPr>
                <p:cNvSpPr txBox="1">
                  <a:spLocks noRot="1" noChangeAspect="1" noMove="1" noResize="1" noEditPoints="1" noAdjustHandles="1" noChangeArrowheads="1" noChangeShapeType="1" noTextEdit="1"/>
                </p:cNvSpPr>
                <p:nvPr/>
              </p:nvSpPr>
              <p:spPr>
                <a:xfrm>
                  <a:off x="4019986" y="3737469"/>
                  <a:ext cx="2641796" cy="307777"/>
                </a:xfrm>
                <a:prstGeom prst="rect">
                  <a:avLst/>
                </a:prstGeom>
                <a:blipFill>
                  <a:blip r:embed="rId11"/>
                  <a:stretch>
                    <a:fillRect l="-693" t="-3922"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146C6F1D-9557-4432-8DB1-C1C7DA6A276F}"/>
                    </a:ext>
                  </a:extLst>
                </p:cNvPr>
                <p:cNvSpPr txBox="1"/>
                <p:nvPr/>
              </p:nvSpPr>
              <p:spPr>
                <a:xfrm>
                  <a:off x="4019986" y="4025969"/>
                  <a:ext cx="2858596"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Downlink channel at time slot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𝑛</m:t>
                      </m:r>
                      <m:r>
                        <a:rPr lang="en-US" altLang="zh-CN" sz="1400" b="0" i="1" smtClean="0">
                          <a:latin typeface="Cambria Math" panose="02040503050406030204" pitchFamily="18" charset="0"/>
                          <a:cs typeface="Times New Roman" panose="02020603050405020304" pitchFamily="18" charset="0"/>
                        </a:rPr>
                        <m:t>−1</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52" name="文本框 51">
                  <a:extLst>
                    <a:ext uri="{FF2B5EF4-FFF2-40B4-BE49-F238E27FC236}">
                      <a16:creationId xmlns:a16="http://schemas.microsoft.com/office/drawing/2014/main" id="{146C6F1D-9557-4432-8DB1-C1C7DA6A276F}"/>
                    </a:ext>
                  </a:extLst>
                </p:cNvPr>
                <p:cNvSpPr txBox="1">
                  <a:spLocks noRot="1" noChangeAspect="1" noMove="1" noResize="1" noEditPoints="1" noAdjustHandles="1" noChangeArrowheads="1" noChangeShapeType="1" noTextEdit="1"/>
                </p:cNvSpPr>
                <p:nvPr/>
              </p:nvSpPr>
              <p:spPr>
                <a:xfrm>
                  <a:off x="4019986" y="4025969"/>
                  <a:ext cx="2858596" cy="307777"/>
                </a:xfrm>
                <a:prstGeom prst="rect">
                  <a:avLst/>
                </a:prstGeom>
                <a:blipFill>
                  <a:blip r:embed="rId12"/>
                  <a:stretch>
                    <a:fillRect l="-640"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F2F05107-A7DC-46C2-AF82-71535D8E0A8D}"/>
                    </a:ext>
                  </a:extLst>
                </p:cNvPr>
                <p:cNvSpPr txBox="1"/>
                <p:nvPr/>
              </p:nvSpPr>
              <p:spPr>
                <a:xfrm>
                  <a:off x="7290769" y="3737469"/>
                  <a:ext cx="2437347"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Uplink channel at time slot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𝑛</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53" name="文本框 52">
                  <a:extLst>
                    <a:ext uri="{FF2B5EF4-FFF2-40B4-BE49-F238E27FC236}">
                      <a16:creationId xmlns:a16="http://schemas.microsoft.com/office/drawing/2014/main" id="{F2F05107-A7DC-46C2-AF82-71535D8E0A8D}"/>
                    </a:ext>
                  </a:extLst>
                </p:cNvPr>
                <p:cNvSpPr txBox="1">
                  <a:spLocks noRot="1" noChangeAspect="1" noMove="1" noResize="1" noEditPoints="1" noAdjustHandles="1" noChangeArrowheads="1" noChangeShapeType="1" noTextEdit="1"/>
                </p:cNvSpPr>
                <p:nvPr/>
              </p:nvSpPr>
              <p:spPr>
                <a:xfrm>
                  <a:off x="7290769" y="3737469"/>
                  <a:ext cx="2437347" cy="307777"/>
                </a:xfrm>
                <a:prstGeom prst="rect">
                  <a:avLst/>
                </a:prstGeom>
                <a:blipFill>
                  <a:blip r:embed="rId13"/>
                  <a:stretch>
                    <a:fillRect l="-750" t="-3922"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FA8A91F8-046B-4AA3-8F6F-A4630770E99B}"/>
                    </a:ext>
                  </a:extLst>
                </p:cNvPr>
                <p:cNvSpPr txBox="1"/>
                <p:nvPr/>
              </p:nvSpPr>
              <p:spPr>
                <a:xfrm>
                  <a:off x="7311603" y="4025969"/>
                  <a:ext cx="2641796"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Downlink channel at time slot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𝑛</m:t>
                      </m:r>
                    </m:oMath>
                  </a14:m>
                  <a:endParaRPr lang="zh-CN" altLang="en-US" sz="1400" dirty="0">
                    <a:latin typeface="Times New Roman" panose="02020603050405020304" pitchFamily="18" charset="0"/>
                    <a:cs typeface="Times New Roman" panose="02020603050405020304" pitchFamily="18" charset="0"/>
                  </a:endParaRPr>
                </a:p>
              </p:txBody>
            </p:sp>
          </mc:Choice>
          <mc:Fallback xmlns="">
            <p:sp>
              <p:nvSpPr>
                <p:cNvPr id="54" name="文本框 53">
                  <a:extLst>
                    <a:ext uri="{FF2B5EF4-FFF2-40B4-BE49-F238E27FC236}">
                      <a16:creationId xmlns:a16="http://schemas.microsoft.com/office/drawing/2014/main" id="{FA8A91F8-046B-4AA3-8F6F-A4630770E99B}"/>
                    </a:ext>
                  </a:extLst>
                </p:cNvPr>
                <p:cNvSpPr txBox="1">
                  <a:spLocks noRot="1" noChangeAspect="1" noMove="1" noResize="1" noEditPoints="1" noAdjustHandles="1" noChangeArrowheads="1" noChangeShapeType="1" noTextEdit="1"/>
                </p:cNvSpPr>
                <p:nvPr/>
              </p:nvSpPr>
              <p:spPr>
                <a:xfrm>
                  <a:off x="7311603" y="4025969"/>
                  <a:ext cx="2641796" cy="307777"/>
                </a:xfrm>
                <a:prstGeom prst="rect">
                  <a:avLst/>
                </a:prstGeom>
                <a:blipFill>
                  <a:blip r:embed="rId14"/>
                  <a:stretch>
                    <a:fillRect l="-693" t="-4000" b="-20000"/>
                  </a:stretch>
                </a:blipFill>
              </p:spPr>
              <p:txBody>
                <a:bodyPr/>
                <a:lstStyle/>
                <a:p>
                  <a:r>
                    <a:rPr lang="zh-CN" altLang="en-US">
                      <a:noFill/>
                    </a:rPr>
                    <a:t> </a:t>
                  </a:r>
                </a:p>
              </p:txBody>
            </p:sp>
          </mc:Fallback>
        </mc:AlternateContent>
      </p:grpSp>
      <p:sp>
        <p:nvSpPr>
          <p:cNvPr id="90" name="文本框 89">
            <a:extLst>
              <a:ext uri="{FF2B5EF4-FFF2-40B4-BE49-F238E27FC236}">
                <a16:creationId xmlns:a16="http://schemas.microsoft.com/office/drawing/2014/main" id="{644DD243-0D88-4964-B600-C5C188D0DF42}"/>
              </a:ext>
            </a:extLst>
          </p:cNvPr>
          <p:cNvSpPr txBox="1"/>
          <p:nvPr/>
        </p:nvSpPr>
        <p:spPr>
          <a:xfrm>
            <a:off x="878996" y="1611079"/>
            <a:ext cx="4673158" cy="4893647"/>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full-duplex</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UAV acts as the base station.</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Each half-duplex user can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dynamically</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decide when to transmit and receive [1].</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objective function is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system throughput.</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optimization variables are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UAV trajectory</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user states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power allocation.</a:t>
            </a:r>
            <a:endParaRPr lang="zh-CN" altLang="en-US" sz="2400" b="1" dirty="0">
              <a:solidFill>
                <a:schemeClr val="accent1"/>
              </a:solidFill>
              <a:latin typeface="Times New Roman" panose="02020603050405020304" pitchFamily="18" charset="0"/>
              <a:cs typeface="Times New Roman" panose="02020603050405020304" pitchFamily="18" charset="0"/>
              <a:sym typeface="+mn-lt"/>
            </a:endParaRPr>
          </a:p>
        </p:txBody>
      </p:sp>
      <p:sp>
        <p:nvSpPr>
          <p:cNvPr id="91" name="文本框 90">
            <a:extLst>
              <a:ext uri="{FF2B5EF4-FFF2-40B4-BE49-F238E27FC236}">
                <a16:creationId xmlns:a16="http://schemas.microsoft.com/office/drawing/2014/main" id="{6AC952A5-766B-45B2-B404-1EE9192EBB78}"/>
              </a:ext>
            </a:extLst>
          </p:cNvPr>
          <p:cNvSpPr txBox="1"/>
          <p:nvPr/>
        </p:nvSpPr>
        <p:spPr>
          <a:xfrm>
            <a:off x="250750" y="6504726"/>
            <a:ext cx="11938946" cy="230832"/>
          </a:xfrm>
          <a:prstGeom prst="rect">
            <a:avLst/>
          </a:prstGeom>
          <a:noFill/>
        </p:spPr>
        <p:txBody>
          <a:bodyPr wrap="square" rtlCol="0">
            <a:spAutoFit/>
            <a:scene3d>
              <a:camera prst="orthographicFront"/>
              <a:lightRig rig="threePt" dir="t"/>
            </a:scene3d>
            <a:sp3d contourW="12700"/>
          </a:bodyPr>
          <a:lstStyle/>
          <a:p>
            <a:pPr>
              <a:defRPr/>
            </a:pPr>
            <a:r>
              <a:rPr lang="en-US" altLang="zh-CN" sz="900" dirty="0">
                <a:solidFill>
                  <a:schemeClr val="accent5"/>
                </a:solidFill>
                <a:latin typeface="Times New Roman" panose="02020603050405020304" pitchFamily="18" charset="0"/>
                <a:cs typeface="Times New Roman" panose="02020603050405020304" pitchFamily="18" charset="0"/>
                <a:sym typeface="+mn-lt"/>
              </a:rPr>
              <a:t>[1] S. </a:t>
            </a:r>
            <a:r>
              <a:rPr lang="en-US" altLang="zh-CN" sz="900" dirty="0" err="1">
                <a:solidFill>
                  <a:schemeClr val="accent5"/>
                </a:solidFill>
                <a:latin typeface="Times New Roman" panose="02020603050405020304" pitchFamily="18" charset="0"/>
                <a:cs typeface="Times New Roman" panose="02020603050405020304" pitchFamily="18" charset="0"/>
                <a:sym typeface="+mn-lt"/>
              </a:rPr>
              <a:t>Dayarathna</a:t>
            </a:r>
            <a:r>
              <a:rPr lang="en-US" altLang="zh-CN" sz="900" dirty="0">
                <a:solidFill>
                  <a:schemeClr val="accent5"/>
                </a:solidFill>
                <a:latin typeface="Times New Roman" panose="02020603050405020304" pitchFamily="18" charset="0"/>
                <a:cs typeface="Times New Roman" panose="02020603050405020304" pitchFamily="18" charset="0"/>
                <a:sym typeface="+mn-lt"/>
              </a:rPr>
              <a:t>, R. Senanayake, and J. Evans, “Sum-Rate Optimization in Flexible Half-Duplex Networks With Transmitter/Receiver Scheduling,” </a:t>
            </a:r>
            <a:r>
              <a:rPr lang="en-US" altLang="zh-CN" sz="900" i="1" dirty="0">
                <a:solidFill>
                  <a:schemeClr val="accent5"/>
                </a:solidFill>
                <a:latin typeface="Times New Roman" panose="02020603050405020304" pitchFamily="18" charset="0"/>
                <a:cs typeface="Times New Roman" panose="02020603050405020304" pitchFamily="18" charset="0"/>
                <a:sym typeface="+mn-lt"/>
              </a:rPr>
              <a:t>IEEE</a:t>
            </a:r>
            <a:r>
              <a:rPr lang="en-US" altLang="zh-CN" sz="900" dirty="0">
                <a:solidFill>
                  <a:schemeClr val="accent5"/>
                </a:solidFill>
                <a:latin typeface="Times New Roman" panose="02020603050405020304" pitchFamily="18" charset="0"/>
                <a:cs typeface="Times New Roman" panose="02020603050405020304" pitchFamily="18" charset="0"/>
                <a:sym typeface="+mn-lt"/>
              </a:rPr>
              <a:t> </a:t>
            </a:r>
            <a:r>
              <a:rPr lang="en-US" altLang="zh-CN" sz="900" i="1" dirty="0">
                <a:solidFill>
                  <a:schemeClr val="accent5"/>
                </a:solidFill>
                <a:latin typeface="Times New Roman" panose="02020603050405020304" pitchFamily="18" charset="0"/>
                <a:cs typeface="Times New Roman" panose="02020603050405020304" pitchFamily="18" charset="0"/>
                <a:sym typeface="+mn-lt"/>
              </a:rPr>
              <a:t>Transactions on Wireless Communications</a:t>
            </a:r>
            <a:r>
              <a:rPr lang="en-US" altLang="zh-CN" sz="900" dirty="0">
                <a:solidFill>
                  <a:schemeClr val="accent5"/>
                </a:solidFill>
                <a:latin typeface="Times New Roman" panose="02020603050405020304" pitchFamily="18" charset="0"/>
                <a:cs typeface="Times New Roman" panose="02020603050405020304" pitchFamily="18" charset="0"/>
                <a:sym typeface="+mn-lt"/>
              </a:rPr>
              <a:t>, vol. 21, no. 7, pp. 4711–4724, 2022.</a:t>
            </a:r>
            <a:endParaRPr lang="zh-CN" altLang="en-US" sz="900" dirty="0">
              <a:solidFill>
                <a:schemeClr val="accent5"/>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173646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4BFAA00D-046B-44F7-9642-DE3F1D5E3B80}"/>
              </a:ext>
            </a:extLst>
          </p:cNvPr>
          <p:cNvSpPr txBox="1"/>
          <p:nvPr/>
        </p:nvSpPr>
        <p:spPr>
          <a:xfrm>
            <a:off x="937933" y="1573178"/>
            <a:ext cx="7439857" cy="523220"/>
          </a:xfrm>
          <a:prstGeom prst="rect">
            <a:avLst/>
          </a:prstGeom>
          <a:noFill/>
        </p:spPr>
        <p:txBody>
          <a:bodyPr wrap="none" rtlCol="0">
            <a:spAutoFit/>
            <a:scene3d>
              <a:camera prst="orthographicFront"/>
              <a:lightRig rig="threePt" dir="t"/>
            </a:scene3d>
            <a:sp3d contourW="12700"/>
          </a:bodyPr>
          <a:lstStyle/>
          <a:p>
            <a:pPr>
              <a:defRPr/>
            </a:pPr>
            <a:r>
              <a:rPr lang="en-US" altLang="zh-CN" sz="2800" b="1" dirty="0">
                <a:latin typeface="Times New Roman" panose="02020603050405020304" pitchFamily="18" charset="0"/>
                <a:cs typeface="Times New Roman" panose="02020603050405020304" pitchFamily="18" charset="0"/>
                <a:sym typeface="+mn-lt"/>
              </a:rPr>
              <a:t>Advantages </a:t>
            </a:r>
            <a:r>
              <a:rPr lang="en-US" altLang="zh-CN" sz="2800" dirty="0">
                <a:latin typeface="Times New Roman" panose="02020603050405020304" pitchFamily="18" charset="0"/>
                <a:cs typeface="Times New Roman" panose="02020603050405020304" pitchFamily="18" charset="0"/>
                <a:sym typeface="+mn-lt"/>
              </a:rPr>
              <a:t>of the integrated network</a:t>
            </a:r>
            <a:r>
              <a:rPr lang="zh-CN" altLang="en-US" sz="2800" dirty="0">
                <a:latin typeface="Times New Roman" panose="02020603050405020304" pitchFamily="18" charset="0"/>
                <a:cs typeface="Times New Roman" panose="02020603050405020304" pitchFamily="18" charset="0"/>
                <a:sym typeface="+mn-lt"/>
              </a:rPr>
              <a:t> </a:t>
            </a:r>
            <a:r>
              <a:rPr lang="en-US" altLang="zh-CN" sz="2800" dirty="0">
                <a:latin typeface="Times New Roman" panose="02020603050405020304" pitchFamily="18" charset="0"/>
                <a:cs typeface="Times New Roman" panose="02020603050405020304" pitchFamily="18" charset="0"/>
                <a:sym typeface="+mn-lt"/>
              </a:rPr>
              <a:t>model are:</a:t>
            </a:r>
            <a:endParaRPr lang="zh-CN" altLang="en-US" sz="2800" dirty="0">
              <a:latin typeface="Times New Roman" panose="02020603050405020304" pitchFamily="18" charset="0"/>
              <a:cs typeface="Times New Roman" panose="02020603050405020304" pitchFamily="18" charset="0"/>
              <a:sym typeface="+mn-lt"/>
            </a:endParaRPr>
          </a:p>
        </p:txBody>
      </p:sp>
      <p:sp>
        <p:nvSpPr>
          <p:cNvPr id="90" name="文本框 89">
            <a:extLst>
              <a:ext uri="{FF2B5EF4-FFF2-40B4-BE49-F238E27FC236}">
                <a16:creationId xmlns:a16="http://schemas.microsoft.com/office/drawing/2014/main" id="{644DD243-0D88-4964-B600-C5C188D0DF42}"/>
              </a:ext>
            </a:extLst>
          </p:cNvPr>
          <p:cNvSpPr txBox="1"/>
          <p:nvPr/>
        </p:nvSpPr>
        <p:spPr>
          <a:xfrm>
            <a:off x="937933" y="2453088"/>
            <a:ext cx="9320164" cy="2308324"/>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Improving the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spectral efficiency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compared with rigid orthogonal multiple access methods;</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Providing additional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duplex flexibility</a:t>
            </a: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Combining</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trajectory design and user</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states in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small time slots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[2][3].</a:t>
            </a:r>
            <a:endPar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92" name="文本框 91">
            <a:extLst>
              <a:ext uri="{FF2B5EF4-FFF2-40B4-BE49-F238E27FC236}">
                <a16:creationId xmlns:a16="http://schemas.microsoft.com/office/drawing/2014/main" id="{E7B26BE1-A988-4030-90B0-3036F8C53B94}"/>
              </a:ext>
            </a:extLst>
          </p:cNvPr>
          <p:cNvSpPr txBox="1"/>
          <p:nvPr/>
        </p:nvSpPr>
        <p:spPr>
          <a:xfrm>
            <a:off x="184874" y="6367345"/>
            <a:ext cx="11822251" cy="369332"/>
          </a:xfrm>
          <a:prstGeom prst="rect">
            <a:avLst/>
          </a:prstGeom>
          <a:noFill/>
        </p:spPr>
        <p:txBody>
          <a:bodyPr wrap="square" rtlCol="0">
            <a:spAutoFit/>
            <a:scene3d>
              <a:camera prst="orthographicFront"/>
              <a:lightRig rig="threePt" dir="t"/>
            </a:scene3d>
            <a:sp3d contourW="12700"/>
          </a:bodyPr>
          <a:lstStyle/>
          <a:p>
            <a:r>
              <a:rPr lang="en-US" altLang="zh-CN" sz="900" dirty="0">
                <a:solidFill>
                  <a:schemeClr val="accent5"/>
                </a:solidFill>
                <a:latin typeface="Times New Roman" panose="02020603050405020304" pitchFamily="18" charset="0"/>
                <a:cs typeface="Times New Roman" panose="02020603050405020304" pitchFamily="18" charset="0"/>
                <a:sym typeface="+mn-lt"/>
              </a:rPr>
              <a:t>[2] </a:t>
            </a:r>
            <a:r>
              <a:rPr lang="en-US" altLang="zh-CN" sz="900" dirty="0">
                <a:solidFill>
                  <a:schemeClr val="accent5"/>
                </a:solidFill>
                <a:latin typeface="Times New Roman" panose="02020603050405020304" pitchFamily="18" charset="0"/>
                <a:cs typeface="Times New Roman" panose="02020603050405020304" pitchFamily="18" charset="0"/>
              </a:rPr>
              <a:t>M. Hua, L. Yang, Q. Wu, and A. L. </a:t>
            </a:r>
            <a:r>
              <a:rPr lang="en-US" altLang="zh-CN" sz="900" dirty="0" err="1">
                <a:solidFill>
                  <a:schemeClr val="accent5"/>
                </a:solidFill>
                <a:latin typeface="Times New Roman" panose="02020603050405020304" pitchFamily="18" charset="0"/>
                <a:cs typeface="Times New Roman" panose="02020603050405020304" pitchFamily="18" charset="0"/>
              </a:rPr>
              <a:t>Swindlehurst</a:t>
            </a:r>
            <a:r>
              <a:rPr lang="en-US" altLang="zh-CN" sz="900" dirty="0">
                <a:solidFill>
                  <a:schemeClr val="accent5"/>
                </a:solidFill>
                <a:latin typeface="Times New Roman" panose="02020603050405020304" pitchFamily="18" charset="0"/>
                <a:cs typeface="Times New Roman" panose="02020603050405020304" pitchFamily="18" charset="0"/>
              </a:rPr>
              <a:t>, “3D UAV trajectory and communication design for simultaneous uplink and downlink </a:t>
            </a:r>
            <a:r>
              <a:rPr lang="fr-FR" altLang="zh-CN" sz="900" dirty="0">
                <a:solidFill>
                  <a:schemeClr val="accent5"/>
                </a:solidFill>
                <a:latin typeface="Times New Roman" panose="02020603050405020304" pitchFamily="18" charset="0"/>
                <a:cs typeface="Times New Roman" panose="02020603050405020304" pitchFamily="18" charset="0"/>
              </a:rPr>
              <a:t>transmission,” </a:t>
            </a:r>
            <a:r>
              <a:rPr lang="fr-FR" altLang="zh-CN" sz="900" i="1" dirty="0">
                <a:solidFill>
                  <a:schemeClr val="accent5"/>
                </a:solidFill>
                <a:latin typeface="Times New Roman" panose="02020603050405020304" pitchFamily="18" charset="0"/>
                <a:cs typeface="Times New Roman" panose="02020603050405020304" pitchFamily="18" charset="0"/>
              </a:rPr>
              <a:t>IEEE Transactions on Communications</a:t>
            </a:r>
            <a:r>
              <a:rPr lang="fr-FR" altLang="zh-CN" sz="900" dirty="0">
                <a:solidFill>
                  <a:schemeClr val="accent5"/>
                </a:solidFill>
                <a:latin typeface="Times New Roman" panose="02020603050405020304" pitchFamily="18" charset="0"/>
                <a:cs typeface="Times New Roman" panose="02020603050405020304" pitchFamily="18" charset="0"/>
              </a:rPr>
              <a:t>, vol. 68, no. 9, </a:t>
            </a:r>
            <a:r>
              <a:rPr lang="en-US" altLang="zh-CN" sz="900" dirty="0">
                <a:solidFill>
                  <a:schemeClr val="accent5"/>
                </a:solidFill>
                <a:latin typeface="Times New Roman" panose="02020603050405020304" pitchFamily="18" charset="0"/>
                <a:cs typeface="Times New Roman" panose="02020603050405020304" pitchFamily="18" charset="0"/>
              </a:rPr>
              <a:t>pp. 5908–5923, 2020.</a:t>
            </a:r>
          </a:p>
          <a:p>
            <a:r>
              <a:rPr lang="en-US" altLang="zh-CN" sz="900" dirty="0">
                <a:solidFill>
                  <a:schemeClr val="accent5"/>
                </a:solidFill>
                <a:latin typeface="Times New Roman" panose="02020603050405020304" pitchFamily="18" charset="0"/>
                <a:cs typeface="Times New Roman" panose="02020603050405020304" pitchFamily="18" charset="0"/>
                <a:sym typeface="+mn-lt"/>
              </a:rPr>
              <a:t>[3] </a:t>
            </a:r>
            <a:r>
              <a:rPr lang="en-US" altLang="zh-CN" sz="900" dirty="0">
                <a:solidFill>
                  <a:schemeClr val="accent5"/>
                </a:solidFill>
                <a:latin typeface="Times New Roman" panose="02020603050405020304" pitchFamily="18" charset="0"/>
                <a:cs typeface="Times New Roman" panose="02020603050405020304" pitchFamily="18" charset="0"/>
              </a:rPr>
              <a:t>M. </a:t>
            </a:r>
            <a:r>
              <a:rPr lang="en-US" altLang="zh-CN" sz="900" dirty="0" err="1">
                <a:solidFill>
                  <a:schemeClr val="accent5"/>
                </a:solidFill>
                <a:latin typeface="Times New Roman" panose="02020603050405020304" pitchFamily="18" charset="0"/>
                <a:cs typeface="Times New Roman" panose="02020603050405020304" pitchFamily="18" charset="0"/>
              </a:rPr>
              <a:t>Ghermezcheshmeh</a:t>
            </a:r>
            <a:r>
              <a:rPr lang="en-US" altLang="zh-CN" sz="900" dirty="0">
                <a:solidFill>
                  <a:schemeClr val="accent5"/>
                </a:solidFill>
                <a:latin typeface="Times New Roman" panose="02020603050405020304" pitchFamily="18" charset="0"/>
                <a:cs typeface="Times New Roman" panose="02020603050405020304" pitchFamily="18" charset="0"/>
              </a:rPr>
              <a:t>, M. M. </a:t>
            </a:r>
            <a:r>
              <a:rPr lang="en-US" altLang="zh-CN" sz="900" dirty="0" err="1">
                <a:solidFill>
                  <a:schemeClr val="accent5"/>
                </a:solidFill>
                <a:latin typeface="Times New Roman" panose="02020603050405020304" pitchFamily="18" charset="0"/>
                <a:cs typeface="Times New Roman" panose="02020603050405020304" pitchFamily="18" charset="0"/>
              </a:rPr>
              <a:t>Razlighi</a:t>
            </a:r>
            <a:r>
              <a:rPr lang="en-US" altLang="zh-CN" sz="900" dirty="0">
                <a:solidFill>
                  <a:schemeClr val="accent5"/>
                </a:solidFill>
                <a:latin typeface="Times New Roman" panose="02020603050405020304" pitchFamily="18" charset="0"/>
                <a:cs typeface="Times New Roman" panose="02020603050405020304" pitchFamily="18" charset="0"/>
              </a:rPr>
              <a:t>, V. Shah-Mansouri, and N. </a:t>
            </a:r>
            <a:r>
              <a:rPr lang="en-US" altLang="zh-CN" sz="900" dirty="0" err="1">
                <a:solidFill>
                  <a:schemeClr val="accent5"/>
                </a:solidFill>
                <a:latin typeface="Times New Roman" panose="02020603050405020304" pitchFamily="18" charset="0"/>
                <a:cs typeface="Times New Roman" panose="02020603050405020304" pitchFamily="18" charset="0"/>
              </a:rPr>
              <a:t>Zlatanov</a:t>
            </a:r>
            <a:r>
              <a:rPr lang="en-US" altLang="zh-CN" sz="900" dirty="0">
                <a:solidFill>
                  <a:schemeClr val="accent5"/>
                </a:solidFill>
                <a:latin typeface="Times New Roman" panose="02020603050405020304" pitchFamily="18" charset="0"/>
                <a:cs typeface="Times New Roman" panose="02020603050405020304" pitchFamily="18" charset="0"/>
              </a:rPr>
              <a:t>, “Centralized dynamic-time division duplex utilizing interference alignment,” </a:t>
            </a:r>
            <a:r>
              <a:rPr lang="en-US" altLang="zh-CN" sz="900" i="1" dirty="0">
                <a:solidFill>
                  <a:schemeClr val="accent5"/>
                </a:solidFill>
                <a:latin typeface="Times New Roman" panose="02020603050405020304" pitchFamily="18" charset="0"/>
                <a:cs typeface="Times New Roman" panose="02020603050405020304" pitchFamily="18" charset="0"/>
              </a:rPr>
              <a:t>IEEE Transactions on Wireless Communications</a:t>
            </a:r>
            <a:r>
              <a:rPr lang="en-US" altLang="zh-CN" sz="900" dirty="0">
                <a:solidFill>
                  <a:schemeClr val="accent5"/>
                </a:solidFill>
                <a:latin typeface="Times New Roman" panose="02020603050405020304" pitchFamily="18" charset="0"/>
                <a:cs typeface="Times New Roman" panose="02020603050405020304" pitchFamily="18" charset="0"/>
              </a:rPr>
              <a:t>, vol. 20, no. 10, pp. 6852–6866, 2021.</a:t>
            </a:r>
            <a:endParaRPr lang="zh-CN" altLang="en-US" sz="900" dirty="0">
              <a:solidFill>
                <a:schemeClr val="accent5"/>
              </a:solidFill>
              <a:latin typeface="Times New Roman" panose="02020603050405020304" pitchFamily="18" charset="0"/>
              <a:cs typeface="Times New Roman" panose="02020603050405020304" pitchFamily="18" charset="0"/>
              <a:sym typeface="+mn-lt"/>
            </a:endParaRPr>
          </a:p>
        </p:txBody>
      </p:sp>
      <p:grpSp>
        <p:nvGrpSpPr>
          <p:cNvPr id="10" name="组合 9">
            <a:extLst>
              <a:ext uri="{FF2B5EF4-FFF2-40B4-BE49-F238E27FC236}">
                <a16:creationId xmlns:a16="http://schemas.microsoft.com/office/drawing/2014/main" id="{6D093027-5FF8-2E48-BDF0-AB59EF5AE98D}"/>
              </a:ext>
            </a:extLst>
          </p:cNvPr>
          <p:cNvGrpSpPr/>
          <p:nvPr/>
        </p:nvGrpSpPr>
        <p:grpSpPr>
          <a:xfrm>
            <a:off x="503669" y="978"/>
            <a:ext cx="11599306" cy="1351279"/>
            <a:chOff x="503669" y="978"/>
            <a:chExt cx="11599306" cy="1351279"/>
          </a:xfrm>
        </p:grpSpPr>
        <p:grpSp>
          <p:nvGrpSpPr>
            <p:cNvPr id="11" name="组合 10">
              <a:extLst>
                <a:ext uri="{FF2B5EF4-FFF2-40B4-BE49-F238E27FC236}">
                  <a16:creationId xmlns:a16="http://schemas.microsoft.com/office/drawing/2014/main" id="{7FCB2BDD-4B7D-504A-9922-2F692E003051}"/>
                </a:ext>
              </a:extLst>
            </p:cNvPr>
            <p:cNvGrpSpPr/>
            <p:nvPr/>
          </p:nvGrpSpPr>
          <p:grpSpPr>
            <a:xfrm>
              <a:off x="503669" y="393189"/>
              <a:ext cx="10241371" cy="564257"/>
              <a:chOff x="1878362" y="663929"/>
              <a:chExt cx="10241371" cy="564257"/>
            </a:xfrm>
          </p:grpSpPr>
          <p:sp>
            <p:nvSpPr>
              <p:cNvPr id="13" name="矩形 12">
                <a:extLst>
                  <a:ext uri="{FF2B5EF4-FFF2-40B4-BE49-F238E27FC236}">
                    <a16:creationId xmlns:a16="http://schemas.microsoft.com/office/drawing/2014/main" id="{C8F5C925-9DD4-C445-B48E-BA9DD50873EC}"/>
                  </a:ext>
                </a:extLst>
              </p:cNvPr>
              <p:cNvSpPr/>
              <p:nvPr/>
            </p:nvSpPr>
            <p:spPr>
              <a:xfrm>
                <a:off x="1878362" y="663929"/>
                <a:ext cx="5048485"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1.</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Motivation and system model</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4" name="直接连接符 31">
                <a:extLst>
                  <a:ext uri="{FF2B5EF4-FFF2-40B4-BE49-F238E27FC236}">
                    <a16:creationId xmlns:a16="http://schemas.microsoft.com/office/drawing/2014/main" id="{5D8917E5-9A9D-9144-B6BD-19C1C01FAFDD}"/>
                  </a:ext>
                </a:extLst>
              </p:cNvPr>
              <p:cNvCxnSpPr>
                <a:cxnSpLocks/>
                <a:stCxn id="13" idx="3"/>
                <a:endCxn id="12" idx="1"/>
              </p:cNvCxnSpPr>
              <p:nvPr/>
            </p:nvCxnSpPr>
            <p:spPr>
              <a:xfrm>
                <a:off x="6926847" y="946058"/>
                <a:ext cx="5192886"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2" name="图片 11">
              <a:extLst>
                <a:ext uri="{FF2B5EF4-FFF2-40B4-BE49-F238E27FC236}">
                  <a16:creationId xmlns:a16="http://schemas.microsoft.com/office/drawing/2014/main" id="{E311B684-FB02-9F4C-A3F3-EC8D79A0C2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A780CFD-CD12-9D4D-9215-64046431C052}"/>
              </a:ext>
            </a:extLst>
          </p:cNvPr>
          <p:cNvGrpSpPr/>
          <p:nvPr/>
        </p:nvGrpSpPr>
        <p:grpSpPr>
          <a:xfrm>
            <a:off x="503669" y="978"/>
            <a:ext cx="11599306" cy="1351279"/>
            <a:chOff x="503669" y="978"/>
            <a:chExt cx="11599306" cy="1351279"/>
          </a:xfrm>
        </p:grpSpPr>
        <p:grpSp>
          <p:nvGrpSpPr>
            <p:cNvPr id="10" name="组合 9">
              <a:extLst>
                <a:ext uri="{FF2B5EF4-FFF2-40B4-BE49-F238E27FC236}">
                  <a16:creationId xmlns:a16="http://schemas.microsoft.com/office/drawing/2014/main" id="{696FCDF3-C2F8-7148-A7A3-15F11E97519F}"/>
                </a:ext>
              </a:extLst>
            </p:cNvPr>
            <p:cNvGrpSpPr/>
            <p:nvPr/>
          </p:nvGrpSpPr>
          <p:grpSpPr>
            <a:xfrm>
              <a:off x="503669" y="393189"/>
              <a:ext cx="10241371" cy="564257"/>
              <a:chOff x="1878362" y="663929"/>
              <a:chExt cx="10241371" cy="564257"/>
            </a:xfrm>
          </p:grpSpPr>
          <p:sp>
            <p:nvSpPr>
              <p:cNvPr id="12" name="矩形 11">
                <a:extLst>
                  <a:ext uri="{FF2B5EF4-FFF2-40B4-BE49-F238E27FC236}">
                    <a16:creationId xmlns:a16="http://schemas.microsoft.com/office/drawing/2014/main" id="{183086E6-8069-3B47-A57C-02A83373C590}"/>
                  </a:ext>
                </a:extLst>
              </p:cNvPr>
              <p:cNvSpPr/>
              <p:nvPr/>
            </p:nvSpPr>
            <p:spPr>
              <a:xfrm>
                <a:off x="1878362" y="663929"/>
                <a:ext cx="1879767"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2.</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Methods</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3" name="直接连接符 31">
                <a:extLst>
                  <a:ext uri="{FF2B5EF4-FFF2-40B4-BE49-F238E27FC236}">
                    <a16:creationId xmlns:a16="http://schemas.microsoft.com/office/drawing/2014/main" id="{71F381C9-E7BC-A642-9B52-8BAB5F65C468}"/>
                  </a:ext>
                </a:extLst>
              </p:cNvPr>
              <p:cNvCxnSpPr>
                <a:cxnSpLocks/>
                <a:stCxn id="12" idx="3"/>
                <a:endCxn id="11" idx="1"/>
              </p:cNvCxnSpPr>
              <p:nvPr/>
            </p:nvCxnSpPr>
            <p:spPr>
              <a:xfrm>
                <a:off x="3758129" y="946058"/>
                <a:ext cx="8361604"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1" name="图片 10">
              <a:extLst>
                <a:ext uri="{FF2B5EF4-FFF2-40B4-BE49-F238E27FC236}">
                  <a16:creationId xmlns:a16="http://schemas.microsoft.com/office/drawing/2014/main" id="{4C2BAD6D-4F13-4D48-844A-9B2699D1A6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
        <p:nvSpPr>
          <p:cNvPr id="14" name="文本框 13">
            <a:extLst>
              <a:ext uri="{FF2B5EF4-FFF2-40B4-BE49-F238E27FC236}">
                <a16:creationId xmlns:a16="http://schemas.microsoft.com/office/drawing/2014/main" id="{BD115BB9-DD69-5442-BB9F-4B0672A70B19}"/>
              </a:ext>
            </a:extLst>
          </p:cNvPr>
          <p:cNvSpPr txBox="1"/>
          <p:nvPr/>
        </p:nvSpPr>
        <p:spPr>
          <a:xfrm>
            <a:off x="982904" y="2184579"/>
            <a:ext cx="9644170" cy="4524315"/>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defRPr/>
            </a:pPr>
            <a:r>
              <a:rPr lang="en" altLang="zh-CN" sz="2400" dirty="0">
                <a:latin typeface="Times New Roman" panose="02020603050405020304" pitchFamily="18" charset="0"/>
                <a:cs typeface="Times New Roman" panose="02020603050405020304" pitchFamily="18" charset="0"/>
              </a:rPr>
              <a:t>Random association between UAVs and ground users would lead to poor performance (e.g. throughput) </a:t>
            </a:r>
            <a:r>
              <a:rPr lang="en" altLang="zh-CN" sz="2400" dirty="0">
                <a:effectLst/>
                <a:latin typeface="Times New Roman" panose="02020603050405020304" pitchFamily="18" charset="0"/>
                <a:cs typeface="Times New Roman" panose="02020603050405020304" pitchFamily="18" charset="0"/>
              </a:rPr>
              <a:t>due to the existence of </a:t>
            </a:r>
            <a:r>
              <a:rPr lang="en" altLang="zh-CN" sz="2400" b="1" dirty="0">
                <a:solidFill>
                  <a:schemeClr val="accent1"/>
                </a:solidFill>
                <a:effectLst/>
                <a:latin typeface="Times New Roman" panose="02020603050405020304" pitchFamily="18" charset="0"/>
                <a:cs typeface="Times New Roman" panose="02020603050405020304" pitchFamily="18" charset="0"/>
              </a:rPr>
              <a:t>inter-user interference and self-interference. </a:t>
            </a:r>
          </a:p>
          <a:p>
            <a:pPr marL="342900" indent="-342900">
              <a:buFont typeface="Arial" panose="020B0604020202020204" pitchFamily="34" charset="0"/>
              <a:buChar char="•"/>
              <a:defRPr/>
            </a:pPr>
            <a:endParaRPr lang="en"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 altLang="zh-CN" sz="2400" dirty="0">
                <a:latin typeface="Times New Roman" panose="02020603050405020304" pitchFamily="18" charset="0"/>
                <a:cs typeface="Times New Roman" panose="02020603050405020304" pitchFamily="18" charset="0"/>
              </a:rPr>
              <a:t>It is crucial to </a:t>
            </a:r>
            <a:r>
              <a:rPr lang="en" altLang="zh-CN" sz="2400" dirty="0">
                <a:effectLst/>
                <a:latin typeface="Times New Roman" panose="02020603050405020304" pitchFamily="18" charset="0"/>
                <a:cs typeface="Times New Roman" panose="02020603050405020304" pitchFamily="18" charset="0"/>
              </a:rPr>
              <a:t>optimize the user state, power allocation and UAV-BS trajectory jointly - </a:t>
            </a:r>
            <a:r>
              <a:rPr lang="en" altLang="zh-CN" sz="2400" b="1" dirty="0">
                <a:solidFill>
                  <a:schemeClr val="accent1"/>
                </a:solidFill>
                <a:effectLst/>
                <a:latin typeface="Times New Roman" panose="02020603050405020304" pitchFamily="18" charset="0"/>
                <a:cs typeface="Times New Roman" panose="02020603050405020304" pitchFamily="18" charset="0"/>
              </a:rPr>
              <a:t>joint optimization of these three factors is difficult since they are highly coupled. </a:t>
            </a:r>
          </a:p>
          <a:p>
            <a:pPr marL="342900" indent="-342900">
              <a:buFont typeface="Arial" panose="020B0604020202020204" pitchFamily="34" charset="0"/>
              <a:buChar char="•"/>
              <a:defRPr/>
            </a:pPr>
            <a:endParaRPr lang="en" altLang="zh-CN" sz="2400" dirty="0">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defRPr/>
            </a:pPr>
            <a:r>
              <a:rPr lang="en" altLang="zh-CN" sz="2400" dirty="0">
                <a:effectLst/>
                <a:latin typeface="Times New Roman" panose="02020603050405020304" pitchFamily="18" charset="0"/>
                <a:cs typeface="Times New Roman" panose="02020603050405020304" pitchFamily="18" charset="0"/>
              </a:rPr>
              <a:t>Power allocation depends on the user states</a:t>
            </a:r>
            <a:r>
              <a:rPr lang="en" altLang="zh-CN" sz="2400" dirty="0">
                <a:latin typeface="Times New Roman" panose="02020603050405020304" pitchFamily="18" charset="0"/>
                <a:cs typeface="Times New Roman" panose="02020603050405020304" pitchFamily="18" charset="0"/>
              </a:rPr>
              <a:t> and channel quality. </a:t>
            </a:r>
          </a:p>
          <a:p>
            <a:pPr marL="800100" lvl="1" indent="-342900">
              <a:buFont typeface="Arial" panose="020B0604020202020204" pitchFamily="34" charset="0"/>
              <a:buChar char="•"/>
              <a:defRPr/>
            </a:pPr>
            <a:r>
              <a:rPr lang="en" altLang="zh-CN" sz="2400" dirty="0">
                <a:effectLst/>
                <a:latin typeface="Times New Roman" panose="02020603050405020304" pitchFamily="18" charset="0"/>
                <a:cs typeface="Times New Roman" panose="02020603050405020304" pitchFamily="18" charset="0"/>
              </a:rPr>
              <a:t>Intuitively, more time and power should be allocated to the ground users near the UAV trajectory rather than those in a distance, but this depends on the user states as well. </a:t>
            </a:r>
            <a:endParaRPr lang="en" altLang="zh-C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CC43DD4-D40A-88B9-4F7E-AD69C07D5519}"/>
              </a:ext>
            </a:extLst>
          </p:cNvPr>
          <p:cNvSpPr txBox="1"/>
          <p:nvPr/>
        </p:nvSpPr>
        <p:spPr>
          <a:xfrm>
            <a:off x="982904" y="1342094"/>
            <a:ext cx="8146106" cy="523220"/>
          </a:xfrm>
          <a:prstGeom prst="rect">
            <a:avLst/>
          </a:prstGeom>
          <a:noFill/>
        </p:spPr>
        <p:txBody>
          <a:bodyPr wrap="square">
            <a:spAutoFit/>
          </a:bodyPr>
          <a:lstStyle/>
          <a:p>
            <a:pPr>
              <a:defRPr/>
            </a:pPr>
            <a:r>
              <a:rPr lang="en-US" altLang="zh-CN" sz="2800" dirty="0">
                <a:latin typeface="Times New Roman" panose="02020603050405020304" pitchFamily="18" charset="0"/>
                <a:cs typeface="Times New Roman" panose="02020603050405020304" pitchFamily="18" charset="0"/>
                <a:sym typeface="+mn-lt"/>
              </a:rPr>
              <a:t>Challenges: </a:t>
            </a:r>
            <a:endParaRPr lang="zh-CN" altLang="en-US" sz="2800"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69216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框 89">
            <a:extLst>
              <a:ext uri="{FF2B5EF4-FFF2-40B4-BE49-F238E27FC236}">
                <a16:creationId xmlns:a16="http://schemas.microsoft.com/office/drawing/2014/main" id="{644DD243-0D88-4964-B600-C5C188D0DF42}"/>
              </a:ext>
            </a:extLst>
          </p:cNvPr>
          <p:cNvSpPr txBox="1"/>
          <p:nvPr/>
        </p:nvSpPr>
        <p:spPr>
          <a:xfrm>
            <a:off x="350671" y="1003108"/>
            <a:ext cx="9644170" cy="461665"/>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Optimization problem:  </a:t>
            </a:r>
            <a:endPar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55" name="文本框 54">
            <a:extLst>
              <a:ext uri="{FF2B5EF4-FFF2-40B4-BE49-F238E27FC236}">
                <a16:creationId xmlns:a16="http://schemas.microsoft.com/office/drawing/2014/main" id="{F7444C72-15AC-4E20-819E-E6A24104FD3C}"/>
              </a:ext>
            </a:extLst>
          </p:cNvPr>
          <p:cNvSpPr txBox="1"/>
          <p:nvPr/>
        </p:nvSpPr>
        <p:spPr>
          <a:xfrm>
            <a:off x="350671" y="6519137"/>
            <a:ext cx="11543822" cy="230832"/>
          </a:xfrm>
          <a:prstGeom prst="rect">
            <a:avLst/>
          </a:prstGeom>
          <a:noFill/>
        </p:spPr>
        <p:txBody>
          <a:bodyPr wrap="square" rtlCol="0">
            <a:spAutoFit/>
            <a:scene3d>
              <a:camera prst="orthographicFront"/>
              <a:lightRig rig="threePt" dir="t"/>
            </a:scene3d>
            <a:sp3d contourW="12700"/>
          </a:bodyPr>
          <a:lstStyle/>
          <a:p>
            <a:r>
              <a:rPr lang="en-US" altLang="zh-CN" sz="900" dirty="0">
                <a:solidFill>
                  <a:schemeClr val="accent5"/>
                </a:solidFill>
                <a:latin typeface="Times New Roman" panose="02020603050405020304" pitchFamily="18" charset="0"/>
                <a:cs typeface="Times New Roman" panose="02020603050405020304" pitchFamily="18" charset="0"/>
                <a:sym typeface="+mn-lt"/>
              </a:rPr>
              <a:t> </a:t>
            </a:r>
            <a:endParaRPr lang="zh-CN" altLang="en-US" sz="900" dirty="0">
              <a:solidFill>
                <a:schemeClr val="accent5"/>
              </a:solidFill>
              <a:latin typeface="Times New Roman" panose="02020603050405020304" pitchFamily="18" charset="0"/>
              <a:cs typeface="Times New Roman" panose="02020603050405020304" pitchFamily="18" charset="0"/>
              <a:sym typeface="+mn-lt"/>
            </a:endParaRPr>
          </a:p>
        </p:txBody>
      </p:sp>
      <p:grpSp>
        <p:nvGrpSpPr>
          <p:cNvPr id="9" name="组合 8">
            <a:extLst>
              <a:ext uri="{FF2B5EF4-FFF2-40B4-BE49-F238E27FC236}">
                <a16:creationId xmlns:a16="http://schemas.microsoft.com/office/drawing/2014/main" id="{6A780CFD-CD12-9D4D-9215-64046431C052}"/>
              </a:ext>
            </a:extLst>
          </p:cNvPr>
          <p:cNvGrpSpPr/>
          <p:nvPr/>
        </p:nvGrpSpPr>
        <p:grpSpPr>
          <a:xfrm>
            <a:off x="503669" y="978"/>
            <a:ext cx="11599306" cy="1351279"/>
            <a:chOff x="503669" y="978"/>
            <a:chExt cx="11599306" cy="1351279"/>
          </a:xfrm>
        </p:grpSpPr>
        <p:grpSp>
          <p:nvGrpSpPr>
            <p:cNvPr id="10" name="组合 9">
              <a:extLst>
                <a:ext uri="{FF2B5EF4-FFF2-40B4-BE49-F238E27FC236}">
                  <a16:creationId xmlns:a16="http://schemas.microsoft.com/office/drawing/2014/main" id="{696FCDF3-C2F8-7148-A7A3-15F11E97519F}"/>
                </a:ext>
              </a:extLst>
            </p:cNvPr>
            <p:cNvGrpSpPr/>
            <p:nvPr/>
          </p:nvGrpSpPr>
          <p:grpSpPr>
            <a:xfrm>
              <a:off x="503669" y="393189"/>
              <a:ext cx="10241371" cy="564257"/>
              <a:chOff x="1878362" y="663929"/>
              <a:chExt cx="10241371" cy="564257"/>
            </a:xfrm>
          </p:grpSpPr>
          <p:sp>
            <p:nvSpPr>
              <p:cNvPr id="12" name="矩形 11">
                <a:extLst>
                  <a:ext uri="{FF2B5EF4-FFF2-40B4-BE49-F238E27FC236}">
                    <a16:creationId xmlns:a16="http://schemas.microsoft.com/office/drawing/2014/main" id="{183086E6-8069-3B47-A57C-02A83373C590}"/>
                  </a:ext>
                </a:extLst>
              </p:cNvPr>
              <p:cNvSpPr/>
              <p:nvPr/>
            </p:nvSpPr>
            <p:spPr>
              <a:xfrm>
                <a:off x="1878362" y="663929"/>
                <a:ext cx="1879767"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2.</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Methods</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3" name="直接连接符 31">
                <a:extLst>
                  <a:ext uri="{FF2B5EF4-FFF2-40B4-BE49-F238E27FC236}">
                    <a16:creationId xmlns:a16="http://schemas.microsoft.com/office/drawing/2014/main" id="{71F381C9-E7BC-A642-9B52-8BAB5F65C468}"/>
                  </a:ext>
                </a:extLst>
              </p:cNvPr>
              <p:cNvCxnSpPr>
                <a:cxnSpLocks/>
                <a:stCxn id="12" idx="3"/>
                <a:endCxn id="11" idx="1"/>
              </p:cNvCxnSpPr>
              <p:nvPr/>
            </p:nvCxnSpPr>
            <p:spPr>
              <a:xfrm>
                <a:off x="3758129" y="946058"/>
                <a:ext cx="8361604"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1" name="图片 10">
              <a:extLst>
                <a:ext uri="{FF2B5EF4-FFF2-40B4-BE49-F238E27FC236}">
                  <a16:creationId xmlns:a16="http://schemas.microsoft.com/office/drawing/2014/main" id="{4C2BAD6D-4F13-4D48-844A-9B2699D1A6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pic>
        <p:nvPicPr>
          <p:cNvPr id="3" name="Picture 2">
            <a:extLst>
              <a:ext uri="{FF2B5EF4-FFF2-40B4-BE49-F238E27FC236}">
                <a16:creationId xmlns:a16="http://schemas.microsoft.com/office/drawing/2014/main" id="{5B54157E-744D-0599-51C4-71079F5736D2}"/>
              </a:ext>
            </a:extLst>
          </p:cNvPr>
          <p:cNvPicPr>
            <a:picLocks noChangeAspect="1"/>
          </p:cNvPicPr>
          <p:nvPr/>
        </p:nvPicPr>
        <p:blipFill>
          <a:blip r:embed="rId4"/>
          <a:stretch>
            <a:fillRect/>
          </a:stretch>
        </p:blipFill>
        <p:spPr>
          <a:xfrm>
            <a:off x="4120149" y="797467"/>
            <a:ext cx="6714578" cy="3338637"/>
          </a:xfrm>
          <a:prstGeom prst="rect">
            <a:avLst/>
          </a:prstGeom>
          <a:solidFill>
            <a:schemeClr val="accent1">
              <a:lumMod val="40000"/>
              <a:lumOff val="60000"/>
            </a:schemeClr>
          </a:solidFill>
          <a:ln>
            <a:solidFill>
              <a:schemeClr val="accent1"/>
            </a:solidFill>
          </a:ln>
        </p:spPr>
      </p:pic>
      <p:pic>
        <p:nvPicPr>
          <p:cNvPr id="6" name="Picture 5">
            <a:extLst>
              <a:ext uri="{FF2B5EF4-FFF2-40B4-BE49-F238E27FC236}">
                <a16:creationId xmlns:a16="http://schemas.microsoft.com/office/drawing/2014/main" id="{6769CBB1-0C4F-DF81-E71D-AB5D35092DFE}"/>
              </a:ext>
            </a:extLst>
          </p:cNvPr>
          <p:cNvPicPr>
            <a:picLocks noChangeAspect="1"/>
          </p:cNvPicPr>
          <p:nvPr/>
        </p:nvPicPr>
        <p:blipFill>
          <a:blip r:embed="rId5"/>
          <a:stretch>
            <a:fillRect/>
          </a:stretch>
        </p:blipFill>
        <p:spPr>
          <a:xfrm>
            <a:off x="4447676" y="4199627"/>
            <a:ext cx="5547165" cy="967908"/>
          </a:xfrm>
          <a:prstGeom prst="rect">
            <a:avLst/>
          </a:prstGeom>
        </p:spPr>
      </p:pic>
      <p:pic>
        <p:nvPicPr>
          <p:cNvPr id="8" name="Picture 7">
            <a:extLst>
              <a:ext uri="{FF2B5EF4-FFF2-40B4-BE49-F238E27FC236}">
                <a16:creationId xmlns:a16="http://schemas.microsoft.com/office/drawing/2014/main" id="{27486011-3B2A-E7BD-6D65-CC5FFF100ACC}"/>
              </a:ext>
            </a:extLst>
          </p:cNvPr>
          <p:cNvPicPr>
            <a:picLocks noChangeAspect="1"/>
          </p:cNvPicPr>
          <p:nvPr/>
        </p:nvPicPr>
        <p:blipFill>
          <a:blip r:embed="rId6"/>
          <a:stretch>
            <a:fillRect/>
          </a:stretch>
        </p:blipFill>
        <p:spPr>
          <a:xfrm>
            <a:off x="4447676" y="5230726"/>
            <a:ext cx="5841007" cy="731142"/>
          </a:xfrm>
          <a:prstGeom prst="rect">
            <a:avLst/>
          </a:prstGeom>
        </p:spPr>
      </p:pic>
      <p:pic>
        <p:nvPicPr>
          <p:cNvPr id="15" name="Picture 14">
            <a:extLst>
              <a:ext uri="{FF2B5EF4-FFF2-40B4-BE49-F238E27FC236}">
                <a16:creationId xmlns:a16="http://schemas.microsoft.com/office/drawing/2014/main" id="{F7B01C98-DB52-C48B-3AA3-F393FBA43411}"/>
              </a:ext>
            </a:extLst>
          </p:cNvPr>
          <p:cNvPicPr>
            <a:picLocks noChangeAspect="1"/>
          </p:cNvPicPr>
          <p:nvPr/>
        </p:nvPicPr>
        <p:blipFill>
          <a:blip r:embed="rId7"/>
          <a:stretch>
            <a:fillRect/>
          </a:stretch>
        </p:blipFill>
        <p:spPr>
          <a:xfrm>
            <a:off x="4367194" y="6060533"/>
            <a:ext cx="6134849" cy="743359"/>
          </a:xfrm>
          <a:prstGeom prst="rect">
            <a:avLst/>
          </a:prstGeom>
        </p:spPr>
      </p:pic>
      <p:sp>
        <p:nvSpPr>
          <p:cNvPr id="16" name="TextBox 15">
            <a:extLst>
              <a:ext uri="{FF2B5EF4-FFF2-40B4-BE49-F238E27FC236}">
                <a16:creationId xmlns:a16="http://schemas.microsoft.com/office/drawing/2014/main" id="{C1C3F57B-ED4F-87AA-C7A7-D9A72F3A7BBB}"/>
              </a:ext>
            </a:extLst>
          </p:cNvPr>
          <p:cNvSpPr txBox="1"/>
          <p:nvPr/>
        </p:nvSpPr>
        <p:spPr>
          <a:xfrm>
            <a:off x="3251200" y="4514963"/>
            <a:ext cx="2946400" cy="400110"/>
          </a:xfrm>
          <a:prstGeom prst="rect">
            <a:avLst/>
          </a:prstGeom>
          <a:noFill/>
        </p:spPr>
        <p:txBody>
          <a:bodyPr wrap="square" rtlCol="0">
            <a:spAutoFit/>
          </a:bodyPr>
          <a:lstStyle/>
          <a:p>
            <a:r>
              <a:rPr lang="en-US" sz="2000" dirty="0">
                <a:solidFill>
                  <a:srgbClr val="0070C0"/>
                </a:solidFill>
              </a:rPr>
              <a:t>Total rate:</a:t>
            </a:r>
          </a:p>
        </p:txBody>
      </p:sp>
      <p:sp>
        <p:nvSpPr>
          <p:cNvPr id="17" name="TextBox 16">
            <a:extLst>
              <a:ext uri="{FF2B5EF4-FFF2-40B4-BE49-F238E27FC236}">
                <a16:creationId xmlns:a16="http://schemas.microsoft.com/office/drawing/2014/main" id="{B005A261-C994-E9ED-88A6-6E209F26E093}"/>
              </a:ext>
            </a:extLst>
          </p:cNvPr>
          <p:cNvSpPr txBox="1"/>
          <p:nvPr/>
        </p:nvSpPr>
        <p:spPr>
          <a:xfrm>
            <a:off x="2974476" y="5402856"/>
            <a:ext cx="2946400" cy="400110"/>
          </a:xfrm>
          <a:prstGeom prst="rect">
            <a:avLst/>
          </a:prstGeom>
          <a:noFill/>
        </p:spPr>
        <p:txBody>
          <a:bodyPr wrap="square" rtlCol="0">
            <a:spAutoFit/>
          </a:bodyPr>
          <a:lstStyle/>
          <a:p>
            <a:r>
              <a:rPr lang="en-US" sz="2000" dirty="0">
                <a:solidFill>
                  <a:srgbClr val="0070C0"/>
                </a:solidFill>
              </a:rPr>
              <a:t>Uplink SINR:</a:t>
            </a:r>
          </a:p>
        </p:txBody>
      </p:sp>
      <p:sp>
        <p:nvSpPr>
          <p:cNvPr id="18" name="TextBox 17">
            <a:extLst>
              <a:ext uri="{FF2B5EF4-FFF2-40B4-BE49-F238E27FC236}">
                <a16:creationId xmlns:a16="http://schemas.microsoft.com/office/drawing/2014/main" id="{5C0C1BEF-D87C-8D23-B5BD-066C62050533}"/>
              </a:ext>
            </a:extLst>
          </p:cNvPr>
          <p:cNvSpPr txBox="1"/>
          <p:nvPr/>
        </p:nvSpPr>
        <p:spPr>
          <a:xfrm>
            <a:off x="2646949" y="6249596"/>
            <a:ext cx="2946400" cy="400110"/>
          </a:xfrm>
          <a:prstGeom prst="rect">
            <a:avLst/>
          </a:prstGeom>
          <a:noFill/>
        </p:spPr>
        <p:txBody>
          <a:bodyPr wrap="square" rtlCol="0">
            <a:spAutoFit/>
          </a:bodyPr>
          <a:lstStyle/>
          <a:p>
            <a:r>
              <a:rPr lang="en-US" sz="2000" dirty="0">
                <a:solidFill>
                  <a:srgbClr val="0070C0"/>
                </a:solidFill>
              </a:rPr>
              <a:t>Downlink SINR:</a:t>
            </a:r>
          </a:p>
        </p:txBody>
      </p:sp>
      <p:sp>
        <p:nvSpPr>
          <p:cNvPr id="19" name="TextBox 18">
            <a:extLst>
              <a:ext uri="{FF2B5EF4-FFF2-40B4-BE49-F238E27FC236}">
                <a16:creationId xmlns:a16="http://schemas.microsoft.com/office/drawing/2014/main" id="{D9FA72E5-2875-E386-0EEE-935DC78C8105}"/>
              </a:ext>
            </a:extLst>
          </p:cNvPr>
          <p:cNvSpPr txBox="1"/>
          <p:nvPr/>
        </p:nvSpPr>
        <p:spPr>
          <a:xfrm>
            <a:off x="752859" y="1592352"/>
            <a:ext cx="3219702" cy="1631216"/>
          </a:xfrm>
          <a:prstGeom prst="rect">
            <a:avLst/>
          </a:prstGeom>
          <a:noFill/>
        </p:spPr>
        <p:txBody>
          <a:bodyPr wrap="square" rtlCol="0">
            <a:spAutoFit/>
          </a:bodyPr>
          <a:lstStyle/>
          <a:p>
            <a:r>
              <a:rPr lang="en-US" sz="2000" i="1" dirty="0">
                <a:solidFill>
                  <a:srgbClr val="0070C0"/>
                </a:solidFill>
                <a:latin typeface="Abadi" panose="020B0604020202020204" pitchFamily="34" charset="0"/>
              </a:rPr>
              <a:t>Optimize the total rate under the constraints on the total and peak power, trajectory and half-duplexing transmission.  </a:t>
            </a:r>
          </a:p>
        </p:txBody>
      </p:sp>
    </p:spTree>
    <p:extLst>
      <p:ext uri="{BB962C8B-B14F-4D97-AF65-F5344CB8AC3E}">
        <p14:creationId xmlns:p14="http://schemas.microsoft.com/office/powerpoint/2010/main" val="84174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644DD243-0D88-4964-B600-C5C188D0DF42}"/>
                  </a:ext>
                </a:extLst>
              </p:cNvPr>
              <p:cNvSpPr txBox="1"/>
              <p:nvPr/>
            </p:nvSpPr>
            <p:spPr>
              <a:xfrm>
                <a:off x="937933" y="1105287"/>
                <a:ext cx="9644170" cy="4893647"/>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We decompose the original optimization problem into two sub-problems using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alternating optimization</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joint user state and power optimization &amp; trajectory design.</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For the first sub-problem, we simplify the problem with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effective power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then apply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sequential parametric convex approximation (SPCA)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 [4].</a:t>
                </a:r>
              </a:p>
              <a:p>
                <a:pPr marL="285750" indent="-285750">
                  <a:buFont typeface="Wingdings" panose="05000000000000000000" pitchFamily="2" charset="2"/>
                  <a:buChar char="Ø"/>
                  <a:defRPr/>
                </a:pPr>
                <a:endParaRPr lang="en-US" altLang="zh-CN" sz="1600" i="1" dirty="0">
                  <a:solidFill>
                    <a:srgbClr val="FF0000"/>
                  </a:solidFill>
                  <a:latin typeface="Times New Roman" panose="02020603050405020304" pitchFamily="18" charset="0"/>
                  <a:cs typeface="Times New Roman" panose="02020603050405020304" pitchFamily="18" charset="0"/>
                  <a:sym typeface="+mn-lt"/>
                </a:endParaRPr>
              </a:p>
              <a:p>
                <a:pPr marL="742950" lvl="1" indent="-285750">
                  <a:buFont typeface="Wingdings" panose="05000000000000000000" pitchFamily="2" charset="2"/>
                  <a:buChar char="Ø"/>
                  <a:defRPr/>
                </a:pPr>
                <a:r>
                  <a:rPr lang="en-US" altLang="zh-CN" sz="1600" i="1" dirty="0">
                    <a:solidFill>
                      <a:srgbClr val="FF0000"/>
                    </a:solidFill>
                    <a:latin typeface="Times New Roman" panose="02020603050405020304" pitchFamily="18" charset="0"/>
                    <a:cs typeface="Times New Roman" panose="02020603050405020304" pitchFamily="18" charset="0"/>
                    <a:sym typeface="+mn-lt"/>
                  </a:rPr>
                  <a:t>Effective power: </a:t>
                </a:r>
                <a:r>
                  <a:rPr lang="en-US" altLang="zh-CN" sz="1600" i="1" dirty="0">
                    <a:solidFill>
                      <a:schemeClr val="tx1"/>
                    </a:solidFill>
                    <a:latin typeface="Times New Roman" panose="02020603050405020304" pitchFamily="18" charset="0"/>
                    <a:cs typeface="Times New Roman" panose="02020603050405020304" pitchFamily="18" charset="0"/>
                    <a:sym typeface="+mn-lt"/>
                  </a:rPr>
                  <a:t>a combined form of user state and transmit power, for instance, if we use binary variables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sym typeface="+mn-lt"/>
                      </a:rPr>
                      <m:t>𝑠</m:t>
                    </m:r>
                    <m:r>
                      <a:rPr lang="en-US" altLang="zh-CN" sz="1600" i="1" dirty="0" smtClean="0">
                        <a:solidFill>
                          <a:schemeClr val="tx1"/>
                        </a:solidFill>
                        <a:latin typeface="Cambria Math" panose="02040503050406030204" pitchFamily="18" charset="0"/>
                        <a:cs typeface="Times New Roman" panose="02020603050405020304" pitchFamily="18" charset="0"/>
                        <a:sym typeface="+mn-lt"/>
                      </a:rPr>
                      <m:t> = 0,1 </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to represent the state of ground users: transmit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sym typeface="+mn-lt"/>
                      </a:rPr>
                      <m:t>𝑠</m:t>
                    </m:r>
                    <m:r>
                      <a:rPr lang="en-US" altLang="zh-CN" sz="1600" i="1" dirty="0" smtClean="0">
                        <a:solidFill>
                          <a:schemeClr val="tx1"/>
                        </a:solidFill>
                        <a:latin typeface="Cambria Math" panose="02040503050406030204" pitchFamily="18" charset="0"/>
                        <a:cs typeface="Times New Roman" panose="02020603050405020304" pitchFamily="18" charset="0"/>
                        <a:sym typeface="+mn-lt"/>
                      </a:rPr>
                      <m:t>=1</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 and receive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sym typeface="+mn-lt"/>
                      </a:rPr>
                      <m:t>𝑠</m:t>
                    </m:r>
                    <m:r>
                      <a:rPr lang="en-US" altLang="zh-CN" sz="1600" i="1" dirty="0" smtClean="0">
                        <a:solidFill>
                          <a:schemeClr val="tx1"/>
                        </a:solidFill>
                        <a:latin typeface="Cambria Math" panose="02040503050406030204" pitchFamily="18" charset="0"/>
                        <a:cs typeface="Times New Roman" panose="02020603050405020304" pitchFamily="18" charset="0"/>
                        <a:sym typeface="+mn-lt"/>
                      </a:rPr>
                      <m:t>=0</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 the uplink and downlink transmit power of a transmitter is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sSubPr>
                      <m:e>
                        <m:r>
                          <a:rPr lang="en-US" altLang="zh-CN" sz="1600" b="0" i="1" smtClean="0">
                            <a:solidFill>
                              <a:schemeClr val="tx1"/>
                            </a:solidFill>
                            <a:latin typeface="Cambria Math" panose="02040503050406030204" pitchFamily="18" charset="0"/>
                            <a:cs typeface="Times New Roman" panose="02020603050405020304" pitchFamily="18" charset="0"/>
                            <a:sym typeface="+mn-lt"/>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𝑈𝐿</m:t>
                        </m:r>
                      </m:sub>
                    </m:sSub>
                    <m:r>
                      <a:rPr lang="en-US" altLang="zh-CN" sz="1600" b="0" i="1" smtClean="0">
                        <a:solidFill>
                          <a:schemeClr val="tx1"/>
                        </a:solidFill>
                        <a:latin typeface="Cambria Math" panose="02040503050406030204" pitchFamily="18" charset="0"/>
                        <a:cs typeface="Times New Roman" panose="02020603050405020304" pitchFamily="18" charset="0"/>
                        <a:sym typeface="+mn-lt"/>
                      </a:rPr>
                      <m:t>×</m:t>
                    </m:r>
                    <m:r>
                      <a:rPr lang="en-US" altLang="zh-CN" sz="1600" b="0" i="1" smtClean="0">
                        <a:solidFill>
                          <a:schemeClr val="tx1"/>
                        </a:solidFill>
                        <a:latin typeface="Cambria Math" panose="02040503050406030204" pitchFamily="18" charset="0"/>
                        <a:cs typeface="Times New Roman" panose="02020603050405020304" pitchFamily="18" charset="0"/>
                        <a:sym typeface="+mn-lt"/>
                      </a:rPr>
                      <m:t>𝑠</m:t>
                    </m:r>
                    <m:r>
                      <a:rPr lang="en-US" altLang="zh-CN" sz="1600" b="0" i="1" smtClean="0">
                        <a:solidFill>
                          <a:schemeClr val="tx1"/>
                        </a:solidFill>
                        <a:latin typeface="Cambria Math" panose="02040503050406030204" pitchFamily="18" charset="0"/>
                        <a:cs typeface="Times New Roman" panose="02020603050405020304" pitchFamily="18" charset="0"/>
                        <a:sym typeface="+mn-lt"/>
                      </a:rPr>
                      <m:t>=</m:t>
                    </m:r>
                    <m:sSub>
                      <m:sSub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sSubPr>
                      <m:e>
                        <m:r>
                          <a:rPr lang="en-US" altLang="zh-CN" sz="1600" b="0" i="1" smtClean="0">
                            <a:solidFill>
                              <a:schemeClr val="tx1"/>
                            </a:solidFill>
                            <a:latin typeface="Cambria Math" panose="02040503050406030204" pitchFamily="18" charset="0"/>
                            <a:cs typeface="Times New Roman" panose="02020603050405020304" pitchFamily="18" charset="0"/>
                            <a:sym typeface="+mn-lt"/>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𝑈𝐿</m:t>
                        </m:r>
                      </m:sub>
                    </m:sSub>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 and </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sym typeface="+mn-lt"/>
                          </a:rPr>
                        </m:ctrlPr>
                      </m:sSubPr>
                      <m:e>
                        <m:r>
                          <a:rPr lang="en-US" altLang="zh-CN" sz="1600" i="1">
                            <a:solidFill>
                              <a:schemeClr val="tx1"/>
                            </a:solidFill>
                            <a:latin typeface="Cambria Math" panose="02040503050406030204" pitchFamily="18" charset="0"/>
                            <a:cs typeface="Times New Roman" panose="02020603050405020304" pitchFamily="18" charset="0"/>
                            <a:sym typeface="+mn-lt"/>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𝐷</m:t>
                        </m:r>
                        <m:r>
                          <a:rPr lang="en-US" altLang="zh-CN" sz="1600" i="1">
                            <a:solidFill>
                              <a:schemeClr val="tx1"/>
                            </a:solidFill>
                            <a:latin typeface="Cambria Math" panose="02040503050406030204" pitchFamily="18" charset="0"/>
                            <a:cs typeface="Times New Roman" panose="02020603050405020304" pitchFamily="18" charset="0"/>
                            <a:sym typeface="+mn-lt"/>
                          </a:rPr>
                          <m:t>𝐿</m:t>
                        </m:r>
                      </m:sub>
                    </m:sSub>
                    <m:r>
                      <a:rPr lang="en-US" altLang="zh-CN" sz="1600" i="1">
                        <a:solidFill>
                          <a:schemeClr val="tx1"/>
                        </a:solidFill>
                        <a:latin typeface="Cambria Math" panose="02040503050406030204" pitchFamily="18" charset="0"/>
                        <a:cs typeface="Times New Roman" panose="02020603050405020304" pitchFamily="18" charset="0"/>
                        <a:sym typeface="+mn-lt"/>
                      </a:rPr>
                      <m:t>×</m:t>
                    </m:r>
                    <m:d>
                      <m:d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dPr>
                      <m:e>
                        <m:r>
                          <a:rPr lang="en-US" altLang="zh-CN" sz="1600" b="0" i="1" smtClean="0">
                            <a:solidFill>
                              <a:schemeClr val="tx1"/>
                            </a:solidFill>
                            <a:latin typeface="Cambria Math" panose="02040503050406030204" pitchFamily="18" charset="0"/>
                            <a:cs typeface="Times New Roman" panose="02020603050405020304" pitchFamily="18" charset="0"/>
                            <a:sym typeface="+mn-lt"/>
                          </a:rPr>
                          <m:t>1−</m:t>
                        </m:r>
                        <m:r>
                          <a:rPr lang="en-US" altLang="zh-CN" sz="1600" b="0" i="1" smtClean="0">
                            <a:solidFill>
                              <a:schemeClr val="tx1"/>
                            </a:solidFill>
                            <a:latin typeface="Cambria Math" panose="02040503050406030204" pitchFamily="18" charset="0"/>
                            <a:cs typeface="Times New Roman" panose="02020603050405020304" pitchFamily="18" charset="0"/>
                            <a:sym typeface="+mn-lt"/>
                          </a:rPr>
                          <m:t>𝑠</m:t>
                        </m:r>
                      </m:e>
                    </m:d>
                    <m:r>
                      <a:rPr lang="en-US" altLang="zh-CN" sz="1600" i="1">
                        <a:solidFill>
                          <a:schemeClr val="tx1"/>
                        </a:solidFill>
                        <a:latin typeface="Cambria Math" panose="02040503050406030204" pitchFamily="18" charset="0"/>
                        <a:cs typeface="Times New Roman" panose="02020603050405020304" pitchFamily="18" charset="0"/>
                        <a:sym typeface="+mn-lt"/>
                      </a:rPr>
                      <m:t>=</m:t>
                    </m:r>
                    <m:r>
                      <a:rPr lang="en-US" altLang="zh-CN" sz="1600" b="0" i="1" smtClean="0">
                        <a:solidFill>
                          <a:schemeClr val="tx1"/>
                        </a:solidFill>
                        <a:latin typeface="Cambria Math" panose="02040503050406030204" pitchFamily="18" charset="0"/>
                        <a:cs typeface="Times New Roman" panose="02020603050405020304" pitchFamily="18" charset="0"/>
                        <a:sym typeface="+mn-lt"/>
                      </a:rPr>
                      <m:t>0</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 respectively. Thus the effective uplink and downlink transmit power is defined as </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sym typeface="+mn-lt"/>
                          </a:rPr>
                        </m:ctrlPr>
                      </m:sSubPr>
                      <m:e>
                        <m:sSub>
                          <m:sSubPr>
                            <m:ctrlPr>
                              <a:rPr lang="en-US" altLang="zh-CN" sz="1600" i="1">
                                <a:solidFill>
                                  <a:schemeClr val="tx1"/>
                                </a:solidFill>
                                <a:latin typeface="Cambria Math" panose="02040503050406030204" pitchFamily="18" charset="0"/>
                                <a:cs typeface="Times New Roman" panose="02020603050405020304" pitchFamily="18" charset="0"/>
                                <a:sym typeface="+mn-lt"/>
                              </a:rPr>
                            </m:ctrlPr>
                          </m:sSubPr>
                          <m:e>
                            <m:acc>
                              <m:accPr>
                                <m:chr m:val="̅"/>
                                <m:ctrlPr>
                                  <a:rPr lang="en-US" altLang="zh-CN" sz="1600" i="1">
                                    <a:solidFill>
                                      <a:schemeClr val="tx1"/>
                                    </a:solidFill>
                                    <a:latin typeface="Cambria Math" panose="02040503050406030204" pitchFamily="18" charset="0"/>
                                    <a:cs typeface="Times New Roman" panose="02020603050405020304" pitchFamily="18" charset="0"/>
                                    <a:sym typeface="+mn-lt"/>
                                  </a:rPr>
                                </m:ctrlPr>
                              </m:accPr>
                              <m:e>
                                <m:r>
                                  <a:rPr lang="en-US" altLang="zh-CN" sz="1600" i="1">
                                    <a:solidFill>
                                      <a:schemeClr val="tx1"/>
                                    </a:solidFill>
                                    <a:latin typeface="Cambria Math" panose="02040503050406030204" pitchFamily="18" charset="0"/>
                                    <a:cs typeface="Times New Roman" panose="02020603050405020304" pitchFamily="18" charset="0"/>
                                    <a:sym typeface="+mn-lt"/>
                                  </a:rPr>
                                  <m:t>𝑝</m:t>
                                </m:r>
                              </m:e>
                            </m:acc>
                          </m:e>
                          <m:sub>
                            <m:r>
                              <a:rPr lang="en-US" altLang="zh-CN" sz="1600" i="1">
                                <a:solidFill>
                                  <a:schemeClr val="tx1"/>
                                </a:solidFill>
                                <a:latin typeface="Cambria Math" panose="02040503050406030204" pitchFamily="18" charset="0"/>
                                <a:cs typeface="Times New Roman" panose="02020603050405020304" pitchFamily="18" charset="0"/>
                                <a:sym typeface="+mn-lt"/>
                              </a:rPr>
                              <m:t>𝑈𝐿</m:t>
                            </m:r>
                          </m:sub>
                        </m:sSub>
                        <m:r>
                          <a:rPr lang="en-US" altLang="zh-CN" sz="1600" i="1">
                            <a:solidFill>
                              <a:schemeClr val="tx1"/>
                            </a:solidFill>
                            <a:latin typeface="Cambria Math" panose="02040503050406030204" pitchFamily="18" charset="0"/>
                            <a:cs typeface="Times New Roman" panose="02020603050405020304" pitchFamily="18" charset="0"/>
                            <a:sym typeface="+mn-lt"/>
                          </a:rPr>
                          <m:t>=</m:t>
                        </m:r>
                        <m:r>
                          <a:rPr lang="en-US" altLang="zh-CN" sz="1600" i="1">
                            <a:solidFill>
                              <a:schemeClr val="tx1"/>
                            </a:solidFill>
                            <a:latin typeface="Cambria Math" panose="02040503050406030204" pitchFamily="18" charset="0"/>
                            <a:cs typeface="Times New Roman" panose="02020603050405020304" pitchFamily="18" charset="0"/>
                            <a:sym typeface="+mn-lt"/>
                          </a:rPr>
                          <m:t>𝑝</m:t>
                        </m:r>
                      </m:e>
                      <m:sub>
                        <m:r>
                          <a:rPr lang="en-US" altLang="zh-CN" sz="1600" i="1">
                            <a:solidFill>
                              <a:schemeClr val="tx1"/>
                            </a:solidFill>
                            <a:latin typeface="Cambria Math" panose="02040503050406030204" pitchFamily="18" charset="0"/>
                            <a:cs typeface="Times New Roman" panose="02020603050405020304" pitchFamily="18" charset="0"/>
                            <a:sym typeface="+mn-lt"/>
                          </a:rPr>
                          <m:t>𝑈𝐿</m:t>
                        </m:r>
                      </m:sub>
                    </m:sSub>
                    <m:r>
                      <a:rPr lang="en-US" altLang="zh-CN" sz="1600" i="1">
                        <a:solidFill>
                          <a:schemeClr val="tx1"/>
                        </a:solidFill>
                        <a:latin typeface="Cambria Math" panose="02040503050406030204" pitchFamily="18" charset="0"/>
                        <a:cs typeface="Times New Roman" panose="02020603050405020304" pitchFamily="18" charset="0"/>
                        <a:sym typeface="+mn-lt"/>
                      </a:rPr>
                      <m:t>×</m:t>
                    </m:r>
                    <m:r>
                      <a:rPr lang="en-US" altLang="zh-CN" sz="1600" i="1">
                        <a:solidFill>
                          <a:schemeClr val="tx1"/>
                        </a:solidFill>
                        <a:latin typeface="Cambria Math" panose="02040503050406030204" pitchFamily="18" charset="0"/>
                        <a:cs typeface="Times New Roman" panose="02020603050405020304" pitchFamily="18" charset="0"/>
                        <a:sym typeface="+mn-lt"/>
                      </a:rPr>
                      <m:t>𝑠</m:t>
                    </m:r>
                    <m:r>
                      <a:rPr lang="en-US" altLang="zh-CN" sz="1600" b="0" i="1" smtClean="0">
                        <a:solidFill>
                          <a:schemeClr val="tx1"/>
                        </a:solidFill>
                        <a:latin typeface="Cambria Math" panose="02040503050406030204" pitchFamily="18" charset="0"/>
                        <a:cs typeface="Times New Roman" panose="02020603050405020304" pitchFamily="18" charset="0"/>
                        <a:sym typeface="+mn-lt"/>
                      </a:rPr>
                      <m:t> </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and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sSubPr>
                      <m:e>
                        <m:sSub>
                          <m:sSub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sSubPr>
                          <m:e>
                            <m:acc>
                              <m:accPr>
                                <m:chr m:val="̅"/>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accPr>
                              <m:e>
                                <m:r>
                                  <a:rPr lang="en-US" altLang="zh-CN" sz="1600" b="0" i="1" smtClean="0">
                                    <a:solidFill>
                                      <a:schemeClr val="tx1"/>
                                    </a:solidFill>
                                    <a:latin typeface="Cambria Math" panose="02040503050406030204" pitchFamily="18" charset="0"/>
                                    <a:cs typeface="Times New Roman" panose="02020603050405020304" pitchFamily="18" charset="0"/>
                                    <a:sym typeface="+mn-lt"/>
                                  </a:rPr>
                                  <m:t>𝑝</m:t>
                                </m:r>
                              </m:e>
                            </m:acc>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𝐷𝐿</m:t>
                            </m:r>
                          </m:sub>
                        </m:sSub>
                        <m:r>
                          <a:rPr lang="en-US" altLang="zh-CN" sz="1600" b="0" i="1" smtClean="0">
                            <a:solidFill>
                              <a:schemeClr val="tx1"/>
                            </a:solidFill>
                            <a:latin typeface="Cambria Math" panose="02040503050406030204" pitchFamily="18" charset="0"/>
                            <a:cs typeface="Times New Roman" panose="02020603050405020304" pitchFamily="18" charset="0"/>
                            <a:sym typeface="+mn-lt"/>
                          </a:rPr>
                          <m:t>=</m:t>
                        </m:r>
                        <m:r>
                          <a:rPr lang="en-US" altLang="zh-CN" sz="1600" b="0" i="1" smtClean="0">
                            <a:solidFill>
                              <a:schemeClr val="tx1"/>
                            </a:solidFill>
                            <a:latin typeface="Cambria Math" panose="02040503050406030204" pitchFamily="18" charset="0"/>
                            <a:cs typeface="Times New Roman" panose="02020603050405020304" pitchFamily="18" charset="0"/>
                            <a:sym typeface="+mn-lt"/>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𝐷𝐿</m:t>
                        </m:r>
                      </m:sub>
                    </m:sSub>
                    <m:r>
                      <a:rPr lang="en-US" altLang="zh-CN" sz="1600" i="1">
                        <a:solidFill>
                          <a:schemeClr val="tx1"/>
                        </a:solidFill>
                        <a:latin typeface="Cambria Math" panose="02040503050406030204" pitchFamily="18" charset="0"/>
                        <a:cs typeface="Times New Roman" panose="02020603050405020304" pitchFamily="18" charset="0"/>
                        <a:sym typeface="+mn-lt"/>
                      </a:rPr>
                      <m:t>×</m:t>
                    </m:r>
                    <m:d>
                      <m:dPr>
                        <m:ctrlPr>
                          <a:rPr lang="en-US" altLang="zh-CN" sz="1600" i="1">
                            <a:solidFill>
                              <a:schemeClr val="tx1"/>
                            </a:solidFill>
                            <a:latin typeface="Cambria Math" panose="02040503050406030204" pitchFamily="18" charset="0"/>
                            <a:cs typeface="Times New Roman" panose="02020603050405020304" pitchFamily="18" charset="0"/>
                            <a:sym typeface="+mn-lt"/>
                          </a:rPr>
                        </m:ctrlPr>
                      </m:dPr>
                      <m:e>
                        <m:r>
                          <a:rPr lang="en-US" altLang="zh-CN" sz="1600" i="1">
                            <a:solidFill>
                              <a:schemeClr val="tx1"/>
                            </a:solidFill>
                            <a:latin typeface="Cambria Math" panose="02040503050406030204" pitchFamily="18" charset="0"/>
                            <a:cs typeface="Times New Roman" panose="02020603050405020304" pitchFamily="18" charset="0"/>
                            <a:sym typeface="+mn-lt"/>
                          </a:rPr>
                          <m:t>1−</m:t>
                        </m:r>
                        <m:r>
                          <a:rPr lang="en-US" altLang="zh-CN" sz="1600" i="1">
                            <a:solidFill>
                              <a:schemeClr val="tx1"/>
                            </a:solidFill>
                            <a:latin typeface="Cambria Math" panose="02040503050406030204" pitchFamily="18" charset="0"/>
                            <a:cs typeface="Times New Roman" panose="02020603050405020304" pitchFamily="18" charset="0"/>
                            <a:sym typeface="+mn-lt"/>
                          </a:rPr>
                          <m:t>𝑠</m:t>
                        </m:r>
                      </m:e>
                    </m:d>
                    <m:r>
                      <a:rPr lang="en-US" altLang="zh-CN" sz="1600" b="0" i="1" smtClean="0">
                        <a:solidFill>
                          <a:schemeClr val="tx1"/>
                        </a:solidFill>
                        <a:latin typeface="Cambria Math" panose="02040503050406030204" pitchFamily="18" charset="0"/>
                        <a:cs typeface="Times New Roman" panose="02020603050405020304" pitchFamily="18" charset="0"/>
                        <a:sym typeface="+mn-lt"/>
                      </a:rPr>
                      <m:t>.</m:t>
                    </m:r>
                  </m:oMath>
                </a14:m>
                <a:endParaRPr lang="en-US" altLang="zh-CN" sz="1600" dirty="0">
                  <a:solidFill>
                    <a:schemeClr val="tx1"/>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endPar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For the second sub-problem, we introduce new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slack variables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apply</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successive convex approximation (SCA)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 [2].</a:t>
                </a:r>
                <a:endPar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mc:Choice>
        <mc:Fallback xmlns="">
          <p:sp>
            <p:nvSpPr>
              <p:cNvPr id="90" name="文本框 89">
                <a:extLst>
                  <a:ext uri="{FF2B5EF4-FFF2-40B4-BE49-F238E27FC236}">
                    <a16:creationId xmlns:a16="http://schemas.microsoft.com/office/drawing/2014/main" id="{644DD243-0D88-4964-B600-C5C188D0DF42}"/>
                  </a:ext>
                </a:extLst>
              </p:cNvPr>
              <p:cNvSpPr txBox="1">
                <a:spLocks noRot="1" noChangeAspect="1" noMove="1" noResize="1" noEditPoints="1" noAdjustHandles="1" noChangeArrowheads="1" noChangeShapeType="1" noTextEdit="1"/>
              </p:cNvSpPr>
              <p:nvPr/>
            </p:nvSpPr>
            <p:spPr>
              <a:xfrm>
                <a:off x="937933" y="1105287"/>
                <a:ext cx="9644170" cy="4893647"/>
              </a:xfrm>
              <a:prstGeom prst="rect">
                <a:avLst/>
              </a:prstGeom>
              <a:blipFill>
                <a:blip r:embed="rId3"/>
                <a:stretch>
                  <a:fillRect l="-788" t="-775" r="-1577" b="-2067"/>
                </a:stretch>
              </a:blipFill>
            </p:spPr>
            <p:txBody>
              <a:bodyPr/>
              <a:lstStyle/>
              <a:p>
                <a:r>
                  <a:rPr lang="en-GB">
                    <a:noFill/>
                  </a:rPr>
                  <a:t> </a:t>
                </a:r>
              </a:p>
            </p:txBody>
          </p:sp>
        </mc:Fallback>
      </mc:AlternateContent>
      <p:sp>
        <p:nvSpPr>
          <p:cNvPr id="55" name="文本框 54">
            <a:extLst>
              <a:ext uri="{FF2B5EF4-FFF2-40B4-BE49-F238E27FC236}">
                <a16:creationId xmlns:a16="http://schemas.microsoft.com/office/drawing/2014/main" id="{F7444C72-15AC-4E20-819E-E6A24104FD3C}"/>
              </a:ext>
            </a:extLst>
          </p:cNvPr>
          <p:cNvSpPr txBox="1"/>
          <p:nvPr/>
        </p:nvSpPr>
        <p:spPr>
          <a:xfrm>
            <a:off x="350671" y="6519137"/>
            <a:ext cx="11543822" cy="230832"/>
          </a:xfrm>
          <a:prstGeom prst="rect">
            <a:avLst/>
          </a:prstGeom>
          <a:noFill/>
        </p:spPr>
        <p:txBody>
          <a:bodyPr wrap="square" rtlCol="0">
            <a:spAutoFit/>
            <a:scene3d>
              <a:camera prst="orthographicFront"/>
              <a:lightRig rig="threePt" dir="t"/>
            </a:scene3d>
            <a:sp3d contourW="12700"/>
          </a:bodyPr>
          <a:lstStyle/>
          <a:p>
            <a:r>
              <a:rPr lang="en-US" altLang="zh-CN" sz="900" dirty="0">
                <a:solidFill>
                  <a:schemeClr val="accent5"/>
                </a:solidFill>
                <a:latin typeface="Times New Roman" panose="02020603050405020304" pitchFamily="18" charset="0"/>
                <a:cs typeface="Times New Roman" panose="02020603050405020304" pitchFamily="18" charset="0"/>
                <a:sym typeface="+mn-lt"/>
              </a:rPr>
              <a:t>[4] </a:t>
            </a:r>
            <a:r>
              <a:rPr lang="en-US" altLang="zh-CN" sz="900" dirty="0">
                <a:solidFill>
                  <a:schemeClr val="accent5"/>
                </a:solidFill>
                <a:latin typeface="Times New Roman" panose="02020603050405020304" pitchFamily="18" charset="0"/>
                <a:cs typeface="Times New Roman" panose="02020603050405020304" pitchFamily="18" charset="0"/>
              </a:rPr>
              <a:t>L.-N. Tran, M. F. Hanif, A. </a:t>
            </a:r>
            <a:r>
              <a:rPr lang="en-US" altLang="zh-CN" sz="900" dirty="0" err="1">
                <a:solidFill>
                  <a:schemeClr val="accent5"/>
                </a:solidFill>
                <a:latin typeface="Times New Roman" panose="02020603050405020304" pitchFamily="18" charset="0"/>
                <a:cs typeface="Times New Roman" panose="02020603050405020304" pitchFamily="18" charset="0"/>
              </a:rPr>
              <a:t>Tolli</a:t>
            </a:r>
            <a:r>
              <a:rPr lang="en-US" altLang="zh-CN" sz="900" dirty="0">
                <a:solidFill>
                  <a:schemeClr val="accent5"/>
                </a:solidFill>
                <a:latin typeface="Times New Roman" panose="02020603050405020304" pitchFamily="18" charset="0"/>
                <a:cs typeface="Times New Roman" panose="02020603050405020304" pitchFamily="18" charset="0"/>
              </a:rPr>
              <a:t>, and M. </a:t>
            </a:r>
            <a:r>
              <a:rPr lang="en-US" altLang="zh-CN" sz="900" dirty="0" err="1">
                <a:solidFill>
                  <a:schemeClr val="accent5"/>
                </a:solidFill>
                <a:latin typeface="Times New Roman" panose="02020603050405020304" pitchFamily="18" charset="0"/>
                <a:cs typeface="Times New Roman" panose="02020603050405020304" pitchFamily="18" charset="0"/>
              </a:rPr>
              <a:t>Juntti</a:t>
            </a:r>
            <a:r>
              <a:rPr lang="en-US" altLang="zh-CN" sz="900" dirty="0">
                <a:solidFill>
                  <a:schemeClr val="accent5"/>
                </a:solidFill>
                <a:latin typeface="Times New Roman" panose="02020603050405020304" pitchFamily="18" charset="0"/>
                <a:cs typeface="Times New Roman" panose="02020603050405020304" pitchFamily="18" charset="0"/>
              </a:rPr>
              <a:t>, “Fast converging algorithm for weighted sum rate maximization in multicell MISO downlink,” </a:t>
            </a:r>
            <a:r>
              <a:rPr lang="en-US" altLang="zh-CN" sz="900" i="1" dirty="0">
                <a:solidFill>
                  <a:schemeClr val="accent5"/>
                </a:solidFill>
                <a:latin typeface="Times New Roman" panose="02020603050405020304" pitchFamily="18" charset="0"/>
                <a:cs typeface="Times New Roman" panose="02020603050405020304" pitchFamily="18" charset="0"/>
              </a:rPr>
              <a:t>IEEE Signal Processing Letters</a:t>
            </a:r>
            <a:r>
              <a:rPr lang="en-US" altLang="zh-CN" sz="900" dirty="0">
                <a:solidFill>
                  <a:schemeClr val="accent5"/>
                </a:solidFill>
                <a:latin typeface="Times New Roman" panose="02020603050405020304" pitchFamily="18" charset="0"/>
                <a:cs typeface="Times New Roman" panose="02020603050405020304" pitchFamily="18" charset="0"/>
              </a:rPr>
              <a:t>, vol. 19, no. 12, pp. 872–875, 2012.</a:t>
            </a:r>
            <a:endParaRPr lang="zh-CN" altLang="en-US" sz="900" dirty="0">
              <a:solidFill>
                <a:schemeClr val="accent5"/>
              </a:solidFill>
              <a:latin typeface="Times New Roman" panose="02020603050405020304" pitchFamily="18" charset="0"/>
              <a:cs typeface="Times New Roman" panose="02020603050405020304" pitchFamily="18" charset="0"/>
              <a:sym typeface="+mn-lt"/>
            </a:endParaRPr>
          </a:p>
        </p:txBody>
      </p:sp>
      <p:grpSp>
        <p:nvGrpSpPr>
          <p:cNvPr id="9" name="组合 8">
            <a:extLst>
              <a:ext uri="{FF2B5EF4-FFF2-40B4-BE49-F238E27FC236}">
                <a16:creationId xmlns:a16="http://schemas.microsoft.com/office/drawing/2014/main" id="{6A780CFD-CD12-9D4D-9215-64046431C052}"/>
              </a:ext>
            </a:extLst>
          </p:cNvPr>
          <p:cNvGrpSpPr/>
          <p:nvPr/>
        </p:nvGrpSpPr>
        <p:grpSpPr>
          <a:xfrm>
            <a:off x="503669" y="978"/>
            <a:ext cx="11599306" cy="1351279"/>
            <a:chOff x="503669" y="978"/>
            <a:chExt cx="11599306" cy="1351279"/>
          </a:xfrm>
        </p:grpSpPr>
        <p:grpSp>
          <p:nvGrpSpPr>
            <p:cNvPr id="10" name="组合 9">
              <a:extLst>
                <a:ext uri="{FF2B5EF4-FFF2-40B4-BE49-F238E27FC236}">
                  <a16:creationId xmlns:a16="http://schemas.microsoft.com/office/drawing/2014/main" id="{696FCDF3-C2F8-7148-A7A3-15F11E97519F}"/>
                </a:ext>
              </a:extLst>
            </p:cNvPr>
            <p:cNvGrpSpPr/>
            <p:nvPr/>
          </p:nvGrpSpPr>
          <p:grpSpPr>
            <a:xfrm>
              <a:off x="503669" y="393189"/>
              <a:ext cx="10241371" cy="564257"/>
              <a:chOff x="1878362" y="663929"/>
              <a:chExt cx="10241371" cy="564257"/>
            </a:xfrm>
          </p:grpSpPr>
          <p:sp>
            <p:nvSpPr>
              <p:cNvPr id="12" name="矩形 11">
                <a:extLst>
                  <a:ext uri="{FF2B5EF4-FFF2-40B4-BE49-F238E27FC236}">
                    <a16:creationId xmlns:a16="http://schemas.microsoft.com/office/drawing/2014/main" id="{183086E6-8069-3B47-A57C-02A83373C590}"/>
                  </a:ext>
                </a:extLst>
              </p:cNvPr>
              <p:cNvSpPr/>
              <p:nvPr/>
            </p:nvSpPr>
            <p:spPr>
              <a:xfrm>
                <a:off x="1878362" y="663929"/>
                <a:ext cx="1879767"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2.</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Methods</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3" name="直接连接符 31">
                <a:extLst>
                  <a:ext uri="{FF2B5EF4-FFF2-40B4-BE49-F238E27FC236}">
                    <a16:creationId xmlns:a16="http://schemas.microsoft.com/office/drawing/2014/main" id="{71F381C9-E7BC-A642-9B52-8BAB5F65C468}"/>
                  </a:ext>
                </a:extLst>
              </p:cNvPr>
              <p:cNvCxnSpPr>
                <a:cxnSpLocks/>
                <a:stCxn id="12" idx="3"/>
                <a:endCxn id="11" idx="1"/>
              </p:cNvCxnSpPr>
              <p:nvPr/>
            </p:nvCxnSpPr>
            <p:spPr>
              <a:xfrm>
                <a:off x="3758129" y="946058"/>
                <a:ext cx="8361604"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1" name="图片 10">
              <a:extLst>
                <a:ext uri="{FF2B5EF4-FFF2-40B4-BE49-F238E27FC236}">
                  <a16:creationId xmlns:a16="http://schemas.microsoft.com/office/drawing/2014/main" id="{4C2BAD6D-4F13-4D48-844A-9B2699D1A6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Tree>
    <p:extLst>
      <p:ext uri="{BB962C8B-B14F-4D97-AF65-F5344CB8AC3E}">
        <p14:creationId xmlns:p14="http://schemas.microsoft.com/office/powerpoint/2010/main" val="4045688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644DD243-0D88-4964-B600-C5C188D0DF42}"/>
                  </a:ext>
                </a:extLst>
              </p:cNvPr>
              <p:cNvSpPr txBox="1"/>
              <p:nvPr/>
            </p:nvSpPr>
            <p:spPr>
              <a:xfrm>
                <a:off x="937933" y="1105287"/>
                <a:ext cx="9644170" cy="4893647"/>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We decompose the original optimization problem into two sub-problems using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alternating optimization</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joint user state and power optimization &amp; trajectory design.</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For the first sub-problem, we simplify the problem with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effective power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then apply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sequential parametric convex approximation (SPCA)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 [4].</a:t>
                </a:r>
              </a:p>
              <a:p>
                <a:pPr marL="285750" indent="-285750">
                  <a:buFont typeface="Wingdings" panose="05000000000000000000" pitchFamily="2" charset="2"/>
                  <a:buChar char="Ø"/>
                  <a:defRPr/>
                </a:pPr>
                <a:endParaRPr lang="en-US" altLang="zh-CN" sz="1600" i="1" dirty="0">
                  <a:solidFill>
                    <a:srgbClr val="FF0000"/>
                  </a:solidFill>
                  <a:latin typeface="Times New Roman" panose="02020603050405020304" pitchFamily="18" charset="0"/>
                  <a:cs typeface="Times New Roman" panose="02020603050405020304" pitchFamily="18" charset="0"/>
                  <a:sym typeface="+mn-lt"/>
                </a:endParaRPr>
              </a:p>
              <a:p>
                <a:pPr marL="742950" lvl="1" indent="-285750">
                  <a:buFont typeface="Wingdings" panose="05000000000000000000" pitchFamily="2" charset="2"/>
                  <a:buChar char="Ø"/>
                  <a:defRPr/>
                </a:pPr>
                <a:r>
                  <a:rPr lang="en-US" altLang="zh-CN" sz="1600" i="1" dirty="0">
                    <a:solidFill>
                      <a:srgbClr val="FF0000"/>
                    </a:solidFill>
                    <a:latin typeface="Times New Roman" panose="02020603050405020304" pitchFamily="18" charset="0"/>
                    <a:cs typeface="Times New Roman" panose="02020603050405020304" pitchFamily="18" charset="0"/>
                    <a:sym typeface="+mn-lt"/>
                  </a:rPr>
                  <a:t>Effective power: </a:t>
                </a:r>
                <a:r>
                  <a:rPr lang="en-US" altLang="zh-CN" sz="1600" i="1" dirty="0">
                    <a:solidFill>
                      <a:schemeClr val="tx1"/>
                    </a:solidFill>
                    <a:latin typeface="Times New Roman" panose="02020603050405020304" pitchFamily="18" charset="0"/>
                    <a:cs typeface="Times New Roman" panose="02020603050405020304" pitchFamily="18" charset="0"/>
                    <a:sym typeface="+mn-lt"/>
                  </a:rPr>
                  <a:t>a combined form of user state and transmit power, for instance, if we use binary variables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sym typeface="+mn-lt"/>
                      </a:rPr>
                      <m:t>𝑠</m:t>
                    </m:r>
                    <m:r>
                      <a:rPr lang="en-US" altLang="zh-CN" sz="1600" i="1" dirty="0" smtClean="0">
                        <a:solidFill>
                          <a:schemeClr val="tx1"/>
                        </a:solidFill>
                        <a:latin typeface="Cambria Math" panose="02040503050406030204" pitchFamily="18" charset="0"/>
                        <a:cs typeface="Times New Roman" panose="02020603050405020304" pitchFamily="18" charset="0"/>
                        <a:sym typeface="+mn-lt"/>
                      </a:rPr>
                      <m:t> = 0,1 </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to represent the state of ground users: transmit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sym typeface="+mn-lt"/>
                      </a:rPr>
                      <m:t>𝑠</m:t>
                    </m:r>
                    <m:r>
                      <a:rPr lang="en-US" altLang="zh-CN" sz="1600" i="1" dirty="0" smtClean="0">
                        <a:solidFill>
                          <a:schemeClr val="tx1"/>
                        </a:solidFill>
                        <a:latin typeface="Cambria Math" panose="02040503050406030204" pitchFamily="18" charset="0"/>
                        <a:cs typeface="Times New Roman" panose="02020603050405020304" pitchFamily="18" charset="0"/>
                        <a:sym typeface="+mn-lt"/>
                      </a:rPr>
                      <m:t>=1</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 and receive (</a:t>
                </a:r>
                <a14:m>
                  <m:oMath xmlns:m="http://schemas.openxmlformats.org/officeDocument/2006/math">
                    <m:r>
                      <a:rPr lang="en-US" altLang="zh-CN" sz="1600" i="1" dirty="0" smtClean="0">
                        <a:solidFill>
                          <a:schemeClr val="tx1"/>
                        </a:solidFill>
                        <a:latin typeface="Cambria Math" panose="02040503050406030204" pitchFamily="18" charset="0"/>
                        <a:cs typeface="Times New Roman" panose="02020603050405020304" pitchFamily="18" charset="0"/>
                        <a:sym typeface="+mn-lt"/>
                      </a:rPr>
                      <m:t>𝑠</m:t>
                    </m:r>
                    <m:r>
                      <a:rPr lang="en-US" altLang="zh-CN" sz="1600" i="1" dirty="0" smtClean="0">
                        <a:solidFill>
                          <a:schemeClr val="tx1"/>
                        </a:solidFill>
                        <a:latin typeface="Cambria Math" panose="02040503050406030204" pitchFamily="18" charset="0"/>
                        <a:cs typeface="Times New Roman" panose="02020603050405020304" pitchFamily="18" charset="0"/>
                        <a:sym typeface="+mn-lt"/>
                      </a:rPr>
                      <m:t>=0</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 the uplink and downlink transmit power of a transmitter is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sSubPr>
                      <m:e>
                        <m:r>
                          <a:rPr lang="en-US" altLang="zh-CN" sz="1600" b="0" i="1" smtClean="0">
                            <a:solidFill>
                              <a:schemeClr val="tx1"/>
                            </a:solidFill>
                            <a:latin typeface="Cambria Math" panose="02040503050406030204" pitchFamily="18" charset="0"/>
                            <a:cs typeface="Times New Roman" panose="02020603050405020304" pitchFamily="18" charset="0"/>
                            <a:sym typeface="+mn-lt"/>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𝑈𝐿</m:t>
                        </m:r>
                      </m:sub>
                    </m:sSub>
                    <m:r>
                      <a:rPr lang="en-US" altLang="zh-CN" sz="1600" b="0" i="1" smtClean="0">
                        <a:solidFill>
                          <a:schemeClr val="tx1"/>
                        </a:solidFill>
                        <a:latin typeface="Cambria Math" panose="02040503050406030204" pitchFamily="18" charset="0"/>
                        <a:cs typeface="Times New Roman" panose="02020603050405020304" pitchFamily="18" charset="0"/>
                        <a:sym typeface="+mn-lt"/>
                      </a:rPr>
                      <m:t>×</m:t>
                    </m:r>
                    <m:r>
                      <a:rPr lang="en-US" altLang="zh-CN" sz="1600" b="0" i="1" smtClean="0">
                        <a:solidFill>
                          <a:schemeClr val="tx1"/>
                        </a:solidFill>
                        <a:latin typeface="Cambria Math" panose="02040503050406030204" pitchFamily="18" charset="0"/>
                        <a:cs typeface="Times New Roman" panose="02020603050405020304" pitchFamily="18" charset="0"/>
                        <a:sym typeface="+mn-lt"/>
                      </a:rPr>
                      <m:t>𝑠</m:t>
                    </m:r>
                    <m:r>
                      <a:rPr lang="en-US" altLang="zh-CN" sz="1600" b="0" i="1" smtClean="0">
                        <a:solidFill>
                          <a:schemeClr val="tx1"/>
                        </a:solidFill>
                        <a:latin typeface="Cambria Math" panose="02040503050406030204" pitchFamily="18" charset="0"/>
                        <a:cs typeface="Times New Roman" panose="02020603050405020304" pitchFamily="18" charset="0"/>
                        <a:sym typeface="+mn-lt"/>
                      </a:rPr>
                      <m:t>=</m:t>
                    </m:r>
                    <m:sSub>
                      <m:sSub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sSubPr>
                      <m:e>
                        <m:r>
                          <a:rPr lang="en-US" altLang="zh-CN" sz="1600" b="0" i="1" smtClean="0">
                            <a:solidFill>
                              <a:schemeClr val="tx1"/>
                            </a:solidFill>
                            <a:latin typeface="Cambria Math" panose="02040503050406030204" pitchFamily="18" charset="0"/>
                            <a:cs typeface="Times New Roman" panose="02020603050405020304" pitchFamily="18" charset="0"/>
                            <a:sym typeface="+mn-lt"/>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𝑈𝐿</m:t>
                        </m:r>
                      </m:sub>
                    </m:sSub>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 and </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sym typeface="+mn-lt"/>
                          </a:rPr>
                        </m:ctrlPr>
                      </m:sSubPr>
                      <m:e>
                        <m:r>
                          <a:rPr lang="en-US" altLang="zh-CN" sz="1600" i="1">
                            <a:solidFill>
                              <a:schemeClr val="tx1"/>
                            </a:solidFill>
                            <a:latin typeface="Cambria Math" panose="02040503050406030204" pitchFamily="18" charset="0"/>
                            <a:cs typeface="Times New Roman" panose="02020603050405020304" pitchFamily="18" charset="0"/>
                            <a:sym typeface="+mn-lt"/>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𝐷</m:t>
                        </m:r>
                        <m:r>
                          <a:rPr lang="en-US" altLang="zh-CN" sz="1600" i="1">
                            <a:solidFill>
                              <a:schemeClr val="tx1"/>
                            </a:solidFill>
                            <a:latin typeface="Cambria Math" panose="02040503050406030204" pitchFamily="18" charset="0"/>
                            <a:cs typeface="Times New Roman" panose="02020603050405020304" pitchFamily="18" charset="0"/>
                            <a:sym typeface="+mn-lt"/>
                          </a:rPr>
                          <m:t>𝐿</m:t>
                        </m:r>
                      </m:sub>
                    </m:sSub>
                    <m:r>
                      <a:rPr lang="en-US" altLang="zh-CN" sz="1600" i="1">
                        <a:solidFill>
                          <a:schemeClr val="tx1"/>
                        </a:solidFill>
                        <a:latin typeface="Cambria Math" panose="02040503050406030204" pitchFamily="18" charset="0"/>
                        <a:cs typeface="Times New Roman" panose="02020603050405020304" pitchFamily="18" charset="0"/>
                        <a:sym typeface="+mn-lt"/>
                      </a:rPr>
                      <m:t>×</m:t>
                    </m:r>
                    <m:d>
                      <m:d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dPr>
                      <m:e>
                        <m:r>
                          <a:rPr lang="en-US" altLang="zh-CN" sz="1600" b="0" i="1" smtClean="0">
                            <a:solidFill>
                              <a:schemeClr val="tx1"/>
                            </a:solidFill>
                            <a:latin typeface="Cambria Math" panose="02040503050406030204" pitchFamily="18" charset="0"/>
                            <a:cs typeface="Times New Roman" panose="02020603050405020304" pitchFamily="18" charset="0"/>
                            <a:sym typeface="+mn-lt"/>
                          </a:rPr>
                          <m:t>1−</m:t>
                        </m:r>
                        <m:r>
                          <a:rPr lang="en-US" altLang="zh-CN" sz="1600" b="0" i="1" smtClean="0">
                            <a:solidFill>
                              <a:schemeClr val="tx1"/>
                            </a:solidFill>
                            <a:latin typeface="Cambria Math" panose="02040503050406030204" pitchFamily="18" charset="0"/>
                            <a:cs typeface="Times New Roman" panose="02020603050405020304" pitchFamily="18" charset="0"/>
                            <a:sym typeface="+mn-lt"/>
                          </a:rPr>
                          <m:t>𝑠</m:t>
                        </m:r>
                      </m:e>
                    </m:d>
                    <m:r>
                      <a:rPr lang="en-US" altLang="zh-CN" sz="1600" i="1">
                        <a:solidFill>
                          <a:schemeClr val="tx1"/>
                        </a:solidFill>
                        <a:latin typeface="Cambria Math" panose="02040503050406030204" pitchFamily="18" charset="0"/>
                        <a:cs typeface="Times New Roman" panose="02020603050405020304" pitchFamily="18" charset="0"/>
                        <a:sym typeface="+mn-lt"/>
                      </a:rPr>
                      <m:t>=</m:t>
                    </m:r>
                    <m:r>
                      <a:rPr lang="en-US" altLang="zh-CN" sz="1600" b="0" i="1" smtClean="0">
                        <a:solidFill>
                          <a:schemeClr val="tx1"/>
                        </a:solidFill>
                        <a:latin typeface="Cambria Math" panose="02040503050406030204" pitchFamily="18" charset="0"/>
                        <a:cs typeface="Times New Roman" panose="02020603050405020304" pitchFamily="18" charset="0"/>
                        <a:sym typeface="+mn-lt"/>
                      </a:rPr>
                      <m:t>0</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 respectively. Thus the effective uplink and downlink transmit power is defined as </a:t>
                </a:r>
                <a14:m>
                  <m:oMath xmlns:m="http://schemas.openxmlformats.org/officeDocument/2006/math">
                    <m:sSub>
                      <m:sSubPr>
                        <m:ctrlPr>
                          <a:rPr lang="en-US" altLang="zh-CN" sz="1600" i="1">
                            <a:solidFill>
                              <a:schemeClr val="tx1"/>
                            </a:solidFill>
                            <a:latin typeface="Cambria Math" panose="02040503050406030204" pitchFamily="18" charset="0"/>
                            <a:cs typeface="Times New Roman" panose="02020603050405020304" pitchFamily="18" charset="0"/>
                            <a:sym typeface="+mn-lt"/>
                          </a:rPr>
                        </m:ctrlPr>
                      </m:sSubPr>
                      <m:e>
                        <m:sSub>
                          <m:sSubPr>
                            <m:ctrlPr>
                              <a:rPr lang="en-US" altLang="zh-CN" sz="1600" i="1">
                                <a:solidFill>
                                  <a:schemeClr val="tx1"/>
                                </a:solidFill>
                                <a:latin typeface="Cambria Math" panose="02040503050406030204" pitchFamily="18" charset="0"/>
                                <a:cs typeface="Times New Roman" panose="02020603050405020304" pitchFamily="18" charset="0"/>
                                <a:sym typeface="+mn-lt"/>
                              </a:rPr>
                            </m:ctrlPr>
                          </m:sSubPr>
                          <m:e>
                            <m:acc>
                              <m:accPr>
                                <m:chr m:val="̅"/>
                                <m:ctrlPr>
                                  <a:rPr lang="en-US" altLang="zh-CN" sz="1600" i="1">
                                    <a:solidFill>
                                      <a:schemeClr val="tx1"/>
                                    </a:solidFill>
                                    <a:latin typeface="Cambria Math" panose="02040503050406030204" pitchFamily="18" charset="0"/>
                                    <a:cs typeface="Times New Roman" panose="02020603050405020304" pitchFamily="18" charset="0"/>
                                    <a:sym typeface="+mn-lt"/>
                                  </a:rPr>
                                </m:ctrlPr>
                              </m:accPr>
                              <m:e>
                                <m:r>
                                  <a:rPr lang="en-US" altLang="zh-CN" sz="1600" i="1">
                                    <a:solidFill>
                                      <a:schemeClr val="tx1"/>
                                    </a:solidFill>
                                    <a:latin typeface="Cambria Math" panose="02040503050406030204" pitchFamily="18" charset="0"/>
                                    <a:cs typeface="Times New Roman" panose="02020603050405020304" pitchFamily="18" charset="0"/>
                                    <a:sym typeface="+mn-lt"/>
                                  </a:rPr>
                                  <m:t>𝑝</m:t>
                                </m:r>
                              </m:e>
                            </m:acc>
                          </m:e>
                          <m:sub>
                            <m:r>
                              <a:rPr lang="en-US" altLang="zh-CN" sz="1600" i="1">
                                <a:solidFill>
                                  <a:schemeClr val="tx1"/>
                                </a:solidFill>
                                <a:latin typeface="Cambria Math" panose="02040503050406030204" pitchFamily="18" charset="0"/>
                                <a:cs typeface="Times New Roman" panose="02020603050405020304" pitchFamily="18" charset="0"/>
                                <a:sym typeface="+mn-lt"/>
                              </a:rPr>
                              <m:t>𝑈𝐿</m:t>
                            </m:r>
                          </m:sub>
                        </m:sSub>
                        <m:r>
                          <a:rPr lang="en-US" altLang="zh-CN" sz="1600" i="1">
                            <a:solidFill>
                              <a:schemeClr val="tx1"/>
                            </a:solidFill>
                            <a:latin typeface="Cambria Math" panose="02040503050406030204" pitchFamily="18" charset="0"/>
                            <a:cs typeface="Times New Roman" panose="02020603050405020304" pitchFamily="18" charset="0"/>
                            <a:sym typeface="+mn-lt"/>
                          </a:rPr>
                          <m:t>=</m:t>
                        </m:r>
                        <m:r>
                          <a:rPr lang="en-US" altLang="zh-CN" sz="1600" i="1">
                            <a:solidFill>
                              <a:schemeClr val="tx1"/>
                            </a:solidFill>
                            <a:latin typeface="Cambria Math" panose="02040503050406030204" pitchFamily="18" charset="0"/>
                            <a:cs typeface="Times New Roman" panose="02020603050405020304" pitchFamily="18" charset="0"/>
                            <a:sym typeface="+mn-lt"/>
                          </a:rPr>
                          <m:t>𝑝</m:t>
                        </m:r>
                      </m:e>
                      <m:sub>
                        <m:r>
                          <a:rPr lang="en-US" altLang="zh-CN" sz="1600" i="1">
                            <a:solidFill>
                              <a:schemeClr val="tx1"/>
                            </a:solidFill>
                            <a:latin typeface="Cambria Math" panose="02040503050406030204" pitchFamily="18" charset="0"/>
                            <a:cs typeface="Times New Roman" panose="02020603050405020304" pitchFamily="18" charset="0"/>
                            <a:sym typeface="+mn-lt"/>
                          </a:rPr>
                          <m:t>𝑈𝐿</m:t>
                        </m:r>
                      </m:sub>
                    </m:sSub>
                    <m:r>
                      <a:rPr lang="en-US" altLang="zh-CN" sz="1600" i="1">
                        <a:solidFill>
                          <a:schemeClr val="tx1"/>
                        </a:solidFill>
                        <a:latin typeface="Cambria Math" panose="02040503050406030204" pitchFamily="18" charset="0"/>
                        <a:cs typeface="Times New Roman" panose="02020603050405020304" pitchFamily="18" charset="0"/>
                        <a:sym typeface="+mn-lt"/>
                      </a:rPr>
                      <m:t>×</m:t>
                    </m:r>
                    <m:r>
                      <a:rPr lang="en-US" altLang="zh-CN" sz="1600" i="1">
                        <a:solidFill>
                          <a:schemeClr val="tx1"/>
                        </a:solidFill>
                        <a:latin typeface="Cambria Math" panose="02040503050406030204" pitchFamily="18" charset="0"/>
                        <a:cs typeface="Times New Roman" panose="02020603050405020304" pitchFamily="18" charset="0"/>
                        <a:sym typeface="+mn-lt"/>
                      </a:rPr>
                      <m:t>𝑠</m:t>
                    </m:r>
                    <m:r>
                      <a:rPr lang="en-US" altLang="zh-CN" sz="1600" b="0" i="1" smtClean="0">
                        <a:solidFill>
                          <a:schemeClr val="tx1"/>
                        </a:solidFill>
                        <a:latin typeface="Cambria Math" panose="02040503050406030204" pitchFamily="18" charset="0"/>
                        <a:cs typeface="Times New Roman" panose="02020603050405020304" pitchFamily="18" charset="0"/>
                        <a:sym typeface="+mn-lt"/>
                      </a:rPr>
                      <m:t> </m:t>
                    </m:r>
                  </m:oMath>
                </a14:m>
                <a:r>
                  <a:rPr lang="en-US" altLang="zh-CN" sz="1600" i="1" dirty="0">
                    <a:solidFill>
                      <a:schemeClr val="tx1"/>
                    </a:solidFill>
                    <a:latin typeface="Times New Roman" panose="02020603050405020304" pitchFamily="18" charset="0"/>
                    <a:cs typeface="Times New Roman" panose="02020603050405020304" pitchFamily="18" charset="0"/>
                    <a:sym typeface="+mn-lt"/>
                  </a:rPr>
                  <a:t>and </a:t>
                </a:r>
                <a14:m>
                  <m:oMath xmlns:m="http://schemas.openxmlformats.org/officeDocument/2006/math">
                    <m:sSub>
                      <m:sSub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sSubPr>
                      <m:e>
                        <m:sSub>
                          <m:sSubPr>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sSubPr>
                          <m:e>
                            <m:acc>
                              <m:accPr>
                                <m:chr m:val="̅"/>
                                <m:ctrlPr>
                                  <a:rPr lang="en-US" altLang="zh-CN" sz="1600" b="0" i="1" smtClean="0">
                                    <a:solidFill>
                                      <a:schemeClr val="tx1"/>
                                    </a:solidFill>
                                    <a:latin typeface="Cambria Math" panose="02040503050406030204" pitchFamily="18" charset="0"/>
                                    <a:cs typeface="Times New Roman" panose="02020603050405020304" pitchFamily="18" charset="0"/>
                                    <a:sym typeface="+mn-lt"/>
                                  </a:rPr>
                                </m:ctrlPr>
                              </m:accPr>
                              <m:e>
                                <m:r>
                                  <a:rPr lang="en-US" altLang="zh-CN" sz="1600" b="0" i="1" smtClean="0">
                                    <a:solidFill>
                                      <a:schemeClr val="tx1"/>
                                    </a:solidFill>
                                    <a:latin typeface="Cambria Math" panose="02040503050406030204" pitchFamily="18" charset="0"/>
                                    <a:cs typeface="Times New Roman" panose="02020603050405020304" pitchFamily="18" charset="0"/>
                                    <a:sym typeface="+mn-lt"/>
                                  </a:rPr>
                                  <m:t>𝑝</m:t>
                                </m:r>
                              </m:e>
                            </m:acc>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𝐷𝐿</m:t>
                            </m:r>
                          </m:sub>
                        </m:sSub>
                        <m:r>
                          <a:rPr lang="en-US" altLang="zh-CN" sz="1600" b="0" i="1" smtClean="0">
                            <a:solidFill>
                              <a:schemeClr val="tx1"/>
                            </a:solidFill>
                            <a:latin typeface="Cambria Math" panose="02040503050406030204" pitchFamily="18" charset="0"/>
                            <a:cs typeface="Times New Roman" panose="02020603050405020304" pitchFamily="18" charset="0"/>
                            <a:sym typeface="+mn-lt"/>
                          </a:rPr>
                          <m:t>=</m:t>
                        </m:r>
                        <m:r>
                          <a:rPr lang="en-US" altLang="zh-CN" sz="1600" b="0" i="1" smtClean="0">
                            <a:solidFill>
                              <a:schemeClr val="tx1"/>
                            </a:solidFill>
                            <a:latin typeface="Cambria Math" panose="02040503050406030204" pitchFamily="18" charset="0"/>
                            <a:cs typeface="Times New Roman" panose="02020603050405020304" pitchFamily="18" charset="0"/>
                            <a:sym typeface="+mn-lt"/>
                          </a:rPr>
                          <m:t>𝑝</m:t>
                        </m:r>
                      </m:e>
                      <m:sub>
                        <m:r>
                          <a:rPr lang="en-US" altLang="zh-CN" sz="1600" b="0" i="1" smtClean="0">
                            <a:solidFill>
                              <a:schemeClr val="tx1"/>
                            </a:solidFill>
                            <a:latin typeface="Cambria Math" panose="02040503050406030204" pitchFamily="18" charset="0"/>
                            <a:cs typeface="Times New Roman" panose="02020603050405020304" pitchFamily="18" charset="0"/>
                            <a:sym typeface="+mn-lt"/>
                          </a:rPr>
                          <m:t>𝐷𝐿</m:t>
                        </m:r>
                      </m:sub>
                    </m:sSub>
                    <m:r>
                      <a:rPr lang="en-US" altLang="zh-CN" sz="1600" i="1">
                        <a:solidFill>
                          <a:schemeClr val="tx1"/>
                        </a:solidFill>
                        <a:latin typeface="Cambria Math" panose="02040503050406030204" pitchFamily="18" charset="0"/>
                        <a:cs typeface="Times New Roman" panose="02020603050405020304" pitchFamily="18" charset="0"/>
                        <a:sym typeface="+mn-lt"/>
                      </a:rPr>
                      <m:t>×</m:t>
                    </m:r>
                    <m:d>
                      <m:dPr>
                        <m:ctrlPr>
                          <a:rPr lang="en-US" altLang="zh-CN" sz="1600" i="1">
                            <a:solidFill>
                              <a:schemeClr val="tx1"/>
                            </a:solidFill>
                            <a:latin typeface="Cambria Math" panose="02040503050406030204" pitchFamily="18" charset="0"/>
                            <a:cs typeface="Times New Roman" panose="02020603050405020304" pitchFamily="18" charset="0"/>
                            <a:sym typeface="+mn-lt"/>
                          </a:rPr>
                        </m:ctrlPr>
                      </m:dPr>
                      <m:e>
                        <m:r>
                          <a:rPr lang="en-US" altLang="zh-CN" sz="1600" i="1">
                            <a:solidFill>
                              <a:schemeClr val="tx1"/>
                            </a:solidFill>
                            <a:latin typeface="Cambria Math" panose="02040503050406030204" pitchFamily="18" charset="0"/>
                            <a:cs typeface="Times New Roman" panose="02020603050405020304" pitchFamily="18" charset="0"/>
                            <a:sym typeface="+mn-lt"/>
                          </a:rPr>
                          <m:t>1−</m:t>
                        </m:r>
                        <m:r>
                          <a:rPr lang="en-US" altLang="zh-CN" sz="1600" i="1">
                            <a:solidFill>
                              <a:schemeClr val="tx1"/>
                            </a:solidFill>
                            <a:latin typeface="Cambria Math" panose="02040503050406030204" pitchFamily="18" charset="0"/>
                            <a:cs typeface="Times New Roman" panose="02020603050405020304" pitchFamily="18" charset="0"/>
                            <a:sym typeface="+mn-lt"/>
                          </a:rPr>
                          <m:t>𝑠</m:t>
                        </m:r>
                      </m:e>
                    </m:d>
                    <m:r>
                      <a:rPr lang="en-US" altLang="zh-CN" sz="1600" b="0" i="1" smtClean="0">
                        <a:solidFill>
                          <a:schemeClr val="tx1"/>
                        </a:solidFill>
                        <a:latin typeface="Cambria Math" panose="02040503050406030204" pitchFamily="18" charset="0"/>
                        <a:cs typeface="Times New Roman" panose="02020603050405020304" pitchFamily="18" charset="0"/>
                        <a:sym typeface="+mn-lt"/>
                      </a:rPr>
                      <m:t>.</m:t>
                    </m:r>
                  </m:oMath>
                </a14:m>
                <a:endParaRPr lang="en-US" altLang="zh-CN" sz="1600" dirty="0">
                  <a:solidFill>
                    <a:schemeClr val="tx1"/>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endParaRPr lang="en-US" altLang="zh-CN" sz="16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For the second sub-problem, we introduce new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slack variables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and apply</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a:t>
                </a:r>
                <a:r>
                  <a:rPr lang="en-US" altLang="zh-CN" sz="2400" b="1" dirty="0">
                    <a:solidFill>
                      <a:schemeClr val="accent1"/>
                    </a:solidFill>
                    <a:latin typeface="Times New Roman" panose="02020603050405020304" pitchFamily="18" charset="0"/>
                    <a:cs typeface="Times New Roman" panose="02020603050405020304" pitchFamily="18" charset="0"/>
                    <a:sym typeface="+mn-lt"/>
                  </a:rPr>
                  <a:t>successive convex approximation (SCA)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 [2].</a:t>
                </a:r>
                <a:endPar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mc:Choice>
        <mc:Fallback xmlns="">
          <p:sp>
            <p:nvSpPr>
              <p:cNvPr id="90" name="文本框 89">
                <a:extLst>
                  <a:ext uri="{FF2B5EF4-FFF2-40B4-BE49-F238E27FC236}">
                    <a16:creationId xmlns:a16="http://schemas.microsoft.com/office/drawing/2014/main" id="{644DD243-0D88-4964-B600-C5C188D0DF42}"/>
                  </a:ext>
                </a:extLst>
              </p:cNvPr>
              <p:cNvSpPr txBox="1">
                <a:spLocks noRot="1" noChangeAspect="1" noMove="1" noResize="1" noEditPoints="1" noAdjustHandles="1" noChangeArrowheads="1" noChangeShapeType="1" noTextEdit="1"/>
              </p:cNvSpPr>
              <p:nvPr/>
            </p:nvSpPr>
            <p:spPr>
              <a:xfrm>
                <a:off x="937933" y="1105287"/>
                <a:ext cx="9644170" cy="4893647"/>
              </a:xfrm>
              <a:prstGeom prst="rect">
                <a:avLst/>
              </a:prstGeom>
              <a:blipFill>
                <a:blip r:embed="rId3"/>
                <a:stretch>
                  <a:fillRect l="-788" t="-775" r="-1577" b="-2067"/>
                </a:stretch>
              </a:blipFill>
            </p:spPr>
            <p:txBody>
              <a:bodyPr/>
              <a:lstStyle/>
              <a:p>
                <a:r>
                  <a:rPr lang="en-GB">
                    <a:noFill/>
                  </a:rPr>
                  <a:t> </a:t>
                </a:r>
              </a:p>
            </p:txBody>
          </p:sp>
        </mc:Fallback>
      </mc:AlternateContent>
      <p:sp>
        <p:nvSpPr>
          <p:cNvPr id="55" name="文本框 54">
            <a:extLst>
              <a:ext uri="{FF2B5EF4-FFF2-40B4-BE49-F238E27FC236}">
                <a16:creationId xmlns:a16="http://schemas.microsoft.com/office/drawing/2014/main" id="{F7444C72-15AC-4E20-819E-E6A24104FD3C}"/>
              </a:ext>
            </a:extLst>
          </p:cNvPr>
          <p:cNvSpPr txBox="1"/>
          <p:nvPr/>
        </p:nvSpPr>
        <p:spPr>
          <a:xfrm>
            <a:off x="350671" y="6519137"/>
            <a:ext cx="11543822" cy="230832"/>
          </a:xfrm>
          <a:prstGeom prst="rect">
            <a:avLst/>
          </a:prstGeom>
          <a:noFill/>
        </p:spPr>
        <p:txBody>
          <a:bodyPr wrap="square" rtlCol="0">
            <a:spAutoFit/>
            <a:scene3d>
              <a:camera prst="orthographicFront"/>
              <a:lightRig rig="threePt" dir="t"/>
            </a:scene3d>
            <a:sp3d contourW="12700"/>
          </a:bodyPr>
          <a:lstStyle/>
          <a:p>
            <a:r>
              <a:rPr lang="en-US" altLang="zh-CN" sz="900" dirty="0">
                <a:solidFill>
                  <a:schemeClr val="accent5"/>
                </a:solidFill>
                <a:latin typeface="Times New Roman" panose="02020603050405020304" pitchFamily="18" charset="0"/>
                <a:cs typeface="Times New Roman" panose="02020603050405020304" pitchFamily="18" charset="0"/>
                <a:sym typeface="+mn-lt"/>
              </a:rPr>
              <a:t>[4] </a:t>
            </a:r>
            <a:r>
              <a:rPr lang="en-US" altLang="zh-CN" sz="900" dirty="0">
                <a:solidFill>
                  <a:schemeClr val="accent5"/>
                </a:solidFill>
                <a:latin typeface="Times New Roman" panose="02020603050405020304" pitchFamily="18" charset="0"/>
                <a:cs typeface="Times New Roman" panose="02020603050405020304" pitchFamily="18" charset="0"/>
              </a:rPr>
              <a:t>L.-N. Tran, M. F. Hanif, A. </a:t>
            </a:r>
            <a:r>
              <a:rPr lang="en-US" altLang="zh-CN" sz="900" dirty="0" err="1">
                <a:solidFill>
                  <a:schemeClr val="accent5"/>
                </a:solidFill>
                <a:latin typeface="Times New Roman" panose="02020603050405020304" pitchFamily="18" charset="0"/>
                <a:cs typeface="Times New Roman" panose="02020603050405020304" pitchFamily="18" charset="0"/>
              </a:rPr>
              <a:t>Tolli</a:t>
            </a:r>
            <a:r>
              <a:rPr lang="en-US" altLang="zh-CN" sz="900" dirty="0">
                <a:solidFill>
                  <a:schemeClr val="accent5"/>
                </a:solidFill>
                <a:latin typeface="Times New Roman" panose="02020603050405020304" pitchFamily="18" charset="0"/>
                <a:cs typeface="Times New Roman" panose="02020603050405020304" pitchFamily="18" charset="0"/>
              </a:rPr>
              <a:t>, and M. </a:t>
            </a:r>
            <a:r>
              <a:rPr lang="en-US" altLang="zh-CN" sz="900" dirty="0" err="1">
                <a:solidFill>
                  <a:schemeClr val="accent5"/>
                </a:solidFill>
                <a:latin typeface="Times New Roman" panose="02020603050405020304" pitchFamily="18" charset="0"/>
                <a:cs typeface="Times New Roman" panose="02020603050405020304" pitchFamily="18" charset="0"/>
              </a:rPr>
              <a:t>Juntti</a:t>
            </a:r>
            <a:r>
              <a:rPr lang="en-US" altLang="zh-CN" sz="900" dirty="0">
                <a:solidFill>
                  <a:schemeClr val="accent5"/>
                </a:solidFill>
                <a:latin typeface="Times New Roman" panose="02020603050405020304" pitchFamily="18" charset="0"/>
                <a:cs typeface="Times New Roman" panose="02020603050405020304" pitchFamily="18" charset="0"/>
              </a:rPr>
              <a:t>, “Fast converging algorithm for weighted sum rate maximization in multicell MISO downlink,” </a:t>
            </a:r>
            <a:r>
              <a:rPr lang="en-US" altLang="zh-CN" sz="900" i="1" dirty="0">
                <a:solidFill>
                  <a:schemeClr val="accent5"/>
                </a:solidFill>
                <a:latin typeface="Times New Roman" panose="02020603050405020304" pitchFamily="18" charset="0"/>
                <a:cs typeface="Times New Roman" panose="02020603050405020304" pitchFamily="18" charset="0"/>
              </a:rPr>
              <a:t>IEEE Signal Processing Letters</a:t>
            </a:r>
            <a:r>
              <a:rPr lang="en-US" altLang="zh-CN" sz="900" dirty="0">
                <a:solidFill>
                  <a:schemeClr val="accent5"/>
                </a:solidFill>
                <a:latin typeface="Times New Roman" panose="02020603050405020304" pitchFamily="18" charset="0"/>
                <a:cs typeface="Times New Roman" panose="02020603050405020304" pitchFamily="18" charset="0"/>
              </a:rPr>
              <a:t>, vol. 19, no. 12, pp. 872–875, 2012.</a:t>
            </a:r>
            <a:endParaRPr lang="zh-CN" altLang="en-US" sz="900" dirty="0">
              <a:solidFill>
                <a:schemeClr val="accent5"/>
              </a:solidFill>
              <a:latin typeface="Times New Roman" panose="02020603050405020304" pitchFamily="18" charset="0"/>
              <a:cs typeface="Times New Roman" panose="02020603050405020304" pitchFamily="18" charset="0"/>
              <a:sym typeface="+mn-lt"/>
            </a:endParaRPr>
          </a:p>
        </p:txBody>
      </p:sp>
      <p:grpSp>
        <p:nvGrpSpPr>
          <p:cNvPr id="9" name="组合 8">
            <a:extLst>
              <a:ext uri="{FF2B5EF4-FFF2-40B4-BE49-F238E27FC236}">
                <a16:creationId xmlns:a16="http://schemas.microsoft.com/office/drawing/2014/main" id="{6A780CFD-CD12-9D4D-9215-64046431C052}"/>
              </a:ext>
            </a:extLst>
          </p:cNvPr>
          <p:cNvGrpSpPr/>
          <p:nvPr/>
        </p:nvGrpSpPr>
        <p:grpSpPr>
          <a:xfrm>
            <a:off x="503669" y="978"/>
            <a:ext cx="11599306" cy="1351279"/>
            <a:chOff x="503669" y="978"/>
            <a:chExt cx="11599306" cy="1351279"/>
          </a:xfrm>
        </p:grpSpPr>
        <p:grpSp>
          <p:nvGrpSpPr>
            <p:cNvPr id="10" name="组合 9">
              <a:extLst>
                <a:ext uri="{FF2B5EF4-FFF2-40B4-BE49-F238E27FC236}">
                  <a16:creationId xmlns:a16="http://schemas.microsoft.com/office/drawing/2014/main" id="{696FCDF3-C2F8-7148-A7A3-15F11E97519F}"/>
                </a:ext>
              </a:extLst>
            </p:cNvPr>
            <p:cNvGrpSpPr/>
            <p:nvPr/>
          </p:nvGrpSpPr>
          <p:grpSpPr>
            <a:xfrm>
              <a:off x="503669" y="393189"/>
              <a:ext cx="10241371" cy="564257"/>
              <a:chOff x="1878362" y="663929"/>
              <a:chExt cx="10241371" cy="564257"/>
            </a:xfrm>
          </p:grpSpPr>
          <p:sp>
            <p:nvSpPr>
              <p:cNvPr id="12" name="矩形 11">
                <a:extLst>
                  <a:ext uri="{FF2B5EF4-FFF2-40B4-BE49-F238E27FC236}">
                    <a16:creationId xmlns:a16="http://schemas.microsoft.com/office/drawing/2014/main" id="{183086E6-8069-3B47-A57C-02A83373C590}"/>
                  </a:ext>
                </a:extLst>
              </p:cNvPr>
              <p:cNvSpPr/>
              <p:nvPr/>
            </p:nvSpPr>
            <p:spPr>
              <a:xfrm>
                <a:off x="1878362" y="663929"/>
                <a:ext cx="1879767"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2.</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Methods</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3" name="直接连接符 31">
                <a:extLst>
                  <a:ext uri="{FF2B5EF4-FFF2-40B4-BE49-F238E27FC236}">
                    <a16:creationId xmlns:a16="http://schemas.microsoft.com/office/drawing/2014/main" id="{71F381C9-E7BC-A642-9B52-8BAB5F65C468}"/>
                  </a:ext>
                </a:extLst>
              </p:cNvPr>
              <p:cNvCxnSpPr>
                <a:cxnSpLocks/>
                <a:stCxn id="12" idx="3"/>
                <a:endCxn id="11" idx="1"/>
              </p:cNvCxnSpPr>
              <p:nvPr/>
            </p:nvCxnSpPr>
            <p:spPr>
              <a:xfrm>
                <a:off x="3758129" y="946058"/>
                <a:ext cx="8361604"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1" name="图片 10">
              <a:extLst>
                <a:ext uri="{FF2B5EF4-FFF2-40B4-BE49-F238E27FC236}">
                  <a16:creationId xmlns:a16="http://schemas.microsoft.com/office/drawing/2014/main" id="{4C2BAD6D-4F13-4D48-844A-9B2699D1A6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Tree>
    <p:extLst>
      <p:ext uri="{BB962C8B-B14F-4D97-AF65-F5344CB8AC3E}">
        <p14:creationId xmlns:p14="http://schemas.microsoft.com/office/powerpoint/2010/main" val="2112528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文本框 89">
            <a:extLst>
              <a:ext uri="{FF2B5EF4-FFF2-40B4-BE49-F238E27FC236}">
                <a16:creationId xmlns:a16="http://schemas.microsoft.com/office/drawing/2014/main" id="{644DD243-0D88-4964-B600-C5C188D0DF42}"/>
              </a:ext>
            </a:extLst>
          </p:cNvPr>
          <p:cNvSpPr txBox="1"/>
          <p:nvPr/>
        </p:nvSpPr>
        <p:spPr>
          <a:xfrm>
            <a:off x="937933" y="2242655"/>
            <a:ext cx="9896132" cy="3416320"/>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defRPr/>
            </a:pPr>
            <a:r>
              <a:rPr lang="en-US" altLang="zh-CN" sz="2400" b="1" dirty="0">
                <a:solidFill>
                  <a:schemeClr val="accent1"/>
                </a:solidFill>
                <a:latin typeface="Times New Roman" panose="02020603050405020304" pitchFamily="18" charset="0"/>
                <a:cs typeface="Times New Roman" panose="02020603050405020304" pitchFamily="18" charset="0"/>
                <a:sym typeface="+mn-lt"/>
              </a:rPr>
              <a:t>No trajectory design:</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 the UAV-BS follows a straight flight</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b="1" dirty="0">
                <a:solidFill>
                  <a:schemeClr val="accent1"/>
                </a:solidFill>
                <a:latin typeface="Times New Roman" panose="02020603050405020304" pitchFamily="18" charset="0"/>
                <a:cs typeface="Times New Roman" panose="02020603050405020304" pitchFamily="18" charset="0"/>
                <a:sym typeface="+mn-lt"/>
              </a:rPr>
              <a:t>TDMA method:</a:t>
            </a:r>
            <a:r>
              <a:rPr lang="en-US" altLang="zh-CN" sz="2400" dirty="0">
                <a:solidFill>
                  <a:schemeClr val="accent1"/>
                </a:solidFill>
                <a:latin typeface="Times New Roman" panose="02020603050405020304" pitchFamily="18" charset="0"/>
                <a:cs typeface="Times New Roman" panose="02020603050405020304" pitchFamily="18" charset="0"/>
                <a:sym typeface="+mn-lt"/>
              </a:rPr>
              <a:t>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UAV-BS communicates with at most one uplink user and one downlink user</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b="1" dirty="0">
                <a:solidFill>
                  <a:schemeClr val="accent1"/>
                </a:solidFill>
                <a:latin typeface="Times New Roman" panose="02020603050405020304" pitchFamily="18" charset="0"/>
                <a:cs typeface="Times New Roman" panose="02020603050405020304" pitchFamily="18" charset="0"/>
                <a:sym typeface="+mn-lt"/>
              </a:rPr>
              <a:t>Random UL and DL: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user states are randomly generated</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a:p>
            <a:pPr marL="342900" indent="-342900">
              <a:buFont typeface="Arial" panose="020B0604020202020204" pitchFamily="34" charset="0"/>
              <a:buChar char="•"/>
              <a:defRPr/>
            </a:pPr>
            <a:r>
              <a:rPr lang="en-US" altLang="zh-CN" sz="2400" b="1" dirty="0">
                <a:solidFill>
                  <a:schemeClr val="accent1"/>
                </a:solidFill>
                <a:latin typeface="Times New Roman" panose="02020603050405020304" pitchFamily="18" charset="0"/>
                <a:cs typeface="Times New Roman" panose="02020603050405020304" pitchFamily="18" charset="0"/>
                <a:sym typeface="+mn-lt"/>
              </a:rPr>
              <a:t>Half-duplex:</a:t>
            </a:r>
            <a:r>
              <a:rPr lang="en-US" altLang="zh-CN" sz="2400" dirty="0">
                <a:solidFill>
                  <a:schemeClr val="accent1"/>
                </a:solidFill>
                <a:latin typeface="Times New Roman" panose="02020603050405020304" pitchFamily="18" charset="0"/>
                <a:cs typeface="Times New Roman" panose="02020603050405020304" pitchFamily="18" charset="0"/>
                <a:sym typeface="+mn-lt"/>
              </a:rPr>
              <a:t> </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rPr>
              <a:t>the UAV-BS operates in half-duplex mode</a:t>
            </a:r>
          </a:p>
          <a:p>
            <a:pPr marL="342900" indent="-342900">
              <a:buFont typeface="Arial" panose="020B0604020202020204" pitchFamily="34" charset="0"/>
              <a:buChar char="•"/>
              <a:defRPr/>
            </a:pPr>
            <a:endPar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10" name="文本框 9">
            <a:extLst>
              <a:ext uri="{FF2B5EF4-FFF2-40B4-BE49-F238E27FC236}">
                <a16:creationId xmlns:a16="http://schemas.microsoft.com/office/drawing/2014/main" id="{2E1F9996-B08A-40AE-A273-31BCD9437F2A}"/>
              </a:ext>
            </a:extLst>
          </p:cNvPr>
          <p:cNvSpPr txBox="1"/>
          <p:nvPr/>
        </p:nvSpPr>
        <p:spPr>
          <a:xfrm>
            <a:off x="1155647" y="1239994"/>
            <a:ext cx="5487336" cy="523220"/>
          </a:xfrm>
          <a:prstGeom prst="rect">
            <a:avLst/>
          </a:prstGeom>
          <a:noFill/>
        </p:spPr>
        <p:txBody>
          <a:bodyPr wrap="none" rtlCol="0">
            <a:spAutoFit/>
            <a:scene3d>
              <a:camera prst="orthographicFront"/>
              <a:lightRig rig="threePt" dir="t"/>
            </a:scene3d>
            <a:sp3d contourW="12700"/>
          </a:bodyPr>
          <a:lstStyle/>
          <a:p>
            <a:pPr>
              <a:defRPr/>
            </a:pPr>
            <a:r>
              <a:rPr lang="en-US" altLang="zh-CN" sz="2800" b="1" dirty="0">
                <a:latin typeface="Times New Roman" panose="02020603050405020304" pitchFamily="18" charset="0"/>
                <a:cs typeface="Times New Roman" panose="02020603050405020304" pitchFamily="18" charset="0"/>
                <a:sym typeface="+mn-lt"/>
              </a:rPr>
              <a:t>Methods adopted for comparison: </a:t>
            </a:r>
            <a:endParaRPr lang="zh-CN" altLang="en-US" sz="2800" dirty="0">
              <a:latin typeface="Times New Roman" panose="02020603050405020304" pitchFamily="18" charset="0"/>
              <a:cs typeface="Times New Roman" panose="02020603050405020304" pitchFamily="18" charset="0"/>
              <a:sym typeface="+mn-lt"/>
            </a:endParaRPr>
          </a:p>
        </p:txBody>
      </p:sp>
      <p:grpSp>
        <p:nvGrpSpPr>
          <p:cNvPr id="9" name="组合 8">
            <a:extLst>
              <a:ext uri="{FF2B5EF4-FFF2-40B4-BE49-F238E27FC236}">
                <a16:creationId xmlns:a16="http://schemas.microsoft.com/office/drawing/2014/main" id="{7B618B39-5777-6A4F-AFE3-3B7E79B378E8}"/>
              </a:ext>
            </a:extLst>
          </p:cNvPr>
          <p:cNvGrpSpPr/>
          <p:nvPr/>
        </p:nvGrpSpPr>
        <p:grpSpPr>
          <a:xfrm>
            <a:off x="503670" y="978"/>
            <a:ext cx="11599305" cy="1351279"/>
            <a:chOff x="503670" y="978"/>
            <a:chExt cx="11599305" cy="1351279"/>
          </a:xfrm>
        </p:grpSpPr>
        <p:grpSp>
          <p:nvGrpSpPr>
            <p:cNvPr id="11" name="组合 10">
              <a:extLst>
                <a:ext uri="{FF2B5EF4-FFF2-40B4-BE49-F238E27FC236}">
                  <a16:creationId xmlns:a16="http://schemas.microsoft.com/office/drawing/2014/main" id="{A13213AC-7D9A-0341-B37F-DD73A617719E}"/>
                </a:ext>
              </a:extLst>
            </p:cNvPr>
            <p:cNvGrpSpPr/>
            <p:nvPr/>
          </p:nvGrpSpPr>
          <p:grpSpPr>
            <a:xfrm>
              <a:off x="503670" y="393189"/>
              <a:ext cx="10241370" cy="564257"/>
              <a:chOff x="1878363" y="663929"/>
              <a:chExt cx="10241370" cy="564257"/>
            </a:xfrm>
          </p:grpSpPr>
          <p:sp>
            <p:nvSpPr>
              <p:cNvPr id="13" name="矩形 12">
                <a:extLst>
                  <a:ext uri="{FF2B5EF4-FFF2-40B4-BE49-F238E27FC236}">
                    <a16:creationId xmlns:a16="http://schemas.microsoft.com/office/drawing/2014/main" id="{61AA9FA4-E10D-224D-9493-7F3C56B8E973}"/>
                  </a:ext>
                </a:extLst>
              </p:cNvPr>
              <p:cNvSpPr/>
              <p:nvPr/>
            </p:nvSpPr>
            <p:spPr>
              <a:xfrm>
                <a:off x="1878363" y="663929"/>
                <a:ext cx="1669904" cy="564257"/>
              </a:xfrm>
              <a:prstGeom prst="rect">
                <a:avLst/>
              </a:prstGeom>
            </p:spPr>
            <p:txBody>
              <a:bodyPr wrap="square">
                <a:spAutoFit/>
                <a:scene3d>
                  <a:camera prst="orthographicFront"/>
                  <a:lightRig rig="threePt" dir="t"/>
                </a:scene3d>
                <a:sp3d contourW="12700"/>
              </a:bodyPr>
              <a:lstStyle/>
              <a:p>
                <a:pPr>
                  <a:lnSpc>
                    <a:spcPct val="120000"/>
                  </a:lnSpc>
                </a:pP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3.</a:t>
                </a:r>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a:t>
                </a:r>
                <a:r>
                  <a:rPr lang="en-US" altLang="zh-CN"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Results</a:t>
                </a:r>
                <a:endPar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cxnSp>
            <p:nvCxnSpPr>
              <p:cNvPr id="14" name="直接连接符 31">
                <a:extLst>
                  <a:ext uri="{FF2B5EF4-FFF2-40B4-BE49-F238E27FC236}">
                    <a16:creationId xmlns:a16="http://schemas.microsoft.com/office/drawing/2014/main" id="{097B3FDB-8531-0A40-9BEF-08180DBA627C}"/>
                  </a:ext>
                </a:extLst>
              </p:cNvPr>
              <p:cNvCxnSpPr>
                <a:cxnSpLocks/>
                <a:stCxn id="13" idx="3"/>
                <a:endCxn id="12" idx="1"/>
              </p:cNvCxnSpPr>
              <p:nvPr/>
            </p:nvCxnSpPr>
            <p:spPr>
              <a:xfrm>
                <a:off x="3548267" y="946058"/>
                <a:ext cx="8571466" cy="1300"/>
              </a:xfrm>
              <a:prstGeom prst="line">
                <a:avLst/>
              </a:prstGeom>
              <a:ln w="12700"/>
            </p:spPr>
            <p:style>
              <a:lnRef idx="1">
                <a:schemeClr val="dk1"/>
              </a:lnRef>
              <a:fillRef idx="0">
                <a:schemeClr val="dk1"/>
              </a:fillRef>
              <a:effectRef idx="0">
                <a:schemeClr val="dk1"/>
              </a:effectRef>
              <a:fontRef idx="minor">
                <a:schemeClr val="tx1"/>
              </a:fontRef>
            </p:style>
          </p:cxnSp>
        </p:grpSp>
        <p:pic>
          <p:nvPicPr>
            <p:cNvPr id="12" name="图片 11">
              <a:extLst>
                <a:ext uri="{FF2B5EF4-FFF2-40B4-BE49-F238E27FC236}">
                  <a16:creationId xmlns:a16="http://schemas.microsoft.com/office/drawing/2014/main" id="{E944D9DC-3F9A-2641-8CDB-C3FA656300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5040" y="978"/>
              <a:ext cx="1357935" cy="1351279"/>
            </a:xfrm>
            <a:prstGeom prst="rect">
              <a:avLst/>
            </a:prstGeom>
          </p:spPr>
        </p:pic>
      </p:grpSp>
    </p:spTree>
    <p:extLst>
      <p:ext uri="{BB962C8B-B14F-4D97-AF65-F5344CB8AC3E}">
        <p14:creationId xmlns:p14="http://schemas.microsoft.com/office/powerpoint/2010/main" val="657681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Extrem">
      <a:dk1>
        <a:sysClr val="windowText" lastClr="000000"/>
      </a:dk1>
      <a:lt1>
        <a:sysClr val="window" lastClr="FFFFFF"/>
      </a:lt1>
      <a:dk2>
        <a:srgbClr val="44546A"/>
      </a:dk2>
      <a:lt2>
        <a:srgbClr val="E7E6E6"/>
      </a:lt2>
      <a:accent1>
        <a:srgbClr val="22A7F0"/>
      </a:accent1>
      <a:accent2>
        <a:srgbClr val="36D7B7"/>
      </a:accent2>
      <a:accent3>
        <a:srgbClr val="A5A5A5"/>
      </a:accent3>
      <a:accent4>
        <a:srgbClr val="FFC000"/>
      </a:accent4>
      <a:accent5>
        <a:srgbClr val="4472C4"/>
      </a:accent5>
      <a:accent6>
        <a:srgbClr val="70AD47"/>
      </a:accent6>
      <a:hlink>
        <a:srgbClr val="0563C1"/>
      </a:hlink>
      <a:folHlink>
        <a:srgbClr val="954F72"/>
      </a:folHlink>
    </a:clrScheme>
    <a:fontScheme name="yd3b1foa">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4857</TotalTime>
  <Words>2673</Words>
  <Application>Microsoft Macintosh PowerPoint</Application>
  <PresentationFormat>Widescreen</PresentationFormat>
  <Paragraphs>176</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等线</vt:lpstr>
      <vt:lpstr>字魂59号-创粗黑</vt:lpstr>
      <vt:lpstr>Abadi</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UESTC-PPT</dc:title>
  <dc:creator>Qian Ding</dc:creator>
  <cp:lastModifiedBy>Luo, Chunbo</cp:lastModifiedBy>
  <cp:revision>364</cp:revision>
  <cp:lastPrinted>2023-05-30T16:16:21Z</cp:lastPrinted>
  <dcterms:created xsi:type="dcterms:W3CDTF">2019-08-14T01:28:00Z</dcterms:created>
  <dcterms:modified xsi:type="dcterms:W3CDTF">2023-05-31T08:43:09Z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