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5" r:id="rId6"/>
    <p:sldId id="264" r:id="rId7"/>
    <p:sldId id="268" r:id="rId8"/>
    <p:sldId id="267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B7759-E12C-442A-94C0-8756C34C0B8F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61E10-129D-4B9A-A4FC-391374BEF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1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0DE78-C870-4DD9-BA0E-EC0224B36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D6B88E-D150-4685-A2F5-1657617C9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F9924B-D5DC-428E-8936-127CC3AD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0C0C-AB51-4D2E-A9FD-A67C8A5D6440}" type="datetime1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8D6FA-25AC-41DD-BACF-D9F57DCD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E1614-2EE0-484C-80E1-47FFCB67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702BDFD-80A7-4942-BAA0-C21981368D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9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2E9CE-454A-44A0-9AAF-0E4C3984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8D958F-0718-40C3-8143-E5FF9121C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DB847F-19C7-4DC1-9B2D-34D3993A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05D4-1DBC-4CF2-A6FF-40A9740A7D6E}" type="datetime1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7D51B-DFA3-4E37-8E38-2B3C038F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699051-649B-4BEB-BFA0-20A61747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BDFD-80A7-4942-BAA0-C2198136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7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BB022B-1354-43EC-BB1B-8C0805308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A4E874-326D-4ACB-80D3-F5210ACAB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B844E-2AA2-473A-894C-DB0D0D6F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33CD-BEA8-4107-A6B0-C3B3AA72A4AC}" type="datetime1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6C5EB-0790-4D28-8652-F4B52EF6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B9571F-19D1-4BD6-932D-682A85F7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BDFD-80A7-4942-BAA0-C2198136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6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27AAD-F2D3-4E50-9182-A6312A45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574D6-3DD2-4A24-A6D3-6528FAE57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AB6420-09BE-47F4-9AC0-60EB6457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EBC1A-6EE0-4F90-8FAB-1531063B25DE}" type="datetime1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E37E6-541C-41B0-A84D-11B303FF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47AA4A-0564-482A-970F-BB831C3D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BDFD-80A7-4942-BAA0-C2198136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69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95FB1-9FD8-4A0D-BDE3-55D4C434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C21935-89C4-45BF-B0C2-A1983E8C8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0CAB3-A697-49B0-B0E8-0BE5B0CF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1C3D-C79C-459A-B4BC-F4237B972027}" type="datetime1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EBFDD-4CE9-40F4-91EA-C7A79DA5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FC240-D139-49F7-9B4B-F6B4DA82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BDFD-80A7-4942-BAA0-C2198136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68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9CF33-2B4E-46FF-87D3-CD5021D6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920FD-C4CC-40A4-9F9F-8C0EEEFB5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3EB6E7-9375-4434-85A7-8BCE87084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2267EE-7612-4E99-8BE0-D4E46289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F1D3-7EB9-43C2-B226-86584831DC58}" type="datetime1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6AAF5D-9A60-41AC-82CA-19958588E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B4E05C-25FE-4DF3-AFC7-07C33698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BDFD-80A7-4942-BAA0-C2198136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94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CCD59-923D-41B9-936A-D499264E8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24BEA-0C6A-4CE0-B39F-EACC09DCD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D008C1-C4A7-4DDF-A34D-F745991C8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1AA71A-B859-4B4C-96AA-0673AEAE8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766099-BB82-46C1-ACA4-0B5BE493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5D6AA8-BC2F-408F-84C4-CD4528B8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70FF-C432-433D-90C7-18B5B6D5483E}" type="datetime1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7412E1-C0E0-4662-99F6-C08F1AD7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EB1496-29FC-441B-B293-FC909F0B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BDFD-80A7-4942-BAA0-C2198136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15B21-84E6-4CC1-9C22-491533FE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33472F-C7D5-49D0-9E3D-E5E00760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2569-D0FF-4A86-8CD1-1602185FDF38}" type="datetime1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3DBD08-9513-4710-A400-4FED71F4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44214F-FD63-4F49-90A6-27D0525E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BDFD-80A7-4942-BAA0-C2198136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99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146C1C-C2DC-466B-839E-798F58A9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DBDC-D052-4182-98CA-E85437552D9F}" type="datetime1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D571FC-AD4A-4880-A8B8-36875FDD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24695-18D5-45F7-9274-C1E4503A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BDFD-80A7-4942-BAA0-C2198136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39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6E074-8FAF-4F27-BD65-D00D84DEB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8DEFA-B7AD-4D56-A7E5-5216A47F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78F56B-60E0-4B65-88BD-9BB3D54AC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4A89D-0164-4A59-82ED-75739B16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4FE2-8CA9-4C09-8BED-5B3F664BB02E}" type="datetime1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988919-2EA3-4E76-B356-11034BF9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5D93E1-139E-441D-8416-6B3A3AB7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BDFD-80A7-4942-BAA0-C2198136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24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3D7B2-E6FA-40F8-9544-A10F6A0C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68722E-993F-4D35-9AC6-B81EE97A1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009A91-DBD8-4F88-B538-9DE6871EB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520927-9621-415E-8660-9D5F50B8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97E1-4AE3-4998-8277-DC8EA0C96239}" type="datetime1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395A1F-2A6E-48A5-A3EF-99028B88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617796-E12E-4DE5-B211-56818BD5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BDFD-80A7-4942-BAA0-C2198136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41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C35110-C0DB-44ED-8B01-90C4538F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44E5C3-58D1-4C91-8316-247D67FA0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D0B4B-21CD-456E-930F-F8FCF050C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EA5B2-44D0-4BCD-B448-9A59BE428153}" type="datetime1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3150E-B575-45F3-926F-87049A7B8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D2A69-1B36-4A26-89E7-7CECE1C1C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2BDFD-80A7-4942-BAA0-C21981368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5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F36C1C-A58C-46A1-AF88-D6AE3A4F2AD9}"/>
              </a:ext>
            </a:extLst>
          </p:cNvPr>
          <p:cNvSpPr txBox="1"/>
          <p:nvPr/>
        </p:nvSpPr>
        <p:spPr>
          <a:xfrm>
            <a:off x="1482903" y="2106203"/>
            <a:ext cx="9226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Deployment, Beamforming and Power Allocation of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MmWave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Full-Duplex UAV-BS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E75E2D-25C0-449F-A836-606528AE0E99}"/>
              </a:ext>
            </a:extLst>
          </p:cNvPr>
          <p:cNvSpPr txBox="1"/>
          <p:nvPr/>
        </p:nvSpPr>
        <p:spPr>
          <a:xfrm>
            <a:off x="9246742" y="5630238"/>
            <a:ext cx="244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Speaker: Qian Ding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136052-3AB8-4F92-B870-2F6E35E9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75" y="99667"/>
            <a:ext cx="2434125" cy="1517525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B881F6C-9E0B-4139-8318-0438A247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702BDFD-80A7-4942-BAA0-C21981368D76}" type="slidenum">
              <a:rPr lang="zh-CN" altLang="en-US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61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F36C1C-A58C-46A1-AF88-D6AE3A4F2AD9}"/>
              </a:ext>
            </a:extLst>
          </p:cNvPr>
          <p:cNvSpPr txBox="1"/>
          <p:nvPr/>
        </p:nvSpPr>
        <p:spPr>
          <a:xfrm>
            <a:off x="671242" y="318497"/>
            <a:ext cx="2688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E75E2D-25C0-449F-A836-606528AE0E99}"/>
              </a:ext>
            </a:extLst>
          </p:cNvPr>
          <p:cNvSpPr txBox="1"/>
          <p:nvPr/>
        </p:nvSpPr>
        <p:spPr>
          <a:xfrm>
            <a:off x="773985" y="1078787"/>
            <a:ext cx="97775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shown some advantages such as flexibility and mobility.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Millimeter-wave 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mmWave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communications provides abundant spectrum resources from 30 GHz to 300 GHz.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combination of above two technologies has some inherent advantages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wavelength 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mmWave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enables the equipment of large-scale antenna arrays on the UAV platforms which are weight and size constrained.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UAV can move flexibly to guarantee an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path with ground users which is typically much stronger than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UAVs can cooperate to expand the coverage 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mmWave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communications, attenuating the impact of high path loss.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B881F6C-9E0B-4139-8318-0438A247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BDFD-80A7-4942-BAA0-C21981368D76}" type="slidenum">
              <a:rPr lang="zh-CN" altLang="en-US" smtClean="0"/>
              <a:t>2</a:t>
            </a:fld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AA5EF9F-7814-40AF-B1E3-CA270A9EFF36}"/>
              </a:ext>
            </a:extLst>
          </p:cNvPr>
          <p:cNvCxnSpPr>
            <a:cxnSpLocks/>
          </p:cNvCxnSpPr>
          <p:nvPr/>
        </p:nvCxnSpPr>
        <p:spPr>
          <a:xfrm>
            <a:off x="773985" y="841717"/>
            <a:ext cx="39144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219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F36C1C-A58C-46A1-AF88-D6AE3A4F2AD9}"/>
              </a:ext>
            </a:extLst>
          </p:cNvPr>
          <p:cNvSpPr txBox="1"/>
          <p:nvPr/>
        </p:nvSpPr>
        <p:spPr>
          <a:xfrm>
            <a:off x="671242" y="318497"/>
            <a:ext cx="2688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E75E2D-25C0-449F-A836-606528AE0E99}"/>
              </a:ext>
            </a:extLst>
          </p:cNvPr>
          <p:cNvSpPr txBox="1"/>
          <p:nvPr/>
        </p:nvSpPr>
        <p:spPr>
          <a:xfrm>
            <a:off x="773985" y="1078787"/>
            <a:ext cx="97775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paper, we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 a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full-duplex UAV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serving as a base station (BS) to assist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mmWave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networks,  communicating with several single-antenna uplink and downlink ground users,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uniform planar arrays (UPAs), namely Tx-UPA and Rx-UPA, are deployed at the UAV-BS, performing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beamforming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the air-to-ground, ground-to-ground and self-interference channels in detail,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Jointly optimize deployment, beamforming and power allocation for the system,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superiority of our method through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B881F6C-9E0B-4139-8318-0438A247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BDFD-80A7-4942-BAA0-C21981368D76}" type="slidenum">
              <a:rPr lang="zh-CN" altLang="en-US" smtClean="0"/>
              <a:t>3</a:t>
            </a:fld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AA5EF9F-7814-40AF-B1E3-CA270A9EFF36}"/>
              </a:ext>
            </a:extLst>
          </p:cNvPr>
          <p:cNvCxnSpPr>
            <a:cxnSpLocks/>
          </p:cNvCxnSpPr>
          <p:nvPr/>
        </p:nvCxnSpPr>
        <p:spPr>
          <a:xfrm>
            <a:off x="773985" y="841717"/>
            <a:ext cx="39144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56B7E18B-47CE-49C3-984E-AA3C7D336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90" y="4350673"/>
            <a:ext cx="3813870" cy="231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F36C1C-A58C-46A1-AF88-D6AE3A4F2AD9}"/>
              </a:ext>
            </a:extLst>
          </p:cNvPr>
          <p:cNvSpPr txBox="1"/>
          <p:nvPr/>
        </p:nvSpPr>
        <p:spPr>
          <a:xfrm>
            <a:off x="671242" y="318497"/>
            <a:ext cx="2688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difficulties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E75E2D-25C0-449F-A836-606528AE0E99}"/>
              </a:ext>
            </a:extLst>
          </p:cNvPr>
          <p:cNvSpPr txBox="1"/>
          <p:nvPr/>
        </p:nvSpPr>
        <p:spPr>
          <a:xfrm>
            <a:off x="773985" y="1078787"/>
            <a:ext cx="9777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Full-duplex mode and sharing the same time and frequency resources will incur severe self-interference, multiuser interference and co-channel interference.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channel gains and steering vectors are determined by the position of the UAV-BS, and they are further coupled 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mmWave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channel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modulus (CM)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induced by analog beamformer is a non-convex constraint and hard to be tackled.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statements above, the formulated optimization problem is non-trivial.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B881F6C-9E0B-4139-8318-0438A247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BDFD-80A7-4942-BAA0-C21981368D76}" type="slidenum">
              <a:rPr lang="zh-CN" altLang="en-US" smtClean="0"/>
              <a:t>4</a:t>
            </a:fld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AA5EF9F-7814-40AF-B1E3-CA270A9EFF36}"/>
              </a:ext>
            </a:extLst>
          </p:cNvPr>
          <p:cNvCxnSpPr>
            <a:cxnSpLocks/>
          </p:cNvCxnSpPr>
          <p:nvPr/>
        </p:nvCxnSpPr>
        <p:spPr>
          <a:xfrm>
            <a:off x="773985" y="841717"/>
            <a:ext cx="39144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64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F36C1C-A58C-46A1-AF88-D6AE3A4F2AD9}"/>
              </a:ext>
            </a:extLst>
          </p:cNvPr>
          <p:cNvSpPr txBox="1"/>
          <p:nvPr/>
        </p:nvSpPr>
        <p:spPr>
          <a:xfrm>
            <a:off x="671242" y="318497"/>
            <a:ext cx="2688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method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E75E2D-25C0-449F-A836-606528AE0E99}"/>
              </a:ext>
            </a:extLst>
          </p:cNvPr>
          <p:cNvSpPr txBox="1"/>
          <p:nvPr/>
        </p:nvSpPr>
        <p:spPr>
          <a:xfrm>
            <a:off x="773985" y="1078787"/>
            <a:ext cx="97775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decompose the formulated problem into three sub-problems and solve each sequentially to obtain a near-optimal solution.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we determine the optimal deployment of the UAV-BS with given beamforming vectors and power allocation.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assumption is proposed to eliminate the multiuser interference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paths (the rationality of this assumption is experimentally verified in our future work).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Successive convex approximation (SCA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algorithm is adopted due to the fact that a convex function is lower bounded by its first-order Taylor expansion.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Secondly, we jointly optimize beamforming vectors and power allocation with the UAV-BS hovering at the identified position.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Rank-1 and CM constraints are omitted.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 algorithm is adopted.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Thirdly, we ensure the feasibility of the solution by complementing the rank-1 and CM constraints.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B881F6C-9E0B-4139-8318-0438A247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BDFD-80A7-4942-BAA0-C21981368D76}" type="slidenum">
              <a:rPr lang="zh-CN" altLang="en-US" smtClean="0"/>
              <a:t>5</a:t>
            </a:fld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AA5EF9F-7814-40AF-B1E3-CA270A9EFF36}"/>
              </a:ext>
            </a:extLst>
          </p:cNvPr>
          <p:cNvCxnSpPr>
            <a:cxnSpLocks/>
          </p:cNvCxnSpPr>
          <p:nvPr/>
        </p:nvCxnSpPr>
        <p:spPr>
          <a:xfrm>
            <a:off x="773985" y="841717"/>
            <a:ext cx="39144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72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F36C1C-A58C-46A1-AF88-D6AE3A4F2AD9}"/>
              </a:ext>
            </a:extLst>
          </p:cNvPr>
          <p:cNvSpPr txBox="1"/>
          <p:nvPr/>
        </p:nvSpPr>
        <p:spPr>
          <a:xfrm>
            <a:off x="671242" y="318497"/>
            <a:ext cx="2688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results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E75E2D-25C0-449F-A836-606528AE0E99}"/>
              </a:ext>
            </a:extLst>
          </p:cNvPr>
          <p:cNvSpPr txBox="1"/>
          <p:nvPr/>
        </p:nvSpPr>
        <p:spPr>
          <a:xfrm>
            <a:off x="773985" y="1078787"/>
            <a:ext cx="97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illustration of the UAV-BS deployment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B881F6C-9E0B-4139-8318-0438A247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BDFD-80A7-4942-BAA0-C21981368D76}" type="slidenum">
              <a:rPr lang="zh-CN" altLang="en-US" smtClean="0"/>
              <a:t>6</a:t>
            </a:fld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AA5EF9F-7814-40AF-B1E3-CA270A9EFF36}"/>
              </a:ext>
            </a:extLst>
          </p:cNvPr>
          <p:cNvCxnSpPr>
            <a:cxnSpLocks/>
          </p:cNvCxnSpPr>
          <p:nvPr/>
        </p:nvCxnSpPr>
        <p:spPr>
          <a:xfrm>
            <a:off x="773985" y="841717"/>
            <a:ext cx="39144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5F1D5896-9454-4D50-944B-8203317CB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86" y="1550142"/>
            <a:ext cx="4626286" cy="378514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9F8965-12C2-4193-A34C-2CA300F4F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57" y="1522713"/>
            <a:ext cx="4726857" cy="381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8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F36C1C-A58C-46A1-AF88-D6AE3A4F2AD9}"/>
              </a:ext>
            </a:extLst>
          </p:cNvPr>
          <p:cNvSpPr txBox="1"/>
          <p:nvPr/>
        </p:nvSpPr>
        <p:spPr>
          <a:xfrm>
            <a:off x="671242" y="318497"/>
            <a:ext cx="2688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results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DE75E2D-25C0-449F-A836-606528AE0E99}"/>
                  </a:ext>
                </a:extLst>
              </p:cNvPr>
              <p:cNvSpPr txBox="1"/>
              <p:nvPr/>
            </p:nvSpPr>
            <p:spPr>
              <a:xfrm>
                <a:off x="773985" y="1078787"/>
                <a:ext cx="9777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Achievable sum rate of different designs versus maximum UAV-BS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𝐵𝑆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DE75E2D-25C0-449F-A836-606528AE0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85" y="1078787"/>
                <a:ext cx="9777575" cy="369332"/>
              </a:xfrm>
              <a:prstGeom prst="rect">
                <a:avLst/>
              </a:prstGeom>
              <a:blipFill>
                <a:blip r:embed="rId2"/>
                <a:stretch>
                  <a:fillRect l="-561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B881F6C-9E0B-4139-8318-0438A247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BDFD-80A7-4942-BAA0-C21981368D76}" type="slidenum">
              <a:rPr lang="zh-CN" altLang="en-US" smtClean="0"/>
              <a:t>7</a:t>
            </a:fld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AA5EF9F-7814-40AF-B1E3-CA270A9EFF36}"/>
              </a:ext>
            </a:extLst>
          </p:cNvPr>
          <p:cNvCxnSpPr>
            <a:cxnSpLocks/>
          </p:cNvCxnSpPr>
          <p:nvPr/>
        </p:nvCxnSpPr>
        <p:spPr>
          <a:xfrm>
            <a:off x="773985" y="841717"/>
            <a:ext cx="39144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D4FB5323-0975-4A8F-A60E-DBFFC0CC6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57" y="2231140"/>
            <a:ext cx="4699429" cy="378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6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F36C1C-A58C-46A1-AF88-D6AE3A4F2AD9}"/>
              </a:ext>
            </a:extLst>
          </p:cNvPr>
          <p:cNvSpPr txBox="1"/>
          <p:nvPr/>
        </p:nvSpPr>
        <p:spPr>
          <a:xfrm>
            <a:off x="671242" y="318497"/>
            <a:ext cx="315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future work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E75E2D-25C0-449F-A836-606528AE0E99}"/>
              </a:ext>
            </a:extLst>
          </p:cNvPr>
          <p:cNvSpPr txBox="1"/>
          <p:nvPr/>
        </p:nvSpPr>
        <p:spPr>
          <a:xfrm>
            <a:off x="773985" y="1078787"/>
            <a:ext cx="97775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Some future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can be concluded as follows.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assumption made in the first sub-problem is strong and need to be relaxed if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beamforming is energy-efficient compared to digital beamforming. It is persuasive to show our method outperforms digital beamforming in terms of energy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method is computationally complex when size of antenna arrays becomes large. Therefore, a modified method need to be designed for large antenna arrays.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B881F6C-9E0B-4139-8318-0438A247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BDFD-80A7-4942-BAA0-C21981368D76}" type="slidenum">
              <a:rPr lang="zh-CN" altLang="en-US" smtClean="0"/>
              <a:t>8</a:t>
            </a:fld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AA5EF9F-7814-40AF-B1E3-CA270A9EFF36}"/>
              </a:ext>
            </a:extLst>
          </p:cNvPr>
          <p:cNvCxnSpPr>
            <a:cxnSpLocks/>
          </p:cNvCxnSpPr>
          <p:nvPr/>
        </p:nvCxnSpPr>
        <p:spPr>
          <a:xfrm>
            <a:off x="773985" y="841717"/>
            <a:ext cx="39144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78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F36C1C-A58C-46A1-AF88-D6AE3A4F2AD9}"/>
              </a:ext>
            </a:extLst>
          </p:cNvPr>
          <p:cNvSpPr txBox="1"/>
          <p:nvPr/>
        </p:nvSpPr>
        <p:spPr>
          <a:xfrm>
            <a:off x="1482903" y="2828835"/>
            <a:ext cx="9226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listening!</a:t>
            </a:r>
            <a:endParaRPr lang="zh-CN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E75E2D-25C0-449F-A836-606528AE0E99}"/>
              </a:ext>
            </a:extLst>
          </p:cNvPr>
          <p:cNvSpPr txBox="1"/>
          <p:nvPr/>
        </p:nvSpPr>
        <p:spPr>
          <a:xfrm>
            <a:off x="9246742" y="5630238"/>
            <a:ext cx="244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Speaker: Qian Ding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136052-3AB8-4F92-B870-2F6E35E9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75" y="99667"/>
            <a:ext cx="2434125" cy="1517525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B881F6C-9E0B-4139-8318-0438A247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0702BDFD-80A7-4942-BAA0-C21981368D76}" type="slidenum">
              <a:rPr lang="zh-CN" altLang="en-US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864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540</Words>
  <Application>Microsoft Office PowerPoint</Application>
  <PresentationFormat>宽屏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Ding,Qian</dc:creator>
  <cp:lastModifiedBy>Ding,Qian</cp:lastModifiedBy>
  <cp:revision>71</cp:revision>
  <dcterms:created xsi:type="dcterms:W3CDTF">2022-10-16T07:27:52Z</dcterms:created>
  <dcterms:modified xsi:type="dcterms:W3CDTF">2022-10-17T08:42:31Z</dcterms:modified>
</cp:coreProperties>
</file>