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8" r:id="rId3"/>
    <p:sldId id="270" r:id="rId4"/>
    <p:sldId id="279" r:id="rId5"/>
    <p:sldId id="280" r:id="rId6"/>
    <p:sldId id="281" r:id="rId7"/>
    <p:sldId id="282" r:id="rId8"/>
    <p:sldId id="273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1977" autoAdjust="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EF3EA-8A91-475C-9DBE-640F4CA9F05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566F6-D33B-4650-B8A6-2AD055845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18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使用的是</a:t>
            </a:r>
            <a:r>
              <a:rPr lang="en-US" altLang="zh-CN" dirty="0"/>
              <a:t>TD(0)</a:t>
            </a:r>
            <a:r>
              <a:rPr lang="zh-CN" altLang="en-US" dirty="0"/>
              <a:t>最标准的</a:t>
            </a:r>
            <a:r>
              <a:rPr lang="en-US" altLang="zh-CN" dirty="0"/>
              <a:t>policy gradient  </a:t>
            </a:r>
          </a:p>
          <a:p>
            <a:r>
              <a:rPr lang="en-US" altLang="zh-CN" dirty="0"/>
              <a:t>I. </a:t>
            </a:r>
            <a:r>
              <a:rPr lang="en-US" altLang="zh-CN" dirty="0" err="1"/>
              <a:t>Grondman</a:t>
            </a:r>
            <a:r>
              <a:rPr lang="en-US" altLang="zh-CN" dirty="0"/>
              <a:t>, L. </a:t>
            </a:r>
            <a:r>
              <a:rPr lang="en-US" altLang="zh-CN" dirty="0" err="1"/>
              <a:t>Busoniu</a:t>
            </a:r>
            <a:r>
              <a:rPr lang="en-US" altLang="zh-CN" dirty="0"/>
              <a:t>, G. A. D. Lopes and R. </a:t>
            </a:r>
            <a:r>
              <a:rPr lang="en-US" altLang="zh-CN" dirty="0" err="1"/>
              <a:t>Babuska</a:t>
            </a:r>
            <a:r>
              <a:rPr lang="en-US" altLang="zh-CN" dirty="0"/>
              <a:t>, "A Survey of Actor-Critic Reinforcement Learning: Standard and Natural Policy Gradients," in IEEE Transactions on Systems, Man, and Cybernetics, Part C (Applications and Reviews), vol. 42, no. 6, pp. 1291-1307, Nov. 2012, </a:t>
            </a:r>
            <a:r>
              <a:rPr lang="en-US" altLang="zh-CN" dirty="0" err="1"/>
              <a:t>doi</a:t>
            </a:r>
            <a:r>
              <a:rPr lang="en-US" altLang="zh-CN" dirty="0"/>
              <a:t>: 10.1109/TSMCC.2012.2218595.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919-0646-425D-8314-00E8E0F824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6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566F6-D33B-4650-B8A6-2AD0558450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566F6-D33B-4650-B8A6-2AD0558450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9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566F6-D33B-4650-B8A6-2AD0558450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8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566F6-D33B-4650-B8A6-2AD0558450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1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566F6-D33B-4650-B8A6-2AD0558450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06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566F6-D33B-4650-B8A6-2AD05584509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3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98CD2-40AD-4AD9-A462-2A69A1D0E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CCDB5B-D7B5-4891-95F3-6704D2EDE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F3E21-F1E2-4393-AC5C-40191934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2D1-8F92-435B-A573-5598CDD668C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95991-2463-4086-BBFE-DC99122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E73B4-205E-401B-B984-78836614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8624-B311-4D9E-93F5-1058FB95D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1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CEB3C-95A0-4DD8-A6A2-4963887E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15887-276C-4BA3-A4BB-654B25DC8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4A043-2D7E-4429-85BA-163F2038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2D1-8F92-435B-A573-5598CDD668C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D1495-3FDF-4355-B935-AC9DF659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C6172-9C47-4C19-8B73-B6C1F200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8624-B311-4D9E-93F5-1058FB95D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24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0FA78-06C9-40D5-98B8-CA0CFC30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FF4A5-FDD0-4F8C-A929-A8F4ABDFE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B5EEB-F0A8-4241-B834-FF23FECD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2D1-8F92-435B-A573-5598CDD668C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B3BAD-45D6-4FE5-AB2A-4ABD81E7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7A493-3322-4D88-B8DD-3019F2A8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8624-B311-4D9E-93F5-1058FB95D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5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6D708-E382-4FF7-952C-532AEE9F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1C716-6B4A-4635-8C2A-5C0D6498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C9F0D-0433-4FE0-9098-F7CEB218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2D1-8F92-435B-A573-5598CDD668C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2AFDC-AEB1-4EEF-9046-FE568E66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881B5-EAFD-4487-BADA-3C9D7B75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8624-B311-4D9E-93F5-1058FB95D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1FB55-CB03-4077-A10F-AB06A0C5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BCD9D9-0B74-4A03-8B1E-BD176ED29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4E66A-1819-4A0A-AED1-BEB73D6C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2D1-8F92-435B-A573-5598CDD668C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D1AFC-091F-4AC0-9258-47D3EC33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FBB25-7393-4D6B-AEBA-5E3576DA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8624-B311-4D9E-93F5-1058FB95D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8DF0-F3A2-44ED-9B0E-41107D58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C369F-8043-4E79-B83B-E944BFF16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046102-4F8E-4E1B-AC91-30AF5B89E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1DCEC-BDE6-4BB5-BFC2-7D8EF51E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2D1-8F92-435B-A573-5598CDD668C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1085A-BF08-45E2-A217-A1CA6F91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570CA-51BD-4B21-A44E-F6DF4C5B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8624-B311-4D9E-93F5-1058FB95D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3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4A8D2-0511-4296-9CBF-B62AD2CF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B57670-DFF4-4680-A69A-67FE99F5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77E16B-A77B-4D4C-A580-7034D0ABD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389024-0CA9-4447-8C89-0C02E3AB0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A99CEE-FB88-498D-9E70-3720219FD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3C3552-3673-456A-8985-E7057D0B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2D1-8F92-435B-A573-5598CDD668C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6DBF6D-7A12-48E3-B4B4-6D607EB3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2D1AAE-DC90-4444-BCE9-86C6EED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8624-B311-4D9E-93F5-1058FB95D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5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483E5-0ADF-4D40-8B84-404FD0D1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42F596-C1C3-40C8-891A-C120234E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2D1-8F92-435B-A573-5598CDD668C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8FF0C-2D9C-4220-9038-B6BBF200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D84480-61B7-4F43-922B-3BFF335A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8624-B311-4D9E-93F5-1058FB95D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0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D3639C-9FE5-4308-A61A-2C54E1F1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2D1-8F92-435B-A573-5598CDD668C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9E1E20-5F8B-440D-ABD0-C5D8C032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0549F8-6BDE-45E4-8FC1-A6B61296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8624-B311-4D9E-93F5-1058FB95D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4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8C446-7F16-4677-94A5-B1E237C9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12825-86F6-490E-92F2-CC1B8321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B0C2CC-ACD7-41EF-8432-1995DEE7E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83734-3AF6-4D17-ACD8-11B4EEC7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2D1-8F92-435B-A573-5598CDD668C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718919-5F01-4BB0-97A0-64D358E7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D1C1A-FCA9-4E0D-8CD0-C4646A1D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8624-B311-4D9E-93F5-1058FB95D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6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857E8-D8F0-4B9C-89D0-17BA3C28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86F23A-96E8-48E1-9612-DE6DF171E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66921-6E39-4B73-8EAE-3AA6E6A65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715F3-E9B7-4388-8F14-C33D408B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2D1-8F92-435B-A573-5598CDD668C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C5D35-91DA-4BE2-9806-81DBFBCA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6B25F-7DD3-46D2-BEFD-43CDC32B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8624-B311-4D9E-93F5-1058FB95D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25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BB4F9B-D3C9-4CF0-9E28-C5354CE8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F5B08-EEA5-4329-9C1D-1FDCB03A7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616F6-73B7-4215-9EC8-AF3F8A71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52D1-8F92-435B-A573-5598CDD668C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7C3DC-9FE8-4DAA-B641-1B2BF4F5E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C9B48-CB54-4652-A323-39E185BEB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8624-B311-4D9E-93F5-1058FB95D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5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2890E-44C1-48D3-A27D-6B36B7972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38" y="376637"/>
            <a:ext cx="11878323" cy="3866887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RL+</a:t>
            </a:r>
            <a:r>
              <a:rPr lang="zh-CN" altLang="en-US" sz="4800" dirty="0"/>
              <a:t>非奇异终端滑模</a:t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5447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7CCF82B-FDDC-443E-8B06-C3EC292F75F4}"/>
              </a:ext>
            </a:extLst>
          </p:cNvPr>
          <p:cNvCxnSpPr/>
          <p:nvPr/>
        </p:nvCxnSpPr>
        <p:spPr>
          <a:xfrm>
            <a:off x="5877017" y="587173"/>
            <a:ext cx="0" cy="592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C6146-8870-41A8-90D8-22F965E9720F}"/>
              </a:ext>
            </a:extLst>
          </p:cNvPr>
          <p:cNvSpPr txBox="1"/>
          <p:nvPr/>
        </p:nvSpPr>
        <p:spPr>
          <a:xfrm>
            <a:off x="287669" y="287892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SMC+RL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7BE69B-8CF6-4ECB-822D-66C42F994361}"/>
              </a:ext>
            </a:extLst>
          </p:cNvPr>
          <p:cNvSpPr txBox="1"/>
          <p:nvPr/>
        </p:nvSpPr>
        <p:spPr>
          <a:xfrm>
            <a:off x="6096000" y="280780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Pure SMC</a:t>
            </a: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9CD6322-5B54-47CA-BF99-03069D0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19" y="920165"/>
            <a:ext cx="37814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A535137-D662-415B-832B-BF0CD113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4" y="3805445"/>
            <a:ext cx="37528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3A63AC93-43EC-47E3-B77B-2E37745CC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9" y="3805445"/>
            <a:ext cx="38100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1855023-9339-4E0C-B1FD-BCBF25007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6" y="920165"/>
            <a:ext cx="37814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1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7CCF82B-FDDC-443E-8B06-C3EC292F75F4}"/>
              </a:ext>
            </a:extLst>
          </p:cNvPr>
          <p:cNvCxnSpPr/>
          <p:nvPr/>
        </p:nvCxnSpPr>
        <p:spPr>
          <a:xfrm>
            <a:off x="5877017" y="587173"/>
            <a:ext cx="0" cy="592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C6146-8870-41A8-90D8-22F965E9720F}"/>
              </a:ext>
            </a:extLst>
          </p:cNvPr>
          <p:cNvSpPr txBox="1"/>
          <p:nvPr/>
        </p:nvSpPr>
        <p:spPr>
          <a:xfrm>
            <a:off x="287669" y="287892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SMC+RL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7BE69B-8CF6-4ECB-822D-66C42F994361}"/>
              </a:ext>
            </a:extLst>
          </p:cNvPr>
          <p:cNvSpPr txBox="1"/>
          <p:nvPr/>
        </p:nvSpPr>
        <p:spPr>
          <a:xfrm>
            <a:off x="6096000" y="280780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Pure SMC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49DA23-0E1F-4CB1-A4FF-EB8E64119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19" y="1048503"/>
            <a:ext cx="37528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A71D497-2D9C-4962-8347-7D07D368C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36" y="1048503"/>
            <a:ext cx="36576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56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48506-7115-45B0-BBE5-BE9C7A558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0145"/>
            <a:ext cx="9144000" cy="1280110"/>
          </a:xfrm>
        </p:spPr>
        <p:txBody>
          <a:bodyPr/>
          <a:lstStyle/>
          <a:p>
            <a:r>
              <a:rPr lang="zh-CN" altLang="en-US" dirty="0"/>
              <a:t>初步结论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DD6498-A5CB-425B-B1F0-B0F629B98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加入</a:t>
            </a:r>
            <a:r>
              <a:rPr lang="en-US" altLang="zh-CN" dirty="0"/>
              <a:t>RL</a:t>
            </a:r>
            <a:r>
              <a:rPr lang="zh-CN" altLang="en-US" dirty="0"/>
              <a:t>之后收敛时间大大减少，平衡点附近误差减小，能有效抑制扰动。代价是控制力矩输出增大。</a:t>
            </a:r>
          </a:p>
        </p:txBody>
      </p:sp>
    </p:spTree>
    <p:extLst>
      <p:ext uri="{BB962C8B-B14F-4D97-AF65-F5344CB8AC3E}">
        <p14:creationId xmlns:p14="http://schemas.microsoft.com/office/powerpoint/2010/main" val="11757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602985"/>
                <a:ext cx="10947400" cy="56520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x1</a:t>
                </a:r>
                <a:r>
                  <a:rPr lang="zh-CN" altLang="en-US" dirty="0"/>
                  <a:t>角度 </a:t>
                </a:r>
                <a:r>
                  <a:rPr lang="en-US" altLang="zh-CN" dirty="0"/>
                  <a:t>x2</a:t>
                </a:r>
                <a:r>
                  <a:rPr lang="zh-CN" altLang="en-US" dirty="0"/>
                  <a:t>角速度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   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滑模面</a:t>
                </a:r>
                <a:r>
                  <a:rPr lang="en-US" altLang="zh-CN" dirty="0"/>
                  <a:t>s=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𝑖𝑔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  </a:t>
                </a:r>
                <a:r>
                  <a:rPr lang="zh-CN" altLang="en-US" b="0" dirty="0"/>
                  <a:t>选取</a:t>
                </a:r>
                <a:r>
                  <a:rPr lang="en-US" altLang="zh-CN" b="0" dirty="0"/>
                  <a:t>p=0.8</a:t>
                </a:r>
              </a:p>
              <a:p>
                <a:endParaRPr lang="en-US" altLang="zh-CN" b="0" dirty="0"/>
              </a:p>
              <a:p>
                <a:r>
                  <a:rPr lang="zh-CN" altLang="en-US" b="0" dirty="0"/>
                  <a:t>设计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̇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𝑖𝑔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dirty="0"/>
                  <a:t> 选取</a:t>
                </a:r>
                <a:r>
                  <a:rPr lang="en-US" altLang="zh-CN" dirty="0"/>
                  <a:t>g=1.8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602985"/>
                <a:ext cx="10947400" cy="5652030"/>
              </a:xfrm>
              <a:blipFill>
                <a:blip r:embed="rId2"/>
                <a:stretch>
                  <a:fillRect l="-1002" t="-2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69F922-9C5D-4315-884D-3295D044FFF0}"/>
                  </a:ext>
                </a:extLst>
              </p:cNvPr>
              <p:cNvSpPr txBox="1"/>
              <p:nvPr/>
            </p:nvSpPr>
            <p:spPr>
              <a:xfrm>
                <a:off x="5331372" y="1080430"/>
                <a:ext cx="6096000" cy="996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69F922-9C5D-4315-884D-3295D044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72" y="1080430"/>
                <a:ext cx="6096000" cy="996170"/>
              </a:xfrm>
              <a:prstGeom prst="rect">
                <a:avLst/>
              </a:prstGeom>
              <a:blipFill>
                <a:blip r:embed="rId3"/>
                <a:stretch>
                  <a:fillRect t="-10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59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602985"/>
                <a:ext cx="11176000" cy="58188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跟踪目标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zh-CN" dirty="0"/>
                      <m:t>sin</m:t>
                    </m:r>
                  </m:oMath>
                </a14:m>
                <a:r>
                  <a:rPr lang="en-US" altLang="zh-CN" dirty="0"/>
                  <a:t>(2t), sin(3t)]’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Reward: sigmoid</a:t>
                </a:r>
                <a:r>
                  <a:rPr lang="zh-CN" altLang="en-US" dirty="0"/>
                  <a:t>函数</a:t>
                </a:r>
                <a:r>
                  <a:rPr lang="en-US" altLang="zh-CN" dirty="0"/>
                  <a:t>×</a:t>
                </a:r>
                <a:r>
                  <a:rPr lang="zh-CN" altLang="en-US" dirty="0"/>
                  <a:t>幅值（设置为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扰动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_×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⁡(10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, F_=1</a:t>
                </a:r>
              </a:p>
              <a:p>
                <a:r>
                  <a:rPr lang="en-US" altLang="zh-CN" dirty="0"/>
                  <a:t>Critic</a:t>
                </a:r>
                <a:r>
                  <a:rPr lang="zh-CN" altLang="en-US" dirty="0"/>
                  <a:t>更新  循环最小二乘                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dirty="0"/>
                  <a:t>RBF</a:t>
                </a:r>
                <a:r>
                  <a:rPr lang="zh-CN" altLang="en-US" dirty="0"/>
                  <a:t>网络中间节点的输出</a:t>
                </a:r>
                <a:endParaRPr lang="en-US" altLang="zh-CN" b="0" dirty="0"/>
              </a:p>
              <a:p>
                <a:r>
                  <a:rPr lang="en-US" altLang="zh-CN" dirty="0"/>
                  <a:t>Actor</a:t>
                </a:r>
                <a:r>
                  <a:rPr lang="zh-CN" altLang="en-US" dirty="0"/>
                  <a:t>更新  </a:t>
                </a:r>
                <a:r>
                  <a:rPr lang="en-US" altLang="zh-CN" dirty="0"/>
                  <a:t>TD(0)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policy gradient </a:t>
                </a:r>
              </a:p>
              <a:p>
                <a:endParaRPr lang="en-US" altLang="zh-CN" b="0" dirty="0"/>
              </a:p>
              <a:p>
                <a:r>
                  <a:rPr lang="en-US" altLang="zh-CN" dirty="0"/>
                  <a:t>AC</a:t>
                </a:r>
                <a:r>
                  <a:rPr lang="zh-CN" altLang="en-US" dirty="0"/>
                  <a:t>网络都采用了</a:t>
                </a:r>
                <a:r>
                  <a:rPr lang="en-US" altLang="zh-CN" dirty="0"/>
                  <a:t>RBF</a:t>
                </a:r>
                <a:r>
                  <a:rPr lang="zh-CN" altLang="en-US" dirty="0"/>
                  <a:t>二输入单输出网络，中间节点数量</a:t>
                </a:r>
                <a:r>
                  <a:rPr lang="en-US" altLang="zh-CN" dirty="0"/>
                  <a:t>25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RBF</a:t>
                </a:r>
                <a:r>
                  <a:rPr lang="zh-CN" altLang="en-US" dirty="0"/>
                  <a:t>的中心向量是均匀分布在</a:t>
                </a:r>
                <a:r>
                  <a:rPr lang="en-US" altLang="zh-CN" dirty="0"/>
                  <a:t>-10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向量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602985"/>
                <a:ext cx="11176000" cy="5818836"/>
              </a:xfrm>
              <a:blipFill>
                <a:blip r:embed="rId3"/>
                <a:stretch>
                  <a:fillRect l="-982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B4B5F9-3DA2-48E7-ADD4-C483F0C5C925}"/>
                  </a:ext>
                </a:extLst>
              </p:cNvPr>
              <p:cNvSpPr txBox="1"/>
              <p:nvPr/>
            </p:nvSpPr>
            <p:spPr>
              <a:xfrm>
                <a:off x="6523431" y="3709129"/>
                <a:ext cx="335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学习速率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0.08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B4B5F9-3DA2-48E7-ADD4-C483F0C5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431" y="3709129"/>
                <a:ext cx="3358505" cy="369332"/>
              </a:xfrm>
              <a:prstGeom prst="rect">
                <a:avLst/>
              </a:prstGeom>
              <a:blipFill>
                <a:blip r:embed="rId4"/>
                <a:stretch>
                  <a:fillRect l="-145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8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E04BB-8D6C-4D4D-BC91-E1F8F3D58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TD(0) policy gradient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10A14-C2B1-4DB1-AE6F-1A1229685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8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2207AB3-B7D1-4788-A1F4-4F1465D3B077}"/>
              </a:ext>
            </a:extLst>
          </p:cNvPr>
          <p:cNvCxnSpPr/>
          <p:nvPr/>
        </p:nvCxnSpPr>
        <p:spPr>
          <a:xfrm>
            <a:off x="5877017" y="587173"/>
            <a:ext cx="0" cy="592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CC90A78-7538-4D61-B5CA-20AAAE3781D3}"/>
              </a:ext>
            </a:extLst>
          </p:cNvPr>
          <p:cNvSpPr txBox="1"/>
          <p:nvPr/>
        </p:nvSpPr>
        <p:spPr>
          <a:xfrm>
            <a:off x="287669" y="287892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SMC+RL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B1E1A8-BE15-490F-AE26-85F650670BAB}"/>
              </a:ext>
            </a:extLst>
          </p:cNvPr>
          <p:cNvSpPr txBox="1"/>
          <p:nvPr/>
        </p:nvSpPr>
        <p:spPr>
          <a:xfrm>
            <a:off x="196770" y="1709584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局部放大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C073E5-F78D-4090-AFE5-F5417C56A165}"/>
              </a:ext>
            </a:extLst>
          </p:cNvPr>
          <p:cNvSpPr txBox="1"/>
          <p:nvPr/>
        </p:nvSpPr>
        <p:spPr>
          <a:xfrm>
            <a:off x="316063" y="4666025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419611-4516-4953-B48A-BFA22F03A1F5}"/>
              </a:ext>
            </a:extLst>
          </p:cNvPr>
          <p:cNvSpPr txBox="1"/>
          <p:nvPr/>
        </p:nvSpPr>
        <p:spPr>
          <a:xfrm>
            <a:off x="6096000" y="280780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Pure SMC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101A2E-4EF8-444F-8E88-80754872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24" y="3735942"/>
            <a:ext cx="3619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C5553CEA-B6E9-4AF5-844A-3ED194D65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174" y="964167"/>
            <a:ext cx="36766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3E65B16-181A-4BFE-AF24-AAD2A9E13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74" y="3798333"/>
            <a:ext cx="3619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7ED6947-7105-48EF-9427-BA6D1D0DB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24" y="964166"/>
            <a:ext cx="36766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1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7CCF82B-FDDC-443E-8B06-C3EC292F75F4}"/>
              </a:ext>
            </a:extLst>
          </p:cNvPr>
          <p:cNvCxnSpPr/>
          <p:nvPr/>
        </p:nvCxnSpPr>
        <p:spPr>
          <a:xfrm>
            <a:off x="5877017" y="587173"/>
            <a:ext cx="0" cy="592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C6146-8870-41A8-90D8-22F965E9720F}"/>
              </a:ext>
            </a:extLst>
          </p:cNvPr>
          <p:cNvSpPr txBox="1"/>
          <p:nvPr/>
        </p:nvSpPr>
        <p:spPr>
          <a:xfrm>
            <a:off x="287669" y="287892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SMC+RL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7BE69B-8CF6-4ECB-822D-66C42F994361}"/>
              </a:ext>
            </a:extLst>
          </p:cNvPr>
          <p:cNvSpPr txBox="1"/>
          <p:nvPr/>
        </p:nvSpPr>
        <p:spPr>
          <a:xfrm>
            <a:off x="6096000" y="280780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Pure SMC</a:t>
            </a: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9CD6322-5B54-47CA-BF99-03069D0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19" y="920165"/>
            <a:ext cx="37814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A535137-D662-415B-832B-BF0CD113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4" y="3805445"/>
            <a:ext cx="37528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B7DF211-3128-4459-933B-F6C2EEEF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9" y="845447"/>
            <a:ext cx="37814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EC391D7-BFD1-4A80-A4FD-A85339FD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6" y="3768140"/>
            <a:ext cx="38100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86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7CCF82B-FDDC-443E-8B06-C3EC292F75F4}"/>
              </a:ext>
            </a:extLst>
          </p:cNvPr>
          <p:cNvCxnSpPr/>
          <p:nvPr/>
        </p:nvCxnSpPr>
        <p:spPr>
          <a:xfrm>
            <a:off x="5877017" y="587173"/>
            <a:ext cx="0" cy="592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C6146-8870-41A8-90D8-22F965E9720F}"/>
              </a:ext>
            </a:extLst>
          </p:cNvPr>
          <p:cNvSpPr txBox="1"/>
          <p:nvPr/>
        </p:nvSpPr>
        <p:spPr>
          <a:xfrm>
            <a:off x="287669" y="287892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SMC+RL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7BE69B-8CF6-4ECB-822D-66C42F994361}"/>
              </a:ext>
            </a:extLst>
          </p:cNvPr>
          <p:cNvSpPr txBox="1"/>
          <p:nvPr/>
        </p:nvSpPr>
        <p:spPr>
          <a:xfrm>
            <a:off x="6096000" y="280780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Pure SMC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49DA23-0E1F-4CB1-A4FF-EB8E64119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19" y="1048503"/>
            <a:ext cx="37528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023151B-86E1-4E33-9596-80A48EF6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61" y="1048503"/>
            <a:ext cx="36576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5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E04BB-8D6C-4D4D-BC91-E1F8F3D58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使用循环最小二乘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10A14-C2B1-4DB1-AE6F-1A1229685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9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2207AB3-B7D1-4788-A1F4-4F1465D3B077}"/>
              </a:ext>
            </a:extLst>
          </p:cNvPr>
          <p:cNvCxnSpPr/>
          <p:nvPr/>
        </p:nvCxnSpPr>
        <p:spPr>
          <a:xfrm>
            <a:off x="5877017" y="587173"/>
            <a:ext cx="0" cy="592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CC90A78-7538-4D61-B5CA-20AAAE3781D3}"/>
              </a:ext>
            </a:extLst>
          </p:cNvPr>
          <p:cNvSpPr txBox="1"/>
          <p:nvPr/>
        </p:nvSpPr>
        <p:spPr>
          <a:xfrm>
            <a:off x="287669" y="287892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SMC+RL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B1E1A8-BE15-490F-AE26-85F650670BAB}"/>
              </a:ext>
            </a:extLst>
          </p:cNvPr>
          <p:cNvSpPr txBox="1"/>
          <p:nvPr/>
        </p:nvSpPr>
        <p:spPr>
          <a:xfrm>
            <a:off x="196770" y="1709584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局部放大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C073E5-F78D-4090-AFE5-F5417C56A165}"/>
              </a:ext>
            </a:extLst>
          </p:cNvPr>
          <p:cNvSpPr txBox="1"/>
          <p:nvPr/>
        </p:nvSpPr>
        <p:spPr>
          <a:xfrm>
            <a:off x="316063" y="4666025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419611-4516-4953-B48A-BFA22F03A1F5}"/>
              </a:ext>
            </a:extLst>
          </p:cNvPr>
          <p:cNvSpPr txBox="1"/>
          <p:nvPr/>
        </p:nvSpPr>
        <p:spPr>
          <a:xfrm>
            <a:off x="6096000" y="280780"/>
            <a:ext cx="14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Pure SMC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101A2E-4EF8-444F-8E88-80754872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24" y="3735942"/>
            <a:ext cx="3619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C5553CEA-B6E9-4AF5-844A-3ED194D65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174" y="964167"/>
            <a:ext cx="36766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B9F91DD0-9351-4B56-A88D-EC6BFE9BD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62" y="964167"/>
            <a:ext cx="37433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55629055-8627-4C27-AA35-580249DFE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99" y="3735941"/>
            <a:ext cx="35242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76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353</Words>
  <Application>Microsoft Office PowerPoint</Application>
  <PresentationFormat>宽屏</PresentationFormat>
  <Paragraphs>55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RL+非奇异终端滑模 </vt:lpstr>
      <vt:lpstr>PowerPoint 演示文稿</vt:lpstr>
      <vt:lpstr>PowerPoint 演示文稿</vt:lpstr>
      <vt:lpstr>使用TD(0) policy gradient</vt:lpstr>
      <vt:lpstr>PowerPoint 演示文稿</vt:lpstr>
      <vt:lpstr>PowerPoint 演示文稿</vt:lpstr>
      <vt:lpstr>PowerPoint 演示文稿</vt:lpstr>
      <vt:lpstr>使用循环最小二乘</vt:lpstr>
      <vt:lpstr>PowerPoint 演示文稿</vt:lpstr>
      <vt:lpstr>PowerPoint 演示文稿</vt:lpstr>
      <vt:lpstr>PowerPoint 演示文稿</vt:lpstr>
      <vt:lpstr>初步结论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RL+非奇异终端滑模 </dc:title>
  <dc:creator>Ray Andy</dc:creator>
  <cp:lastModifiedBy>Ray Andy</cp:lastModifiedBy>
  <cp:revision>23</cp:revision>
  <dcterms:created xsi:type="dcterms:W3CDTF">2021-03-07T10:28:41Z</dcterms:created>
  <dcterms:modified xsi:type="dcterms:W3CDTF">2021-03-08T05:29:39Z</dcterms:modified>
</cp:coreProperties>
</file>