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7" r:id="rId3"/>
    <p:sldId id="257" r:id="rId4"/>
    <p:sldId id="258" r:id="rId5"/>
    <p:sldId id="259" r:id="rId6"/>
    <p:sldId id="268" r:id="rId7"/>
    <p:sldId id="269" r:id="rId8"/>
    <p:sldId id="271" r:id="rId9"/>
    <p:sldId id="27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5244" autoAdjust="0"/>
  </p:normalViewPr>
  <p:slideViewPr>
    <p:cSldViewPr snapToGrid="0">
      <p:cViewPr varScale="1">
        <p:scale>
          <a:sx n="82" d="100"/>
          <a:sy n="82" d="100"/>
        </p:scale>
        <p:origin x="57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443F65-D15F-4D93-B804-6A98E6FD52C6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9919-0646-425D-8314-00E8E0F82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666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58A986-509E-4CAF-9135-5AC4D0963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AA923B-E8F7-4731-9D08-10D3A7832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0EC917-E6A6-4404-8076-C86184FB3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E3F1-AD05-4165-9EAA-00A0C6C4AA99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C9F545-FA52-49C6-A9EC-D5D44DE5F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47E041-F75C-497C-9BC9-2CC3F7F85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68D1-D8A9-455A-8062-6E09B54A3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557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2CAA2-2329-4DE0-B852-8570823CA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37C0EE-0734-4D61-B57D-D550F78DA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A56E72-661A-4F54-833C-EE7978D91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E3F1-AD05-4165-9EAA-00A0C6C4AA99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2343DB-C0A6-4BA9-B68C-B7CE07F03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742000-733E-4FCD-96DC-332EEC78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68D1-D8A9-455A-8062-6E09B54A3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598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9A0DDD-64B7-43E2-965E-544567053B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2309A6-DA1C-45B3-B4F8-86FB31A8D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4E1124-ECE1-4992-80C3-F5128C6BB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E3F1-AD05-4165-9EAA-00A0C6C4AA99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042F3D-177E-46AC-B15A-6425B3D8A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EAC7BB-B668-4E94-8E6B-1CE5B195B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68D1-D8A9-455A-8062-6E09B54A3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15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7C827-1809-44D2-93B1-8C912E9AF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077E9-4F40-4D90-B8DB-7C5DF55EF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D0811C-CF3E-4393-ABA5-ED5E42594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E3F1-AD05-4165-9EAA-00A0C6C4AA99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5385A0-E045-4764-AC48-5DA44CA90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109935-849E-4C17-9974-074A537A8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68D1-D8A9-455A-8062-6E09B54A3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071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92BE7-7199-4CF5-AA4A-8CDC20066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A80350-990E-4E3F-A0DA-FC9A962E3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D95F62-E6C0-45B5-88B0-28838F835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E3F1-AD05-4165-9EAA-00A0C6C4AA99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D61056-DC02-427E-8BEE-36BD6F3AB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FE5D3C-B66E-4E59-A358-51FEBAA13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68D1-D8A9-455A-8062-6E09B54A3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464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FC371-5007-4A62-9873-6CD863FA8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4EF3A3-4241-4823-AC70-77E580FD2F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59684D-B876-43F0-901A-258397709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7F1417-3C7A-49D4-8B9F-76EAB0C0B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E3F1-AD05-4165-9EAA-00A0C6C4AA99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3A11E3-1E62-4129-BE0F-82A571EC3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8C8CD4-32AE-4416-9FCC-926F48EEC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68D1-D8A9-455A-8062-6E09B54A3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602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54073-A5BA-4221-BBB2-17621A2F5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BE4129-1AB9-47CA-A7FB-7CD058F55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0EB0F2-5E33-46A6-AC8F-55A5153A7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F647427-BE58-4729-83BD-ED4E5E0A0E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C61CE94-7F76-466D-A3E9-07AC0A01B3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B9D606-BBCC-46F8-9621-783A0560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E3F1-AD05-4165-9EAA-00A0C6C4AA99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5AF2AF-7296-4B47-80E2-3E6D2D480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9FF77F-E1A1-422E-8B02-742B11133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68D1-D8A9-455A-8062-6E09B54A3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428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1A78A4-3A9C-48AC-85BF-80008DED6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A097448-C95D-494D-B5A1-569F81971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E3F1-AD05-4165-9EAA-00A0C6C4AA99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45A8EB-7AB1-423A-880E-060127807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8C2264-2DFA-4D61-B757-77FDA9632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68D1-D8A9-455A-8062-6E09B54A3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572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DE8C76-0A86-4CBD-B4B7-4E66132D3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E3F1-AD05-4165-9EAA-00A0C6C4AA99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7A51A6-E861-4FD1-BD0C-715BD6E58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8A9B6F-FA4D-4CCD-ABC7-689644B04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68D1-D8A9-455A-8062-6E09B54A3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402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BF57C-C0D5-436D-915D-FA450BEF1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580334-A007-4BF8-AF4A-3E872551F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AF13B5-4331-4AC4-87B0-EB52764E3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F371D3-D361-48F0-B9EE-674AB4322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E3F1-AD05-4165-9EAA-00A0C6C4AA99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52EBAB-A252-4F8F-AAD0-18C1C87EC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414291-0099-403A-971B-6E93A2567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68D1-D8A9-455A-8062-6E09B54A3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23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16937-B924-4BE3-A858-624685595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35A688E-BAAF-4F45-9D3E-2F95126872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E88091-DF83-4A5A-90AA-A0F2FE00F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137117-2E3A-42AA-92EF-914960CBB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E3F1-AD05-4165-9EAA-00A0C6C4AA99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6ED1C1-459A-4F1D-9DD8-907939BD0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C0C420-0666-4B56-B9B9-7836389FE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68D1-D8A9-455A-8062-6E09B54A3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2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E9CACDB-EC16-4200-AF8A-C91259D36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EDCAD0-D4FA-4E99-8827-C9FB13475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F7335A-F2D8-413F-8C65-8863653C5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4E3F1-AD05-4165-9EAA-00A0C6C4AA99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4E4DDA-3848-4950-995F-DA1F57E339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4CAD84-0D7F-4128-BCAF-FCA9AA3C8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C68D1-D8A9-455A-8062-6E09B54A3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82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2890E-44C1-48D3-A27D-6B36B7972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838" y="376637"/>
            <a:ext cx="11878323" cy="3866887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U-SMC</a:t>
            </a:r>
            <a:br>
              <a:rPr lang="en-US" altLang="zh-CN" sz="4800" dirty="0"/>
            </a:br>
            <a:r>
              <a:rPr lang="en-US" altLang="zh-CN" sz="4800" dirty="0"/>
              <a:t>2021-05-04</a:t>
            </a:r>
            <a:br>
              <a:rPr lang="en-US" altLang="zh-CN" sz="4800" dirty="0"/>
            </a:b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354477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F8850F6-64A1-4216-9FED-5194EEBD69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6400" y="524933"/>
                <a:ext cx="10947400" cy="5652030"/>
              </a:xfrm>
            </p:spPr>
            <p:txBody>
              <a:bodyPr/>
              <a:lstStyle/>
              <a:p>
                <a:r>
                  <a:rPr lang="en-US" altLang="zh-CN" dirty="0"/>
                  <a:t>x1</a:t>
                </a:r>
                <a:r>
                  <a:rPr lang="zh-CN" altLang="en-US" dirty="0"/>
                  <a:t>角度 </a:t>
                </a:r>
                <a:r>
                  <a:rPr lang="en-US" altLang="zh-CN" dirty="0"/>
                  <a:t>x2</a:t>
                </a:r>
                <a:r>
                  <a:rPr lang="zh-CN" altLang="en-US" dirty="0"/>
                  <a:t>角速度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endParaRPr lang="en-US" altLang="zh-CN" dirty="0"/>
              </a:p>
              <a:p>
                <a:r>
                  <a:rPr lang="en-US" altLang="zh-CN" dirty="0"/>
                  <a:t>U-model </a:t>
                </a:r>
                <a:r>
                  <a:rPr lang="zh-CN" altLang="en-US" dirty="0"/>
                  <a:t>控制量：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acc>
                      <m:accPr>
                        <m:chr m:val="̈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G</m:t>
                    </m:r>
                  </m:oMath>
                </a14:m>
                <a:r>
                  <a:rPr lang="en-US" altLang="zh-CN" dirty="0"/>
                  <a:t>  </a:t>
                </a:r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dirty="0"/>
                  <a:t>是期望加速度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Invariant Plant: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num>
                      <m:den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+4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+4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F8850F6-64A1-4216-9FED-5194EEBD69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524933"/>
                <a:ext cx="10947400" cy="5652030"/>
              </a:xfrm>
              <a:blipFill>
                <a:blip r:embed="rId2"/>
                <a:stretch>
                  <a:fillRect l="-1002" t="-19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3819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F8850F6-64A1-4216-9FED-5194EEBD69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6400" y="524933"/>
                <a:ext cx="10947400" cy="5652030"/>
              </a:xfrm>
            </p:spPr>
            <p:txBody>
              <a:bodyPr/>
              <a:lstStyle/>
              <a:p>
                <a:r>
                  <a:rPr lang="en-US" altLang="zh-CN" dirty="0"/>
                  <a:t>x1</a:t>
                </a:r>
                <a:r>
                  <a:rPr lang="zh-CN" altLang="en-US" dirty="0"/>
                  <a:t>角度 </a:t>
                </a:r>
                <a:r>
                  <a:rPr lang="en-US" altLang="zh-CN" dirty="0"/>
                  <a:t>x2</a:t>
                </a:r>
                <a:r>
                  <a:rPr lang="zh-CN" altLang="en-US" dirty="0"/>
                  <a:t>角速度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扰动</m:t>
                    </m:r>
                  </m:oMath>
                </a14:m>
                <a:r>
                  <a:rPr lang="zh-CN" altLang="en-US" dirty="0"/>
                  <a:t>） 上界</a:t>
                </a:r>
                <a:r>
                  <a:rPr lang="en-US" altLang="zh-CN" dirty="0"/>
                  <a:t>F_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滑模面</a:t>
                </a:r>
                <a:r>
                  <a:rPr lang="en-US" altLang="zh-CN" dirty="0"/>
                  <a:t>s=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b="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b="0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 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为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reference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𝑠𝑖𝑔𝑛𝑎𝑙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acc>
                  </m:oMath>
                </a14:m>
                <a:endParaRPr lang="en-US" altLang="zh-CN" b="0" dirty="0"/>
              </a:p>
              <a:p>
                <a:endParaRPr lang="en-US" altLang="zh-CN" b="0" dirty="0"/>
              </a:p>
              <a:p>
                <a:r>
                  <a:rPr lang="zh-CN" altLang="en-US" b="0" dirty="0"/>
                  <a:t>设计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𝜂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sgn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̇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̈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 </a:t>
                </a:r>
              </a:p>
              <a:p>
                <a:r>
                  <a:rPr lang="zh-CN" altLang="en-US" dirty="0"/>
                  <a:t>且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en-US" altLang="zh-CN" dirty="0"/>
                      <m:t>F</m:t>
                    </m:r>
                    <m:r>
                      <m:rPr>
                        <m:nor/>
                      </m:rPr>
                      <a:rPr lang="en-US" altLang="zh-CN" dirty="0"/>
                      <m:t>_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F8850F6-64A1-4216-9FED-5194EEBD69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524933"/>
                <a:ext cx="10947400" cy="5652030"/>
              </a:xfrm>
              <a:blipFill>
                <a:blip r:embed="rId2"/>
                <a:stretch>
                  <a:fillRect l="-1002" t="-1942" b="-18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302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4C48134-2909-430F-B186-25E033B387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11966"/>
                <a:ext cx="10515600" cy="4351338"/>
              </a:xfrm>
            </p:spPr>
            <p:txBody>
              <a:bodyPr/>
              <a:lstStyle/>
              <a:p>
                <a:r>
                  <a:rPr lang="zh-CN" altLang="en-US" dirty="0"/>
                  <a:t>选取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zh-CN" sz="2800" dirty="0"/>
                  <a:t>=20 c1=10 c2=10  </a:t>
                </a:r>
                <a:r>
                  <a:rPr lang="zh-CN" altLang="en-US" dirty="0"/>
                  <a:t>扰动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为幅值</a:t>
                </a:r>
                <a:r>
                  <a:rPr lang="en-US" altLang="zh-CN" dirty="0"/>
                  <a:t>20</a:t>
                </a:r>
                <a:r>
                  <a:rPr lang="zh-CN" altLang="en-US" dirty="0"/>
                  <a:t>的随机数</a:t>
                </a:r>
                <a:endParaRPr lang="en-US" altLang="zh-CN" dirty="0"/>
              </a:p>
              <a:p>
                <a:r>
                  <a:rPr lang="en-US" altLang="zh-CN" dirty="0"/>
                  <a:t>Reference signal: step input</a:t>
                </a:r>
              </a:p>
              <a:p>
                <a:r>
                  <a:rPr lang="zh-CN" altLang="en-US" dirty="0"/>
                  <a:t>仿真时间</a:t>
                </a:r>
                <a:r>
                  <a:rPr lang="en-US" altLang="zh-CN" dirty="0"/>
                  <a:t>15s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sampling time 0.01s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4C48134-2909-430F-B186-25E033B387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11966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19EFF3A7-9AB0-4150-82BA-CBBBC676DC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168" y="2321984"/>
            <a:ext cx="5926360" cy="419078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BCFE897-4DE8-4952-878C-4ACAC260AAB9}"/>
              </a:ext>
            </a:extLst>
          </p:cNvPr>
          <p:cNvSpPr txBox="1"/>
          <p:nvPr/>
        </p:nvSpPr>
        <p:spPr>
          <a:xfrm>
            <a:off x="5064968" y="6303990"/>
            <a:ext cx="209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Fig. disturbance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8135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FC3E377-4B0A-41B3-8F72-1BE2E49B5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19" y="1592545"/>
            <a:ext cx="4343218" cy="304740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200D5C1-0C3E-4254-8501-04B1DBAF24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486" y="1592545"/>
            <a:ext cx="4316409" cy="3029529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B364C93-9E2C-4839-8168-EDA4045B14E7}"/>
              </a:ext>
            </a:extLst>
          </p:cNvPr>
          <p:cNvSpPr txBox="1"/>
          <p:nvPr/>
        </p:nvSpPr>
        <p:spPr>
          <a:xfrm>
            <a:off x="562947" y="517272"/>
            <a:ext cx="5533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b="1" dirty="0"/>
              <a:t>U-model control output (unstable)</a:t>
            </a:r>
            <a:endParaRPr lang="zh-CN" altLang="en-US" sz="2400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65E874E-F1DC-4155-9051-9DD7B9EDCD63}"/>
              </a:ext>
            </a:extLst>
          </p:cNvPr>
          <p:cNvSpPr txBox="1"/>
          <p:nvPr/>
        </p:nvSpPr>
        <p:spPr>
          <a:xfrm>
            <a:off x="2699656" y="4725603"/>
            <a:ext cx="209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Joint 1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7DEF633-FD91-4469-A634-E63B497EBD1F}"/>
              </a:ext>
            </a:extLst>
          </p:cNvPr>
          <p:cNvSpPr txBox="1"/>
          <p:nvPr/>
        </p:nvSpPr>
        <p:spPr>
          <a:xfrm>
            <a:off x="7862595" y="4725603"/>
            <a:ext cx="209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Joint 2</a:t>
            </a:r>
            <a:endParaRPr lang="zh-CN" altLang="en-US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0A00481-D107-4065-AF4B-ACA42ECFB58A}"/>
              </a:ext>
            </a:extLst>
          </p:cNvPr>
          <p:cNvCxnSpPr/>
          <p:nvPr/>
        </p:nvCxnSpPr>
        <p:spPr>
          <a:xfrm>
            <a:off x="9702413" y="701938"/>
            <a:ext cx="634482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CB685867-D98E-41F1-A677-D3A2184A1518}"/>
              </a:ext>
            </a:extLst>
          </p:cNvPr>
          <p:cNvSpPr txBox="1"/>
          <p:nvPr/>
        </p:nvSpPr>
        <p:spPr>
          <a:xfrm>
            <a:off x="10452283" y="517272"/>
            <a:ext cx="892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/>
              <a:t>output</a:t>
            </a:r>
            <a:endParaRPr lang="zh-CN" altLang="en-US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D8DD095B-01A0-4B50-9DB7-18F3E8B8D756}"/>
              </a:ext>
            </a:extLst>
          </p:cNvPr>
          <p:cNvCxnSpPr/>
          <p:nvPr/>
        </p:nvCxnSpPr>
        <p:spPr>
          <a:xfrm>
            <a:off x="9709944" y="1229738"/>
            <a:ext cx="634482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A66A0EB4-6C08-4DA7-86E8-C1AE469BA1DC}"/>
              </a:ext>
            </a:extLst>
          </p:cNvPr>
          <p:cNvSpPr txBox="1"/>
          <p:nvPr/>
        </p:nvSpPr>
        <p:spPr>
          <a:xfrm>
            <a:off x="10459814" y="1045072"/>
            <a:ext cx="1156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/>
              <a:t>reference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8762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A31241E-0123-44B6-8397-96D6649F6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091" y="976083"/>
            <a:ext cx="3990482" cy="29068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3D2ED38-6036-41F7-8114-23BF0F60D9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660" y="3899392"/>
            <a:ext cx="4016283" cy="289826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0428CF0-9FCA-4BE7-8422-152DC910FB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76083"/>
            <a:ext cx="3905106" cy="284694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55AF35B-54F5-4BFD-AF3B-BC67A7A65C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11768"/>
            <a:ext cx="3999084" cy="284694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A32B6A5-A88A-4197-9EE2-DEDAB4E0ADF0}"/>
              </a:ext>
            </a:extLst>
          </p:cNvPr>
          <p:cNvSpPr txBox="1"/>
          <p:nvPr/>
        </p:nvSpPr>
        <p:spPr>
          <a:xfrm>
            <a:off x="550273" y="2135624"/>
            <a:ext cx="209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/>
              <a:t>Joint 1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FD13A97-7DA1-459D-9371-28E91C801C40}"/>
              </a:ext>
            </a:extLst>
          </p:cNvPr>
          <p:cNvSpPr txBox="1"/>
          <p:nvPr/>
        </p:nvSpPr>
        <p:spPr>
          <a:xfrm>
            <a:off x="550273" y="4965910"/>
            <a:ext cx="209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/>
              <a:t>Joint 2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A92C3A5-855B-49EC-ABD3-2003268CCC62}"/>
              </a:ext>
            </a:extLst>
          </p:cNvPr>
          <p:cNvSpPr txBox="1"/>
          <p:nvPr/>
        </p:nvSpPr>
        <p:spPr>
          <a:xfrm>
            <a:off x="2435290" y="423966"/>
            <a:ext cx="245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/>
              <a:t>Control output (N*m)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B09F050-B872-49B3-BF39-EB009DF0630C}"/>
              </a:ext>
            </a:extLst>
          </p:cNvPr>
          <p:cNvSpPr txBox="1"/>
          <p:nvPr/>
        </p:nvSpPr>
        <p:spPr>
          <a:xfrm>
            <a:off x="7045848" y="423966"/>
            <a:ext cx="209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/>
              <a:t>angle output (rad)</a:t>
            </a:r>
            <a:endParaRPr lang="zh-CN" altLang="en-US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BB5114BE-BE63-49F7-A05B-2F52C4C6613B}"/>
              </a:ext>
            </a:extLst>
          </p:cNvPr>
          <p:cNvCxnSpPr/>
          <p:nvPr/>
        </p:nvCxnSpPr>
        <p:spPr>
          <a:xfrm>
            <a:off x="10300996" y="1259633"/>
            <a:ext cx="634482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649A00D0-F8D4-416E-875A-15BC28CFD352}"/>
              </a:ext>
            </a:extLst>
          </p:cNvPr>
          <p:cNvSpPr txBox="1"/>
          <p:nvPr/>
        </p:nvSpPr>
        <p:spPr>
          <a:xfrm>
            <a:off x="11050866" y="1074967"/>
            <a:ext cx="892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/>
              <a:t>SMC</a:t>
            </a:r>
            <a:endParaRPr lang="zh-CN" altLang="en-US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A935F01-4DAF-46C1-BC6D-444DEB8BE138}"/>
              </a:ext>
            </a:extLst>
          </p:cNvPr>
          <p:cNvCxnSpPr/>
          <p:nvPr/>
        </p:nvCxnSpPr>
        <p:spPr>
          <a:xfrm>
            <a:off x="10308527" y="1787433"/>
            <a:ext cx="634482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C84FED7B-212C-4BB4-B5AB-D3392ADE3485}"/>
              </a:ext>
            </a:extLst>
          </p:cNvPr>
          <p:cNvSpPr txBox="1"/>
          <p:nvPr/>
        </p:nvSpPr>
        <p:spPr>
          <a:xfrm>
            <a:off x="11058397" y="1602767"/>
            <a:ext cx="892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/>
              <a:t>USMC</a:t>
            </a:r>
            <a:endParaRPr lang="zh-CN" altLang="en-US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9E285FE-6AC8-4128-B3FE-E09E3A2D2B94}"/>
              </a:ext>
            </a:extLst>
          </p:cNvPr>
          <p:cNvCxnSpPr/>
          <p:nvPr/>
        </p:nvCxnSpPr>
        <p:spPr>
          <a:xfrm>
            <a:off x="10308527" y="2385987"/>
            <a:ext cx="634482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BAFD383F-E308-4890-939E-2FB52AD81968}"/>
              </a:ext>
            </a:extLst>
          </p:cNvPr>
          <p:cNvSpPr txBox="1"/>
          <p:nvPr/>
        </p:nvSpPr>
        <p:spPr>
          <a:xfrm>
            <a:off x="11058397" y="2201321"/>
            <a:ext cx="892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/>
              <a:t>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771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F7FEF532-3306-496D-A835-EBFD1B04D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27" y="160203"/>
            <a:ext cx="3940942" cy="276704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2345227-B3C8-4FD6-A69A-73AD6B8513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322" y="2500599"/>
            <a:ext cx="3918074" cy="272893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B080211-08F2-4774-BAE9-0615761A6B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396" y="4020587"/>
            <a:ext cx="3933319" cy="2751798"/>
          </a:xfrm>
          <a:prstGeom prst="rect">
            <a:avLst/>
          </a:prstGeom>
        </p:spPr>
      </p:pic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2F00E5D-9F48-4C15-83CE-02E6D0610010}"/>
              </a:ext>
            </a:extLst>
          </p:cNvPr>
          <p:cNvCxnSpPr/>
          <p:nvPr/>
        </p:nvCxnSpPr>
        <p:spPr>
          <a:xfrm>
            <a:off x="10151706" y="1054360"/>
            <a:ext cx="634482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A9A393D4-0552-410D-B903-8000552502EB}"/>
              </a:ext>
            </a:extLst>
          </p:cNvPr>
          <p:cNvSpPr txBox="1"/>
          <p:nvPr/>
        </p:nvSpPr>
        <p:spPr>
          <a:xfrm>
            <a:off x="10901576" y="869694"/>
            <a:ext cx="892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Joint 1</a:t>
            </a:r>
            <a:endParaRPr lang="zh-CN" altLang="en-US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E476DED-C9C6-4D9D-A49F-00A14BB047CE}"/>
              </a:ext>
            </a:extLst>
          </p:cNvPr>
          <p:cNvCxnSpPr/>
          <p:nvPr/>
        </p:nvCxnSpPr>
        <p:spPr>
          <a:xfrm>
            <a:off x="10159237" y="1582160"/>
            <a:ext cx="634482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ADD3F4CB-C405-43D5-A577-EB593F4649D6}"/>
              </a:ext>
            </a:extLst>
          </p:cNvPr>
          <p:cNvSpPr txBox="1"/>
          <p:nvPr/>
        </p:nvSpPr>
        <p:spPr>
          <a:xfrm>
            <a:off x="10909107" y="1397494"/>
            <a:ext cx="892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/>
              <a:t>Joint 2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26DC968-8FA3-4F35-864B-DCAC7D7BA421}"/>
              </a:ext>
            </a:extLst>
          </p:cNvPr>
          <p:cNvSpPr txBox="1"/>
          <p:nvPr/>
        </p:nvSpPr>
        <p:spPr>
          <a:xfrm>
            <a:off x="9283614" y="249561"/>
            <a:ext cx="3235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b="1" dirty="0"/>
              <a:t>Sliding Variable</a:t>
            </a:r>
            <a:endParaRPr lang="zh-CN" altLang="en-US" sz="2400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223736E-F812-4D7A-BF9D-0FBE4B6A15D1}"/>
              </a:ext>
            </a:extLst>
          </p:cNvPr>
          <p:cNvSpPr txBox="1"/>
          <p:nvPr/>
        </p:nvSpPr>
        <p:spPr>
          <a:xfrm>
            <a:off x="244653" y="3059668"/>
            <a:ext cx="892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16DF54E-1F96-4EF3-8C4A-4C0472914EDC}"/>
              </a:ext>
            </a:extLst>
          </p:cNvPr>
          <p:cNvSpPr txBox="1"/>
          <p:nvPr/>
        </p:nvSpPr>
        <p:spPr>
          <a:xfrm>
            <a:off x="4099322" y="5229530"/>
            <a:ext cx="892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SMC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3C77CE3-7930-4B50-9D33-0DB4905FA37E}"/>
              </a:ext>
            </a:extLst>
          </p:cNvPr>
          <p:cNvSpPr txBox="1"/>
          <p:nvPr/>
        </p:nvSpPr>
        <p:spPr>
          <a:xfrm>
            <a:off x="10901575" y="3639205"/>
            <a:ext cx="8257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USMC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078AFD9C-4D8B-4FC8-AC8B-CF85EA52B013}"/>
                  </a:ext>
                </a:extLst>
              </p:cNvPr>
              <p:cNvSpPr txBox="1"/>
              <p:nvPr/>
            </p:nvSpPr>
            <p:spPr>
              <a:xfrm>
                <a:off x="4886976" y="976458"/>
                <a:ext cx="626084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̇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acc>
                  </m:oMath>
                </a14:m>
                <a:endParaRPr lang="en-US" altLang="zh-CN" sz="2000" b="0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sz="2000" b="0" dirty="0"/>
                  <a:t>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=(</m:t>
                    </m:r>
                    <m:acc>
                      <m:accPr>
                        <m:chr m:val="̇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sz="2000" dirty="0"/>
                  <a:t>-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sz="2000" dirty="0"/>
                  <a:t>)+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078AFD9C-4D8B-4FC8-AC8B-CF85EA52B0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976" y="976458"/>
                <a:ext cx="6260840" cy="707886"/>
              </a:xfrm>
              <a:prstGeom prst="rect">
                <a:avLst/>
              </a:prstGeom>
              <a:blipFill>
                <a:blip r:embed="rId5"/>
                <a:stretch>
                  <a:fillRect b="-14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3116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126DC968-8FA3-4F35-864B-DCAC7D7BA421}"/>
              </a:ext>
            </a:extLst>
          </p:cNvPr>
          <p:cNvSpPr txBox="1"/>
          <p:nvPr/>
        </p:nvSpPr>
        <p:spPr>
          <a:xfrm>
            <a:off x="784034" y="859905"/>
            <a:ext cx="3235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表现数据对比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B17E554-567D-4B42-AEF5-136ADB437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318014"/>
              </p:ext>
            </p:extLst>
          </p:nvPr>
        </p:nvGraphicFramePr>
        <p:xfrm>
          <a:off x="1096143" y="3189467"/>
          <a:ext cx="9386596" cy="176022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63135">
                  <a:extLst>
                    <a:ext uri="{9D8B030D-6E8A-4147-A177-3AD203B41FA5}">
                      <a16:colId xmlns:a16="http://schemas.microsoft.com/office/drawing/2014/main" val="2107913865"/>
                    </a:ext>
                  </a:extLst>
                </a:gridCol>
                <a:gridCol w="1852145">
                  <a:extLst>
                    <a:ext uri="{9D8B030D-6E8A-4147-A177-3AD203B41FA5}">
                      <a16:colId xmlns:a16="http://schemas.microsoft.com/office/drawing/2014/main" val="163834339"/>
                    </a:ext>
                  </a:extLst>
                </a:gridCol>
                <a:gridCol w="1222775">
                  <a:extLst>
                    <a:ext uri="{9D8B030D-6E8A-4147-A177-3AD203B41FA5}">
                      <a16:colId xmlns:a16="http://schemas.microsoft.com/office/drawing/2014/main" val="4199713560"/>
                    </a:ext>
                  </a:extLst>
                </a:gridCol>
                <a:gridCol w="1654343">
                  <a:extLst>
                    <a:ext uri="{9D8B030D-6E8A-4147-A177-3AD203B41FA5}">
                      <a16:colId xmlns:a16="http://schemas.microsoft.com/office/drawing/2014/main" val="3604066722"/>
                    </a:ext>
                  </a:extLst>
                </a:gridCol>
                <a:gridCol w="1042954">
                  <a:extLst>
                    <a:ext uri="{9D8B030D-6E8A-4147-A177-3AD203B41FA5}">
                      <a16:colId xmlns:a16="http://schemas.microsoft.com/office/drawing/2014/main" val="1064384607"/>
                    </a:ext>
                  </a:extLst>
                </a:gridCol>
                <a:gridCol w="1240758">
                  <a:extLst>
                    <a:ext uri="{9D8B030D-6E8A-4147-A177-3AD203B41FA5}">
                      <a16:colId xmlns:a16="http://schemas.microsoft.com/office/drawing/2014/main" val="2761848750"/>
                    </a:ext>
                  </a:extLst>
                </a:gridCol>
                <a:gridCol w="1510486">
                  <a:extLst>
                    <a:ext uri="{9D8B030D-6E8A-4147-A177-3AD203B41FA5}">
                      <a16:colId xmlns:a16="http://schemas.microsoft.com/office/drawing/2014/main" val="1225307923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control-U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control-SMC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control-USMC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error-U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error-SMC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error-USMC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6000" marR="7620" marT="7620" marB="0" anchor="ctr"/>
                </a:tc>
                <a:extLst>
                  <a:ext uri="{0D108BD9-81ED-4DB2-BD59-A6C34878D82A}">
                    <a16:rowId xmlns:a16="http://schemas.microsoft.com/office/drawing/2014/main" val="162556578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q1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111260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296840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275390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814660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283.95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282.44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6000" marR="7620" marT="7620" marB="0" anchor="ctr"/>
                </a:tc>
                <a:extLst>
                  <a:ext uri="{0D108BD9-81ED-4DB2-BD59-A6C34878D82A}">
                    <a16:rowId xmlns:a16="http://schemas.microsoft.com/office/drawing/2014/main" val="177919606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q2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368630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141500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136840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814660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283.95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284.54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6000" marR="7620" marT="7620" marB="0" anchor="ctr"/>
                </a:tc>
                <a:extLst>
                  <a:ext uri="{0D108BD9-81ED-4DB2-BD59-A6C34878D82A}">
                    <a16:rowId xmlns:a16="http://schemas.microsoft.com/office/drawing/2014/main" val="371902425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out_port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9, 10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1, 2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5, 6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11, 12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3, 4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7, 8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6000" marR="7620" marT="7620" marB="0" anchor="ctr"/>
                </a:tc>
                <a:extLst>
                  <a:ext uri="{0D108BD9-81ED-4DB2-BD59-A6C34878D82A}">
                    <a16:rowId xmlns:a16="http://schemas.microsoft.com/office/drawing/2014/main" val="415123878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6000" marR="7620" marT="7620" marB="0" anchor="ctr"/>
                </a:tc>
                <a:extLst>
                  <a:ext uri="{0D108BD9-81ED-4DB2-BD59-A6C34878D82A}">
                    <a16:rowId xmlns:a16="http://schemas.microsoft.com/office/drawing/2014/main" val="254735033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6000" marR="7620" marT="7620" marB="0" anchor="ctr"/>
                </a:tc>
                <a:extLst>
                  <a:ext uri="{0D108BD9-81ED-4DB2-BD59-A6C34878D82A}">
                    <a16:rowId xmlns:a16="http://schemas.microsoft.com/office/drawing/2014/main" val="181667550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time: 15s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sample_time:0.01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6000" marR="7620" marT="7620" marB="0" anchor="ctr"/>
                </a:tc>
                <a:extLst>
                  <a:ext uri="{0D108BD9-81ED-4DB2-BD59-A6C34878D82A}">
                    <a16:rowId xmlns:a16="http://schemas.microsoft.com/office/drawing/2014/main" val="1696810543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25F1931C-82EA-412E-93CA-35154978B582}"/>
              </a:ext>
            </a:extLst>
          </p:cNvPr>
          <p:cNvSpPr txBox="1"/>
          <p:nvPr/>
        </p:nvSpPr>
        <p:spPr>
          <a:xfrm>
            <a:off x="1096143" y="1630017"/>
            <a:ext cx="2319866" cy="8811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控制输出量累加和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绝对误差累加和</a:t>
            </a:r>
          </a:p>
        </p:txBody>
      </p:sp>
    </p:spTree>
    <p:extLst>
      <p:ext uri="{BB962C8B-B14F-4D97-AF65-F5344CB8AC3E}">
        <p14:creationId xmlns:p14="http://schemas.microsoft.com/office/powerpoint/2010/main" val="3875893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126DC968-8FA3-4F35-864B-DCAC7D7BA421}"/>
              </a:ext>
            </a:extLst>
          </p:cNvPr>
          <p:cNvSpPr txBox="1"/>
          <p:nvPr/>
        </p:nvSpPr>
        <p:spPr>
          <a:xfrm>
            <a:off x="774095" y="492157"/>
            <a:ext cx="3235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初步观察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94CA5D4-40F9-4395-BB29-1EB5E8B6E749}"/>
              </a:ext>
            </a:extLst>
          </p:cNvPr>
          <p:cNvSpPr txBox="1"/>
          <p:nvPr/>
        </p:nvSpPr>
        <p:spPr>
          <a:xfrm>
            <a:off x="1046447" y="1272209"/>
            <a:ext cx="6604693" cy="12966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在有扰动的情况下，</a:t>
            </a:r>
            <a:r>
              <a:rPr lang="en-US" altLang="zh-CN" dirty="0"/>
              <a:t>SMC</a:t>
            </a:r>
            <a:r>
              <a:rPr lang="zh-CN" altLang="en-US" dirty="0"/>
              <a:t>和</a:t>
            </a:r>
            <a:r>
              <a:rPr lang="en-US" altLang="zh-CN" dirty="0"/>
              <a:t>USMC</a:t>
            </a:r>
            <a:r>
              <a:rPr lang="zh-CN" altLang="en-US" dirty="0"/>
              <a:t>的表现都比单独</a:t>
            </a:r>
            <a:r>
              <a:rPr lang="en-US" altLang="zh-CN" dirty="0"/>
              <a:t>U-model</a:t>
            </a:r>
            <a:r>
              <a:rPr lang="zh-CN" altLang="en-US" dirty="0"/>
              <a:t>好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SMC</a:t>
            </a:r>
            <a:r>
              <a:rPr lang="zh-CN" altLang="en-US" dirty="0"/>
              <a:t>和</a:t>
            </a:r>
            <a:r>
              <a:rPr lang="en-US" altLang="zh-CN" dirty="0"/>
              <a:t>USMC</a:t>
            </a:r>
            <a:r>
              <a:rPr lang="zh-CN" altLang="en-US" dirty="0"/>
              <a:t>在角度误差和控制量方面差别不大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在滑模变量方面，</a:t>
            </a:r>
            <a:r>
              <a:rPr lang="en-US" altLang="zh-CN" dirty="0"/>
              <a:t>SMC</a:t>
            </a:r>
            <a:r>
              <a:rPr lang="zh-CN" altLang="en-US" dirty="0"/>
              <a:t>表现明显优于其他两种方法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7EDD039-F68E-4794-9902-1F2D8F58CC23}"/>
              </a:ext>
            </a:extLst>
          </p:cNvPr>
          <p:cNvSpPr txBox="1"/>
          <p:nvPr/>
        </p:nvSpPr>
        <p:spPr>
          <a:xfrm>
            <a:off x="774094" y="3626296"/>
            <a:ext cx="3235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疑问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B420A25-0BC0-4243-8512-F301C9F43B64}"/>
              </a:ext>
            </a:extLst>
          </p:cNvPr>
          <p:cNvSpPr txBox="1"/>
          <p:nvPr/>
        </p:nvSpPr>
        <p:spPr>
          <a:xfrm>
            <a:off x="1046447" y="4289154"/>
            <a:ext cx="3424335" cy="465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USMC</a:t>
            </a:r>
            <a:r>
              <a:rPr lang="zh-CN" altLang="en-US" dirty="0"/>
              <a:t>相比</a:t>
            </a:r>
            <a:r>
              <a:rPr lang="en-US" altLang="zh-CN" dirty="0"/>
              <a:t>SMC</a:t>
            </a:r>
            <a:r>
              <a:rPr lang="zh-CN" altLang="en-US" dirty="0"/>
              <a:t>的意义在哪里</a:t>
            </a:r>
          </a:p>
        </p:txBody>
      </p:sp>
    </p:spTree>
    <p:extLst>
      <p:ext uri="{BB962C8B-B14F-4D97-AF65-F5344CB8AC3E}">
        <p14:creationId xmlns:p14="http://schemas.microsoft.com/office/powerpoint/2010/main" val="2861943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312</Words>
  <Application>Microsoft Office PowerPoint</Application>
  <PresentationFormat>宽屏</PresentationFormat>
  <Paragraphs>83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Cambria Math</vt:lpstr>
      <vt:lpstr>Office 主题​​</vt:lpstr>
      <vt:lpstr>U-SMC 2021-05-04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反步鲁棒变结构 h=2 c1=2 k1=2 扰动上界F_=100</dc:title>
  <dc:creator>Ray Andy</dc:creator>
  <cp:lastModifiedBy>Ray Andy</cp:lastModifiedBy>
  <cp:revision>51</cp:revision>
  <dcterms:created xsi:type="dcterms:W3CDTF">2020-12-29T12:17:07Z</dcterms:created>
  <dcterms:modified xsi:type="dcterms:W3CDTF">2021-05-04T11:22:55Z</dcterms:modified>
</cp:coreProperties>
</file>