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689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BE451C3-0FF4-47C4-B829-773ADF60F88C}" type="datetimeFigureOut">
              <a:rPr lang="en-US" smtClean="0"/>
              <a:t>6/1/2022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08039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2BE451C3-0FF4-47C4-B829-773ADF60F88C}" type="datetimeFigureOut">
              <a:rPr lang="en-US" smtClean="0"/>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8154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2BE451C3-0FF4-47C4-B829-773ADF60F88C}" type="datetimeFigureOut">
              <a:rPr lang="en-US" smtClean="0"/>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20294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BE451C3-0FF4-47C4-B829-773ADF60F88C}" type="datetimeFigureOut">
              <a:rPr lang="en-US" smtClean="0"/>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25052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6/1/2022</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0995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6/1/2022</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35799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150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864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999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smtClean="0"/>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044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13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6/1/2022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633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6/1/2022</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513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6/1/2022</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554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76E86A4C-8E40-4F87-A4F0-01A0687C5742}" type="datetimeFigureOut">
              <a:rPr lang="en-US" smtClean="0"/>
              <a:t>6/1/2022</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838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smtClean="0"/>
              <a:t>6/1/2022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43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6/1/2022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210339"/>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91622" y="605122"/>
            <a:ext cx="8825658" cy="1837566"/>
          </a:xfrm>
        </p:spPr>
        <p:txBody>
          <a:bodyPr/>
          <a:lstStyle/>
          <a:p>
            <a:pPr algn="ctr"/>
            <a:r>
              <a:rPr lang="en-US" sz="2000" dirty="0"/>
              <a:t>UNIVERSTY OF BUEA </a:t>
            </a:r>
            <a:br>
              <a:rPr lang="en-US" sz="2000" dirty="0"/>
            </a:br>
            <a:br>
              <a:rPr lang="en-US" sz="2000" dirty="0"/>
            </a:br>
            <a:r>
              <a:rPr lang="en-US" sz="2000" dirty="0"/>
              <a:t>FACULTY OF ENGINEERING AND TECHNOLOGY</a:t>
            </a:r>
            <a:br>
              <a:rPr lang="en-US" sz="2000" dirty="0"/>
            </a:br>
            <a:br>
              <a:rPr lang="en-US" sz="2000" dirty="0"/>
            </a:br>
            <a:r>
              <a:rPr lang="en-US" sz="2000" dirty="0"/>
              <a:t>DEPARTMENT OF COMPUTER ENGINEERING</a:t>
            </a:r>
            <a:br>
              <a:rPr lang="en-US" sz="2800" dirty="0"/>
            </a:br>
            <a:r>
              <a:rPr lang="en-US" sz="1400" dirty="0"/>
              <a:t>CEF 250: COMPUTER ARCHITECTURE</a:t>
            </a:r>
          </a:p>
        </p:txBody>
      </p:sp>
      <p:sp>
        <p:nvSpPr>
          <p:cNvPr id="3" name="Sous-titre 2"/>
          <p:cNvSpPr>
            <a:spLocks noGrp="1"/>
          </p:cNvSpPr>
          <p:nvPr>
            <p:ph type="subTitle" idx="1"/>
          </p:nvPr>
        </p:nvSpPr>
        <p:spPr>
          <a:xfrm>
            <a:off x="1154955" y="3926961"/>
            <a:ext cx="4514325" cy="2944291"/>
          </a:xfrm>
        </p:spPr>
        <p:txBody>
          <a:bodyPr>
            <a:noAutofit/>
          </a:bodyPr>
          <a:lstStyle/>
          <a:p>
            <a:r>
              <a:rPr lang="en-US" sz="1200" dirty="0"/>
              <a:t>Presented by</a:t>
            </a:r>
          </a:p>
          <a:p>
            <a:pPr marL="342900" indent="-342900">
              <a:buFont typeface="+mj-lt"/>
              <a:buAutoNum type="arabicPeriod"/>
            </a:pPr>
            <a:r>
              <a:rPr lang="en-US" sz="1200" dirty="0"/>
              <a:t>NOUPOUWO DONGMO STEPHANE MERCI: FE21A283</a:t>
            </a:r>
          </a:p>
          <a:p>
            <a:pPr marL="342900" indent="-342900">
              <a:buFont typeface="+mj-lt"/>
              <a:buAutoNum type="arabicPeriod"/>
            </a:pPr>
            <a:r>
              <a:rPr lang="en-US" sz="1200" dirty="0"/>
              <a:t>POKAM NGOUFFO TANEKOU: FE21A299</a:t>
            </a:r>
          </a:p>
          <a:p>
            <a:pPr marL="342900" indent="-342900">
              <a:buFont typeface="+mj-lt"/>
              <a:buAutoNum type="arabicPeriod"/>
            </a:pPr>
            <a:r>
              <a:rPr lang="en-US" sz="1200" dirty="0"/>
              <a:t>DJEUTIO QUOIMON ANDERSON ROY: FE21A169</a:t>
            </a:r>
          </a:p>
          <a:p>
            <a:pPr marL="342900" indent="-342900">
              <a:buFont typeface="+mj-lt"/>
              <a:buAutoNum type="arabicPeriod"/>
            </a:pPr>
            <a:r>
              <a:rPr lang="en-US" sz="1200" dirty="0"/>
              <a:t>TIANI PEKINS EBIKA: FE21A325</a:t>
            </a:r>
          </a:p>
          <a:p>
            <a:pPr marL="342900" indent="-342900">
              <a:buFont typeface="+mj-lt"/>
              <a:buAutoNum type="arabicPeriod"/>
            </a:pPr>
            <a:r>
              <a:rPr lang="en-US" sz="1200" dirty="0"/>
              <a:t>AKENGNI KEANLI EMMANUEL: FE21A132</a:t>
            </a:r>
          </a:p>
          <a:p>
            <a:pPr marL="342900" indent="-342900">
              <a:buFont typeface="+mj-lt"/>
              <a:buAutoNum type="arabicPeriod"/>
            </a:pPr>
            <a:r>
              <a:rPr lang="en-US" sz="1200" dirty="0"/>
              <a:t>JERRY AYUKNKEM EBAI: FE21A370</a:t>
            </a:r>
          </a:p>
          <a:p>
            <a:pPr marL="342900" indent="-342900">
              <a:buFont typeface="+mj-lt"/>
              <a:buAutoNum type="arabicPeriod"/>
            </a:pPr>
            <a:r>
              <a:rPr lang="en-US" sz="1200" dirty="0"/>
              <a:t>FOLAMO BENOIT: FE21A188</a:t>
            </a:r>
          </a:p>
          <a:p>
            <a:pPr marL="342900" indent="-342900">
              <a:buFont typeface="+mj-lt"/>
              <a:buAutoNum type="arabicPeriod"/>
            </a:pPr>
            <a:r>
              <a:rPr lang="en-US" sz="1200" dirty="0"/>
              <a:t>DEGAULLE NJUKANG NKENGAFAC: FE21A353</a:t>
            </a:r>
          </a:p>
          <a:p>
            <a:pPr marL="342900" indent="-342900">
              <a:buFont typeface="+mj-lt"/>
              <a:buAutoNum type="arabicPeriod"/>
            </a:pPr>
            <a:endParaRPr lang="en-US" sz="1200" dirty="0"/>
          </a:p>
        </p:txBody>
      </p:sp>
      <p:sp>
        <p:nvSpPr>
          <p:cNvPr id="4" name="Parchemin horizontal 3"/>
          <p:cNvSpPr/>
          <p:nvPr/>
        </p:nvSpPr>
        <p:spPr>
          <a:xfrm>
            <a:off x="2523368" y="2375366"/>
            <a:ext cx="6562165" cy="1538343"/>
          </a:xfrm>
          <a:prstGeom prst="horizontalScroll">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p:cNvSpPr txBox="1"/>
          <p:nvPr/>
        </p:nvSpPr>
        <p:spPr>
          <a:xfrm>
            <a:off x="2850777" y="2650318"/>
            <a:ext cx="6067313" cy="923330"/>
          </a:xfrm>
          <a:prstGeom prst="rect">
            <a:avLst/>
          </a:prstGeom>
          <a:noFill/>
        </p:spPr>
        <p:txBody>
          <a:bodyPr wrap="square" rtlCol="0">
            <a:spAutoFit/>
          </a:bodyPr>
          <a:lstStyle/>
          <a:p>
            <a:pPr algn="ctr"/>
            <a:r>
              <a:rPr lang="en-US" dirty="0"/>
              <a:t>THE ANALYSIS, DESIGN AND IMPLEMENTATION OF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16 – BITS MICROCOMPUTER</a:t>
            </a:r>
          </a:p>
        </p:txBody>
      </p:sp>
      <p:sp>
        <p:nvSpPr>
          <p:cNvPr id="6" name="ZoneTexte 5"/>
          <p:cNvSpPr txBox="1"/>
          <p:nvPr/>
        </p:nvSpPr>
        <p:spPr>
          <a:xfrm>
            <a:off x="6648226" y="4156916"/>
            <a:ext cx="4216998" cy="646331"/>
          </a:xfrm>
          <a:prstGeom prst="rect">
            <a:avLst/>
          </a:prstGeom>
          <a:noFill/>
        </p:spPr>
        <p:txBody>
          <a:bodyPr wrap="square" rtlCol="0">
            <a:spAutoFit/>
          </a:bodyPr>
          <a:lstStyle/>
          <a:p>
            <a:r>
              <a:rPr lang="en-US" dirty="0">
                <a:solidFill>
                  <a:schemeClr val="accent1">
                    <a:lumMod val="60000"/>
                    <a:lumOff val="40000"/>
                  </a:schemeClr>
                </a:solidFill>
              </a:rPr>
              <a:t>SUPERVISED BY:</a:t>
            </a:r>
          </a:p>
          <a:p>
            <a:r>
              <a:rPr lang="en-US" dirty="0">
                <a:solidFill>
                  <a:schemeClr val="accent1">
                    <a:lumMod val="60000"/>
                    <a:lumOff val="40000"/>
                  </a:schemeClr>
                </a:solidFill>
              </a:rPr>
              <a:t>Dr. NKEMENI VALERY</a:t>
            </a:r>
          </a:p>
        </p:txBody>
      </p:sp>
      <p:sp>
        <p:nvSpPr>
          <p:cNvPr id="7" name="ZoneTexte 6"/>
          <p:cNvSpPr txBox="1"/>
          <p:nvPr/>
        </p:nvSpPr>
        <p:spPr>
          <a:xfrm>
            <a:off x="6562164" y="5314621"/>
            <a:ext cx="4031633" cy="646331"/>
          </a:xfrm>
          <a:prstGeom prst="rect">
            <a:avLst/>
          </a:prstGeom>
          <a:noFill/>
        </p:spPr>
        <p:txBody>
          <a:bodyPr wrap="square" rtlCol="0">
            <a:spAutoFit/>
          </a:bodyPr>
          <a:lstStyle/>
          <a:p>
            <a:r>
              <a:rPr lang="en-US" dirty="0">
                <a:solidFill>
                  <a:schemeClr val="accent1">
                    <a:lumMod val="60000"/>
                    <a:lumOff val="40000"/>
                  </a:schemeClr>
                </a:solidFill>
              </a:rPr>
              <a:t>Presented on:</a:t>
            </a:r>
          </a:p>
          <a:p>
            <a:r>
              <a:rPr lang="en-US" dirty="0">
                <a:solidFill>
                  <a:schemeClr val="accent1">
                    <a:lumMod val="60000"/>
                    <a:lumOff val="40000"/>
                  </a:schemeClr>
                </a:solidFill>
              </a:rPr>
              <a:t>Sunday, June 5 2022</a:t>
            </a:r>
          </a:p>
        </p:txBody>
      </p:sp>
    </p:spTree>
    <p:extLst>
      <p:ext uri="{BB962C8B-B14F-4D97-AF65-F5344CB8AC3E}">
        <p14:creationId xmlns:p14="http://schemas.microsoft.com/office/powerpoint/2010/main" val="3732611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37882" y="300237"/>
            <a:ext cx="4776396" cy="3693319"/>
          </a:xfrm>
          <a:prstGeom prst="rect">
            <a:avLst/>
          </a:prstGeom>
          <a:noFill/>
        </p:spPr>
        <p:txBody>
          <a:bodyPr wrap="square" rtlCol="0">
            <a:spAutoFit/>
          </a:bodyPr>
          <a:lstStyle/>
          <a:p>
            <a:r>
              <a:rPr lang="en-US" dirty="0"/>
              <a:t>In the arithmetic unit , operations are made with respect to the following equations ;F=</a:t>
            </a:r>
            <a:r>
              <a:rPr lang="en-US" dirty="0" err="1"/>
              <a:t>A+B+Cin</a:t>
            </a:r>
            <a:endParaRPr lang="en-US" dirty="0"/>
          </a:p>
          <a:p>
            <a:endParaRPr lang="en-US" dirty="0"/>
          </a:p>
          <a:p>
            <a:r>
              <a:rPr lang="en-US" u="sng" dirty="0"/>
              <a:t>For Addition</a:t>
            </a:r>
          </a:p>
          <a:p>
            <a:r>
              <a:rPr lang="en-US" dirty="0"/>
              <a:t>F=A+B+0</a:t>
            </a:r>
          </a:p>
          <a:p>
            <a:r>
              <a:rPr lang="en-US" u="sng" dirty="0"/>
              <a:t>For Subtraction</a:t>
            </a:r>
          </a:p>
          <a:p>
            <a:r>
              <a:rPr lang="en-US" dirty="0"/>
              <a:t>F=A+</a:t>
            </a:r>
            <a:r>
              <a:rPr lang="en-US" u="sng" dirty="0"/>
              <a:t>B</a:t>
            </a:r>
            <a:r>
              <a:rPr lang="en-US" dirty="0"/>
              <a:t>+1</a:t>
            </a:r>
          </a:p>
          <a:p>
            <a:r>
              <a:rPr lang="en-US" u="sng" dirty="0"/>
              <a:t>For </a:t>
            </a:r>
            <a:r>
              <a:rPr lang="en-US" u="sng" dirty="0" err="1"/>
              <a:t>Inrement</a:t>
            </a:r>
            <a:endParaRPr lang="en-US" u="sng" dirty="0"/>
          </a:p>
          <a:p>
            <a:r>
              <a:rPr lang="en-US" dirty="0"/>
              <a:t>F=A+0+1</a:t>
            </a:r>
          </a:p>
          <a:p>
            <a:r>
              <a:rPr lang="en-US" u="sng" dirty="0"/>
              <a:t>For Decrement</a:t>
            </a:r>
          </a:p>
          <a:p>
            <a:r>
              <a:rPr lang="en-US" dirty="0"/>
              <a:t>F=A+1+0</a:t>
            </a:r>
          </a:p>
          <a:p>
            <a:endParaRPr lang="en-US" u="sng" dirty="0"/>
          </a:p>
        </p:txBody>
      </p:sp>
      <p:sp>
        <p:nvSpPr>
          <p:cNvPr id="5" name="ZoneTexte 4"/>
          <p:cNvSpPr txBox="1"/>
          <p:nvPr/>
        </p:nvSpPr>
        <p:spPr>
          <a:xfrm>
            <a:off x="290456" y="3829722"/>
            <a:ext cx="5023822" cy="923330"/>
          </a:xfrm>
          <a:prstGeom prst="rect">
            <a:avLst/>
          </a:prstGeom>
          <a:noFill/>
        </p:spPr>
        <p:txBody>
          <a:bodyPr wrap="square" rtlCol="0">
            <a:spAutoFit/>
          </a:bodyPr>
          <a:lstStyle/>
          <a:p>
            <a:r>
              <a:rPr lang="en-US" dirty="0"/>
              <a:t>We can see that the values of ‘B’ and ‘</a:t>
            </a:r>
            <a:r>
              <a:rPr lang="en-US" dirty="0" err="1"/>
              <a:t>Cin</a:t>
            </a:r>
            <a:r>
              <a:rPr lang="en-US" dirty="0"/>
              <a:t>’ are changing for each operation hence the use of the y-gen and c-gen</a:t>
            </a:r>
          </a:p>
        </p:txBody>
      </p:sp>
    </p:spTree>
    <p:extLst>
      <p:ext uri="{BB962C8B-B14F-4D97-AF65-F5344CB8AC3E}">
        <p14:creationId xmlns:p14="http://schemas.microsoft.com/office/powerpoint/2010/main" val="166807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29092"/>
            <a:ext cx="3012142" cy="369332"/>
          </a:xfrm>
          <a:prstGeom prst="rect">
            <a:avLst/>
          </a:prstGeom>
          <a:noFill/>
        </p:spPr>
        <p:txBody>
          <a:bodyPr wrap="square" rtlCol="0">
            <a:spAutoFit/>
          </a:bodyPr>
          <a:lstStyle/>
          <a:p>
            <a:r>
              <a:rPr lang="en-US" dirty="0"/>
              <a:t>For the y-gen</a:t>
            </a:r>
          </a:p>
        </p:txBody>
      </p:sp>
      <p:graphicFrame>
        <p:nvGraphicFramePr>
          <p:cNvPr id="5" name="Tableau 4"/>
          <p:cNvGraphicFramePr>
            <a:graphicFrameLocks noGrp="1"/>
          </p:cNvGraphicFramePr>
          <p:nvPr>
            <p:extLst>
              <p:ext uri="{D42A27DB-BD31-4B8C-83A1-F6EECF244321}">
                <p14:modId xmlns:p14="http://schemas.microsoft.com/office/powerpoint/2010/main" val="3419225578"/>
              </p:ext>
            </p:extLst>
          </p:nvPr>
        </p:nvGraphicFramePr>
        <p:xfrm>
          <a:off x="160170" y="719668"/>
          <a:ext cx="3034852" cy="3291840"/>
        </p:xfrm>
        <a:graphic>
          <a:graphicData uri="http://schemas.openxmlformats.org/drawingml/2006/table">
            <a:tbl>
              <a:tblPr firstRow="1" bandRow="1">
                <a:tableStyleId>{2D5ABB26-0587-4C30-8999-92F81FD0307C}</a:tableStyleId>
              </a:tblPr>
              <a:tblGrid>
                <a:gridCol w="758713">
                  <a:extLst>
                    <a:ext uri="{9D8B030D-6E8A-4147-A177-3AD203B41FA5}">
                      <a16:colId xmlns:a16="http://schemas.microsoft.com/office/drawing/2014/main" val="2528215871"/>
                    </a:ext>
                  </a:extLst>
                </a:gridCol>
                <a:gridCol w="758713">
                  <a:extLst>
                    <a:ext uri="{9D8B030D-6E8A-4147-A177-3AD203B41FA5}">
                      <a16:colId xmlns:a16="http://schemas.microsoft.com/office/drawing/2014/main" val="4120485366"/>
                    </a:ext>
                  </a:extLst>
                </a:gridCol>
                <a:gridCol w="758713">
                  <a:extLst>
                    <a:ext uri="{9D8B030D-6E8A-4147-A177-3AD203B41FA5}">
                      <a16:colId xmlns:a16="http://schemas.microsoft.com/office/drawing/2014/main" val="1436997968"/>
                    </a:ext>
                  </a:extLst>
                </a:gridCol>
                <a:gridCol w="758713">
                  <a:extLst>
                    <a:ext uri="{9D8B030D-6E8A-4147-A177-3AD203B41FA5}">
                      <a16:colId xmlns:a16="http://schemas.microsoft.com/office/drawing/2014/main" val="303668620"/>
                    </a:ext>
                  </a:extLst>
                </a:gridCol>
              </a:tblGrid>
              <a:tr h="338906">
                <a:tc>
                  <a:txBody>
                    <a:bodyPr/>
                    <a:lstStyle/>
                    <a:p>
                      <a:r>
                        <a:rPr lang="en-US" dirty="0"/>
                        <a:t>S1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S0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45460611"/>
                  </a:ext>
                </a:extLst>
              </a:tr>
              <a:tr h="338906">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37785277"/>
                  </a:ext>
                </a:extLst>
              </a:tr>
              <a:tr h="334264">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0907371"/>
                  </a:ext>
                </a:extLst>
              </a:tr>
              <a:tr h="338906">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92069577"/>
                  </a:ext>
                </a:extLst>
              </a:tr>
              <a:tr h="338906">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31835612"/>
                  </a:ext>
                </a:extLst>
              </a:tr>
              <a:tr h="338906">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12336818"/>
                  </a:ext>
                </a:extLst>
              </a:tr>
              <a:tr h="338906">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83983757"/>
                  </a:ext>
                </a:extLst>
              </a:tr>
              <a:tr h="338906">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09701343"/>
                  </a:ext>
                </a:extLst>
              </a:tr>
              <a:tr h="338906">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33198416"/>
                  </a:ext>
                </a:extLst>
              </a:tr>
            </a:tbl>
          </a:graphicData>
        </a:graphic>
      </p:graphicFrame>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432" y="498424"/>
            <a:ext cx="5795620" cy="3401098"/>
          </a:xfrm>
          <a:prstGeom prst="rect">
            <a:avLst/>
          </a:prstGeom>
        </p:spPr>
      </p:pic>
      <p:graphicFrame>
        <p:nvGraphicFramePr>
          <p:cNvPr id="8" name="Tableau 7"/>
          <p:cNvGraphicFramePr>
            <a:graphicFrameLocks noGrp="1"/>
          </p:cNvGraphicFramePr>
          <p:nvPr>
            <p:extLst>
              <p:ext uri="{D42A27DB-BD31-4B8C-83A1-F6EECF244321}">
                <p14:modId xmlns:p14="http://schemas.microsoft.com/office/powerpoint/2010/main" val="2078568877"/>
              </p:ext>
            </p:extLst>
          </p:nvPr>
        </p:nvGraphicFramePr>
        <p:xfrm>
          <a:off x="602427" y="4232752"/>
          <a:ext cx="2979870" cy="1854200"/>
        </p:xfrm>
        <a:graphic>
          <a:graphicData uri="http://schemas.openxmlformats.org/drawingml/2006/table">
            <a:tbl>
              <a:tblPr firstRow="1" bandRow="1">
                <a:tableStyleId>{2D5ABB26-0587-4C30-8999-92F81FD0307C}</a:tableStyleId>
              </a:tblPr>
              <a:tblGrid>
                <a:gridCol w="993290">
                  <a:extLst>
                    <a:ext uri="{9D8B030D-6E8A-4147-A177-3AD203B41FA5}">
                      <a16:colId xmlns:a16="http://schemas.microsoft.com/office/drawing/2014/main" val="1164383529"/>
                    </a:ext>
                  </a:extLst>
                </a:gridCol>
                <a:gridCol w="993290">
                  <a:extLst>
                    <a:ext uri="{9D8B030D-6E8A-4147-A177-3AD203B41FA5}">
                      <a16:colId xmlns:a16="http://schemas.microsoft.com/office/drawing/2014/main" val="370097562"/>
                    </a:ext>
                  </a:extLst>
                </a:gridCol>
                <a:gridCol w="993290">
                  <a:extLst>
                    <a:ext uri="{9D8B030D-6E8A-4147-A177-3AD203B41FA5}">
                      <a16:colId xmlns:a16="http://schemas.microsoft.com/office/drawing/2014/main" val="878088854"/>
                    </a:ext>
                  </a:extLst>
                </a:gridCol>
              </a:tblGrid>
              <a:tr h="370840">
                <a:tc>
                  <a:txBody>
                    <a:bodyPr/>
                    <a:lstStyle/>
                    <a:p>
                      <a:r>
                        <a:rPr lang="en-US" dirty="0"/>
                        <a:t>S1S0B</a:t>
                      </a:r>
                    </a:p>
                  </a:txBody>
                  <a:tcPr/>
                </a:tc>
                <a:tc>
                  <a:txBody>
                    <a:bodyPr/>
                    <a:lstStyle/>
                    <a:p>
                      <a:pPr algn="ctr"/>
                      <a:r>
                        <a:rPr lang="en-US" dirty="0"/>
                        <a:t>0</a:t>
                      </a:r>
                    </a:p>
                  </a:txBody>
                  <a:tcPr>
                    <a:lnB w="12700" cap="flat" cmpd="sng" algn="ctr">
                      <a:solidFill>
                        <a:schemeClr val="bg1"/>
                      </a:solidFill>
                      <a:prstDash val="solid"/>
                      <a:round/>
                      <a:headEnd type="none" w="med" len="med"/>
                      <a:tailEnd type="none" w="med" len="med"/>
                    </a:lnB>
                  </a:tcPr>
                </a:tc>
                <a:tc>
                  <a:txBody>
                    <a:bodyPr/>
                    <a:lstStyle/>
                    <a:p>
                      <a:pPr algn="ctr"/>
                      <a:r>
                        <a:rPr lang="en-US" dirty="0"/>
                        <a:t>1</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88216569"/>
                  </a:ext>
                </a:extLst>
              </a:tr>
              <a:tr h="370840">
                <a:tc>
                  <a:txBody>
                    <a:bodyPr/>
                    <a:lstStyle/>
                    <a:p>
                      <a:pPr algn="r"/>
                      <a:r>
                        <a:rPr lang="en-US" dirty="0"/>
                        <a:t>00</a:t>
                      </a:r>
                    </a:p>
                  </a:txBody>
                  <a:tcPr>
                    <a:lnR w="12700" cap="flat" cmpd="sng" algn="ctr">
                      <a:solidFill>
                        <a:schemeClr val="bg1"/>
                      </a:solidFill>
                      <a:prstDash val="solid"/>
                      <a:round/>
                      <a:headEnd type="none" w="med" len="med"/>
                      <a:tailEnd type="none" w="med" len="med"/>
                    </a:ln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12402059"/>
                  </a:ext>
                </a:extLst>
              </a:tr>
              <a:tr h="370840">
                <a:tc>
                  <a:txBody>
                    <a:bodyPr/>
                    <a:lstStyle/>
                    <a:p>
                      <a:pPr algn="r"/>
                      <a:r>
                        <a:rPr lang="en-US" dirty="0"/>
                        <a:t>01</a:t>
                      </a:r>
                    </a:p>
                  </a:txBody>
                  <a:tcPr>
                    <a:lnR w="12700" cap="flat" cmpd="sng" algn="ctr">
                      <a:solidFill>
                        <a:schemeClr val="bg1"/>
                      </a:solidFill>
                      <a:prstDash val="solid"/>
                      <a:round/>
                      <a:headEnd type="none" w="med" len="med"/>
                      <a:tailEnd type="none" w="med" len="med"/>
                    </a:ln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5461764"/>
                  </a:ext>
                </a:extLst>
              </a:tr>
              <a:tr h="370840">
                <a:tc>
                  <a:txBody>
                    <a:bodyPr/>
                    <a:lstStyle/>
                    <a:p>
                      <a:pPr algn="r"/>
                      <a:r>
                        <a:rPr lang="en-US" dirty="0"/>
                        <a:t>10</a:t>
                      </a:r>
                    </a:p>
                  </a:txBody>
                  <a:tcPr>
                    <a:lnR w="12700" cap="flat" cmpd="sng" algn="ctr">
                      <a:solidFill>
                        <a:schemeClr val="bg1"/>
                      </a:solidFill>
                      <a:prstDash val="solid"/>
                      <a:round/>
                      <a:headEnd type="none" w="med" len="med"/>
                      <a:tailEnd type="none" w="med" len="med"/>
                    </a:ln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93257416"/>
                  </a:ext>
                </a:extLst>
              </a:tr>
              <a:tr h="370840">
                <a:tc>
                  <a:txBody>
                    <a:bodyPr/>
                    <a:lstStyle/>
                    <a:p>
                      <a:pPr algn="r"/>
                      <a:r>
                        <a:rPr lang="en-US" dirty="0"/>
                        <a:t>11</a:t>
                      </a:r>
                    </a:p>
                  </a:txBody>
                  <a:tcPr>
                    <a:lnR w="12700" cap="flat" cmpd="sng" algn="ctr">
                      <a:solidFill>
                        <a:schemeClr val="bg1"/>
                      </a:solidFill>
                      <a:prstDash val="solid"/>
                      <a:round/>
                      <a:headEnd type="none" w="med" len="med"/>
                      <a:tailEnd type="none" w="med" len="med"/>
                    </a:lnR>
                  </a:tcPr>
                </a:tc>
                <a:tc>
                  <a:txBody>
                    <a:bodyPr/>
                    <a:lstStyle/>
                    <a:p>
                      <a:pPr algn="ctr"/>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02321011"/>
                  </a:ext>
                </a:extLst>
              </a:tr>
            </a:tbl>
          </a:graphicData>
        </a:graphic>
      </p:graphicFrame>
      <p:sp>
        <p:nvSpPr>
          <p:cNvPr id="13" name="Rectangle 12"/>
          <p:cNvSpPr/>
          <p:nvPr/>
        </p:nvSpPr>
        <p:spPr>
          <a:xfrm>
            <a:off x="1957892" y="5002306"/>
            <a:ext cx="268941" cy="66697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93346" y="5400339"/>
            <a:ext cx="1301676" cy="26894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926080" y="4668819"/>
            <a:ext cx="268942" cy="2151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ZoneTexte 16"/>
          <p:cNvSpPr txBox="1"/>
          <p:nvPr/>
        </p:nvSpPr>
        <p:spPr>
          <a:xfrm>
            <a:off x="602427" y="6174889"/>
            <a:ext cx="3377902" cy="369332"/>
          </a:xfrm>
          <a:prstGeom prst="rect">
            <a:avLst/>
          </a:prstGeom>
          <a:noFill/>
        </p:spPr>
        <p:txBody>
          <a:bodyPr wrap="square" rtlCol="0">
            <a:spAutoFit/>
          </a:bodyPr>
          <a:lstStyle/>
          <a:p>
            <a:r>
              <a:rPr lang="en-US" dirty="0"/>
              <a:t>Y=S0 xor (</a:t>
            </a:r>
            <a:r>
              <a:rPr lang="en-US" u="sng" dirty="0"/>
              <a:t>S1</a:t>
            </a:r>
            <a:r>
              <a:rPr lang="en-US" dirty="0"/>
              <a:t>B)</a:t>
            </a:r>
          </a:p>
        </p:txBody>
      </p:sp>
    </p:spTree>
    <p:extLst>
      <p:ext uri="{BB962C8B-B14F-4D97-AF65-F5344CB8AC3E}">
        <p14:creationId xmlns:p14="http://schemas.microsoft.com/office/powerpoint/2010/main" val="334383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79699" y="215153"/>
            <a:ext cx="2603350" cy="369332"/>
          </a:xfrm>
          <a:prstGeom prst="rect">
            <a:avLst/>
          </a:prstGeom>
          <a:noFill/>
        </p:spPr>
        <p:txBody>
          <a:bodyPr wrap="square" rtlCol="0">
            <a:spAutoFit/>
          </a:bodyPr>
          <a:lstStyle/>
          <a:p>
            <a:r>
              <a:rPr lang="en-US" dirty="0"/>
              <a:t>For c-gen</a:t>
            </a:r>
          </a:p>
        </p:txBody>
      </p:sp>
      <p:graphicFrame>
        <p:nvGraphicFramePr>
          <p:cNvPr id="5" name="Tableau 4"/>
          <p:cNvGraphicFramePr>
            <a:graphicFrameLocks noGrp="1"/>
          </p:cNvGraphicFramePr>
          <p:nvPr>
            <p:extLst>
              <p:ext uri="{D42A27DB-BD31-4B8C-83A1-F6EECF244321}">
                <p14:modId xmlns:p14="http://schemas.microsoft.com/office/powerpoint/2010/main" val="2406300171"/>
              </p:ext>
            </p:extLst>
          </p:nvPr>
        </p:nvGraphicFramePr>
        <p:xfrm>
          <a:off x="258183" y="730423"/>
          <a:ext cx="2753958" cy="1854200"/>
        </p:xfrm>
        <a:graphic>
          <a:graphicData uri="http://schemas.openxmlformats.org/drawingml/2006/table">
            <a:tbl>
              <a:tblPr firstRow="1" bandRow="1">
                <a:tableStyleId>{2D5ABB26-0587-4C30-8999-92F81FD0307C}</a:tableStyleId>
              </a:tblPr>
              <a:tblGrid>
                <a:gridCol w="917986">
                  <a:extLst>
                    <a:ext uri="{9D8B030D-6E8A-4147-A177-3AD203B41FA5}">
                      <a16:colId xmlns:a16="http://schemas.microsoft.com/office/drawing/2014/main" val="716564847"/>
                    </a:ext>
                  </a:extLst>
                </a:gridCol>
                <a:gridCol w="917986">
                  <a:extLst>
                    <a:ext uri="{9D8B030D-6E8A-4147-A177-3AD203B41FA5}">
                      <a16:colId xmlns:a16="http://schemas.microsoft.com/office/drawing/2014/main" val="2980852179"/>
                    </a:ext>
                  </a:extLst>
                </a:gridCol>
                <a:gridCol w="917986">
                  <a:extLst>
                    <a:ext uri="{9D8B030D-6E8A-4147-A177-3AD203B41FA5}">
                      <a16:colId xmlns:a16="http://schemas.microsoft.com/office/drawing/2014/main" val="3857950478"/>
                    </a:ext>
                  </a:extLst>
                </a:gridCol>
              </a:tblGrid>
              <a:tr h="370840">
                <a:tc>
                  <a:txBody>
                    <a:bodyPr/>
                    <a:lstStyle/>
                    <a:p>
                      <a:r>
                        <a:rPr lang="en-US" dirty="0"/>
                        <a:t>S1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S0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Cin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458909"/>
                  </a:ext>
                </a:extLst>
              </a:tr>
              <a:tr h="370840">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61316436"/>
                  </a:ext>
                </a:extLst>
              </a:tr>
              <a:tr h="370840">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79915152"/>
                  </a:ext>
                </a:extLst>
              </a:tr>
              <a:tr h="370840">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57105137"/>
                  </a:ext>
                </a:extLst>
              </a:tr>
              <a:tr h="370840">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09185753"/>
                  </a:ext>
                </a:extLst>
              </a:tr>
            </a:tbl>
          </a:graphicData>
        </a:graphic>
      </p:graphicFrame>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005" y="584485"/>
            <a:ext cx="4486901" cy="1762371"/>
          </a:xfrm>
          <a:prstGeom prst="rect">
            <a:avLst/>
          </a:prstGeom>
        </p:spPr>
      </p:pic>
    </p:spTree>
    <p:extLst>
      <p:ext uri="{BB962C8B-B14F-4D97-AF65-F5344CB8AC3E}">
        <p14:creationId xmlns:p14="http://schemas.microsoft.com/office/powerpoint/2010/main" val="1457114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93638" y="204395"/>
            <a:ext cx="3453204" cy="1477328"/>
          </a:xfrm>
          <a:prstGeom prst="rect">
            <a:avLst/>
          </a:prstGeom>
          <a:noFill/>
        </p:spPr>
        <p:txBody>
          <a:bodyPr wrap="square" rtlCol="0">
            <a:spAutoFit/>
          </a:bodyPr>
          <a:lstStyle/>
          <a:p>
            <a:r>
              <a:rPr lang="en-US" dirty="0"/>
              <a:t>After generating ‘</a:t>
            </a:r>
            <a:r>
              <a:rPr lang="en-US" dirty="0" err="1"/>
              <a:t>Cin</a:t>
            </a:r>
            <a:r>
              <a:rPr lang="en-US" dirty="0"/>
              <a:t>’ and ‘Y’ , they both enter into the full adder which adds ‘A’,’Y’, and ‘</a:t>
            </a:r>
            <a:r>
              <a:rPr lang="en-US" dirty="0" err="1"/>
              <a:t>Cin</a:t>
            </a:r>
            <a:r>
              <a:rPr lang="en-US" dirty="0"/>
              <a:t>’ and produces ‘Cout’ and ‘F AU’ as outputs</a:t>
            </a:r>
          </a:p>
        </p:txBody>
      </p:sp>
      <p:graphicFrame>
        <p:nvGraphicFramePr>
          <p:cNvPr id="9" name="Tableau 8"/>
          <p:cNvGraphicFramePr>
            <a:graphicFrameLocks noGrp="1"/>
          </p:cNvGraphicFramePr>
          <p:nvPr>
            <p:extLst>
              <p:ext uri="{D42A27DB-BD31-4B8C-83A1-F6EECF244321}">
                <p14:modId xmlns:p14="http://schemas.microsoft.com/office/powerpoint/2010/main" val="1700120366"/>
              </p:ext>
            </p:extLst>
          </p:nvPr>
        </p:nvGraphicFramePr>
        <p:xfrm>
          <a:off x="322730" y="1681723"/>
          <a:ext cx="4639535" cy="3657600"/>
        </p:xfrm>
        <a:graphic>
          <a:graphicData uri="http://schemas.openxmlformats.org/drawingml/2006/table">
            <a:tbl>
              <a:tblPr firstRow="1" bandRow="1">
                <a:tableStyleId>{2D5ABB26-0587-4C30-8999-92F81FD0307C}</a:tableStyleId>
              </a:tblPr>
              <a:tblGrid>
                <a:gridCol w="927907">
                  <a:extLst>
                    <a:ext uri="{9D8B030D-6E8A-4147-A177-3AD203B41FA5}">
                      <a16:colId xmlns:a16="http://schemas.microsoft.com/office/drawing/2014/main" val="3362368765"/>
                    </a:ext>
                  </a:extLst>
                </a:gridCol>
                <a:gridCol w="927907">
                  <a:extLst>
                    <a:ext uri="{9D8B030D-6E8A-4147-A177-3AD203B41FA5}">
                      <a16:colId xmlns:a16="http://schemas.microsoft.com/office/drawing/2014/main" val="2572249932"/>
                    </a:ext>
                  </a:extLst>
                </a:gridCol>
                <a:gridCol w="908901">
                  <a:extLst>
                    <a:ext uri="{9D8B030D-6E8A-4147-A177-3AD203B41FA5}">
                      <a16:colId xmlns:a16="http://schemas.microsoft.com/office/drawing/2014/main" val="1251636646"/>
                    </a:ext>
                  </a:extLst>
                </a:gridCol>
                <a:gridCol w="946913">
                  <a:extLst>
                    <a:ext uri="{9D8B030D-6E8A-4147-A177-3AD203B41FA5}">
                      <a16:colId xmlns:a16="http://schemas.microsoft.com/office/drawing/2014/main" val="2280196449"/>
                    </a:ext>
                  </a:extLst>
                </a:gridCol>
                <a:gridCol w="927907">
                  <a:extLst>
                    <a:ext uri="{9D8B030D-6E8A-4147-A177-3AD203B41FA5}">
                      <a16:colId xmlns:a16="http://schemas.microsoft.com/office/drawing/2014/main" val="3786199266"/>
                    </a:ext>
                  </a:extLst>
                </a:gridCol>
              </a:tblGrid>
              <a:tr h="321654">
                <a:tc gridSpan="3">
                  <a:txBody>
                    <a:bodyPr/>
                    <a:lstStyle/>
                    <a:p>
                      <a:pPr algn="ctr"/>
                      <a:r>
                        <a:rPr lang="en-US" dirty="0"/>
                        <a:t>input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endParaRPr lang="en-US"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US" dirty="0"/>
                        <a:t>Output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65518307"/>
                  </a:ext>
                </a:extLst>
              </a:tr>
              <a:tr h="321654">
                <a:tc>
                  <a:txBody>
                    <a:bodyPr/>
                    <a:lstStyle/>
                    <a:p>
                      <a:pPr algn="ctr"/>
                      <a:r>
                        <a:rPr lang="en-US" dirty="0"/>
                        <a:t>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Cin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Cout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F</a:t>
                      </a:r>
                      <a:r>
                        <a:rPr lang="en-US" baseline="0" dirty="0"/>
                        <a:t> AU</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869615"/>
                  </a:ext>
                </a:extLst>
              </a:tr>
              <a:tr h="321654">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67642680"/>
                  </a:ext>
                </a:extLst>
              </a:tr>
              <a:tr h="321654">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26715059"/>
                  </a:ext>
                </a:extLst>
              </a:tr>
              <a:tr h="321654">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94757982"/>
                  </a:ext>
                </a:extLst>
              </a:tr>
              <a:tr h="321654">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50867435"/>
                  </a:ext>
                </a:extLst>
              </a:tr>
              <a:tr h="321654">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07446101"/>
                  </a:ext>
                </a:extLst>
              </a:tr>
              <a:tr h="321654">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2514534"/>
                  </a:ext>
                </a:extLst>
              </a:tr>
              <a:tr h="321654">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1403530"/>
                  </a:ext>
                </a:extLst>
              </a:tr>
              <a:tr h="321654">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41644618"/>
                  </a:ext>
                </a:extLst>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2377751121"/>
              </p:ext>
            </p:extLst>
          </p:nvPr>
        </p:nvGraphicFramePr>
        <p:xfrm>
          <a:off x="5398813" y="1847678"/>
          <a:ext cx="4974815" cy="1263602"/>
        </p:xfrm>
        <a:graphic>
          <a:graphicData uri="http://schemas.openxmlformats.org/drawingml/2006/table">
            <a:tbl>
              <a:tblPr firstRow="1" bandRow="1">
                <a:tableStyleId>{2D5ABB26-0587-4C30-8999-92F81FD0307C}</a:tableStyleId>
              </a:tblPr>
              <a:tblGrid>
                <a:gridCol w="994963">
                  <a:extLst>
                    <a:ext uri="{9D8B030D-6E8A-4147-A177-3AD203B41FA5}">
                      <a16:colId xmlns:a16="http://schemas.microsoft.com/office/drawing/2014/main" val="1269014446"/>
                    </a:ext>
                  </a:extLst>
                </a:gridCol>
                <a:gridCol w="994963">
                  <a:extLst>
                    <a:ext uri="{9D8B030D-6E8A-4147-A177-3AD203B41FA5}">
                      <a16:colId xmlns:a16="http://schemas.microsoft.com/office/drawing/2014/main" val="592005730"/>
                    </a:ext>
                  </a:extLst>
                </a:gridCol>
                <a:gridCol w="994963">
                  <a:extLst>
                    <a:ext uri="{9D8B030D-6E8A-4147-A177-3AD203B41FA5}">
                      <a16:colId xmlns:a16="http://schemas.microsoft.com/office/drawing/2014/main" val="2273718132"/>
                    </a:ext>
                  </a:extLst>
                </a:gridCol>
                <a:gridCol w="994963">
                  <a:extLst>
                    <a:ext uri="{9D8B030D-6E8A-4147-A177-3AD203B41FA5}">
                      <a16:colId xmlns:a16="http://schemas.microsoft.com/office/drawing/2014/main" val="3106628241"/>
                    </a:ext>
                  </a:extLst>
                </a:gridCol>
                <a:gridCol w="994963">
                  <a:extLst>
                    <a:ext uri="{9D8B030D-6E8A-4147-A177-3AD203B41FA5}">
                      <a16:colId xmlns:a16="http://schemas.microsoft.com/office/drawing/2014/main" val="907852719"/>
                    </a:ext>
                  </a:extLst>
                </a:gridCol>
              </a:tblGrid>
              <a:tr h="532082">
                <a:tc>
                  <a:txBody>
                    <a:bodyPr/>
                    <a:lstStyle/>
                    <a:p>
                      <a:r>
                        <a:rPr lang="en-US" dirty="0"/>
                        <a:t>ABCin</a:t>
                      </a:r>
                    </a:p>
                  </a:txBody>
                  <a:tcPr/>
                </a:tc>
                <a:tc>
                  <a:txBody>
                    <a:bodyPr/>
                    <a:lstStyle/>
                    <a:p>
                      <a:pPr algn="ctr"/>
                      <a:r>
                        <a:rPr lang="en-US" dirty="0"/>
                        <a:t>00</a:t>
                      </a:r>
                    </a:p>
                  </a:txBody>
                  <a:tcPr>
                    <a:lnB w="12700" cap="flat" cmpd="sng" algn="ctr">
                      <a:solidFill>
                        <a:schemeClr val="bg1"/>
                      </a:solidFill>
                      <a:prstDash val="solid"/>
                      <a:round/>
                      <a:headEnd type="none" w="med" len="med"/>
                      <a:tailEnd type="none" w="med" len="med"/>
                    </a:lnB>
                  </a:tcPr>
                </a:tc>
                <a:tc>
                  <a:txBody>
                    <a:bodyPr/>
                    <a:lstStyle/>
                    <a:p>
                      <a:pPr algn="ctr"/>
                      <a:r>
                        <a:rPr lang="en-US" dirty="0"/>
                        <a:t>01</a:t>
                      </a:r>
                    </a:p>
                  </a:txBody>
                  <a:tcPr>
                    <a:lnB w="12700" cap="flat" cmpd="sng" algn="ctr">
                      <a:solidFill>
                        <a:schemeClr val="bg1"/>
                      </a:solidFill>
                      <a:prstDash val="solid"/>
                      <a:round/>
                      <a:headEnd type="none" w="med" len="med"/>
                      <a:tailEnd type="none" w="med" len="med"/>
                    </a:lnB>
                  </a:tcPr>
                </a:tc>
                <a:tc>
                  <a:txBody>
                    <a:bodyPr/>
                    <a:lstStyle/>
                    <a:p>
                      <a:pPr algn="ctr"/>
                      <a:r>
                        <a:rPr lang="en-US" dirty="0"/>
                        <a:t>11</a:t>
                      </a:r>
                    </a:p>
                  </a:txBody>
                  <a:tcPr>
                    <a:lnB w="12700" cap="flat" cmpd="sng" algn="ctr">
                      <a:solidFill>
                        <a:schemeClr val="bg1"/>
                      </a:solidFill>
                      <a:prstDash val="solid"/>
                      <a:round/>
                      <a:headEnd type="none" w="med" len="med"/>
                      <a:tailEnd type="none" w="med" len="med"/>
                    </a:lnB>
                  </a:tcPr>
                </a:tc>
                <a:tc>
                  <a:txBody>
                    <a:bodyPr/>
                    <a:lstStyle/>
                    <a:p>
                      <a:pPr algn="ctr"/>
                      <a:r>
                        <a:rPr lang="en-US" dirty="0"/>
                        <a:t>10</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67288669"/>
                  </a:ext>
                </a:extLst>
              </a:tr>
              <a:tr h="308270">
                <a:tc>
                  <a:txBody>
                    <a:bodyPr/>
                    <a:lstStyle/>
                    <a:p>
                      <a:pPr algn="r"/>
                      <a:r>
                        <a:rPr lang="en-US" dirty="0"/>
                        <a:t>0</a:t>
                      </a:r>
                    </a:p>
                  </a:txBody>
                  <a:tcPr>
                    <a:lnR w="12700" cap="flat" cmpd="sng" algn="ctr">
                      <a:solidFill>
                        <a:schemeClr val="bg1"/>
                      </a:solidFill>
                      <a:prstDash val="solid"/>
                      <a:round/>
                      <a:headEnd type="none" w="med" len="med"/>
                      <a:tailEnd type="none" w="med" len="med"/>
                    </a:ln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79066587"/>
                  </a:ext>
                </a:extLst>
              </a:tr>
              <a:tr h="308270">
                <a:tc>
                  <a:txBody>
                    <a:bodyPr/>
                    <a:lstStyle/>
                    <a:p>
                      <a:pPr algn="r"/>
                      <a:r>
                        <a:rPr lang="en-US" dirty="0"/>
                        <a:t>1</a:t>
                      </a:r>
                    </a:p>
                  </a:txBody>
                  <a:tcPr>
                    <a:lnR w="12700" cap="flat" cmpd="sng" algn="ctr">
                      <a:solidFill>
                        <a:schemeClr val="bg1"/>
                      </a:solidFill>
                      <a:prstDash val="solid"/>
                      <a:round/>
                      <a:headEnd type="none" w="med" len="med"/>
                      <a:tailEnd type="none" w="med" len="med"/>
                    </a:ln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60184517"/>
                  </a:ext>
                </a:extLst>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919909195"/>
              </p:ext>
            </p:extLst>
          </p:nvPr>
        </p:nvGraphicFramePr>
        <p:xfrm>
          <a:off x="5316664" y="4022779"/>
          <a:ext cx="4974815" cy="1263602"/>
        </p:xfrm>
        <a:graphic>
          <a:graphicData uri="http://schemas.openxmlformats.org/drawingml/2006/table">
            <a:tbl>
              <a:tblPr firstRow="1" bandRow="1">
                <a:tableStyleId>{2D5ABB26-0587-4C30-8999-92F81FD0307C}</a:tableStyleId>
              </a:tblPr>
              <a:tblGrid>
                <a:gridCol w="994963">
                  <a:extLst>
                    <a:ext uri="{9D8B030D-6E8A-4147-A177-3AD203B41FA5}">
                      <a16:colId xmlns:a16="http://schemas.microsoft.com/office/drawing/2014/main" val="1269014446"/>
                    </a:ext>
                  </a:extLst>
                </a:gridCol>
                <a:gridCol w="994963">
                  <a:extLst>
                    <a:ext uri="{9D8B030D-6E8A-4147-A177-3AD203B41FA5}">
                      <a16:colId xmlns:a16="http://schemas.microsoft.com/office/drawing/2014/main" val="592005730"/>
                    </a:ext>
                  </a:extLst>
                </a:gridCol>
                <a:gridCol w="994963">
                  <a:extLst>
                    <a:ext uri="{9D8B030D-6E8A-4147-A177-3AD203B41FA5}">
                      <a16:colId xmlns:a16="http://schemas.microsoft.com/office/drawing/2014/main" val="2273718132"/>
                    </a:ext>
                  </a:extLst>
                </a:gridCol>
                <a:gridCol w="994963">
                  <a:extLst>
                    <a:ext uri="{9D8B030D-6E8A-4147-A177-3AD203B41FA5}">
                      <a16:colId xmlns:a16="http://schemas.microsoft.com/office/drawing/2014/main" val="3106628241"/>
                    </a:ext>
                  </a:extLst>
                </a:gridCol>
                <a:gridCol w="994963">
                  <a:extLst>
                    <a:ext uri="{9D8B030D-6E8A-4147-A177-3AD203B41FA5}">
                      <a16:colId xmlns:a16="http://schemas.microsoft.com/office/drawing/2014/main" val="907852719"/>
                    </a:ext>
                  </a:extLst>
                </a:gridCol>
              </a:tblGrid>
              <a:tr h="532082">
                <a:tc>
                  <a:txBody>
                    <a:bodyPr/>
                    <a:lstStyle/>
                    <a:p>
                      <a:r>
                        <a:rPr lang="en-US" dirty="0"/>
                        <a:t>ABCin</a:t>
                      </a:r>
                    </a:p>
                  </a:txBody>
                  <a:tcPr/>
                </a:tc>
                <a:tc>
                  <a:txBody>
                    <a:bodyPr/>
                    <a:lstStyle/>
                    <a:p>
                      <a:pPr algn="ctr"/>
                      <a:r>
                        <a:rPr lang="en-US" dirty="0"/>
                        <a:t>00</a:t>
                      </a:r>
                    </a:p>
                  </a:txBody>
                  <a:tcPr>
                    <a:lnB w="12700" cap="flat" cmpd="sng" algn="ctr">
                      <a:solidFill>
                        <a:schemeClr val="bg1"/>
                      </a:solidFill>
                      <a:prstDash val="solid"/>
                      <a:round/>
                      <a:headEnd type="none" w="med" len="med"/>
                      <a:tailEnd type="none" w="med" len="med"/>
                    </a:lnB>
                  </a:tcPr>
                </a:tc>
                <a:tc>
                  <a:txBody>
                    <a:bodyPr/>
                    <a:lstStyle/>
                    <a:p>
                      <a:pPr algn="ctr"/>
                      <a:r>
                        <a:rPr lang="en-US" dirty="0"/>
                        <a:t>01</a:t>
                      </a:r>
                    </a:p>
                  </a:txBody>
                  <a:tcPr>
                    <a:lnB w="12700" cap="flat" cmpd="sng" algn="ctr">
                      <a:solidFill>
                        <a:schemeClr val="bg1"/>
                      </a:solidFill>
                      <a:prstDash val="solid"/>
                      <a:round/>
                      <a:headEnd type="none" w="med" len="med"/>
                      <a:tailEnd type="none" w="med" len="med"/>
                    </a:lnB>
                  </a:tcPr>
                </a:tc>
                <a:tc>
                  <a:txBody>
                    <a:bodyPr/>
                    <a:lstStyle/>
                    <a:p>
                      <a:pPr algn="ctr"/>
                      <a:r>
                        <a:rPr lang="en-US" dirty="0"/>
                        <a:t>11</a:t>
                      </a:r>
                    </a:p>
                  </a:txBody>
                  <a:tcPr>
                    <a:lnB w="12700" cap="flat" cmpd="sng" algn="ctr">
                      <a:solidFill>
                        <a:schemeClr val="bg1"/>
                      </a:solidFill>
                      <a:prstDash val="solid"/>
                      <a:round/>
                      <a:headEnd type="none" w="med" len="med"/>
                      <a:tailEnd type="none" w="med" len="med"/>
                    </a:lnB>
                  </a:tcPr>
                </a:tc>
                <a:tc>
                  <a:txBody>
                    <a:bodyPr/>
                    <a:lstStyle/>
                    <a:p>
                      <a:pPr algn="ctr"/>
                      <a:r>
                        <a:rPr lang="en-US" dirty="0"/>
                        <a:t>10</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67288669"/>
                  </a:ext>
                </a:extLst>
              </a:tr>
              <a:tr h="308270">
                <a:tc>
                  <a:txBody>
                    <a:bodyPr/>
                    <a:lstStyle/>
                    <a:p>
                      <a:pPr algn="r"/>
                      <a:r>
                        <a:rPr lang="en-US" dirty="0"/>
                        <a:t>0</a:t>
                      </a:r>
                    </a:p>
                  </a:txBody>
                  <a:tcPr>
                    <a:lnR w="12700" cap="flat" cmpd="sng" algn="ctr">
                      <a:solidFill>
                        <a:schemeClr val="bg1"/>
                      </a:solidFill>
                      <a:prstDash val="solid"/>
                      <a:round/>
                      <a:headEnd type="none" w="med" len="med"/>
                      <a:tailEnd type="none" w="med" len="med"/>
                    </a:ln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79066587"/>
                  </a:ext>
                </a:extLst>
              </a:tr>
              <a:tr h="308270">
                <a:tc>
                  <a:txBody>
                    <a:bodyPr/>
                    <a:lstStyle/>
                    <a:p>
                      <a:pPr algn="r"/>
                      <a:r>
                        <a:rPr lang="en-US" dirty="0"/>
                        <a:t>1</a:t>
                      </a:r>
                    </a:p>
                  </a:txBody>
                  <a:tcPr>
                    <a:lnR w="12700" cap="flat" cmpd="sng" algn="ctr">
                      <a:solidFill>
                        <a:schemeClr val="bg1"/>
                      </a:solidFill>
                      <a:prstDash val="solid"/>
                      <a:round/>
                      <a:headEnd type="none" w="med" len="med"/>
                      <a:tailEnd type="none" w="med" len="med"/>
                    </a:ln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60184517"/>
                  </a:ext>
                </a:extLst>
              </a:tr>
            </a:tbl>
          </a:graphicData>
        </a:graphic>
      </p:graphicFrame>
      <p:sp>
        <p:nvSpPr>
          <p:cNvPr id="13" name="Rectangle 12"/>
          <p:cNvSpPr/>
          <p:nvPr/>
        </p:nvSpPr>
        <p:spPr>
          <a:xfrm>
            <a:off x="7691718" y="2732442"/>
            <a:ext cx="1366222" cy="331041"/>
          </a:xfrm>
          <a:prstGeom prst="rect">
            <a:avLst/>
          </a:prstGeom>
          <a:no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8627633" y="2732441"/>
            <a:ext cx="1366222" cy="331041"/>
          </a:xfrm>
          <a:prstGeom prst="rect">
            <a:avLst/>
          </a:prstGeom>
          <a:no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rot="16200000">
            <a:off x="8567266" y="2456920"/>
            <a:ext cx="636537" cy="366328"/>
          </a:xfrm>
          <a:prstGeom prst="rect">
            <a:avLst/>
          </a:prstGeom>
          <a:no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ZoneTexte 15"/>
          <p:cNvSpPr txBox="1"/>
          <p:nvPr/>
        </p:nvSpPr>
        <p:spPr>
          <a:xfrm>
            <a:off x="5282005" y="3063482"/>
            <a:ext cx="5454127" cy="369332"/>
          </a:xfrm>
          <a:prstGeom prst="rect">
            <a:avLst/>
          </a:prstGeom>
          <a:noFill/>
        </p:spPr>
        <p:txBody>
          <a:bodyPr wrap="square" rtlCol="0">
            <a:spAutoFit/>
          </a:bodyPr>
          <a:lstStyle/>
          <a:p>
            <a:r>
              <a:rPr lang="en-US" dirty="0"/>
              <a:t>Cout= Cin(A+B)+AB</a:t>
            </a:r>
          </a:p>
        </p:txBody>
      </p:sp>
      <p:sp>
        <p:nvSpPr>
          <p:cNvPr id="17" name="Rectangle 16"/>
          <p:cNvSpPr/>
          <p:nvPr/>
        </p:nvSpPr>
        <p:spPr>
          <a:xfrm>
            <a:off x="6723529" y="4937760"/>
            <a:ext cx="301215" cy="3218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707853" y="4626634"/>
            <a:ext cx="301215" cy="3003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702370" y="4927002"/>
            <a:ext cx="301215" cy="3003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724346" y="4610076"/>
            <a:ext cx="301215" cy="30036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ZoneTexte 20"/>
          <p:cNvSpPr txBox="1"/>
          <p:nvPr/>
        </p:nvSpPr>
        <p:spPr>
          <a:xfrm>
            <a:off x="5282004" y="5455481"/>
            <a:ext cx="5454127" cy="369332"/>
          </a:xfrm>
          <a:prstGeom prst="rect">
            <a:avLst/>
          </a:prstGeom>
          <a:noFill/>
        </p:spPr>
        <p:txBody>
          <a:bodyPr wrap="square" rtlCol="0">
            <a:spAutoFit/>
          </a:bodyPr>
          <a:lstStyle/>
          <a:p>
            <a:r>
              <a:rPr lang="en-US" dirty="0"/>
              <a:t>F AU= </a:t>
            </a:r>
            <a:r>
              <a:rPr lang="en-US" u="sng" dirty="0"/>
              <a:t> Cin </a:t>
            </a:r>
            <a:r>
              <a:rPr lang="en-US" dirty="0"/>
              <a:t>xor A xor B </a:t>
            </a:r>
          </a:p>
        </p:txBody>
      </p:sp>
      <p:sp>
        <p:nvSpPr>
          <p:cNvPr id="22" name="ZoneTexte 21"/>
          <p:cNvSpPr txBox="1"/>
          <p:nvPr/>
        </p:nvSpPr>
        <p:spPr>
          <a:xfrm>
            <a:off x="5229306" y="1717409"/>
            <a:ext cx="5249732" cy="1851440"/>
          </a:xfrm>
          <a:prstGeom prst="rect">
            <a:avLst/>
          </a:prstGeom>
          <a:noFill/>
          <a:ln>
            <a:solidFill>
              <a:schemeClr val="bg1"/>
            </a:solidFill>
          </a:ln>
        </p:spPr>
        <p:txBody>
          <a:bodyPr wrap="square" rtlCol="0">
            <a:spAutoFit/>
          </a:bodyPr>
          <a:lstStyle/>
          <a:p>
            <a:endParaRPr lang="en-US" dirty="0"/>
          </a:p>
        </p:txBody>
      </p:sp>
      <p:sp>
        <p:nvSpPr>
          <p:cNvPr id="23" name="ZoneTexte 22"/>
          <p:cNvSpPr txBox="1"/>
          <p:nvPr/>
        </p:nvSpPr>
        <p:spPr>
          <a:xfrm>
            <a:off x="5316664" y="3984724"/>
            <a:ext cx="5249732" cy="1851440"/>
          </a:xfrm>
          <a:prstGeom prst="rect">
            <a:avLst/>
          </a:prstGeom>
          <a:no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277810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764" y="665488"/>
            <a:ext cx="6459838" cy="4067877"/>
          </a:xfrm>
          <a:prstGeom prst="rect">
            <a:avLst/>
          </a:prstGeom>
        </p:spPr>
      </p:pic>
      <p:sp>
        <p:nvSpPr>
          <p:cNvPr id="5" name="ZoneTexte 4"/>
          <p:cNvSpPr txBox="1"/>
          <p:nvPr/>
        </p:nvSpPr>
        <p:spPr>
          <a:xfrm>
            <a:off x="258184" y="720762"/>
            <a:ext cx="4453665" cy="2862322"/>
          </a:xfrm>
          <a:prstGeom prst="rect">
            <a:avLst/>
          </a:prstGeom>
          <a:noFill/>
        </p:spPr>
        <p:txBody>
          <a:bodyPr wrap="square" rtlCol="0">
            <a:spAutoFit/>
          </a:bodyPr>
          <a:lstStyle/>
          <a:p>
            <a:r>
              <a:rPr lang="en-US" dirty="0"/>
              <a:t>Now here is the combined circuit that takes input ‘A’ ,’Y’, and ‘Cin’ to produce Cout and F AU  </a:t>
            </a:r>
          </a:p>
          <a:p>
            <a:endParaRPr lang="en-US" dirty="0"/>
          </a:p>
          <a:p>
            <a:r>
              <a:rPr lang="en-US" dirty="0"/>
              <a:t>The carry out passes through an AND gate with  </a:t>
            </a:r>
            <a:r>
              <a:rPr lang="en-US" u="sng" dirty="0"/>
              <a:t>S2</a:t>
            </a:r>
            <a:r>
              <a:rPr lang="en-US" dirty="0"/>
              <a:t> to produce a carry when the operation is arithmetic and the carry is taken to the next ALU where it acts as the carry in for that ALU hence only the first ALU has a c-gen</a:t>
            </a:r>
          </a:p>
        </p:txBody>
      </p:sp>
    </p:spTree>
    <p:extLst>
      <p:ext uri="{BB962C8B-B14F-4D97-AF65-F5344CB8AC3E}">
        <p14:creationId xmlns:p14="http://schemas.microsoft.com/office/powerpoint/2010/main" val="161940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32733" y="989703"/>
            <a:ext cx="9047181" cy="1754326"/>
          </a:xfrm>
          <a:prstGeom prst="rect">
            <a:avLst/>
          </a:prstGeom>
          <a:noFill/>
        </p:spPr>
        <p:txBody>
          <a:bodyPr wrap="square" rtlCol="0">
            <a:spAutoFit/>
          </a:bodyPr>
          <a:lstStyle/>
          <a:p>
            <a:r>
              <a:rPr lang="en-US" dirty="0"/>
              <a:t>Now after the arithmetic unit has produce output ‘F AU’ and the logic unit produce its own ‘F LU’ , both of the output enter in the 2-1 multiplexer whose aim is to choose which of the two output is to be the result</a:t>
            </a:r>
          </a:p>
          <a:p>
            <a:endParaRPr lang="en-US" dirty="0"/>
          </a:p>
          <a:p>
            <a:r>
              <a:rPr lang="en-US" dirty="0"/>
              <a:t>If S2=0 the output will be ‘F AU’ and</a:t>
            </a:r>
          </a:p>
          <a:p>
            <a:r>
              <a:rPr lang="en-US" dirty="0"/>
              <a:t>If S2=1 the output will be ‘F LU’ . </a:t>
            </a:r>
          </a:p>
        </p:txBody>
      </p:sp>
    </p:spTree>
    <p:extLst>
      <p:ext uri="{BB962C8B-B14F-4D97-AF65-F5344CB8AC3E}">
        <p14:creationId xmlns:p14="http://schemas.microsoft.com/office/powerpoint/2010/main" val="146893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90456" y="753035"/>
            <a:ext cx="4819426" cy="646331"/>
          </a:xfrm>
          <a:prstGeom prst="rect">
            <a:avLst/>
          </a:prstGeom>
          <a:noFill/>
        </p:spPr>
        <p:txBody>
          <a:bodyPr wrap="square" rtlCol="0">
            <a:spAutoFit/>
          </a:bodyPr>
          <a:lstStyle/>
          <a:p>
            <a:r>
              <a:rPr lang="en-US" dirty="0"/>
              <a:t>Here is the circuit diagram that shows how the 2-1 multiplexer functions </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671" y="753035"/>
            <a:ext cx="7249537" cy="2715004"/>
          </a:xfrm>
          <a:prstGeom prst="rect">
            <a:avLst/>
          </a:prstGeom>
        </p:spPr>
      </p:pic>
      <p:graphicFrame>
        <p:nvGraphicFramePr>
          <p:cNvPr id="6" name="Tableau 5"/>
          <p:cNvGraphicFramePr>
            <a:graphicFrameLocks noGrp="1"/>
          </p:cNvGraphicFramePr>
          <p:nvPr>
            <p:extLst>
              <p:ext uri="{D42A27DB-BD31-4B8C-83A1-F6EECF244321}">
                <p14:modId xmlns:p14="http://schemas.microsoft.com/office/powerpoint/2010/main" val="3695085414"/>
              </p:ext>
            </p:extLst>
          </p:nvPr>
        </p:nvGraphicFramePr>
        <p:xfrm>
          <a:off x="849854" y="1666339"/>
          <a:ext cx="2345168" cy="1112520"/>
        </p:xfrm>
        <a:graphic>
          <a:graphicData uri="http://schemas.openxmlformats.org/drawingml/2006/table">
            <a:tbl>
              <a:tblPr firstRow="1" bandRow="1">
                <a:tableStyleId>{2D5ABB26-0587-4C30-8999-92F81FD0307C}</a:tableStyleId>
              </a:tblPr>
              <a:tblGrid>
                <a:gridCol w="1172584">
                  <a:extLst>
                    <a:ext uri="{9D8B030D-6E8A-4147-A177-3AD203B41FA5}">
                      <a16:colId xmlns:a16="http://schemas.microsoft.com/office/drawing/2014/main" val="1195124066"/>
                    </a:ext>
                  </a:extLst>
                </a:gridCol>
                <a:gridCol w="1172584">
                  <a:extLst>
                    <a:ext uri="{9D8B030D-6E8A-4147-A177-3AD203B41FA5}">
                      <a16:colId xmlns:a16="http://schemas.microsoft.com/office/drawing/2014/main" val="1257800934"/>
                    </a:ext>
                  </a:extLst>
                </a:gridCol>
              </a:tblGrid>
              <a:tr h="370840">
                <a:tc>
                  <a:txBody>
                    <a:bodyPr/>
                    <a:lstStyle/>
                    <a:p>
                      <a:pPr algn="ctr"/>
                      <a:r>
                        <a:rPr lang="en-US" dirty="0"/>
                        <a:t>S2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F</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8204042"/>
                  </a:ext>
                </a:extLst>
              </a:tr>
              <a:tr h="37084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F AU</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04547997"/>
                  </a:ext>
                </a:extLst>
              </a:tr>
              <a:tr h="37084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F LU</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63155693"/>
                  </a:ext>
                </a:extLst>
              </a:tr>
            </a:tbl>
          </a:graphicData>
        </a:graphic>
      </p:graphicFrame>
      <p:sp>
        <p:nvSpPr>
          <p:cNvPr id="7" name="ZoneTexte 6"/>
          <p:cNvSpPr txBox="1"/>
          <p:nvPr/>
        </p:nvSpPr>
        <p:spPr>
          <a:xfrm>
            <a:off x="290456" y="3162748"/>
            <a:ext cx="3969572" cy="369332"/>
          </a:xfrm>
          <a:prstGeom prst="rect">
            <a:avLst/>
          </a:prstGeom>
          <a:noFill/>
        </p:spPr>
        <p:txBody>
          <a:bodyPr wrap="square" rtlCol="0">
            <a:spAutoFit/>
          </a:bodyPr>
          <a:lstStyle/>
          <a:p>
            <a:r>
              <a:rPr lang="en-US" dirty="0"/>
              <a:t>F=</a:t>
            </a:r>
            <a:r>
              <a:rPr lang="en-US" u="sng" dirty="0"/>
              <a:t>S2(</a:t>
            </a:r>
            <a:r>
              <a:rPr lang="en-US" dirty="0"/>
              <a:t>FAU)+S2(FLU)</a:t>
            </a:r>
          </a:p>
        </p:txBody>
      </p:sp>
    </p:spTree>
    <p:extLst>
      <p:ext uri="{BB962C8B-B14F-4D97-AF65-F5344CB8AC3E}">
        <p14:creationId xmlns:p14="http://schemas.microsoft.com/office/powerpoint/2010/main" val="3496587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65" y="854459"/>
            <a:ext cx="3362794" cy="4648849"/>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242" y="916702"/>
            <a:ext cx="6412304" cy="4524362"/>
          </a:xfrm>
          <a:prstGeom prst="rect">
            <a:avLst/>
          </a:prstGeom>
        </p:spPr>
      </p:pic>
    </p:spTree>
    <p:extLst>
      <p:ext uri="{BB962C8B-B14F-4D97-AF65-F5344CB8AC3E}">
        <p14:creationId xmlns:p14="http://schemas.microsoft.com/office/powerpoint/2010/main" val="585614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216050"/>
            <a:ext cx="9404723" cy="827442"/>
          </a:xfrm>
        </p:spPr>
        <p:txBody>
          <a:bodyPr/>
          <a:lstStyle/>
          <a:p>
            <a:pPr algn="ctr"/>
            <a:r>
              <a:rPr lang="en-US" dirty="0"/>
              <a:t>COMPERATOR</a:t>
            </a:r>
          </a:p>
        </p:txBody>
      </p:sp>
      <p:sp>
        <p:nvSpPr>
          <p:cNvPr id="4" name="ZoneTexte 3"/>
          <p:cNvSpPr txBox="1"/>
          <p:nvPr/>
        </p:nvSpPr>
        <p:spPr>
          <a:xfrm>
            <a:off x="355654" y="1043492"/>
            <a:ext cx="11230331" cy="1200329"/>
          </a:xfrm>
          <a:prstGeom prst="rect">
            <a:avLst/>
          </a:prstGeom>
          <a:noFill/>
        </p:spPr>
        <p:txBody>
          <a:bodyPr wrap="square" rtlCol="0">
            <a:spAutoFit/>
          </a:bodyPr>
          <a:lstStyle/>
          <a:p>
            <a:r>
              <a:rPr lang="en-US" dirty="0"/>
              <a:t>The comperator is the device used in comparing ‘A’ and ‘B’</a:t>
            </a:r>
          </a:p>
          <a:p>
            <a:endParaRPr lang="en-US" dirty="0"/>
          </a:p>
          <a:p>
            <a:r>
              <a:rPr lang="en-US" dirty="0"/>
              <a:t>Here, the two most significant bits are compared and the two least significant bits are also compared. With respect to some conditions that will be stated , the output is given</a:t>
            </a:r>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1720"/>
          <a:stretch/>
        </p:blipFill>
        <p:spPr>
          <a:xfrm>
            <a:off x="646111" y="2268352"/>
            <a:ext cx="3014709" cy="311511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028" y="2373142"/>
            <a:ext cx="4820323" cy="3010320"/>
          </a:xfrm>
          <a:prstGeom prst="rect">
            <a:avLst/>
          </a:prstGeom>
        </p:spPr>
      </p:pic>
      <p:graphicFrame>
        <p:nvGraphicFramePr>
          <p:cNvPr id="8" name="Tableau 7"/>
          <p:cNvGraphicFramePr>
            <a:graphicFrameLocks noGrp="1"/>
          </p:cNvGraphicFramePr>
          <p:nvPr>
            <p:extLst>
              <p:ext uri="{D42A27DB-BD31-4B8C-83A1-F6EECF244321}">
                <p14:modId xmlns:p14="http://schemas.microsoft.com/office/powerpoint/2010/main" val="2286969429"/>
              </p:ext>
            </p:extLst>
          </p:nvPr>
        </p:nvGraphicFramePr>
        <p:xfrm>
          <a:off x="1386541" y="5512783"/>
          <a:ext cx="1894542" cy="1112520"/>
        </p:xfrm>
        <a:graphic>
          <a:graphicData uri="http://schemas.openxmlformats.org/drawingml/2006/table">
            <a:tbl>
              <a:tblPr firstRow="1" bandRow="1">
                <a:tableStyleId>{2D5ABB26-0587-4C30-8999-92F81FD0307C}</a:tableStyleId>
              </a:tblPr>
              <a:tblGrid>
                <a:gridCol w="947271">
                  <a:extLst>
                    <a:ext uri="{9D8B030D-6E8A-4147-A177-3AD203B41FA5}">
                      <a16:colId xmlns:a16="http://schemas.microsoft.com/office/drawing/2014/main" val="2908187478"/>
                    </a:ext>
                  </a:extLst>
                </a:gridCol>
                <a:gridCol w="947271">
                  <a:extLst>
                    <a:ext uri="{9D8B030D-6E8A-4147-A177-3AD203B41FA5}">
                      <a16:colId xmlns:a16="http://schemas.microsoft.com/office/drawing/2014/main" val="1128062672"/>
                    </a:ext>
                  </a:extLst>
                </a:gridCol>
              </a:tblGrid>
              <a:tr h="370840">
                <a:tc>
                  <a:txBody>
                    <a:bodyPr/>
                    <a:lstStyle/>
                    <a:p>
                      <a:pPr algn="r"/>
                      <a:r>
                        <a:rPr lang="en-US" dirty="0"/>
                        <a:t>G</a:t>
                      </a: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lang="en-US" dirty="0"/>
                        <a:t>A&gt;B</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24244922"/>
                  </a:ext>
                </a:extLst>
              </a:tr>
              <a:tr h="370840">
                <a:tc>
                  <a:txBody>
                    <a:bodyPr/>
                    <a:lstStyle/>
                    <a:p>
                      <a:pPr algn="r"/>
                      <a:r>
                        <a:rPr lang="en-US" dirty="0"/>
                        <a:t>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A=B</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57854886"/>
                  </a:ext>
                </a:extLst>
              </a:tr>
              <a:tr h="370840">
                <a:tc>
                  <a:txBody>
                    <a:bodyPr/>
                    <a:lstStyle/>
                    <a:p>
                      <a:pPr algn="r"/>
                      <a:r>
                        <a:rPr lang="en-US" dirty="0"/>
                        <a:t>L</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A&lt;B</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706285082"/>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910786538"/>
              </p:ext>
            </p:extLst>
          </p:nvPr>
        </p:nvGraphicFramePr>
        <p:xfrm>
          <a:off x="3660820" y="5522133"/>
          <a:ext cx="3041194" cy="1112520"/>
        </p:xfrm>
        <a:graphic>
          <a:graphicData uri="http://schemas.openxmlformats.org/drawingml/2006/table">
            <a:tbl>
              <a:tblPr firstRow="1" bandRow="1">
                <a:tableStyleId>{2D5ABB26-0587-4C30-8999-92F81FD0307C}</a:tableStyleId>
              </a:tblPr>
              <a:tblGrid>
                <a:gridCol w="1520597">
                  <a:extLst>
                    <a:ext uri="{9D8B030D-6E8A-4147-A177-3AD203B41FA5}">
                      <a16:colId xmlns:a16="http://schemas.microsoft.com/office/drawing/2014/main" val="2908187478"/>
                    </a:ext>
                  </a:extLst>
                </a:gridCol>
                <a:gridCol w="1520597">
                  <a:extLst>
                    <a:ext uri="{9D8B030D-6E8A-4147-A177-3AD203B41FA5}">
                      <a16:colId xmlns:a16="http://schemas.microsoft.com/office/drawing/2014/main" val="1128062672"/>
                    </a:ext>
                  </a:extLst>
                </a:gridCol>
              </a:tblGrid>
              <a:tr h="370840">
                <a:tc>
                  <a:txBody>
                    <a:bodyPr/>
                    <a:lstStyle/>
                    <a:p>
                      <a:pPr algn="r"/>
                      <a:r>
                        <a:rPr lang="en-US" dirty="0"/>
                        <a:t>Gu</a:t>
                      </a: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lang="en-US" dirty="0"/>
                        <a:t>A3A2&gt;B3B2</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24244922"/>
                  </a:ext>
                </a:extLst>
              </a:tr>
              <a:tr h="370840">
                <a:tc>
                  <a:txBody>
                    <a:bodyPr/>
                    <a:lstStyle/>
                    <a:p>
                      <a:pPr algn="r"/>
                      <a:r>
                        <a:rPr lang="en-US" dirty="0"/>
                        <a:t>Eu</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A3A2=B3B2</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57854886"/>
                  </a:ext>
                </a:extLst>
              </a:tr>
              <a:tr h="370840">
                <a:tc>
                  <a:txBody>
                    <a:bodyPr/>
                    <a:lstStyle/>
                    <a:p>
                      <a:pPr algn="r"/>
                      <a:r>
                        <a:rPr lang="en-US" dirty="0"/>
                        <a:t>Lu</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A3A2&lt;B3B3</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706285082"/>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1506646495"/>
              </p:ext>
            </p:extLst>
          </p:nvPr>
        </p:nvGraphicFramePr>
        <p:xfrm>
          <a:off x="7200086" y="5537971"/>
          <a:ext cx="3041194" cy="1154096"/>
        </p:xfrm>
        <a:graphic>
          <a:graphicData uri="http://schemas.openxmlformats.org/drawingml/2006/table">
            <a:tbl>
              <a:tblPr firstRow="1" bandRow="1">
                <a:tableStyleId>{2D5ABB26-0587-4C30-8999-92F81FD0307C}</a:tableStyleId>
              </a:tblPr>
              <a:tblGrid>
                <a:gridCol w="1520597">
                  <a:extLst>
                    <a:ext uri="{9D8B030D-6E8A-4147-A177-3AD203B41FA5}">
                      <a16:colId xmlns:a16="http://schemas.microsoft.com/office/drawing/2014/main" val="2908187478"/>
                    </a:ext>
                  </a:extLst>
                </a:gridCol>
                <a:gridCol w="1520597">
                  <a:extLst>
                    <a:ext uri="{9D8B030D-6E8A-4147-A177-3AD203B41FA5}">
                      <a16:colId xmlns:a16="http://schemas.microsoft.com/office/drawing/2014/main" val="1128062672"/>
                    </a:ext>
                  </a:extLst>
                </a:gridCol>
              </a:tblGrid>
              <a:tr h="370840">
                <a:tc>
                  <a:txBody>
                    <a:bodyPr/>
                    <a:lstStyle/>
                    <a:p>
                      <a:pPr algn="r"/>
                      <a:r>
                        <a:rPr lang="en-US" dirty="0" err="1"/>
                        <a:t>Gl</a:t>
                      </a:r>
                      <a:endParaRPr lang="en-US" dirty="0"/>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lang="en-US" dirty="0"/>
                        <a:t>A1A0&gt;B1B0</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24244922"/>
                  </a:ext>
                </a:extLst>
              </a:tr>
              <a:tr h="412416">
                <a:tc>
                  <a:txBody>
                    <a:bodyPr/>
                    <a:lstStyle/>
                    <a:p>
                      <a:pPr algn="r"/>
                      <a:r>
                        <a:rPr lang="en-US" dirty="0"/>
                        <a:t>El</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t>A1A0=B1B0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57854886"/>
                  </a:ext>
                </a:extLst>
              </a:tr>
              <a:tr h="370840">
                <a:tc>
                  <a:txBody>
                    <a:bodyPr/>
                    <a:lstStyle/>
                    <a:p>
                      <a:pPr algn="r"/>
                      <a:r>
                        <a:rPr lang="en-US" dirty="0" err="1"/>
                        <a:t>Ll</a:t>
                      </a:r>
                      <a:endParaRPr lang="en-US" dirty="0"/>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A1A0&lt;B1B0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706285082"/>
                  </a:ext>
                </a:extLst>
              </a:tr>
            </a:tbl>
          </a:graphicData>
        </a:graphic>
      </p:graphicFrame>
    </p:spTree>
    <p:extLst>
      <p:ext uri="{BB962C8B-B14F-4D97-AF65-F5344CB8AC3E}">
        <p14:creationId xmlns:p14="http://schemas.microsoft.com/office/powerpoint/2010/main" val="342655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187" y="771639"/>
            <a:ext cx="6440593" cy="5134309"/>
          </a:xfrm>
          <a:prstGeom prst="rect">
            <a:avLst/>
          </a:prstGeom>
        </p:spPr>
      </p:pic>
      <p:graphicFrame>
        <p:nvGraphicFramePr>
          <p:cNvPr id="6" name="Tableau 5"/>
          <p:cNvGraphicFramePr>
            <a:graphicFrameLocks noGrp="1"/>
          </p:cNvGraphicFramePr>
          <p:nvPr>
            <p:extLst>
              <p:ext uri="{D42A27DB-BD31-4B8C-83A1-F6EECF244321}">
                <p14:modId xmlns:p14="http://schemas.microsoft.com/office/powerpoint/2010/main" val="3866834256"/>
              </p:ext>
            </p:extLst>
          </p:nvPr>
        </p:nvGraphicFramePr>
        <p:xfrm>
          <a:off x="376520" y="182881"/>
          <a:ext cx="4453666" cy="6583680"/>
        </p:xfrm>
        <a:graphic>
          <a:graphicData uri="http://schemas.openxmlformats.org/drawingml/2006/table">
            <a:tbl>
              <a:tblPr firstRow="1" bandRow="1">
                <a:tableStyleId>{2D5ABB26-0587-4C30-8999-92F81FD0307C}</a:tableStyleId>
              </a:tblPr>
              <a:tblGrid>
                <a:gridCol w="636238">
                  <a:extLst>
                    <a:ext uri="{9D8B030D-6E8A-4147-A177-3AD203B41FA5}">
                      <a16:colId xmlns:a16="http://schemas.microsoft.com/office/drawing/2014/main" val="2401578069"/>
                    </a:ext>
                  </a:extLst>
                </a:gridCol>
                <a:gridCol w="636238">
                  <a:extLst>
                    <a:ext uri="{9D8B030D-6E8A-4147-A177-3AD203B41FA5}">
                      <a16:colId xmlns:a16="http://schemas.microsoft.com/office/drawing/2014/main" val="310517120"/>
                    </a:ext>
                  </a:extLst>
                </a:gridCol>
                <a:gridCol w="636238">
                  <a:extLst>
                    <a:ext uri="{9D8B030D-6E8A-4147-A177-3AD203B41FA5}">
                      <a16:colId xmlns:a16="http://schemas.microsoft.com/office/drawing/2014/main" val="3387309630"/>
                    </a:ext>
                  </a:extLst>
                </a:gridCol>
                <a:gridCol w="636238">
                  <a:extLst>
                    <a:ext uri="{9D8B030D-6E8A-4147-A177-3AD203B41FA5}">
                      <a16:colId xmlns:a16="http://schemas.microsoft.com/office/drawing/2014/main" val="1518449012"/>
                    </a:ext>
                  </a:extLst>
                </a:gridCol>
                <a:gridCol w="636238">
                  <a:extLst>
                    <a:ext uri="{9D8B030D-6E8A-4147-A177-3AD203B41FA5}">
                      <a16:colId xmlns:a16="http://schemas.microsoft.com/office/drawing/2014/main" val="240248516"/>
                    </a:ext>
                  </a:extLst>
                </a:gridCol>
                <a:gridCol w="636238">
                  <a:extLst>
                    <a:ext uri="{9D8B030D-6E8A-4147-A177-3AD203B41FA5}">
                      <a16:colId xmlns:a16="http://schemas.microsoft.com/office/drawing/2014/main" val="3072484503"/>
                    </a:ext>
                  </a:extLst>
                </a:gridCol>
                <a:gridCol w="636238">
                  <a:extLst>
                    <a:ext uri="{9D8B030D-6E8A-4147-A177-3AD203B41FA5}">
                      <a16:colId xmlns:a16="http://schemas.microsoft.com/office/drawing/2014/main" val="80763658"/>
                    </a:ext>
                  </a:extLst>
                </a:gridCol>
              </a:tblGrid>
              <a:tr h="314960">
                <a:tc gridSpan="4">
                  <a:txBody>
                    <a:bodyPr/>
                    <a:lstStyle/>
                    <a:p>
                      <a:pPr algn="ctr"/>
                      <a:r>
                        <a:rPr lang="en-US" dirty="0"/>
                        <a:t>inputs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3">
                  <a:txBody>
                    <a:bodyPr/>
                    <a:lstStyle/>
                    <a:p>
                      <a:pPr algn="ctr"/>
                      <a:r>
                        <a:rPr lang="en-US" dirty="0"/>
                        <a:t>Outputs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31271394"/>
                  </a:ext>
                </a:extLst>
              </a:tr>
              <a:tr h="314960">
                <a:tc>
                  <a:txBody>
                    <a:bodyPr/>
                    <a:lstStyle/>
                    <a:p>
                      <a:pPr algn="ctr"/>
                      <a:r>
                        <a:rPr lang="en-US" dirty="0"/>
                        <a:t>A3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A2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B3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B2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Gu</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Eu</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Lu</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86550217"/>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303010"/>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01307110"/>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41503775"/>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8735551"/>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663579"/>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56749885"/>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65247970"/>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2551384"/>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72660129"/>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15709136"/>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41464441"/>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97823526"/>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40493431"/>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0444165"/>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4937697"/>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57748863"/>
                  </a:ext>
                </a:extLst>
              </a:tr>
            </a:tbl>
          </a:graphicData>
        </a:graphic>
      </p:graphicFrame>
    </p:spTree>
    <p:extLst>
      <p:ext uri="{BB962C8B-B14F-4D97-AF65-F5344CB8AC3E}">
        <p14:creationId xmlns:p14="http://schemas.microsoft.com/office/powerpoint/2010/main" val="416910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8441" y="785308"/>
            <a:ext cx="8903446" cy="1659117"/>
          </a:xfrm>
        </p:spPr>
        <p:txBody>
          <a:bodyPr>
            <a:normAutofit fontScale="90000"/>
          </a:bodyPr>
          <a:lstStyle/>
          <a:p>
            <a:pPr algn="ctr"/>
            <a:r>
              <a:rPr lang="en-US" sz="2800" dirty="0"/>
              <a:t>PROJECT :THE ANALYSIS, DESIGN AND IMPLEMENTATION OF </a:t>
            </a:r>
            <a:br>
              <a:rPr lang="en-US" sz="2800" dirty="0"/>
            </a:br>
            <a:r>
              <a:rPr lang="en-US" sz="2800" dirty="0"/>
              <a:t>A 16-BIT MICROCOMPUTER</a:t>
            </a:r>
            <a:br>
              <a:rPr lang="en-US" dirty="0"/>
            </a:br>
            <a:endParaRPr lang="en-US" dirty="0"/>
          </a:p>
        </p:txBody>
      </p:sp>
      <p:sp>
        <p:nvSpPr>
          <p:cNvPr id="3" name="Espace réservé du contenu 2"/>
          <p:cNvSpPr>
            <a:spLocks noGrp="1"/>
          </p:cNvSpPr>
          <p:nvPr>
            <p:ph idx="1"/>
          </p:nvPr>
        </p:nvSpPr>
        <p:spPr/>
        <p:txBody>
          <a:bodyPr/>
          <a:lstStyle/>
          <a:p>
            <a:pPr marL="0" indent="0">
              <a:buNone/>
            </a:pPr>
            <a:r>
              <a:rPr lang="en-US" dirty="0"/>
              <a:t>The 16-Bit Microcomputer is a device which is aimed at performing several tasks such as: arithmetic, logical operations and much more </a:t>
            </a:r>
          </a:p>
          <a:p>
            <a:pPr marL="0" indent="0">
              <a:buNone/>
            </a:pPr>
            <a:r>
              <a:rPr lang="en-US" dirty="0"/>
              <a:t>It is divided into two main parts : </a:t>
            </a:r>
          </a:p>
          <a:p>
            <a:r>
              <a:rPr lang="en-US" dirty="0"/>
              <a:t>The Central Processing Unit(CPU) </a:t>
            </a:r>
            <a:r>
              <a:rPr lang="en-US" dirty="0" err="1"/>
              <a:t>Regiters</a:t>
            </a:r>
            <a:endParaRPr lang="en-US" dirty="0"/>
          </a:p>
          <a:p>
            <a:r>
              <a:rPr lang="en-US" dirty="0"/>
              <a:t>The Control Logic unit</a:t>
            </a:r>
          </a:p>
        </p:txBody>
      </p:sp>
    </p:spTree>
    <p:extLst>
      <p:ext uri="{BB962C8B-B14F-4D97-AF65-F5344CB8AC3E}">
        <p14:creationId xmlns:p14="http://schemas.microsoft.com/office/powerpoint/2010/main" val="325711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2850312994"/>
              </p:ext>
            </p:extLst>
          </p:nvPr>
        </p:nvGraphicFramePr>
        <p:xfrm>
          <a:off x="376520" y="182881"/>
          <a:ext cx="4453666" cy="6583680"/>
        </p:xfrm>
        <a:graphic>
          <a:graphicData uri="http://schemas.openxmlformats.org/drawingml/2006/table">
            <a:tbl>
              <a:tblPr firstRow="1" bandRow="1">
                <a:tableStyleId>{2D5ABB26-0587-4C30-8999-92F81FD0307C}</a:tableStyleId>
              </a:tblPr>
              <a:tblGrid>
                <a:gridCol w="636238">
                  <a:extLst>
                    <a:ext uri="{9D8B030D-6E8A-4147-A177-3AD203B41FA5}">
                      <a16:colId xmlns:a16="http://schemas.microsoft.com/office/drawing/2014/main" val="2401578069"/>
                    </a:ext>
                  </a:extLst>
                </a:gridCol>
                <a:gridCol w="636238">
                  <a:extLst>
                    <a:ext uri="{9D8B030D-6E8A-4147-A177-3AD203B41FA5}">
                      <a16:colId xmlns:a16="http://schemas.microsoft.com/office/drawing/2014/main" val="310517120"/>
                    </a:ext>
                  </a:extLst>
                </a:gridCol>
                <a:gridCol w="636238">
                  <a:extLst>
                    <a:ext uri="{9D8B030D-6E8A-4147-A177-3AD203B41FA5}">
                      <a16:colId xmlns:a16="http://schemas.microsoft.com/office/drawing/2014/main" val="3387309630"/>
                    </a:ext>
                  </a:extLst>
                </a:gridCol>
                <a:gridCol w="636238">
                  <a:extLst>
                    <a:ext uri="{9D8B030D-6E8A-4147-A177-3AD203B41FA5}">
                      <a16:colId xmlns:a16="http://schemas.microsoft.com/office/drawing/2014/main" val="1518449012"/>
                    </a:ext>
                  </a:extLst>
                </a:gridCol>
                <a:gridCol w="636238">
                  <a:extLst>
                    <a:ext uri="{9D8B030D-6E8A-4147-A177-3AD203B41FA5}">
                      <a16:colId xmlns:a16="http://schemas.microsoft.com/office/drawing/2014/main" val="240248516"/>
                    </a:ext>
                  </a:extLst>
                </a:gridCol>
                <a:gridCol w="636238">
                  <a:extLst>
                    <a:ext uri="{9D8B030D-6E8A-4147-A177-3AD203B41FA5}">
                      <a16:colId xmlns:a16="http://schemas.microsoft.com/office/drawing/2014/main" val="3072484503"/>
                    </a:ext>
                  </a:extLst>
                </a:gridCol>
                <a:gridCol w="636238">
                  <a:extLst>
                    <a:ext uri="{9D8B030D-6E8A-4147-A177-3AD203B41FA5}">
                      <a16:colId xmlns:a16="http://schemas.microsoft.com/office/drawing/2014/main" val="80763658"/>
                    </a:ext>
                  </a:extLst>
                </a:gridCol>
              </a:tblGrid>
              <a:tr h="314960">
                <a:tc gridSpan="4">
                  <a:txBody>
                    <a:bodyPr/>
                    <a:lstStyle/>
                    <a:p>
                      <a:pPr algn="ctr"/>
                      <a:r>
                        <a:rPr lang="en-US" dirty="0"/>
                        <a:t>inputs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3">
                  <a:txBody>
                    <a:bodyPr/>
                    <a:lstStyle/>
                    <a:p>
                      <a:pPr algn="ctr"/>
                      <a:r>
                        <a:rPr lang="en-US" dirty="0"/>
                        <a:t>Outputs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31271394"/>
                  </a:ext>
                </a:extLst>
              </a:tr>
              <a:tr h="314960">
                <a:tc>
                  <a:txBody>
                    <a:bodyPr/>
                    <a:lstStyle/>
                    <a:p>
                      <a:pPr algn="ctr"/>
                      <a:r>
                        <a:rPr lang="en-US" dirty="0"/>
                        <a:t>A1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A0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B1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B0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err="1"/>
                        <a:t>Gl</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err="1"/>
                        <a:t>Ll</a:t>
                      </a: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86550217"/>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303010"/>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01307110"/>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41503775"/>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8735551"/>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663579"/>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56749885"/>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65247970"/>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2551384"/>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72660129"/>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15709136"/>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41464441"/>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97823526"/>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40493431"/>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0444165"/>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4937697"/>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57748863"/>
                  </a:ext>
                </a:extLst>
              </a:tr>
            </a:tbl>
          </a:graphicData>
        </a:graphic>
      </p:graphicFrame>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128" y="462577"/>
            <a:ext cx="6148322" cy="5738421"/>
          </a:xfrm>
          <a:prstGeom prst="rect">
            <a:avLst/>
          </a:prstGeom>
        </p:spPr>
      </p:pic>
    </p:spTree>
    <p:extLst>
      <p:ext uri="{BB962C8B-B14F-4D97-AF65-F5344CB8AC3E}">
        <p14:creationId xmlns:p14="http://schemas.microsoft.com/office/powerpoint/2010/main" val="1270704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31981" y="710005"/>
            <a:ext cx="7799294" cy="400110"/>
          </a:xfrm>
          <a:prstGeom prst="rect">
            <a:avLst/>
          </a:prstGeom>
          <a:noFill/>
        </p:spPr>
        <p:txBody>
          <a:bodyPr wrap="square" rtlCol="0">
            <a:spAutoFit/>
          </a:bodyPr>
          <a:lstStyle/>
          <a:p>
            <a:pPr algn="ctr"/>
            <a:r>
              <a:rPr lang="en-US" sz="2000" dirty="0"/>
              <a:t>Conditions to conclude that A&gt;B, A=B or A&lt;B</a:t>
            </a:r>
          </a:p>
        </p:txBody>
      </p:sp>
      <p:graphicFrame>
        <p:nvGraphicFramePr>
          <p:cNvPr id="5" name="Tableau 4"/>
          <p:cNvGraphicFramePr>
            <a:graphicFrameLocks noGrp="1"/>
          </p:cNvGraphicFramePr>
          <p:nvPr>
            <p:extLst>
              <p:ext uri="{D42A27DB-BD31-4B8C-83A1-F6EECF244321}">
                <p14:modId xmlns:p14="http://schemas.microsoft.com/office/powerpoint/2010/main" val="3133638314"/>
              </p:ext>
            </p:extLst>
          </p:nvPr>
        </p:nvGraphicFramePr>
        <p:xfrm>
          <a:off x="204395" y="1484555"/>
          <a:ext cx="6282468" cy="3291840"/>
        </p:xfrm>
        <a:graphic>
          <a:graphicData uri="http://schemas.openxmlformats.org/drawingml/2006/table">
            <a:tbl>
              <a:tblPr firstRow="1" bandRow="1">
                <a:tableStyleId>{2D5ABB26-0587-4C30-8999-92F81FD0307C}</a:tableStyleId>
              </a:tblPr>
              <a:tblGrid>
                <a:gridCol w="3141234">
                  <a:extLst>
                    <a:ext uri="{9D8B030D-6E8A-4147-A177-3AD203B41FA5}">
                      <a16:colId xmlns:a16="http://schemas.microsoft.com/office/drawing/2014/main" val="4065598833"/>
                    </a:ext>
                  </a:extLst>
                </a:gridCol>
                <a:gridCol w="3141234">
                  <a:extLst>
                    <a:ext uri="{9D8B030D-6E8A-4147-A177-3AD203B41FA5}">
                      <a16:colId xmlns:a16="http://schemas.microsoft.com/office/drawing/2014/main" val="3577882105"/>
                    </a:ext>
                  </a:extLst>
                </a:gridCol>
              </a:tblGrid>
              <a:tr h="295116">
                <a:tc rowSpan="4">
                  <a:txBody>
                    <a:bodyPr/>
                    <a:lstStyle/>
                    <a:p>
                      <a:pPr algn="ctr"/>
                      <a:endParaRPr lang="en-US" dirty="0"/>
                    </a:p>
                    <a:p>
                      <a:pPr algn="ctr"/>
                      <a:endParaRPr lang="en-US" dirty="0"/>
                    </a:p>
                    <a:p>
                      <a:pPr algn="ctr"/>
                      <a:r>
                        <a:rPr lang="en-US" dirty="0"/>
                        <a:t>G ;</a:t>
                      </a:r>
                      <a:r>
                        <a:rPr lang="en-US" baseline="0" dirty="0"/>
                        <a:t> </a:t>
                      </a:r>
                      <a:r>
                        <a:rPr lang="en-US" dirty="0"/>
                        <a:t>A&gt;B</a:t>
                      </a: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dirty="0"/>
                        <a:t>Gu=1 and </a:t>
                      </a:r>
                      <a:r>
                        <a:rPr lang="en-US" dirty="0" err="1"/>
                        <a:t>Gl</a:t>
                      </a:r>
                      <a:r>
                        <a:rPr lang="en-US" dirty="0"/>
                        <a:t>=1</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52357973"/>
                  </a:ext>
                </a:extLst>
              </a:tr>
              <a:tr h="295116">
                <a:tc vMerge="1">
                  <a:txBody>
                    <a:bodyPr/>
                    <a:lstStyle/>
                    <a:p>
                      <a:endParaRPr lang="en-US"/>
                    </a:p>
                  </a:txBody>
                  <a:tcPr/>
                </a:tc>
                <a:tc>
                  <a:txBody>
                    <a:bodyPr/>
                    <a:lstStyle/>
                    <a:p>
                      <a:pPr algn="ctr"/>
                      <a:r>
                        <a:rPr lang="en-US" dirty="0"/>
                        <a:t>Gu=1 and </a:t>
                      </a:r>
                      <a:r>
                        <a:rPr lang="en-US" dirty="0" err="1"/>
                        <a:t>Ll</a:t>
                      </a:r>
                      <a:r>
                        <a:rPr lang="en-US" dirty="0"/>
                        <a:t>=1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26540320"/>
                  </a:ext>
                </a:extLst>
              </a:tr>
              <a:tr h="295116">
                <a:tc vMerge="1">
                  <a:txBody>
                    <a:bodyPr/>
                    <a:lstStyle/>
                    <a:p>
                      <a:endParaRPr lang="en-US"/>
                    </a:p>
                  </a:txBody>
                  <a:tcPr/>
                </a:tc>
                <a:tc>
                  <a:txBody>
                    <a:bodyPr/>
                    <a:lstStyle/>
                    <a:p>
                      <a:pPr algn="ctr"/>
                      <a:r>
                        <a:rPr lang="en-US" dirty="0"/>
                        <a:t>Gu=1 and El=1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78191407"/>
                  </a:ext>
                </a:extLst>
              </a:tr>
              <a:tr h="295116">
                <a:tc vMerge="1">
                  <a:txBody>
                    <a:bodyPr/>
                    <a:lstStyle/>
                    <a:p>
                      <a:endParaRPr lang="en-US"/>
                    </a:p>
                  </a:txBody>
                  <a:tcPr/>
                </a:tc>
                <a:tc>
                  <a:txBody>
                    <a:bodyPr/>
                    <a:lstStyle/>
                    <a:p>
                      <a:pPr algn="ctr"/>
                      <a:r>
                        <a:rPr lang="en-US" dirty="0"/>
                        <a:t>Eu=1 and</a:t>
                      </a:r>
                      <a:r>
                        <a:rPr lang="en-US" baseline="0" dirty="0"/>
                        <a:t> </a:t>
                      </a:r>
                      <a:r>
                        <a:rPr lang="en-US" baseline="0" dirty="0" err="1"/>
                        <a:t>Gl</a:t>
                      </a:r>
                      <a:r>
                        <a:rPr lang="en-US" baseline="0" dirty="0"/>
                        <a:t>=1</a:t>
                      </a:r>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52377798"/>
                  </a:ext>
                </a:extLst>
              </a:tr>
              <a:tr h="295116">
                <a:tc rowSpan="4">
                  <a:txBody>
                    <a:bodyPr/>
                    <a:lstStyle/>
                    <a:p>
                      <a:pPr algn="ctr"/>
                      <a:endParaRPr lang="en-US" dirty="0"/>
                    </a:p>
                    <a:p>
                      <a:pPr algn="ctr"/>
                      <a:endParaRPr lang="en-US" dirty="0"/>
                    </a:p>
                    <a:p>
                      <a:pPr algn="ctr"/>
                      <a:r>
                        <a:rPr lang="en-US" dirty="0"/>
                        <a:t>L; A&lt;B</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Lu=1 and </a:t>
                      </a:r>
                      <a:r>
                        <a:rPr lang="en-US" dirty="0" err="1"/>
                        <a:t>Ll</a:t>
                      </a:r>
                      <a:r>
                        <a:rPr lang="en-US" dirty="0"/>
                        <a:t>=1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71817888"/>
                  </a:ext>
                </a:extLst>
              </a:tr>
              <a:tr h="295116">
                <a:tc vMerge="1">
                  <a:txBody>
                    <a:bodyPr/>
                    <a:lstStyle/>
                    <a:p>
                      <a:endParaRPr lang="en-US"/>
                    </a:p>
                  </a:txBody>
                  <a:tcPr/>
                </a:tc>
                <a:tc>
                  <a:txBody>
                    <a:bodyPr/>
                    <a:lstStyle/>
                    <a:p>
                      <a:pPr algn="ctr"/>
                      <a:r>
                        <a:rPr lang="en-US" dirty="0"/>
                        <a:t>Lu=1 and </a:t>
                      </a:r>
                      <a:r>
                        <a:rPr lang="en-US" dirty="0" err="1"/>
                        <a:t>Gl</a:t>
                      </a:r>
                      <a:r>
                        <a:rPr lang="en-US" dirty="0"/>
                        <a:t>=1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3160741"/>
                  </a:ext>
                </a:extLst>
              </a:tr>
              <a:tr h="295116">
                <a:tc vMerge="1">
                  <a:txBody>
                    <a:bodyPr/>
                    <a:lstStyle/>
                    <a:p>
                      <a:endParaRPr lang="en-US"/>
                    </a:p>
                  </a:txBody>
                  <a:tcPr/>
                </a:tc>
                <a:tc>
                  <a:txBody>
                    <a:bodyPr/>
                    <a:lstStyle/>
                    <a:p>
                      <a:pPr algn="ctr"/>
                      <a:r>
                        <a:rPr lang="en-US" dirty="0"/>
                        <a:t>Lu=1 and El=1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63434844"/>
                  </a:ext>
                </a:extLst>
              </a:tr>
              <a:tr h="295116">
                <a:tc vMerge="1">
                  <a:txBody>
                    <a:bodyPr/>
                    <a:lstStyle/>
                    <a:p>
                      <a:endParaRPr lang="en-US"/>
                    </a:p>
                  </a:txBody>
                  <a:tcPr/>
                </a:tc>
                <a:tc>
                  <a:txBody>
                    <a:bodyPr/>
                    <a:lstStyle/>
                    <a:p>
                      <a:pPr algn="ctr"/>
                      <a:r>
                        <a:rPr lang="en-US" dirty="0"/>
                        <a:t>Eu=1</a:t>
                      </a:r>
                      <a:r>
                        <a:rPr lang="en-US" baseline="0" dirty="0"/>
                        <a:t> and </a:t>
                      </a:r>
                      <a:r>
                        <a:rPr lang="en-US" baseline="0" dirty="0" err="1"/>
                        <a:t>Ll</a:t>
                      </a:r>
                      <a:r>
                        <a:rPr lang="en-US" baseline="0" dirty="0"/>
                        <a:t>=1</a:t>
                      </a:r>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7960927"/>
                  </a:ext>
                </a:extLst>
              </a:tr>
              <a:tr h="295116">
                <a:tc>
                  <a:txBody>
                    <a:bodyPr/>
                    <a:lstStyle/>
                    <a:p>
                      <a:pPr algn="ctr"/>
                      <a:r>
                        <a:rPr lang="en-US" dirty="0"/>
                        <a:t>A=B</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dirty="0"/>
                        <a:t>Eu=1 and</a:t>
                      </a:r>
                      <a:r>
                        <a:rPr lang="en-US" baseline="0" dirty="0"/>
                        <a:t> El=1</a:t>
                      </a:r>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932875328"/>
                  </a:ext>
                </a:extLst>
              </a:tr>
            </a:tbl>
          </a:graphicData>
        </a:graphic>
      </p:graphicFrame>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500" y="1705892"/>
            <a:ext cx="4916692" cy="3070503"/>
          </a:xfrm>
          <a:prstGeom prst="rect">
            <a:avLst/>
          </a:prstGeom>
        </p:spPr>
      </p:pic>
    </p:spTree>
    <p:extLst>
      <p:ext uri="{BB962C8B-B14F-4D97-AF65-F5344CB8AC3E}">
        <p14:creationId xmlns:p14="http://schemas.microsoft.com/office/powerpoint/2010/main" val="2842551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u="sng" dirty="0"/>
              <a:t>CONCLUSION</a:t>
            </a:r>
          </a:p>
        </p:txBody>
      </p:sp>
      <p:sp>
        <p:nvSpPr>
          <p:cNvPr id="3" name="Espace réservé du contenu 2"/>
          <p:cNvSpPr>
            <a:spLocks noGrp="1"/>
          </p:cNvSpPr>
          <p:nvPr>
            <p:ph idx="1"/>
          </p:nvPr>
        </p:nvSpPr>
        <p:spPr/>
        <p:txBody>
          <a:bodyPr/>
          <a:lstStyle/>
          <a:p>
            <a:r>
              <a:rPr lang="en-US" dirty="0"/>
              <a:t>When the values of ‘A’ and ‘B’ are inputed, they enter both the arithmetic and the logic unit in which the operations are performed with respect to the values of 	S0 and S1</a:t>
            </a:r>
          </a:p>
          <a:p>
            <a:r>
              <a:rPr lang="en-US" dirty="0"/>
              <a:t>The output of both units enter a 2-1 multiplexer whose aim is to chose which output is to be shown with respect to the value of S2</a:t>
            </a:r>
          </a:p>
          <a:p>
            <a:r>
              <a:rPr lang="en-US" dirty="0"/>
              <a:t>The comperator also compare A and B then give us the relationship between A and B </a:t>
            </a:r>
          </a:p>
          <a:p>
            <a:endParaRPr lang="en-US" dirty="0"/>
          </a:p>
        </p:txBody>
      </p:sp>
    </p:spTree>
    <p:extLst>
      <p:ext uri="{BB962C8B-B14F-4D97-AF65-F5344CB8AC3E}">
        <p14:creationId xmlns:p14="http://schemas.microsoft.com/office/powerpoint/2010/main" val="933651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8690" y="452718"/>
            <a:ext cx="9404723" cy="1400530"/>
          </a:xfrm>
        </p:spPr>
        <p:txBody>
          <a:bodyPr/>
          <a:lstStyle/>
          <a:p>
            <a:pPr algn="ctr"/>
            <a:r>
              <a:rPr lang="en-US" sz="2400" dirty="0"/>
              <a:t>PROJECT TWO :THE ANALYSIS, DESIGN AND IMPLEMENTATION OF </a:t>
            </a:r>
            <a:br>
              <a:rPr lang="en-US" sz="2400" dirty="0"/>
            </a:br>
            <a:r>
              <a:rPr lang="en-US" sz="2400" dirty="0"/>
              <a:t>BANK VAULT CONTROLER</a:t>
            </a:r>
            <a:br>
              <a:rPr lang="en-US" sz="2400" dirty="0"/>
            </a:br>
            <a:br>
              <a:rPr lang="en-US" sz="2400" dirty="0"/>
            </a:br>
            <a:endParaRPr lang="en-US" sz="2400" dirty="0"/>
          </a:p>
        </p:txBody>
      </p:sp>
      <p:sp>
        <p:nvSpPr>
          <p:cNvPr id="4" name="ZoneTexte 3"/>
          <p:cNvSpPr txBox="1"/>
          <p:nvPr/>
        </p:nvSpPr>
        <p:spPr>
          <a:xfrm>
            <a:off x="179749" y="1853248"/>
            <a:ext cx="11262604" cy="1200329"/>
          </a:xfrm>
          <a:prstGeom prst="rect">
            <a:avLst/>
          </a:prstGeom>
          <a:noFill/>
        </p:spPr>
        <p:txBody>
          <a:bodyPr wrap="square" rtlCol="0">
            <a:spAutoFit/>
          </a:bodyPr>
          <a:lstStyle/>
          <a:p>
            <a:pPr algn="ctr"/>
            <a:r>
              <a:rPr lang="en-US" b="1" u="sng" dirty="0">
                <a:effectLst>
                  <a:outerShdw blurRad="38100" dist="38100" dir="2700000" algn="tl">
                    <a:srgbClr val="000000">
                      <a:alpha val="43137"/>
                    </a:srgbClr>
                  </a:outerShdw>
                </a:effectLst>
              </a:rPr>
              <a:t>PROBLEM</a:t>
            </a:r>
          </a:p>
          <a:p>
            <a:r>
              <a:rPr lang="en-US" dirty="0">
                <a:effectLst>
                  <a:outerShdw blurRad="38100" dist="38100" dir="2700000" algn="tl">
                    <a:srgbClr val="000000">
                      <a:alpha val="43137"/>
                    </a:srgbClr>
                  </a:outerShdw>
                </a:effectLst>
              </a:rPr>
              <a:t>Design a bank vault the opens when either the president plug his key or both of the vice presidents plug their keys during working hours. OR IT opens when the president and atleast one vice president plug their keys  during non-working hours. </a:t>
            </a:r>
            <a:endParaRPr lang="en-US" dirty="0"/>
          </a:p>
        </p:txBody>
      </p:sp>
      <p:sp>
        <p:nvSpPr>
          <p:cNvPr id="5" name="ZoneTexte 4"/>
          <p:cNvSpPr txBox="1"/>
          <p:nvPr/>
        </p:nvSpPr>
        <p:spPr>
          <a:xfrm>
            <a:off x="299222" y="3422909"/>
            <a:ext cx="5511829" cy="2862322"/>
          </a:xfrm>
          <a:prstGeom prst="rect">
            <a:avLst/>
          </a:prstGeom>
          <a:noFill/>
        </p:spPr>
        <p:txBody>
          <a:bodyPr wrap="square" rtlCol="0">
            <a:spAutoFit/>
          </a:bodyPr>
          <a:lstStyle/>
          <a:p>
            <a:r>
              <a:rPr lang="en-US" u="sng" dirty="0">
                <a:effectLst>
                  <a:outerShdw blurRad="38100" dist="38100" dir="2700000" algn="tl">
                    <a:srgbClr val="000000">
                      <a:alpha val="43137"/>
                    </a:srgbClr>
                  </a:outerShdw>
                </a:effectLst>
              </a:rPr>
              <a:t>Inputs</a:t>
            </a:r>
          </a:p>
          <a:p>
            <a:r>
              <a:rPr lang="en-US" dirty="0">
                <a:effectLst>
                  <a:outerShdw blurRad="38100" dist="38100" dir="2700000" algn="tl">
                    <a:srgbClr val="000000">
                      <a:alpha val="43137"/>
                    </a:srgbClr>
                  </a:outerShdw>
                </a:effectLst>
              </a:rPr>
              <a:t>W=‘0’; non-working hours , </a:t>
            </a:r>
          </a:p>
          <a:p>
            <a:r>
              <a:rPr lang="en-US" dirty="0">
                <a:effectLst>
                  <a:outerShdw blurRad="38100" dist="38100" dir="2700000" algn="tl">
                    <a:srgbClr val="000000">
                      <a:alpha val="43137"/>
                    </a:srgbClr>
                  </a:outerShdw>
                </a:effectLst>
              </a:rPr>
              <a:t>     ‘1’; working hours.</a:t>
            </a:r>
          </a:p>
          <a:p>
            <a:r>
              <a:rPr lang="en-US" dirty="0">
                <a:effectLst>
                  <a:outerShdw blurRad="38100" dist="38100" dir="2700000" algn="tl">
                    <a:srgbClr val="000000">
                      <a:alpha val="43137"/>
                    </a:srgbClr>
                  </a:outerShdw>
                </a:effectLst>
              </a:rPr>
              <a:t>X=‘0’ ; president does not plug his key,</a:t>
            </a:r>
          </a:p>
          <a:p>
            <a:r>
              <a:rPr lang="en-US" dirty="0">
                <a:effectLst>
                  <a:outerShdw blurRad="38100" dist="38100" dir="2700000" algn="tl">
                    <a:srgbClr val="000000">
                      <a:alpha val="43137"/>
                    </a:srgbClr>
                  </a:outerShdw>
                </a:effectLst>
              </a:rPr>
              <a:t>    ‘1’ ; president plugs his key.</a:t>
            </a:r>
          </a:p>
          <a:p>
            <a:r>
              <a:rPr lang="en-US" dirty="0">
                <a:effectLst>
                  <a:outerShdw blurRad="38100" dist="38100" dir="2700000" algn="tl">
                    <a:srgbClr val="000000">
                      <a:alpha val="43137"/>
                    </a:srgbClr>
                  </a:outerShdw>
                </a:effectLst>
              </a:rPr>
              <a:t>X=‘0’ ; 1</a:t>
            </a:r>
            <a:r>
              <a:rPr lang="en-US" baseline="30000" dirty="0">
                <a:effectLst>
                  <a:outerShdw blurRad="38100" dist="38100" dir="2700000" algn="tl">
                    <a:srgbClr val="000000">
                      <a:alpha val="43137"/>
                    </a:srgbClr>
                  </a:outerShdw>
                </a:effectLst>
              </a:rPr>
              <a:t>ST</a:t>
            </a:r>
            <a:r>
              <a:rPr lang="en-US" dirty="0">
                <a:effectLst>
                  <a:outerShdw blurRad="38100" dist="38100" dir="2700000" algn="tl">
                    <a:srgbClr val="000000">
                      <a:alpha val="43137"/>
                    </a:srgbClr>
                  </a:outerShdw>
                </a:effectLst>
              </a:rPr>
              <a:t> vice president does not plug his key,</a:t>
            </a:r>
          </a:p>
          <a:p>
            <a:r>
              <a:rPr lang="en-US" dirty="0">
                <a:effectLst>
                  <a:outerShdw blurRad="38100" dist="38100" dir="2700000" algn="tl">
                    <a:srgbClr val="000000">
                      <a:alpha val="43137"/>
                    </a:srgbClr>
                  </a:outerShdw>
                </a:effectLst>
              </a:rPr>
              <a:t>    ‘1’ ; 1</a:t>
            </a:r>
            <a:r>
              <a:rPr lang="en-US" baseline="30000" dirty="0">
                <a:effectLst>
                  <a:outerShdw blurRad="38100" dist="38100" dir="2700000" algn="tl">
                    <a:srgbClr val="000000">
                      <a:alpha val="43137"/>
                    </a:srgbClr>
                  </a:outerShdw>
                </a:effectLst>
              </a:rPr>
              <a:t>st</a:t>
            </a:r>
            <a:r>
              <a:rPr lang="en-US" dirty="0">
                <a:effectLst>
                  <a:outerShdw blurRad="38100" dist="38100" dir="2700000" algn="tl">
                    <a:srgbClr val="000000">
                      <a:alpha val="43137"/>
                    </a:srgbClr>
                  </a:outerShdw>
                </a:effectLst>
              </a:rPr>
              <a:t>  vice president plugs his key.</a:t>
            </a:r>
          </a:p>
          <a:p>
            <a:r>
              <a:rPr lang="en-US" dirty="0">
                <a:effectLst>
                  <a:outerShdw blurRad="38100" dist="38100" dir="2700000" algn="tl">
                    <a:srgbClr val="000000">
                      <a:alpha val="43137"/>
                    </a:srgbClr>
                  </a:outerShdw>
                </a:effectLst>
              </a:rPr>
              <a:t>X=‘0’ ; 2</a:t>
            </a:r>
            <a:r>
              <a:rPr lang="en-US" baseline="30000" dirty="0">
                <a:effectLst>
                  <a:outerShdw blurRad="38100" dist="38100" dir="2700000" algn="tl">
                    <a:srgbClr val="000000">
                      <a:alpha val="43137"/>
                    </a:srgbClr>
                  </a:outerShdw>
                </a:effectLst>
              </a:rPr>
              <a:t>nd</a:t>
            </a:r>
            <a:r>
              <a:rPr lang="en-US" dirty="0">
                <a:effectLst>
                  <a:outerShdw blurRad="38100" dist="38100" dir="2700000" algn="tl">
                    <a:srgbClr val="000000">
                      <a:alpha val="43137"/>
                    </a:srgbClr>
                  </a:outerShdw>
                </a:effectLst>
              </a:rPr>
              <a:t>  vice president does not plug his key,</a:t>
            </a:r>
          </a:p>
          <a:p>
            <a:r>
              <a:rPr lang="en-US" dirty="0">
                <a:effectLst>
                  <a:outerShdw blurRad="38100" dist="38100" dir="2700000" algn="tl">
                    <a:srgbClr val="000000">
                      <a:alpha val="43137"/>
                    </a:srgbClr>
                  </a:outerShdw>
                </a:effectLst>
              </a:rPr>
              <a:t>    ‘1’ ; 2</a:t>
            </a:r>
            <a:r>
              <a:rPr lang="en-US" baseline="30000" dirty="0">
                <a:effectLst>
                  <a:outerShdw blurRad="38100" dist="38100" dir="2700000" algn="tl">
                    <a:srgbClr val="000000">
                      <a:alpha val="43137"/>
                    </a:srgbClr>
                  </a:outerShdw>
                </a:effectLst>
              </a:rPr>
              <a:t>nd</a:t>
            </a:r>
            <a:r>
              <a:rPr lang="en-US" dirty="0">
                <a:effectLst>
                  <a:outerShdw blurRad="38100" dist="38100" dir="2700000" algn="tl">
                    <a:srgbClr val="000000">
                      <a:alpha val="43137"/>
                    </a:srgbClr>
                  </a:outerShdw>
                </a:effectLst>
              </a:rPr>
              <a:t>  vice president plugs his key.</a:t>
            </a:r>
          </a:p>
          <a:p>
            <a:endParaRPr lang="en-US" dirty="0">
              <a:effectLst>
                <a:outerShdw blurRad="38100" dist="38100" dir="2700000" algn="tl">
                  <a:srgbClr val="000000">
                    <a:alpha val="43137"/>
                  </a:srgbClr>
                </a:outerShdw>
              </a:effectLst>
            </a:endParaRPr>
          </a:p>
        </p:txBody>
      </p:sp>
      <p:sp>
        <p:nvSpPr>
          <p:cNvPr id="7" name="ZoneTexte 6"/>
          <p:cNvSpPr txBox="1"/>
          <p:nvPr/>
        </p:nvSpPr>
        <p:spPr>
          <a:xfrm>
            <a:off x="3657601" y="3053577"/>
            <a:ext cx="4195482" cy="369332"/>
          </a:xfrm>
          <a:prstGeom prst="rect">
            <a:avLst/>
          </a:prstGeom>
          <a:noFill/>
        </p:spPr>
        <p:txBody>
          <a:bodyPr wrap="square" rtlCol="0">
            <a:spAutoFit/>
          </a:bodyPr>
          <a:lstStyle/>
          <a:p>
            <a:pPr algn="ctr"/>
            <a:r>
              <a:rPr lang="en-US" b="1" u="sng">
                <a:effectLst>
                  <a:outerShdw blurRad="38100" dist="38100" dir="2700000" algn="tl">
                    <a:srgbClr val="000000">
                      <a:alpha val="43137"/>
                    </a:srgbClr>
                  </a:outerShdw>
                </a:effectLst>
              </a:rPr>
              <a:t>INITIALISATION OF VARISBLED</a:t>
            </a:r>
            <a:endParaRPr lang="en-US" b="1" u="sng" dirty="0">
              <a:effectLst>
                <a:outerShdw blurRad="38100" dist="38100" dir="2700000" algn="tl">
                  <a:srgbClr val="000000">
                    <a:alpha val="43137"/>
                  </a:srgbClr>
                </a:outerShdw>
              </a:effectLst>
            </a:endParaRPr>
          </a:p>
        </p:txBody>
      </p:sp>
      <p:sp>
        <p:nvSpPr>
          <p:cNvPr id="8" name="ZoneTexte 7"/>
          <p:cNvSpPr txBox="1"/>
          <p:nvPr/>
        </p:nvSpPr>
        <p:spPr>
          <a:xfrm>
            <a:off x="6217920" y="3745235"/>
            <a:ext cx="4894730" cy="923330"/>
          </a:xfrm>
          <a:prstGeom prst="rect">
            <a:avLst/>
          </a:prstGeom>
          <a:noFill/>
        </p:spPr>
        <p:txBody>
          <a:bodyPr wrap="square" rtlCol="0">
            <a:spAutoFit/>
          </a:bodyPr>
          <a:lstStyle/>
          <a:p>
            <a:r>
              <a:rPr lang="en-US" u="sng" dirty="0"/>
              <a:t>Outputs</a:t>
            </a:r>
          </a:p>
          <a:p>
            <a:r>
              <a:rPr lang="en-US" dirty="0"/>
              <a:t>F=‘0’ ; Bank vault is closed</a:t>
            </a:r>
          </a:p>
          <a:p>
            <a:r>
              <a:rPr lang="en-US" dirty="0"/>
              <a:t>     ‘1’ ; Bank vault is open</a:t>
            </a:r>
          </a:p>
        </p:txBody>
      </p:sp>
    </p:spTree>
    <p:extLst>
      <p:ext uri="{BB962C8B-B14F-4D97-AF65-F5344CB8AC3E}">
        <p14:creationId xmlns:p14="http://schemas.microsoft.com/office/powerpoint/2010/main" val="1314796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1602678463"/>
              </p:ext>
            </p:extLst>
          </p:nvPr>
        </p:nvGraphicFramePr>
        <p:xfrm>
          <a:off x="1049525" y="105504"/>
          <a:ext cx="3698482" cy="6583680"/>
        </p:xfrm>
        <a:graphic>
          <a:graphicData uri="http://schemas.openxmlformats.org/drawingml/2006/table">
            <a:tbl>
              <a:tblPr firstRow="1" bandRow="1">
                <a:tableStyleId>{2D5ABB26-0587-4C30-8999-92F81FD0307C}</a:tableStyleId>
              </a:tblPr>
              <a:tblGrid>
                <a:gridCol w="636238">
                  <a:extLst>
                    <a:ext uri="{9D8B030D-6E8A-4147-A177-3AD203B41FA5}">
                      <a16:colId xmlns:a16="http://schemas.microsoft.com/office/drawing/2014/main" val="3095635935"/>
                    </a:ext>
                  </a:extLst>
                </a:gridCol>
                <a:gridCol w="636238">
                  <a:extLst>
                    <a:ext uri="{9D8B030D-6E8A-4147-A177-3AD203B41FA5}">
                      <a16:colId xmlns:a16="http://schemas.microsoft.com/office/drawing/2014/main" val="1684372525"/>
                    </a:ext>
                  </a:extLst>
                </a:gridCol>
                <a:gridCol w="636238">
                  <a:extLst>
                    <a:ext uri="{9D8B030D-6E8A-4147-A177-3AD203B41FA5}">
                      <a16:colId xmlns:a16="http://schemas.microsoft.com/office/drawing/2014/main" val="2218206403"/>
                    </a:ext>
                  </a:extLst>
                </a:gridCol>
                <a:gridCol w="636238">
                  <a:extLst>
                    <a:ext uri="{9D8B030D-6E8A-4147-A177-3AD203B41FA5}">
                      <a16:colId xmlns:a16="http://schemas.microsoft.com/office/drawing/2014/main" val="3303218255"/>
                    </a:ext>
                  </a:extLst>
                </a:gridCol>
                <a:gridCol w="736970">
                  <a:extLst>
                    <a:ext uri="{9D8B030D-6E8A-4147-A177-3AD203B41FA5}">
                      <a16:colId xmlns:a16="http://schemas.microsoft.com/office/drawing/2014/main" val="3397017511"/>
                    </a:ext>
                  </a:extLst>
                </a:gridCol>
                <a:gridCol w="208280">
                  <a:extLst>
                    <a:ext uri="{9D8B030D-6E8A-4147-A177-3AD203B41FA5}">
                      <a16:colId xmlns:a16="http://schemas.microsoft.com/office/drawing/2014/main" val="2817341191"/>
                    </a:ext>
                  </a:extLst>
                </a:gridCol>
                <a:gridCol w="208280">
                  <a:extLst>
                    <a:ext uri="{9D8B030D-6E8A-4147-A177-3AD203B41FA5}">
                      <a16:colId xmlns:a16="http://schemas.microsoft.com/office/drawing/2014/main" val="340897070"/>
                    </a:ext>
                  </a:extLst>
                </a:gridCol>
              </a:tblGrid>
              <a:tr h="314960">
                <a:tc gridSpan="4">
                  <a:txBody>
                    <a:bodyPr/>
                    <a:lstStyle/>
                    <a:p>
                      <a:pPr algn="ctr"/>
                      <a:r>
                        <a:rPr lang="en-US" dirty="0"/>
                        <a:t>inputs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3">
                  <a:txBody>
                    <a:bodyPr/>
                    <a:lstStyle/>
                    <a:p>
                      <a:pPr algn="l"/>
                      <a:r>
                        <a:rPr lang="en-US" dirty="0"/>
                        <a:t>Outputs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67222873"/>
                  </a:ext>
                </a:extLst>
              </a:tr>
              <a:tr h="314960">
                <a:tc>
                  <a:txBody>
                    <a:bodyPr/>
                    <a:lstStyle/>
                    <a:p>
                      <a:pPr algn="ctr"/>
                      <a:r>
                        <a:rPr lang="en-US" dirty="0"/>
                        <a:t>W</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X</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Z</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F</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530797"/>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2432608"/>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3446591"/>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4529263"/>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7427200"/>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9491981"/>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6328735"/>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3206975"/>
                  </a:ext>
                </a:extLst>
              </a:tr>
              <a:tr h="314960">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5567839"/>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5048220"/>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7567800"/>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6073674"/>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9226682"/>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4057248"/>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8539994"/>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2475111"/>
                  </a:ext>
                </a:extLst>
              </a:tr>
              <a:tr h="314960">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5460273"/>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622096750"/>
              </p:ext>
            </p:extLst>
          </p:nvPr>
        </p:nvGraphicFramePr>
        <p:xfrm>
          <a:off x="5368064" y="1108040"/>
          <a:ext cx="4658064" cy="2183802"/>
        </p:xfrm>
        <a:graphic>
          <a:graphicData uri="http://schemas.openxmlformats.org/drawingml/2006/table">
            <a:tbl>
              <a:tblPr firstRow="1" bandRow="1">
                <a:tableStyleId>{2D5ABB26-0587-4C30-8999-92F81FD0307C}</a:tableStyleId>
              </a:tblPr>
              <a:tblGrid>
                <a:gridCol w="1013996">
                  <a:extLst>
                    <a:ext uri="{9D8B030D-6E8A-4147-A177-3AD203B41FA5}">
                      <a16:colId xmlns:a16="http://schemas.microsoft.com/office/drawing/2014/main" val="490491812"/>
                    </a:ext>
                  </a:extLst>
                </a:gridCol>
                <a:gridCol w="911017">
                  <a:extLst>
                    <a:ext uri="{9D8B030D-6E8A-4147-A177-3AD203B41FA5}">
                      <a16:colId xmlns:a16="http://schemas.microsoft.com/office/drawing/2014/main" val="3785355446"/>
                    </a:ext>
                  </a:extLst>
                </a:gridCol>
                <a:gridCol w="911017">
                  <a:extLst>
                    <a:ext uri="{9D8B030D-6E8A-4147-A177-3AD203B41FA5}">
                      <a16:colId xmlns:a16="http://schemas.microsoft.com/office/drawing/2014/main" val="2642771971"/>
                    </a:ext>
                  </a:extLst>
                </a:gridCol>
                <a:gridCol w="911017">
                  <a:extLst>
                    <a:ext uri="{9D8B030D-6E8A-4147-A177-3AD203B41FA5}">
                      <a16:colId xmlns:a16="http://schemas.microsoft.com/office/drawing/2014/main" val="2889804365"/>
                    </a:ext>
                  </a:extLst>
                </a:gridCol>
                <a:gridCol w="911017">
                  <a:extLst>
                    <a:ext uri="{9D8B030D-6E8A-4147-A177-3AD203B41FA5}">
                      <a16:colId xmlns:a16="http://schemas.microsoft.com/office/drawing/2014/main" val="2661285156"/>
                    </a:ext>
                  </a:extLst>
                </a:gridCol>
              </a:tblGrid>
              <a:tr h="595582">
                <a:tc>
                  <a:txBody>
                    <a:bodyPr/>
                    <a:lstStyle/>
                    <a:p>
                      <a:pPr algn="ctr"/>
                      <a:r>
                        <a:rPr lang="en-US" sz="1600" dirty="0"/>
                        <a:t>WXYZ</a:t>
                      </a:r>
                    </a:p>
                  </a:txBody>
                  <a:tcPr marL="0" marR="457200" marT="0" marB="0"/>
                </a:tc>
                <a:tc>
                  <a:txBody>
                    <a:bodyPr/>
                    <a:lstStyle/>
                    <a:p>
                      <a:pPr algn="ctr"/>
                      <a:r>
                        <a:rPr lang="en-US" dirty="0"/>
                        <a:t>00</a:t>
                      </a:r>
                    </a:p>
                  </a:txBody>
                  <a:tcPr>
                    <a:lnB w="12700" cap="flat" cmpd="sng" algn="ctr">
                      <a:solidFill>
                        <a:schemeClr val="bg1"/>
                      </a:solidFill>
                      <a:prstDash val="solid"/>
                      <a:round/>
                      <a:headEnd type="none" w="med" len="med"/>
                      <a:tailEnd type="none" w="med" len="med"/>
                    </a:lnB>
                  </a:tcPr>
                </a:tc>
                <a:tc>
                  <a:txBody>
                    <a:bodyPr/>
                    <a:lstStyle/>
                    <a:p>
                      <a:pPr algn="ctr"/>
                      <a:r>
                        <a:rPr lang="en-US" dirty="0"/>
                        <a:t>01</a:t>
                      </a:r>
                    </a:p>
                  </a:txBody>
                  <a:tcPr>
                    <a:lnB w="12700" cap="flat" cmpd="sng" algn="ctr">
                      <a:solidFill>
                        <a:schemeClr val="bg1"/>
                      </a:solidFill>
                      <a:prstDash val="solid"/>
                      <a:round/>
                      <a:headEnd type="none" w="med" len="med"/>
                      <a:tailEnd type="none" w="med" len="med"/>
                    </a:lnB>
                  </a:tcPr>
                </a:tc>
                <a:tc>
                  <a:txBody>
                    <a:bodyPr/>
                    <a:lstStyle/>
                    <a:p>
                      <a:pPr algn="ctr"/>
                      <a:r>
                        <a:rPr lang="en-US" dirty="0"/>
                        <a:t>11</a:t>
                      </a:r>
                    </a:p>
                  </a:txBody>
                  <a:tcPr>
                    <a:lnB w="12700" cap="flat" cmpd="sng" algn="ctr">
                      <a:solidFill>
                        <a:schemeClr val="bg1"/>
                      </a:solidFill>
                      <a:prstDash val="solid"/>
                      <a:round/>
                      <a:headEnd type="none" w="med" len="med"/>
                      <a:tailEnd type="none" w="med" len="med"/>
                    </a:lnB>
                  </a:tcPr>
                </a:tc>
                <a:tc>
                  <a:txBody>
                    <a:bodyPr/>
                    <a:lstStyle/>
                    <a:p>
                      <a:pPr algn="ctr"/>
                      <a:r>
                        <a:rPr lang="en-US" dirty="0"/>
                        <a:t>10</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22216914"/>
                  </a:ext>
                </a:extLst>
              </a:tr>
              <a:tr h="397055">
                <a:tc>
                  <a:txBody>
                    <a:bodyPr/>
                    <a:lstStyle/>
                    <a:p>
                      <a:pPr algn="r"/>
                      <a:r>
                        <a:rPr lang="en-US" dirty="0"/>
                        <a:t>00</a:t>
                      </a:r>
                    </a:p>
                  </a:txBody>
                  <a:tcPr>
                    <a:lnR w="12700" cap="flat" cmpd="sng" algn="ctr">
                      <a:solidFill>
                        <a:schemeClr val="bg1"/>
                      </a:solidFill>
                      <a:prstDash val="solid"/>
                      <a:round/>
                      <a:headEnd type="none" w="med" len="med"/>
                      <a:tailEnd type="none" w="med" len="med"/>
                    </a:ln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50572754"/>
                  </a:ext>
                </a:extLst>
              </a:tr>
              <a:tr h="397055">
                <a:tc>
                  <a:txBody>
                    <a:bodyPr/>
                    <a:lstStyle/>
                    <a:p>
                      <a:pPr algn="r"/>
                      <a:r>
                        <a:rPr lang="en-US" dirty="0"/>
                        <a:t>01</a:t>
                      </a:r>
                    </a:p>
                  </a:txBody>
                  <a:tcPr>
                    <a:lnR w="12700" cap="flat" cmpd="sng" algn="ctr">
                      <a:solidFill>
                        <a:schemeClr val="bg1"/>
                      </a:solidFill>
                      <a:prstDash val="solid"/>
                      <a:round/>
                      <a:headEnd type="none" w="med" len="med"/>
                      <a:tailEnd type="none" w="med" len="med"/>
                    </a:ln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55673220"/>
                  </a:ext>
                </a:extLst>
              </a:tr>
              <a:tr h="397055">
                <a:tc>
                  <a:txBody>
                    <a:bodyPr/>
                    <a:lstStyle/>
                    <a:p>
                      <a:pPr algn="r"/>
                      <a:r>
                        <a:rPr lang="en-US" dirty="0"/>
                        <a:t>11</a:t>
                      </a:r>
                    </a:p>
                  </a:txBody>
                  <a:tcPr>
                    <a:lnR w="12700" cap="flat" cmpd="sng" algn="ctr">
                      <a:solidFill>
                        <a:schemeClr val="bg1"/>
                      </a:solidFill>
                      <a:prstDash val="solid"/>
                      <a:round/>
                      <a:headEnd type="none" w="med" len="med"/>
                      <a:tailEnd type="none" w="med" len="med"/>
                    </a:lnR>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97592054"/>
                  </a:ext>
                </a:extLst>
              </a:tr>
              <a:tr h="397055">
                <a:tc>
                  <a:txBody>
                    <a:bodyPr/>
                    <a:lstStyle/>
                    <a:p>
                      <a:pPr algn="r"/>
                      <a:r>
                        <a:rPr lang="en-US" dirty="0"/>
                        <a:t>10</a:t>
                      </a:r>
                    </a:p>
                  </a:txBody>
                  <a:tcPr>
                    <a:lnR w="12700" cap="flat" cmpd="sng" algn="ctr">
                      <a:solidFill>
                        <a:schemeClr val="bg1"/>
                      </a:solidFill>
                      <a:prstDash val="solid"/>
                      <a:round/>
                      <a:headEnd type="none" w="med" len="med"/>
                      <a:tailEnd type="none" w="med" len="med"/>
                    </a:lnR>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30752710"/>
                  </a:ext>
                </a:extLst>
              </a:tr>
            </a:tbl>
          </a:graphicData>
        </a:graphic>
      </p:graphicFrame>
      <p:sp>
        <p:nvSpPr>
          <p:cNvPr id="6" name="Rectangle 5"/>
          <p:cNvSpPr/>
          <p:nvPr/>
        </p:nvSpPr>
        <p:spPr>
          <a:xfrm>
            <a:off x="6798833" y="2495774"/>
            <a:ext cx="2969111" cy="30121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59445" y="2140772"/>
            <a:ext cx="1151068" cy="65621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606118" y="2140772"/>
            <a:ext cx="1054249" cy="6562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30814" y="2495774"/>
            <a:ext cx="279699" cy="61318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p:cNvSpPr txBox="1"/>
          <p:nvPr/>
        </p:nvSpPr>
        <p:spPr>
          <a:xfrm>
            <a:off x="5185186" y="4152452"/>
            <a:ext cx="5378823" cy="369332"/>
          </a:xfrm>
          <a:prstGeom prst="rect">
            <a:avLst/>
          </a:prstGeom>
          <a:noFill/>
        </p:spPr>
        <p:txBody>
          <a:bodyPr wrap="square" rtlCol="0">
            <a:spAutoFit/>
          </a:bodyPr>
          <a:lstStyle/>
          <a:p>
            <a:r>
              <a:rPr lang="en-US" dirty="0"/>
              <a:t>F=X(W+Z+Y)+WZY</a:t>
            </a:r>
          </a:p>
        </p:txBody>
      </p:sp>
    </p:spTree>
    <p:extLst>
      <p:ext uri="{BB962C8B-B14F-4D97-AF65-F5344CB8AC3E}">
        <p14:creationId xmlns:p14="http://schemas.microsoft.com/office/powerpoint/2010/main" val="217197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18" y="1332655"/>
            <a:ext cx="3972479" cy="3267531"/>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473" y="1332655"/>
            <a:ext cx="6601746" cy="3381847"/>
          </a:xfrm>
          <a:prstGeom prst="rect">
            <a:avLst/>
          </a:prstGeom>
        </p:spPr>
      </p:pic>
    </p:spTree>
    <p:extLst>
      <p:ext uri="{BB962C8B-B14F-4D97-AF65-F5344CB8AC3E}">
        <p14:creationId xmlns:p14="http://schemas.microsoft.com/office/powerpoint/2010/main" val="858061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870473"/>
          </a:xfrm>
        </p:spPr>
        <p:txBody>
          <a:bodyPr/>
          <a:lstStyle/>
          <a:p>
            <a:pPr algn="ctr"/>
            <a:r>
              <a:rPr lang="en-US" dirty="0"/>
              <a:t>GENERAL CONCLUSION</a:t>
            </a:r>
          </a:p>
        </p:txBody>
      </p:sp>
      <p:sp>
        <p:nvSpPr>
          <p:cNvPr id="3" name="Espace réservé du contenu 2"/>
          <p:cNvSpPr>
            <a:spLocks noGrp="1"/>
          </p:cNvSpPr>
          <p:nvPr>
            <p:ph idx="1"/>
          </p:nvPr>
        </p:nvSpPr>
        <p:spPr>
          <a:xfrm>
            <a:off x="1103312" y="1506072"/>
            <a:ext cx="8946541" cy="4742328"/>
          </a:xfrm>
        </p:spPr>
        <p:txBody>
          <a:bodyPr/>
          <a:lstStyle/>
          <a:p>
            <a:endParaRPr lang="en-US" dirty="0"/>
          </a:p>
          <a:p>
            <a:r>
              <a:rPr lang="en-US" dirty="0"/>
              <a:t>We are at the end of our project  and we wish to thank you for your kind attention </a:t>
            </a:r>
          </a:p>
        </p:txBody>
      </p:sp>
    </p:spTree>
    <p:extLst>
      <p:ext uri="{BB962C8B-B14F-4D97-AF65-F5344CB8AC3E}">
        <p14:creationId xmlns:p14="http://schemas.microsoft.com/office/powerpoint/2010/main" val="327756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rcRect/>
          <a:stretch/>
        </p:blipFill>
        <p:spPr>
          <a:xfrm>
            <a:off x="6559827" y="1298213"/>
            <a:ext cx="4731026" cy="5288117"/>
          </a:xfrm>
          <a:prstGeom prst="rect">
            <a:avLst/>
          </a:prstGeom>
        </p:spPr>
      </p:pic>
      <p:sp>
        <p:nvSpPr>
          <p:cNvPr id="5" name="ZoneTexte 4"/>
          <p:cNvSpPr txBox="1"/>
          <p:nvPr/>
        </p:nvSpPr>
        <p:spPr>
          <a:xfrm>
            <a:off x="247426" y="1298213"/>
            <a:ext cx="6142616" cy="1477328"/>
          </a:xfrm>
          <a:prstGeom prst="rect">
            <a:avLst/>
          </a:prstGeom>
          <a:noFill/>
        </p:spPr>
        <p:txBody>
          <a:bodyPr wrap="square" rtlCol="0">
            <a:spAutoFit/>
          </a:bodyPr>
          <a:lstStyle/>
          <a:p>
            <a:r>
              <a:rPr lang="en-US" dirty="0"/>
              <a:t>Here is a 16-bit Microcomputer designed to perform</a:t>
            </a:r>
          </a:p>
          <a:p>
            <a:pPr marL="342900" indent="-342900">
              <a:buFont typeface="Arial" panose="020B0604020202020204" pitchFamily="34" charset="0"/>
              <a:buChar char="•"/>
            </a:pPr>
            <a:r>
              <a:rPr lang="en-US" dirty="0"/>
              <a:t>Arithmetic operations </a:t>
            </a:r>
          </a:p>
          <a:p>
            <a:pPr marL="342900" indent="-342900">
              <a:buFont typeface="Arial" panose="020B0604020202020204" pitchFamily="34" charset="0"/>
              <a:buChar char="•"/>
            </a:pPr>
            <a:r>
              <a:rPr lang="en-US" dirty="0"/>
              <a:t>Logical operations</a:t>
            </a:r>
          </a:p>
          <a:p>
            <a:pPr marL="342900" indent="-342900">
              <a:buFont typeface="Arial" panose="020B0604020202020204" pitchFamily="34" charset="0"/>
              <a:buChar char="•"/>
            </a:pPr>
            <a:r>
              <a:rPr lang="en-US" dirty="0"/>
              <a:t>Data storage</a:t>
            </a:r>
          </a:p>
          <a:p>
            <a:endParaRPr lang="en-US" dirty="0"/>
          </a:p>
        </p:txBody>
      </p:sp>
    </p:spTree>
    <p:extLst>
      <p:ext uri="{BB962C8B-B14F-4D97-AF65-F5344CB8AC3E}">
        <p14:creationId xmlns:p14="http://schemas.microsoft.com/office/powerpoint/2010/main" val="2736804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18019" y="1747416"/>
            <a:ext cx="10955962" cy="3693319"/>
          </a:xfrm>
          <a:prstGeom prst="rect">
            <a:avLst/>
          </a:prstGeom>
          <a:noFill/>
        </p:spPr>
        <p:txBody>
          <a:bodyPr wrap="square" rtlCol="0">
            <a:spAutoFit/>
          </a:bodyPr>
          <a:lstStyle/>
          <a:p>
            <a:r>
              <a:rPr lang="en-GB" dirty="0"/>
              <a:t>The basic computer has three instruction code formats. Each format has 16 bits. The operation code (opcode) part of the instruction contains three bits and the meaning of the remaining 13 bits depends on the operation code encountered. The code formats are:</a:t>
            </a:r>
          </a:p>
          <a:p>
            <a:endParaRPr lang="en-GB" dirty="0"/>
          </a:p>
          <a:p>
            <a:pPr marL="285750" indent="-285750">
              <a:buFont typeface="Arial" panose="020B0604020202020204" pitchFamily="34" charset="0"/>
              <a:buChar char="•"/>
            </a:pPr>
            <a:r>
              <a:rPr lang="en-GB" dirty="0"/>
              <a:t>Memory – Reference instruction : Here the left most bit represents the addressing mode which can either be direct (0) or indirect(1) and the 12 through 14 bit represents the opcode and the remaining 0 through 11 bit represents an address</a:t>
            </a:r>
          </a:p>
          <a:p>
            <a:endParaRPr lang="en-GB" dirty="0"/>
          </a:p>
          <a:p>
            <a:pPr marL="285750" indent="-285750">
              <a:buFont typeface="Arial" panose="020B0604020202020204" pitchFamily="34" charset="0"/>
              <a:buChar char="•"/>
            </a:pPr>
            <a:r>
              <a:rPr lang="en-GB" dirty="0"/>
              <a:t>Register – Reference instruction : Here the 15 bit is 0 and the opcode is 111 the remaining bits specify the operation to be executed on the Accumulator</a:t>
            </a:r>
          </a:p>
          <a:p>
            <a:endParaRPr lang="en-GB" dirty="0"/>
          </a:p>
          <a:p>
            <a:pPr marL="285750" indent="-285750">
              <a:buFont typeface="Arial" panose="020B0604020202020204" pitchFamily="34" charset="0"/>
              <a:buChar char="•"/>
            </a:pPr>
            <a:r>
              <a:rPr lang="en-GB" dirty="0"/>
              <a:t>Input / Output – Reference instruction: Similar opcode as that of the register - reference, its 15 bit is 1 and the remaining bits specify the type of input / output operation performed</a:t>
            </a:r>
          </a:p>
        </p:txBody>
      </p:sp>
    </p:spTree>
    <p:extLst>
      <p:ext uri="{BB962C8B-B14F-4D97-AF65-F5344CB8AC3E}">
        <p14:creationId xmlns:p14="http://schemas.microsoft.com/office/powerpoint/2010/main" val="327680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90456" y="882127"/>
            <a:ext cx="4195483" cy="923330"/>
          </a:xfrm>
          <a:prstGeom prst="rect">
            <a:avLst/>
          </a:prstGeom>
          <a:noFill/>
        </p:spPr>
        <p:txBody>
          <a:bodyPr wrap="square" rtlCol="0">
            <a:spAutoFit/>
          </a:bodyPr>
          <a:lstStyle/>
          <a:p>
            <a:r>
              <a:rPr lang="en-US" dirty="0"/>
              <a:t>Here is the picture that shows the CPU Registers and Control unit are interconnected</a:t>
            </a:r>
          </a:p>
        </p:txBody>
      </p:sp>
      <p:pic>
        <p:nvPicPr>
          <p:cNvPr id="6" name="Image 5"/>
          <p:cNvPicPr>
            <a:picLocks noChangeAspect="1"/>
          </p:cNvPicPr>
          <p:nvPr/>
        </p:nvPicPr>
        <p:blipFill>
          <a:blip r:embed="rId2"/>
          <a:srcRect/>
          <a:stretch/>
        </p:blipFill>
        <p:spPr>
          <a:xfrm>
            <a:off x="4253948" y="159026"/>
            <a:ext cx="7647596" cy="6573078"/>
          </a:xfrm>
          <a:prstGeom prst="rect">
            <a:avLst/>
          </a:prstGeom>
        </p:spPr>
      </p:pic>
    </p:spTree>
    <p:extLst>
      <p:ext uri="{BB962C8B-B14F-4D97-AF65-F5344CB8AC3E}">
        <p14:creationId xmlns:p14="http://schemas.microsoft.com/office/powerpoint/2010/main" val="26508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rcRect/>
          <a:stretch/>
        </p:blipFill>
        <p:spPr>
          <a:xfrm>
            <a:off x="5260490" y="291548"/>
            <a:ext cx="6640202" cy="6281530"/>
          </a:xfrm>
          <a:prstGeom prst="rect">
            <a:avLst/>
          </a:prstGeom>
        </p:spPr>
      </p:pic>
      <p:sp>
        <p:nvSpPr>
          <p:cNvPr id="5" name="ZoneTexte 4"/>
          <p:cNvSpPr txBox="1"/>
          <p:nvPr/>
        </p:nvSpPr>
        <p:spPr>
          <a:xfrm>
            <a:off x="193638" y="548640"/>
            <a:ext cx="5066851" cy="2862322"/>
          </a:xfrm>
          <a:prstGeom prst="rect">
            <a:avLst/>
          </a:prstGeom>
          <a:noFill/>
        </p:spPr>
        <p:txBody>
          <a:bodyPr wrap="square" rtlCol="0">
            <a:spAutoFit/>
          </a:bodyPr>
          <a:lstStyle/>
          <a:p>
            <a:r>
              <a:rPr lang="en-US" dirty="0"/>
              <a:t>Here is the picture that shows how the Microcomputer is divided into two main parts</a:t>
            </a:r>
          </a:p>
          <a:p>
            <a:endParaRPr lang="en-US" dirty="0"/>
          </a:p>
          <a:p>
            <a:r>
              <a:rPr lang="en-US" dirty="0"/>
              <a:t>When the when the user enters the inputs, they enter the CPU Registers and Control Unit </a:t>
            </a:r>
          </a:p>
          <a:p>
            <a:endParaRPr lang="en-US" dirty="0"/>
          </a:p>
          <a:p>
            <a:r>
              <a:rPr lang="en-US" dirty="0"/>
              <a:t>The output of both circuits are being sent  to the output register   </a:t>
            </a:r>
          </a:p>
        </p:txBody>
      </p:sp>
    </p:spTree>
    <p:extLst>
      <p:ext uri="{BB962C8B-B14F-4D97-AF65-F5344CB8AC3E}">
        <p14:creationId xmlns:p14="http://schemas.microsoft.com/office/powerpoint/2010/main" val="204733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192" y="957431"/>
            <a:ext cx="5638401" cy="3848996"/>
          </a:xfrm>
          <a:prstGeom prst="rect">
            <a:avLst/>
          </a:prstGeom>
        </p:spPr>
      </p:pic>
      <p:sp>
        <p:nvSpPr>
          <p:cNvPr id="5" name="ZoneTexte 4"/>
          <p:cNvSpPr txBox="1"/>
          <p:nvPr/>
        </p:nvSpPr>
        <p:spPr>
          <a:xfrm>
            <a:off x="247426" y="882127"/>
            <a:ext cx="5540188" cy="923330"/>
          </a:xfrm>
          <a:prstGeom prst="rect">
            <a:avLst/>
          </a:prstGeom>
          <a:noFill/>
        </p:spPr>
        <p:txBody>
          <a:bodyPr wrap="square" rtlCol="0">
            <a:spAutoFit/>
          </a:bodyPr>
          <a:lstStyle/>
          <a:p>
            <a:r>
              <a:rPr lang="en-US" dirty="0"/>
              <a:t>Now this is the Control unit which decides which operation should be performed on the input values</a:t>
            </a:r>
          </a:p>
        </p:txBody>
      </p:sp>
    </p:spTree>
    <p:extLst>
      <p:ext uri="{BB962C8B-B14F-4D97-AF65-F5344CB8AC3E}">
        <p14:creationId xmlns:p14="http://schemas.microsoft.com/office/powerpoint/2010/main" val="62255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5339" y="698573"/>
            <a:ext cx="6196599" cy="4131612"/>
          </a:xfrm>
          <a:prstGeom prst="rect">
            <a:avLst/>
          </a:prstGeom>
        </p:spPr>
      </p:pic>
      <p:sp>
        <p:nvSpPr>
          <p:cNvPr id="6" name="ZoneTexte 5"/>
          <p:cNvSpPr txBox="1"/>
          <p:nvPr/>
        </p:nvSpPr>
        <p:spPr>
          <a:xfrm>
            <a:off x="182880" y="3506993"/>
            <a:ext cx="4679576"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78824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55002" y="882127"/>
            <a:ext cx="4572000" cy="3693319"/>
          </a:xfrm>
          <a:prstGeom prst="rect">
            <a:avLst/>
          </a:prstGeom>
          <a:noFill/>
        </p:spPr>
        <p:txBody>
          <a:bodyPr wrap="square" rtlCol="0">
            <a:spAutoFit/>
          </a:bodyPr>
          <a:lstStyle/>
          <a:p>
            <a:r>
              <a:rPr lang="en-US" dirty="0"/>
              <a:t>Here is a picture of the logic unit which consists of a y-gen, and a full adder and a c-gen</a:t>
            </a:r>
          </a:p>
          <a:p>
            <a:endParaRPr lang="en-US" dirty="0"/>
          </a:p>
          <a:p>
            <a:r>
              <a:rPr lang="en-US" dirty="0"/>
              <a:t>The y-gen is aimed at changing the value of ‘B’ with </a:t>
            </a:r>
            <a:r>
              <a:rPr lang="en-US" dirty="0" err="1"/>
              <a:t>repect</a:t>
            </a:r>
            <a:r>
              <a:rPr lang="en-US" dirty="0"/>
              <a:t> to the operation we want to do </a:t>
            </a:r>
          </a:p>
          <a:p>
            <a:endParaRPr lang="en-US" dirty="0"/>
          </a:p>
          <a:p>
            <a:r>
              <a:rPr lang="en-US" dirty="0"/>
              <a:t>The c-gen is to generate the initial carry in with respect to s0 and s1</a:t>
            </a:r>
          </a:p>
          <a:p>
            <a:endParaRPr lang="en-US" dirty="0"/>
          </a:p>
          <a:p>
            <a:r>
              <a:rPr lang="en-US" dirty="0"/>
              <a:t>And the full adder is to add the values of ‘A’, ‘B’ and the carry</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012" y="529723"/>
            <a:ext cx="5181303" cy="5204103"/>
          </a:xfrm>
          <a:prstGeom prst="rect">
            <a:avLst/>
          </a:prstGeom>
        </p:spPr>
      </p:pic>
    </p:spTree>
    <p:extLst>
      <p:ext uri="{BB962C8B-B14F-4D97-AF65-F5344CB8AC3E}">
        <p14:creationId xmlns:p14="http://schemas.microsoft.com/office/powerpoint/2010/main" val="1952097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2641</TotalTime>
  <Words>1655</Words>
  <Application>Microsoft Office PowerPoint</Application>
  <PresentationFormat>Widescreen</PresentationFormat>
  <Paragraphs>619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vt:lpstr>
      <vt:lpstr>UNIVERSTY OF BUEA   FACULTY OF ENGINEERING AND TECHNOLOGY  DEPARTMENT OF COMPUTER ENGINEERING CEF 250: COMPUTER ARCHITECTURE</vt:lpstr>
      <vt:lpstr>PROJECT :THE ANALYSIS, DESIGN AND IMPLEMENTATION OF  A 16-BIT MICROCOMPUTER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COMPERATOR</vt:lpstr>
      <vt:lpstr>PowerPoint Presentation</vt:lpstr>
      <vt:lpstr>PowerPoint Presentation</vt:lpstr>
      <vt:lpstr>PowerPoint Presentation</vt:lpstr>
      <vt:lpstr>CONCLUSION</vt:lpstr>
      <vt:lpstr>PROJECT TWO :THE ANALYSIS, DESIGN AND IMPLEMENTATION OF  BANK VAULT CONTROLER  </vt:lpstr>
      <vt:lpstr>PowerPoint Presentation</vt:lpstr>
      <vt:lpstr>PowerPoint Presentation</vt:lpstr>
      <vt:lpstr>GENERAL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UNIVERSTY OF BUEA   FACULTY OF ENGINEERING AND TECHNOLOGY  DEPARTMENT OF COMPUTER ENGINEERING CEF 211:BOOLEAN ALGEBRA AND LOGIC GATES</dc:title>
  <dc:creator>Free Store</dc:creator>
  <cp:lastModifiedBy>USER</cp:lastModifiedBy>
  <cp:revision>80</cp:revision>
  <dcterms:created xsi:type="dcterms:W3CDTF">2022-01-29T20:02:48Z</dcterms:created>
  <dcterms:modified xsi:type="dcterms:W3CDTF">2022-06-02T09:27:07Z</dcterms:modified>
</cp:coreProperties>
</file>