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4" r:id="rId2"/>
    <p:sldId id="348" r:id="rId3"/>
    <p:sldId id="354" r:id="rId4"/>
    <p:sldId id="349" r:id="rId5"/>
    <p:sldId id="350" r:id="rId6"/>
    <p:sldId id="355" r:id="rId7"/>
    <p:sldId id="359" r:id="rId8"/>
    <p:sldId id="343" r:id="rId9"/>
    <p:sldId id="337" r:id="rId10"/>
    <p:sldId id="352" r:id="rId11"/>
    <p:sldId id="351" r:id="rId12"/>
    <p:sldId id="298" r:id="rId13"/>
    <p:sldId id="304" r:id="rId14"/>
    <p:sldId id="358" r:id="rId15"/>
    <p:sldId id="306" r:id="rId16"/>
    <p:sldId id="307" r:id="rId17"/>
    <p:sldId id="308" r:id="rId18"/>
    <p:sldId id="309" r:id="rId19"/>
    <p:sldId id="353" r:id="rId20"/>
    <p:sldId id="344" r:id="rId21"/>
    <p:sldId id="346" r:id="rId22"/>
    <p:sldId id="347" r:id="rId23"/>
    <p:sldId id="356" r:id="rId24"/>
    <p:sldId id="357" r:id="rId25"/>
    <p:sldId id="345" r:id="rId26"/>
    <p:sldId id="260" r:id="rId27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8B01"/>
    <a:srgbClr val="60A3BC"/>
    <a:srgbClr val="3F3F3F"/>
    <a:srgbClr val="4C4C4C"/>
    <a:srgbClr val="013982"/>
    <a:srgbClr val="7F9BC0"/>
    <a:srgbClr val="CBCBCB"/>
    <a:srgbClr val="1E4A3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0" autoAdjust="0"/>
    <p:restoredTop sz="88201" autoAdjust="0"/>
  </p:normalViewPr>
  <p:slideViewPr>
    <p:cSldViewPr>
      <p:cViewPr varScale="1">
        <p:scale>
          <a:sx n="80" d="100"/>
          <a:sy n="80" d="100"/>
        </p:scale>
        <p:origin x="-15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4822E-D690-4549-9B3B-53350F7677DF}" type="doc">
      <dgm:prSet loTypeId="urn:microsoft.com/office/officeart/2005/8/layout/pyramid1" loCatId="pyramid" qsTypeId="urn:microsoft.com/office/officeart/2005/8/quickstyle/simple5" qsCatId="simple" csTypeId="urn:microsoft.com/office/officeart/2005/8/colors/accent2_5" csCatId="accent2" phldr="1"/>
      <dgm:spPr/>
    </dgm:pt>
    <dgm:pt modelId="{445ADB7A-03AC-4BAB-95DE-49011264E2F2}">
      <dgm:prSet phldrT="[Text]"/>
      <dgm:spPr/>
      <dgm:t>
        <a:bodyPr/>
        <a:lstStyle/>
        <a:p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Dienst</a:t>
          </a:r>
          <a:endParaRPr lang="de-DE" dirty="0"/>
        </a:p>
      </dgm:t>
    </dgm:pt>
    <dgm:pt modelId="{8CBFCB03-A438-4C88-BB8F-B13075A3454F}" type="parTrans" cxnId="{D17B2442-D4A4-40D2-AA02-1A8E8DCDBEC7}">
      <dgm:prSet/>
      <dgm:spPr/>
      <dgm:t>
        <a:bodyPr/>
        <a:lstStyle/>
        <a:p>
          <a:endParaRPr lang="de-DE"/>
        </a:p>
      </dgm:t>
    </dgm:pt>
    <dgm:pt modelId="{8E3A9E9A-BF9C-41CC-BA2B-0C6B59B5A91E}" type="sibTrans" cxnId="{D17B2442-D4A4-40D2-AA02-1A8E8DCDBEC7}">
      <dgm:prSet/>
      <dgm:spPr/>
      <dgm:t>
        <a:bodyPr/>
        <a:lstStyle/>
        <a:p>
          <a:endParaRPr lang="de-DE"/>
        </a:p>
      </dgm:t>
    </dgm:pt>
    <dgm:pt modelId="{CC6C46E2-3A2F-455E-9109-C0920553F1E2}">
      <dgm:prSet phldrT="[Text]"/>
      <dgm:spPr/>
      <dgm:t>
        <a:bodyPr/>
        <a:lstStyle/>
        <a:p>
          <a:r>
            <a:rPr lang="de-DE" dirty="0" smtClean="0"/>
            <a:t>Skalierung</a:t>
          </a:r>
          <a:br>
            <a:rPr lang="de-DE" dirty="0" smtClean="0"/>
          </a:br>
          <a:r>
            <a:rPr lang="de-DE" dirty="0" smtClean="0"/>
            <a:t>Lastverteilung</a:t>
          </a:r>
          <a:endParaRPr lang="de-DE" dirty="0"/>
        </a:p>
      </dgm:t>
    </dgm:pt>
    <dgm:pt modelId="{7569F95A-5B6C-4838-A200-C2B0B3785876}" type="parTrans" cxnId="{3A1A011A-4EAE-4A07-9182-C68058BC6EF4}">
      <dgm:prSet/>
      <dgm:spPr/>
      <dgm:t>
        <a:bodyPr/>
        <a:lstStyle/>
        <a:p>
          <a:endParaRPr lang="de-DE"/>
        </a:p>
      </dgm:t>
    </dgm:pt>
    <dgm:pt modelId="{18879917-19F5-41BA-9DAC-83D3797A5CDE}" type="sibTrans" cxnId="{3A1A011A-4EAE-4A07-9182-C68058BC6EF4}">
      <dgm:prSet/>
      <dgm:spPr/>
      <dgm:t>
        <a:bodyPr/>
        <a:lstStyle/>
        <a:p>
          <a:endParaRPr lang="de-DE"/>
        </a:p>
      </dgm:t>
    </dgm:pt>
    <dgm:pt modelId="{2CC77808-D772-4091-BD3A-FA1BA856A8CE}">
      <dgm:prSet phldrT="[Text]"/>
      <dgm:spPr/>
      <dgm:t>
        <a:bodyPr/>
        <a:lstStyle/>
        <a:p>
          <a:r>
            <a:rPr lang="de-DE" dirty="0" smtClean="0"/>
            <a:t>Plattform, </a:t>
          </a:r>
          <a:br>
            <a:rPr lang="de-DE" dirty="0" smtClean="0"/>
          </a:br>
          <a:r>
            <a:rPr lang="de-DE" dirty="0" smtClean="0"/>
            <a:t>verteilte Bearbeitung</a:t>
          </a:r>
          <a:endParaRPr lang="de-DE" dirty="0"/>
        </a:p>
      </dgm:t>
    </dgm:pt>
    <dgm:pt modelId="{C7B65412-197A-4877-9D7F-EB6577DCDEE4}" type="parTrans" cxnId="{07763698-607B-49D7-BD95-7D346EA527CA}">
      <dgm:prSet/>
      <dgm:spPr/>
      <dgm:t>
        <a:bodyPr/>
        <a:lstStyle/>
        <a:p>
          <a:endParaRPr lang="de-DE"/>
        </a:p>
      </dgm:t>
    </dgm:pt>
    <dgm:pt modelId="{89B2227E-AC70-44CF-A7F3-D65909C7B7B3}" type="sibTrans" cxnId="{07763698-607B-49D7-BD95-7D346EA527CA}">
      <dgm:prSet/>
      <dgm:spPr/>
      <dgm:t>
        <a:bodyPr/>
        <a:lstStyle/>
        <a:p>
          <a:endParaRPr lang="de-DE"/>
        </a:p>
      </dgm:t>
    </dgm:pt>
    <dgm:pt modelId="{D281D04A-1830-495A-8628-B84D5723D3D4}">
      <dgm:prSet phldrT="[Text]"/>
      <dgm:spPr/>
      <dgm:t>
        <a:bodyPr/>
        <a:lstStyle/>
        <a:p>
          <a:r>
            <a:rPr lang="de-DE" dirty="0" smtClean="0"/>
            <a:t>Infrastruktur</a:t>
          </a:r>
          <a:br>
            <a:rPr lang="de-DE" dirty="0" smtClean="0"/>
          </a:br>
          <a:r>
            <a:rPr lang="de-DE" dirty="0" smtClean="0"/>
            <a:t>verteilte Datenspeicherung</a:t>
          </a:r>
          <a:endParaRPr lang="de-DE" dirty="0"/>
        </a:p>
      </dgm:t>
    </dgm:pt>
    <dgm:pt modelId="{D9C8D0F5-7C78-4336-942D-D38F506C6F25}" type="parTrans" cxnId="{ADD98E3E-CC9F-4F1F-9A5D-DFFDF78DD53B}">
      <dgm:prSet/>
      <dgm:spPr/>
      <dgm:t>
        <a:bodyPr/>
        <a:lstStyle/>
        <a:p>
          <a:endParaRPr lang="de-DE"/>
        </a:p>
      </dgm:t>
    </dgm:pt>
    <dgm:pt modelId="{011DDE36-6763-4A29-A306-4B355A531024}" type="sibTrans" cxnId="{ADD98E3E-CC9F-4F1F-9A5D-DFFDF78DD53B}">
      <dgm:prSet/>
      <dgm:spPr/>
      <dgm:t>
        <a:bodyPr/>
        <a:lstStyle/>
        <a:p>
          <a:endParaRPr lang="de-DE"/>
        </a:p>
      </dgm:t>
    </dgm:pt>
    <dgm:pt modelId="{F93CBD82-B8A7-4EE1-9E53-774C6ABEBBB3}">
      <dgm:prSet phldrT="[Text]"/>
      <dgm:spPr/>
      <dgm:t>
        <a:bodyPr/>
        <a:lstStyle/>
        <a:p>
          <a:r>
            <a:rPr lang="de-DE" dirty="0" smtClean="0"/>
            <a:t>Überwachung, Steuerung</a:t>
          </a:r>
          <a:endParaRPr lang="de-DE" dirty="0"/>
        </a:p>
      </dgm:t>
    </dgm:pt>
    <dgm:pt modelId="{84701599-89D4-450C-8569-32A54408244F}" type="parTrans" cxnId="{DD5475B6-9156-4DCB-9B79-F0F72BE1597D}">
      <dgm:prSet/>
      <dgm:spPr/>
      <dgm:t>
        <a:bodyPr/>
        <a:lstStyle/>
        <a:p>
          <a:endParaRPr lang="de-DE"/>
        </a:p>
      </dgm:t>
    </dgm:pt>
    <dgm:pt modelId="{3DC15998-A5FA-4CE7-8353-D1FD32D072EA}" type="sibTrans" cxnId="{DD5475B6-9156-4DCB-9B79-F0F72BE1597D}">
      <dgm:prSet/>
      <dgm:spPr/>
      <dgm:t>
        <a:bodyPr/>
        <a:lstStyle/>
        <a:p>
          <a:endParaRPr lang="de-DE"/>
        </a:p>
      </dgm:t>
    </dgm:pt>
    <dgm:pt modelId="{E8028D20-E068-4EAB-999A-5D945E6B8C9F}" type="pres">
      <dgm:prSet presAssocID="{8204822E-D690-4549-9B3B-53350F7677DF}" presName="Name0" presStyleCnt="0">
        <dgm:presLayoutVars>
          <dgm:dir/>
          <dgm:animLvl val="lvl"/>
          <dgm:resizeHandles val="exact"/>
        </dgm:presLayoutVars>
      </dgm:prSet>
      <dgm:spPr/>
    </dgm:pt>
    <dgm:pt modelId="{F3D4924D-F9C9-4E30-8D0B-F83FA5A758AE}" type="pres">
      <dgm:prSet presAssocID="{445ADB7A-03AC-4BAB-95DE-49011264E2F2}" presName="Name8" presStyleCnt="0"/>
      <dgm:spPr/>
    </dgm:pt>
    <dgm:pt modelId="{83DC561C-8AF9-4E3F-923A-9DFCCE2C70CC}" type="pres">
      <dgm:prSet presAssocID="{445ADB7A-03AC-4BAB-95DE-49011264E2F2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D4000C-6696-49F8-A572-A135D9F5F50F}" type="pres">
      <dgm:prSet presAssocID="{445ADB7A-03AC-4BAB-95DE-49011264E2F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4E01AF-F0FD-4AC7-9431-24EC91A95754}" type="pres">
      <dgm:prSet presAssocID="{CC6C46E2-3A2F-455E-9109-C0920553F1E2}" presName="Name8" presStyleCnt="0"/>
      <dgm:spPr/>
    </dgm:pt>
    <dgm:pt modelId="{3F6CA158-9964-431D-A2A4-E7568806E3AF}" type="pres">
      <dgm:prSet presAssocID="{CC6C46E2-3A2F-455E-9109-C0920553F1E2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31646B3-AC79-4D3C-BD17-0D4DD9656785}" type="pres">
      <dgm:prSet presAssocID="{CC6C46E2-3A2F-455E-9109-C0920553F1E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1E68AE-AF34-469B-91F6-E680AC27FE8A}" type="pres">
      <dgm:prSet presAssocID="{2CC77808-D772-4091-BD3A-FA1BA856A8CE}" presName="Name8" presStyleCnt="0"/>
      <dgm:spPr/>
    </dgm:pt>
    <dgm:pt modelId="{2E7EAD73-7891-4AF7-AD0A-36429F71DEEE}" type="pres">
      <dgm:prSet presAssocID="{2CC77808-D772-4091-BD3A-FA1BA856A8CE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16B7EC-F0F6-4C4F-9797-45FF7F434D9F}" type="pres">
      <dgm:prSet presAssocID="{2CC77808-D772-4091-BD3A-FA1BA856A8C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1C05DD-F180-40CC-80A6-3639DF3A89CD}" type="pres">
      <dgm:prSet presAssocID="{F93CBD82-B8A7-4EE1-9E53-774C6ABEBBB3}" presName="Name8" presStyleCnt="0"/>
      <dgm:spPr/>
    </dgm:pt>
    <dgm:pt modelId="{4B0E8070-1AB2-4C08-A276-A134DCD7C517}" type="pres">
      <dgm:prSet presAssocID="{F93CBD82-B8A7-4EE1-9E53-774C6ABEBBB3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5A4E170-494F-4F41-BD70-3BD02E601DCC}" type="pres">
      <dgm:prSet presAssocID="{F93CBD82-B8A7-4EE1-9E53-774C6ABEBB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F7CE8C-3370-4D24-85C0-3B99D639A8C6}" type="pres">
      <dgm:prSet presAssocID="{D281D04A-1830-495A-8628-B84D5723D3D4}" presName="Name8" presStyleCnt="0"/>
      <dgm:spPr/>
    </dgm:pt>
    <dgm:pt modelId="{FF7DEFE1-B679-47EE-9091-3C0B5CFA0929}" type="pres">
      <dgm:prSet presAssocID="{D281D04A-1830-495A-8628-B84D5723D3D4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12C3E8-ABFC-4933-A7FC-79DCD68FA687}" type="pres">
      <dgm:prSet presAssocID="{D281D04A-1830-495A-8628-B84D5723D3D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DD3F523-AB23-4978-8F33-608CA3240763}" type="presOf" srcId="{F93CBD82-B8A7-4EE1-9E53-774C6ABEBBB3}" destId="{35A4E170-494F-4F41-BD70-3BD02E601DCC}" srcOrd="1" destOrd="0" presId="urn:microsoft.com/office/officeart/2005/8/layout/pyramid1"/>
    <dgm:cxn modelId="{4ACD2B96-2675-4E6E-A1E0-0CBB2AA5806F}" type="presOf" srcId="{CC6C46E2-3A2F-455E-9109-C0920553F1E2}" destId="{431646B3-AC79-4D3C-BD17-0D4DD9656785}" srcOrd="1" destOrd="0" presId="urn:microsoft.com/office/officeart/2005/8/layout/pyramid1"/>
    <dgm:cxn modelId="{BFDB802F-3E55-4AAA-AE3D-A9977C6EE386}" type="presOf" srcId="{2CC77808-D772-4091-BD3A-FA1BA856A8CE}" destId="{D416B7EC-F0F6-4C4F-9797-45FF7F434D9F}" srcOrd="1" destOrd="0" presId="urn:microsoft.com/office/officeart/2005/8/layout/pyramid1"/>
    <dgm:cxn modelId="{DD5475B6-9156-4DCB-9B79-F0F72BE1597D}" srcId="{8204822E-D690-4549-9B3B-53350F7677DF}" destId="{F93CBD82-B8A7-4EE1-9E53-774C6ABEBBB3}" srcOrd="3" destOrd="0" parTransId="{84701599-89D4-450C-8569-32A54408244F}" sibTransId="{3DC15998-A5FA-4CE7-8353-D1FD32D072EA}"/>
    <dgm:cxn modelId="{73537D36-927E-4AAD-9E8F-06CE82F2729E}" type="presOf" srcId="{D281D04A-1830-495A-8628-B84D5723D3D4}" destId="{7C12C3E8-ABFC-4933-A7FC-79DCD68FA687}" srcOrd="1" destOrd="0" presId="urn:microsoft.com/office/officeart/2005/8/layout/pyramid1"/>
    <dgm:cxn modelId="{FF82661E-A20D-424E-AD65-DA124F242E26}" type="presOf" srcId="{2CC77808-D772-4091-BD3A-FA1BA856A8CE}" destId="{2E7EAD73-7891-4AF7-AD0A-36429F71DEEE}" srcOrd="0" destOrd="0" presId="urn:microsoft.com/office/officeart/2005/8/layout/pyramid1"/>
    <dgm:cxn modelId="{66277690-6256-4B65-900C-7F2CB3325F18}" type="presOf" srcId="{445ADB7A-03AC-4BAB-95DE-49011264E2F2}" destId="{DFD4000C-6696-49F8-A572-A135D9F5F50F}" srcOrd="1" destOrd="0" presId="urn:microsoft.com/office/officeart/2005/8/layout/pyramid1"/>
    <dgm:cxn modelId="{79C946E9-2022-4EF8-BD57-00133B36820D}" type="presOf" srcId="{CC6C46E2-3A2F-455E-9109-C0920553F1E2}" destId="{3F6CA158-9964-431D-A2A4-E7568806E3AF}" srcOrd="0" destOrd="0" presId="urn:microsoft.com/office/officeart/2005/8/layout/pyramid1"/>
    <dgm:cxn modelId="{1582793F-78A3-47C7-8232-E1FA607A40EC}" type="presOf" srcId="{F93CBD82-B8A7-4EE1-9E53-774C6ABEBBB3}" destId="{4B0E8070-1AB2-4C08-A276-A134DCD7C517}" srcOrd="0" destOrd="0" presId="urn:microsoft.com/office/officeart/2005/8/layout/pyramid1"/>
    <dgm:cxn modelId="{07763698-607B-49D7-BD95-7D346EA527CA}" srcId="{8204822E-D690-4549-9B3B-53350F7677DF}" destId="{2CC77808-D772-4091-BD3A-FA1BA856A8CE}" srcOrd="2" destOrd="0" parTransId="{C7B65412-197A-4877-9D7F-EB6577DCDEE4}" sibTransId="{89B2227E-AC70-44CF-A7F3-D65909C7B7B3}"/>
    <dgm:cxn modelId="{87CDA949-5121-481F-B3E5-8CFFD469A706}" type="presOf" srcId="{D281D04A-1830-495A-8628-B84D5723D3D4}" destId="{FF7DEFE1-B679-47EE-9091-3C0B5CFA0929}" srcOrd="0" destOrd="0" presId="urn:microsoft.com/office/officeart/2005/8/layout/pyramid1"/>
    <dgm:cxn modelId="{16A61867-3DE9-4038-8CAF-03EA4521683B}" type="presOf" srcId="{445ADB7A-03AC-4BAB-95DE-49011264E2F2}" destId="{83DC561C-8AF9-4E3F-923A-9DFCCE2C70CC}" srcOrd="0" destOrd="0" presId="urn:microsoft.com/office/officeart/2005/8/layout/pyramid1"/>
    <dgm:cxn modelId="{25CEEEA2-2F7C-4201-BF6D-7A7B18043FEF}" type="presOf" srcId="{8204822E-D690-4549-9B3B-53350F7677DF}" destId="{E8028D20-E068-4EAB-999A-5D945E6B8C9F}" srcOrd="0" destOrd="0" presId="urn:microsoft.com/office/officeart/2005/8/layout/pyramid1"/>
    <dgm:cxn modelId="{ADD98E3E-CC9F-4F1F-9A5D-DFFDF78DD53B}" srcId="{8204822E-D690-4549-9B3B-53350F7677DF}" destId="{D281D04A-1830-495A-8628-B84D5723D3D4}" srcOrd="4" destOrd="0" parTransId="{D9C8D0F5-7C78-4336-942D-D38F506C6F25}" sibTransId="{011DDE36-6763-4A29-A306-4B355A531024}"/>
    <dgm:cxn modelId="{3A1A011A-4EAE-4A07-9182-C68058BC6EF4}" srcId="{8204822E-D690-4549-9B3B-53350F7677DF}" destId="{CC6C46E2-3A2F-455E-9109-C0920553F1E2}" srcOrd="1" destOrd="0" parTransId="{7569F95A-5B6C-4838-A200-C2B0B3785876}" sibTransId="{18879917-19F5-41BA-9DAC-83D3797A5CDE}"/>
    <dgm:cxn modelId="{D17B2442-D4A4-40D2-AA02-1A8E8DCDBEC7}" srcId="{8204822E-D690-4549-9B3B-53350F7677DF}" destId="{445ADB7A-03AC-4BAB-95DE-49011264E2F2}" srcOrd="0" destOrd="0" parTransId="{8CBFCB03-A438-4C88-BB8F-B13075A3454F}" sibTransId="{8E3A9E9A-BF9C-41CC-BA2B-0C6B59B5A91E}"/>
    <dgm:cxn modelId="{9D9C7561-17C2-4CB6-936D-2109177243D8}" type="presParOf" srcId="{E8028D20-E068-4EAB-999A-5D945E6B8C9F}" destId="{F3D4924D-F9C9-4E30-8D0B-F83FA5A758AE}" srcOrd="0" destOrd="0" presId="urn:microsoft.com/office/officeart/2005/8/layout/pyramid1"/>
    <dgm:cxn modelId="{467786B4-2519-40FF-B0D4-2B1AD225CB0A}" type="presParOf" srcId="{F3D4924D-F9C9-4E30-8D0B-F83FA5A758AE}" destId="{83DC561C-8AF9-4E3F-923A-9DFCCE2C70CC}" srcOrd="0" destOrd="0" presId="urn:microsoft.com/office/officeart/2005/8/layout/pyramid1"/>
    <dgm:cxn modelId="{1187535D-209F-4D80-BB36-51372CA87DE8}" type="presParOf" srcId="{F3D4924D-F9C9-4E30-8D0B-F83FA5A758AE}" destId="{DFD4000C-6696-49F8-A572-A135D9F5F50F}" srcOrd="1" destOrd="0" presId="urn:microsoft.com/office/officeart/2005/8/layout/pyramid1"/>
    <dgm:cxn modelId="{6DEA40BA-1F47-4E46-9A3C-460429F4CCE7}" type="presParOf" srcId="{E8028D20-E068-4EAB-999A-5D945E6B8C9F}" destId="{6F4E01AF-F0FD-4AC7-9431-24EC91A95754}" srcOrd="1" destOrd="0" presId="urn:microsoft.com/office/officeart/2005/8/layout/pyramid1"/>
    <dgm:cxn modelId="{8914110D-1095-4C80-8B51-E6F81E4FC0AB}" type="presParOf" srcId="{6F4E01AF-F0FD-4AC7-9431-24EC91A95754}" destId="{3F6CA158-9964-431D-A2A4-E7568806E3AF}" srcOrd="0" destOrd="0" presId="urn:microsoft.com/office/officeart/2005/8/layout/pyramid1"/>
    <dgm:cxn modelId="{CEDD5B65-74BB-4508-B03F-B73F5CE6579E}" type="presParOf" srcId="{6F4E01AF-F0FD-4AC7-9431-24EC91A95754}" destId="{431646B3-AC79-4D3C-BD17-0D4DD9656785}" srcOrd="1" destOrd="0" presId="urn:microsoft.com/office/officeart/2005/8/layout/pyramid1"/>
    <dgm:cxn modelId="{95FFADF0-051B-4BF9-9A83-ABFA7DA89126}" type="presParOf" srcId="{E8028D20-E068-4EAB-999A-5D945E6B8C9F}" destId="{7F1E68AE-AF34-469B-91F6-E680AC27FE8A}" srcOrd="2" destOrd="0" presId="urn:microsoft.com/office/officeart/2005/8/layout/pyramid1"/>
    <dgm:cxn modelId="{E110C1A4-D011-4C04-966A-3C0A79BD8074}" type="presParOf" srcId="{7F1E68AE-AF34-469B-91F6-E680AC27FE8A}" destId="{2E7EAD73-7891-4AF7-AD0A-36429F71DEEE}" srcOrd="0" destOrd="0" presId="urn:microsoft.com/office/officeart/2005/8/layout/pyramid1"/>
    <dgm:cxn modelId="{ED32B8A2-3945-4B6D-AD55-48058A4F9A47}" type="presParOf" srcId="{7F1E68AE-AF34-469B-91F6-E680AC27FE8A}" destId="{D416B7EC-F0F6-4C4F-9797-45FF7F434D9F}" srcOrd="1" destOrd="0" presId="urn:microsoft.com/office/officeart/2005/8/layout/pyramid1"/>
    <dgm:cxn modelId="{D8A98B8F-9A9A-4456-9891-3D56A43ADEFD}" type="presParOf" srcId="{E8028D20-E068-4EAB-999A-5D945E6B8C9F}" destId="{471C05DD-F180-40CC-80A6-3639DF3A89CD}" srcOrd="3" destOrd="0" presId="urn:microsoft.com/office/officeart/2005/8/layout/pyramid1"/>
    <dgm:cxn modelId="{DA2FA682-DADC-473B-96E2-ADEF828B18C6}" type="presParOf" srcId="{471C05DD-F180-40CC-80A6-3639DF3A89CD}" destId="{4B0E8070-1AB2-4C08-A276-A134DCD7C517}" srcOrd="0" destOrd="0" presId="urn:microsoft.com/office/officeart/2005/8/layout/pyramid1"/>
    <dgm:cxn modelId="{F711FCF5-E8C6-4068-AC70-7245EB9F5AA1}" type="presParOf" srcId="{471C05DD-F180-40CC-80A6-3639DF3A89CD}" destId="{35A4E170-494F-4F41-BD70-3BD02E601DCC}" srcOrd="1" destOrd="0" presId="urn:microsoft.com/office/officeart/2005/8/layout/pyramid1"/>
    <dgm:cxn modelId="{6A2A6874-FB94-44F6-AC24-D3B4901CD57B}" type="presParOf" srcId="{E8028D20-E068-4EAB-999A-5D945E6B8C9F}" destId="{C5F7CE8C-3370-4D24-85C0-3B99D639A8C6}" srcOrd="4" destOrd="0" presId="urn:microsoft.com/office/officeart/2005/8/layout/pyramid1"/>
    <dgm:cxn modelId="{B80E566F-AD3C-45A4-902C-EB36FAA87FF5}" type="presParOf" srcId="{C5F7CE8C-3370-4D24-85C0-3B99D639A8C6}" destId="{FF7DEFE1-B679-47EE-9091-3C0B5CFA0929}" srcOrd="0" destOrd="0" presId="urn:microsoft.com/office/officeart/2005/8/layout/pyramid1"/>
    <dgm:cxn modelId="{AF2C0B02-8253-475D-A99A-ECEF8654BDB9}" type="presParOf" srcId="{C5F7CE8C-3370-4D24-85C0-3B99D639A8C6}" destId="{7C12C3E8-ABFC-4933-A7FC-79DCD68FA68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04822E-D690-4549-9B3B-53350F7677DF}" type="doc">
      <dgm:prSet loTypeId="urn:microsoft.com/office/officeart/2005/8/layout/pyramid1" loCatId="pyramid" qsTypeId="urn:microsoft.com/office/officeart/2005/8/quickstyle/simple5" qsCatId="simple" csTypeId="urn:microsoft.com/office/officeart/2005/8/colors/accent2_5" csCatId="accent2" phldr="1"/>
      <dgm:spPr/>
    </dgm:pt>
    <dgm:pt modelId="{445ADB7A-03AC-4BAB-95DE-49011264E2F2}">
      <dgm:prSet phldrT="[Text]"/>
      <dgm:spPr/>
      <dgm:t>
        <a:bodyPr/>
        <a:lstStyle/>
        <a:p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Dienst</a:t>
          </a:r>
          <a:endParaRPr lang="de-DE" dirty="0"/>
        </a:p>
      </dgm:t>
    </dgm:pt>
    <dgm:pt modelId="{8CBFCB03-A438-4C88-BB8F-B13075A3454F}" type="parTrans" cxnId="{D17B2442-D4A4-40D2-AA02-1A8E8DCDBEC7}">
      <dgm:prSet/>
      <dgm:spPr/>
      <dgm:t>
        <a:bodyPr/>
        <a:lstStyle/>
        <a:p>
          <a:endParaRPr lang="de-DE"/>
        </a:p>
      </dgm:t>
    </dgm:pt>
    <dgm:pt modelId="{8E3A9E9A-BF9C-41CC-BA2B-0C6B59B5A91E}" type="sibTrans" cxnId="{D17B2442-D4A4-40D2-AA02-1A8E8DCDBEC7}">
      <dgm:prSet/>
      <dgm:spPr/>
      <dgm:t>
        <a:bodyPr/>
        <a:lstStyle/>
        <a:p>
          <a:endParaRPr lang="de-DE"/>
        </a:p>
      </dgm:t>
    </dgm:pt>
    <dgm:pt modelId="{CC6C46E2-3A2F-455E-9109-C0920553F1E2}">
      <dgm:prSet phldrT="[Text]"/>
      <dgm:spPr/>
      <dgm:t>
        <a:bodyPr/>
        <a:lstStyle/>
        <a:p>
          <a:r>
            <a:rPr lang="de-DE" dirty="0" smtClean="0"/>
            <a:t>Skalierung</a:t>
          </a:r>
          <a:br>
            <a:rPr lang="de-DE" dirty="0" smtClean="0"/>
          </a:br>
          <a:r>
            <a:rPr lang="de-DE" dirty="0" smtClean="0"/>
            <a:t>Lastverteilung</a:t>
          </a:r>
          <a:endParaRPr lang="de-DE" dirty="0"/>
        </a:p>
      </dgm:t>
    </dgm:pt>
    <dgm:pt modelId="{7569F95A-5B6C-4838-A200-C2B0B3785876}" type="parTrans" cxnId="{3A1A011A-4EAE-4A07-9182-C68058BC6EF4}">
      <dgm:prSet/>
      <dgm:spPr/>
      <dgm:t>
        <a:bodyPr/>
        <a:lstStyle/>
        <a:p>
          <a:endParaRPr lang="de-DE"/>
        </a:p>
      </dgm:t>
    </dgm:pt>
    <dgm:pt modelId="{18879917-19F5-41BA-9DAC-83D3797A5CDE}" type="sibTrans" cxnId="{3A1A011A-4EAE-4A07-9182-C68058BC6EF4}">
      <dgm:prSet/>
      <dgm:spPr/>
      <dgm:t>
        <a:bodyPr/>
        <a:lstStyle/>
        <a:p>
          <a:endParaRPr lang="de-DE"/>
        </a:p>
      </dgm:t>
    </dgm:pt>
    <dgm:pt modelId="{2CC77808-D772-4091-BD3A-FA1BA856A8CE}">
      <dgm:prSet phldrT="[Text]"/>
      <dgm:spPr/>
      <dgm:t>
        <a:bodyPr/>
        <a:lstStyle/>
        <a:p>
          <a:r>
            <a:rPr lang="de-DE" dirty="0" smtClean="0"/>
            <a:t>Plattform, </a:t>
          </a:r>
          <a:br>
            <a:rPr lang="de-DE" dirty="0" smtClean="0"/>
          </a:br>
          <a:r>
            <a:rPr lang="de-DE" dirty="0" smtClean="0"/>
            <a:t>verteilte Bearbeitung</a:t>
          </a:r>
          <a:endParaRPr lang="de-DE" dirty="0"/>
        </a:p>
      </dgm:t>
    </dgm:pt>
    <dgm:pt modelId="{C7B65412-197A-4877-9D7F-EB6577DCDEE4}" type="parTrans" cxnId="{07763698-607B-49D7-BD95-7D346EA527CA}">
      <dgm:prSet/>
      <dgm:spPr/>
      <dgm:t>
        <a:bodyPr/>
        <a:lstStyle/>
        <a:p>
          <a:endParaRPr lang="de-DE"/>
        </a:p>
      </dgm:t>
    </dgm:pt>
    <dgm:pt modelId="{89B2227E-AC70-44CF-A7F3-D65909C7B7B3}" type="sibTrans" cxnId="{07763698-607B-49D7-BD95-7D346EA527CA}">
      <dgm:prSet/>
      <dgm:spPr/>
      <dgm:t>
        <a:bodyPr/>
        <a:lstStyle/>
        <a:p>
          <a:endParaRPr lang="de-DE"/>
        </a:p>
      </dgm:t>
    </dgm:pt>
    <dgm:pt modelId="{D281D04A-1830-495A-8628-B84D5723D3D4}">
      <dgm:prSet phldrT="[Text]"/>
      <dgm:spPr/>
      <dgm:t>
        <a:bodyPr/>
        <a:lstStyle/>
        <a:p>
          <a:r>
            <a:rPr lang="de-DE" dirty="0" smtClean="0"/>
            <a:t>Infrastruktur</a:t>
          </a:r>
          <a:br>
            <a:rPr lang="de-DE" dirty="0" smtClean="0"/>
          </a:br>
          <a:r>
            <a:rPr lang="de-DE" dirty="0" smtClean="0"/>
            <a:t>verteilte Datenspeicherung</a:t>
          </a:r>
          <a:endParaRPr lang="de-DE" dirty="0"/>
        </a:p>
      </dgm:t>
    </dgm:pt>
    <dgm:pt modelId="{D9C8D0F5-7C78-4336-942D-D38F506C6F25}" type="parTrans" cxnId="{ADD98E3E-CC9F-4F1F-9A5D-DFFDF78DD53B}">
      <dgm:prSet/>
      <dgm:spPr/>
      <dgm:t>
        <a:bodyPr/>
        <a:lstStyle/>
        <a:p>
          <a:endParaRPr lang="de-DE"/>
        </a:p>
      </dgm:t>
    </dgm:pt>
    <dgm:pt modelId="{011DDE36-6763-4A29-A306-4B355A531024}" type="sibTrans" cxnId="{ADD98E3E-CC9F-4F1F-9A5D-DFFDF78DD53B}">
      <dgm:prSet/>
      <dgm:spPr/>
      <dgm:t>
        <a:bodyPr/>
        <a:lstStyle/>
        <a:p>
          <a:endParaRPr lang="de-DE"/>
        </a:p>
      </dgm:t>
    </dgm:pt>
    <dgm:pt modelId="{F93CBD82-B8A7-4EE1-9E53-774C6ABEBBB3}">
      <dgm:prSet phldrT="[Text]"/>
      <dgm:spPr/>
      <dgm:t>
        <a:bodyPr/>
        <a:lstStyle/>
        <a:p>
          <a:r>
            <a:rPr lang="de-DE" dirty="0" smtClean="0"/>
            <a:t>Überwachung, Steuerung</a:t>
          </a:r>
          <a:endParaRPr lang="de-DE" dirty="0"/>
        </a:p>
      </dgm:t>
    </dgm:pt>
    <dgm:pt modelId="{84701599-89D4-450C-8569-32A54408244F}" type="parTrans" cxnId="{DD5475B6-9156-4DCB-9B79-F0F72BE1597D}">
      <dgm:prSet/>
      <dgm:spPr/>
      <dgm:t>
        <a:bodyPr/>
        <a:lstStyle/>
        <a:p>
          <a:endParaRPr lang="de-DE"/>
        </a:p>
      </dgm:t>
    </dgm:pt>
    <dgm:pt modelId="{3DC15998-A5FA-4CE7-8353-D1FD32D072EA}" type="sibTrans" cxnId="{DD5475B6-9156-4DCB-9B79-F0F72BE1597D}">
      <dgm:prSet/>
      <dgm:spPr/>
      <dgm:t>
        <a:bodyPr/>
        <a:lstStyle/>
        <a:p>
          <a:endParaRPr lang="de-DE"/>
        </a:p>
      </dgm:t>
    </dgm:pt>
    <dgm:pt modelId="{E8028D20-E068-4EAB-999A-5D945E6B8C9F}" type="pres">
      <dgm:prSet presAssocID="{8204822E-D690-4549-9B3B-53350F7677DF}" presName="Name0" presStyleCnt="0">
        <dgm:presLayoutVars>
          <dgm:dir/>
          <dgm:animLvl val="lvl"/>
          <dgm:resizeHandles val="exact"/>
        </dgm:presLayoutVars>
      </dgm:prSet>
      <dgm:spPr/>
    </dgm:pt>
    <dgm:pt modelId="{F3D4924D-F9C9-4E30-8D0B-F83FA5A758AE}" type="pres">
      <dgm:prSet presAssocID="{445ADB7A-03AC-4BAB-95DE-49011264E2F2}" presName="Name8" presStyleCnt="0"/>
      <dgm:spPr/>
    </dgm:pt>
    <dgm:pt modelId="{83DC561C-8AF9-4E3F-923A-9DFCCE2C70CC}" type="pres">
      <dgm:prSet presAssocID="{445ADB7A-03AC-4BAB-95DE-49011264E2F2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D4000C-6696-49F8-A572-A135D9F5F50F}" type="pres">
      <dgm:prSet presAssocID="{445ADB7A-03AC-4BAB-95DE-49011264E2F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4E01AF-F0FD-4AC7-9431-24EC91A95754}" type="pres">
      <dgm:prSet presAssocID="{CC6C46E2-3A2F-455E-9109-C0920553F1E2}" presName="Name8" presStyleCnt="0"/>
      <dgm:spPr/>
    </dgm:pt>
    <dgm:pt modelId="{3F6CA158-9964-431D-A2A4-E7568806E3AF}" type="pres">
      <dgm:prSet presAssocID="{CC6C46E2-3A2F-455E-9109-C0920553F1E2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31646B3-AC79-4D3C-BD17-0D4DD9656785}" type="pres">
      <dgm:prSet presAssocID="{CC6C46E2-3A2F-455E-9109-C0920553F1E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1E68AE-AF34-469B-91F6-E680AC27FE8A}" type="pres">
      <dgm:prSet presAssocID="{2CC77808-D772-4091-BD3A-FA1BA856A8CE}" presName="Name8" presStyleCnt="0"/>
      <dgm:spPr/>
    </dgm:pt>
    <dgm:pt modelId="{2E7EAD73-7891-4AF7-AD0A-36429F71DEEE}" type="pres">
      <dgm:prSet presAssocID="{2CC77808-D772-4091-BD3A-FA1BA856A8CE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16B7EC-F0F6-4C4F-9797-45FF7F434D9F}" type="pres">
      <dgm:prSet presAssocID="{2CC77808-D772-4091-BD3A-FA1BA856A8C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1C05DD-F180-40CC-80A6-3639DF3A89CD}" type="pres">
      <dgm:prSet presAssocID="{F93CBD82-B8A7-4EE1-9E53-774C6ABEBBB3}" presName="Name8" presStyleCnt="0"/>
      <dgm:spPr/>
    </dgm:pt>
    <dgm:pt modelId="{4B0E8070-1AB2-4C08-A276-A134DCD7C517}" type="pres">
      <dgm:prSet presAssocID="{F93CBD82-B8A7-4EE1-9E53-774C6ABEBBB3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5A4E170-494F-4F41-BD70-3BD02E601DCC}" type="pres">
      <dgm:prSet presAssocID="{F93CBD82-B8A7-4EE1-9E53-774C6ABEBB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F7CE8C-3370-4D24-85C0-3B99D639A8C6}" type="pres">
      <dgm:prSet presAssocID="{D281D04A-1830-495A-8628-B84D5723D3D4}" presName="Name8" presStyleCnt="0"/>
      <dgm:spPr/>
    </dgm:pt>
    <dgm:pt modelId="{FF7DEFE1-B679-47EE-9091-3C0B5CFA0929}" type="pres">
      <dgm:prSet presAssocID="{D281D04A-1830-495A-8628-B84D5723D3D4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12C3E8-ABFC-4933-A7FC-79DCD68FA687}" type="pres">
      <dgm:prSet presAssocID="{D281D04A-1830-495A-8628-B84D5723D3D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2118FB9-3E59-459D-8D30-81AC3AAA5EA3}" type="presOf" srcId="{445ADB7A-03AC-4BAB-95DE-49011264E2F2}" destId="{83DC561C-8AF9-4E3F-923A-9DFCCE2C70CC}" srcOrd="0" destOrd="0" presId="urn:microsoft.com/office/officeart/2005/8/layout/pyramid1"/>
    <dgm:cxn modelId="{DD5475B6-9156-4DCB-9B79-F0F72BE1597D}" srcId="{8204822E-D690-4549-9B3B-53350F7677DF}" destId="{F93CBD82-B8A7-4EE1-9E53-774C6ABEBBB3}" srcOrd="3" destOrd="0" parTransId="{84701599-89D4-450C-8569-32A54408244F}" sibTransId="{3DC15998-A5FA-4CE7-8353-D1FD32D072EA}"/>
    <dgm:cxn modelId="{9DD79063-6D4E-4DBB-8AAE-921332C4DA8E}" type="presOf" srcId="{F93CBD82-B8A7-4EE1-9E53-774C6ABEBBB3}" destId="{4B0E8070-1AB2-4C08-A276-A134DCD7C517}" srcOrd="0" destOrd="0" presId="urn:microsoft.com/office/officeart/2005/8/layout/pyramid1"/>
    <dgm:cxn modelId="{9B12F1A6-886E-4A9B-9CA4-3BC4879E37CD}" type="presOf" srcId="{2CC77808-D772-4091-BD3A-FA1BA856A8CE}" destId="{2E7EAD73-7891-4AF7-AD0A-36429F71DEEE}" srcOrd="0" destOrd="0" presId="urn:microsoft.com/office/officeart/2005/8/layout/pyramid1"/>
    <dgm:cxn modelId="{720FE9B7-42DF-4240-A697-1F7136167598}" type="presOf" srcId="{8204822E-D690-4549-9B3B-53350F7677DF}" destId="{E8028D20-E068-4EAB-999A-5D945E6B8C9F}" srcOrd="0" destOrd="0" presId="urn:microsoft.com/office/officeart/2005/8/layout/pyramid1"/>
    <dgm:cxn modelId="{07763698-607B-49D7-BD95-7D346EA527CA}" srcId="{8204822E-D690-4549-9B3B-53350F7677DF}" destId="{2CC77808-D772-4091-BD3A-FA1BA856A8CE}" srcOrd="2" destOrd="0" parTransId="{C7B65412-197A-4877-9D7F-EB6577DCDEE4}" sibTransId="{89B2227E-AC70-44CF-A7F3-D65909C7B7B3}"/>
    <dgm:cxn modelId="{7453AFFB-5EFB-4814-8E39-D201AC3FA124}" type="presOf" srcId="{F93CBD82-B8A7-4EE1-9E53-774C6ABEBBB3}" destId="{35A4E170-494F-4F41-BD70-3BD02E601DCC}" srcOrd="1" destOrd="0" presId="urn:microsoft.com/office/officeart/2005/8/layout/pyramid1"/>
    <dgm:cxn modelId="{5B050BA9-9BB6-4BA0-BA8B-41C065809E55}" type="presOf" srcId="{445ADB7A-03AC-4BAB-95DE-49011264E2F2}" destId="{DFD4000C-6696-49F8-A572-A135D9F5F50F}" srcOrd="1" destOrd="0" presId="urn:microsoft.com/office/officeart/2005/8/layout/pyramid1"/>
    <dgm:cxn modelId="{881354E8-8145-4130-8EED-A8612E9A5680}" type="presOf" srcId="{2CC77808-D772-4091-BD3A-FA1BA856A8CE}" destId="{D416B7EC-F0F6-4C4F-9797-45FF7F434D9F}" srcOrd="1" destOrd="0" presId="urn:microsoft.com/office/officeart/2005/8/layout/pyramid1"/>
    <dgm:cxn modelId="{5C83D415-9732-4549-908D-2D202E081084}" type="presOf" srcId="{CC6C46E2-3A2F-455E-9109-C0920553F1E2}" destId="{431646B3-AC79-4D3C-BD17-0D4DD9656785}" srcOrd="1" destOrd="0" presId="urn:microsoft.com/office/officeart/2005/8/layout/pyramid1"/>
    <dgm:cxn modelId="{7218E63E-68DF-4282-88DA-C2B09B1970CA}" type="presOf" srcId="{D281D04A-1830-495A-8628-B84D5723D3D4}" destId="{7C12C3E8-ABFC-4933-A7FC-79DCD68FA687}" srcOrd="1" destOrd="0" presId="urn:microsoft.com/office/officeart/2005/8/layout/pyramid1"/>
    <dgm:cxn modelId="{56D47307-7DE2-4492-BE0E-905409B301AD}" type="presOf" srcId="{D281D04A-1830-495A-8628-B84D5723D3D4}" destId="{FF7DEFE1-B679-47EE-9091-3C0B5CFA0929}" srcOrd="0" destOrd="0" presId="urn:microsoft.com/office/officeart/2005/8/layout/pyramid1"/>
    <dgm:cxn modelId="{C6136025-68C6-49D5-8E86-36510A0CFF0D}" type="presOf" srcId="{CC6C46E2-3A2F-455E-9109-C0920553F1E2}" destId="{3F6CA158-9964-431D-A2A4-E7568806E3AF}" srcOrd="0" destOrd="0" presId="urn:microsoft.com/office/officeart/2005/8/layout/pyramid1"/>
    <dgm:cxn modelId="{3A1A011A-4EAE-4A07-9182-C68058BC6EF4}" srcId="{8204822E-D690-4549-9B3B-53350F7677DF}" destId="{CC6C46E2-3A2F-455E-9109-C0920553F1E2}" srcOrd="1" destOrd="0" parTransId="{7569F95A-5B6C-4838-A200-C2B0B3785876}" sibTransId="{18879917-19F5-41BA-9DAC-83D3797A5CDE}"/>
    <dgm:cxn modelId="{ADD98E3E-CC9F-4F1F-9A5D-DFFDF78DD53B}" srcId="{8204822E-D690-4549-9B3B-53350F7677DF}" destId="{D281D04A-1830-495A-8628-B84D5723D3D4}" srcOrd="4" destOrd="0" parTransId="{D9C8D0F5-7C78-4336-942D-D38F506C6F25}" sibTransId="{011DDE36-6763-4A29-A306-4B355A531024}"/>
    <dgm:cxn modelId="{D17B2442-D4A4-40D2-AA02-1A8E8DCDBEC7}" srcId="{8204822E-D690-4549-9B3B-53350F7677DF}" destId="{445ADB7A-03AC-4BAB-95DE-49011264E2F2}" srcOrd="0" destOrd="0" parTransId="{8CBFCB03-A438-4C88-BB8F-B13075A3454F}" sibTransId="{8E3A9E9A-BF9C-41CC-BA2B-0C6B59B5A91E}"/>
    <dgm:cxn modelId="{F57CBAD9-E743-45ED-B891-6B374C6A40E5}" type="presParOf" srcId="{E8028D20-E068-4EAB-999A-5D945E6B8C9F}" destId="{F3D4924D-F9C9-4E30-8D0B-F83FA5A758AE}" srcOrd="0" destOrd="0" presId="urn:microsoft.com/office/officeart/2005/8/layout/pyramid1"/>
    <dgm:cxn modelId="{5C8524C5-D3E1-4BEE-B2B3-60BF932D069E}" type="presParOf" srcId="{F3D4924D-F9C9-4E30-8D0B-F83FA5A758AE}" destId="{83DC561C-8AF9-4E3F-923A-9DFCCE2C70CC}" srcOrd="0" destOrd="0" presId="urn:microsoft.com/office/officeart/2005/8/layout/pyramid1"/>
    <dgm:cxn modelId="{3760E26B-3868-4221-8980-38D4607462DA}" type="presParOf" srcId="{F3D4924D-F9C9-4E30-8D0B-F83FA5A758AE}" destId="{DFD4000C-6696-49F8-A572-A135D9F5F50F}" srcOrd="1" destOrd="0" presId="urn:microsoft.com/office/officeart/2005/8/layout/pyramid1"/>
    <dgm:cxn modelId="{974E8F62-3766-4E18-BDEA-D624EE68E43F}" type="presParOf" srcId="{E8028D20-E068-4EAB-999A-5D945E6B8C9F}" destId="{6F4E01AF-F0FD-4AC7-9431-24EC91A95754}" srcOrd="1" destOrd="0" presId="urn:microsoft.com/office/officeart/2005/8/layout/pyramid1"/>
    <dgm:cxn modelId="{9F6E938B-9991-44C3-8EE5-911CEB2CB010}" type="presParOf" srcId="{6F4E01AF-F0FD-4AC7-9431-24EC91A95754}" destId="{3F6CA158-9964-431D-A2A4-E7568806E3AF}" srcOrd="0" destOrd="0" presId="urn:microsoft.com/office/officeart/2005/8/layout/pyramid1"/>
    <dgm:cxn modelId="{C5B6C4E5-4A71-4D4E-AB72-531BCCE12487}" type="presParOf" srcId="{6F4E01AF-F0FD-4AC7-9431-24EC91A95754}" destId="{431646B3-AC79-4D3C-BD17-0D4DD9656785}" srcOrd="1" destOrd="0" presId="urn:microsoft.com/office/officeart/2005/8/layout/pyramid1"/>
    <dgm:cxn modelId="{6E185A22-47CD-4F2A-8933-FA5EB8F1F446}" type="presParOf" srcId="{E8028D20-E068-4EAB-999A-5D945E6B8C9F}" destId="{7F1E68AE-AF34-469B-91F6-E680AC27FE8A}" srcOrd="2" destOrd="0" presId="urn:microsoft.com/office/officeart/2005/8/layout/pyramid1"/>
    <dgm:cxn modelId="{9D39CC49-6423-4600-89DE-387F6DD2E0BA}" type="presParOf" srcId="{7F1E68AE-AF34-469B-91F6-E680AC27FE8A}" destId="{2E7EAD73-7891-4AF7-AD0A-36429F71DEEE}" srcOrd="0" destOrd="0" presId="urn:microsoft.com/office/officeart/2005/8/layout/pyramid1"/>
    <dgm:cxn modelId="{65D3FF34-87DD-4611-9F17-8ACABF03D5FD}" type="presParOf" srcId="{7F1E68AE-AF34-469B-91F6-E680AC27FE8A}" destId="{D416B7EC-F0F6-4C4F-9797-45FF7F434D9F}" srcOrd="1" destOrd="0" presId="urn:microsoft.com/office/officeart/2005/8/layout/pyramid1"/>
    <dgm:cxn modelId="{8C19720D-80AA-4E31-A64D-7AA8CC2DA378}" type="presParOf" srcId="{E8028D20-E068-4EAB-999A-5D945E6B8C9F}" destId="{471C05DD-F180-40CC-80A6-3639DF3A89CD}" srcOrd="3" destOrd="0" presId="urn:microsoft.com/office/officeart/2005/8/layout/pyramid1"/>
    <dgm:cxn modelId="{63589379-8F92-4493-9B39-7ECE6DF7E892}" type="presParOf" srcId="{471C05DD-F180-40CC-80A6-3639DF3A89CD}" destId="{4B0E8070-1AB2-4C08-A276-A134DCD7C517}" srcOrd="0" destOrd="0" presId="urn:microsoft.com/office/officeart/2005/8/layout/pyramid1"/>
    <dgm:cxn modelId="{4AE026F5-C9A9-4070-B47E-4E708619DF26}" type="presParOf" srcId="{471C05DD-F180-40CC-80A6-3639DF3A89CD}" destId="{35A4E170-494F-4F41-BD70-3BD02E601DCC}" srcOrd="1" destOrd="0" presId="urn:microsoft.com/office/officeart/2005/8/layout/pyramid1"/>
    <dgm:cxn modelId="{E8B48765-8C1E-440A-8946-E7AB8B451F73}" type="presParOf" srcId="{E8028D20-E068-4EAB-999A-5D945E6B8C9F}" destId="{C5F7CE8C-3370-4D24-85C0-3B99D639A8C6}" srcOrd="4" destOrd="0" presId="urn:microsoft.com/office/officeart/2005/8/layout/pyramid1"/>
    <dgm:cxn modelId="{EAF8D362-51B6-48B4-943E-2F21F641B158}" type="presParOf" srcId="{C5F7CE8C-3370-4D24-85C0-3B99D639A8C6}" destId="{FF7DEFE1-B679-47EE-9091-3C0B5CFA0929}" srcOrd="0" destOrd="0" presId="urn:microsoft.com/office/officeart/2005/8/layout/pyramid1"/>
    <dgm:cxn modelId="{16F78127-7930-40AA-B19A-FB14D399167A}" type="presParOf" srcId="{C5F7CE8C-3370-4D24-85C0-3B99D639A8C6}" destId="{7C12C3E8-ABFC-4933-A7FC-79DCD68FA68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04822E-D690-4549-9B3B-53350F7677DF}" type="doc">
      <dgm:prSet loTypeId="urn:microsoft.com/office/officeart/2005/8/layout/pyramid1" loCatId="pyramid" qsTypeId="urn:microsoft.com/office/officeart/2005/8/quickstyle/simple5" qsCatId="simple" csTypeId="urn:microsoft.com/office/officeart/2005/8/colors/accent2_5" csCatId="accent2" phldr="1"/>
      <dgm:spPr/>
    </dgm:pt>
    <dgm:pt modelId="{445ADB7A-03AC-4BAB-95DE-49011264E2F2}">
      <dgm:prSet phldrT="[Text]"/>
      <dgm:spPr>
        <a:solidFill>
          <a:srgbClr val="D08B01"/>
        </a:solidFill>
      </dgm:spPr>
      <dgm:t>
        <a:bodyPr/>
        <a:lstStyle/>
        <a:p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Dienst</a:t>
          </a:r>
          <a:endParaRPr lang="de-DE" dirty="0"/>
        </a:p>
      </dgm:t>
    </dgm:pt>
    <dgm:pt modelId="{8CBFCB03-A438-4C88-BB8F-B13075A3454F}" type="parTrans" cxnId="{D17B2442-D4A4-40D2-AA02-1A8E8DCDBEC7}">
      <dgm:prSet/>
      <dgm:spPr/>
      <dgm:t>
        <a:bodyPr/>
        <a:lstStyle/>
        <a:p>
          <a:endParaRPr lang="de-DE"/>
        </a:p>
      </dgm:t>
    </dgm:pt>
    <dgm:pt modelId="{8E3A9E9A-BF9C-41CC-BA2B-0C6B59B5A91E}" type="sibTrans" cxnId="{D17B2442-D4A4-40D2-AA02-1A8E8DCDBEC7}">
      <dgm:prSet/>
      <dgm:spPr/>
      <dgm:t>
        <a:bodyPr/>
        <a:lstStyle/>
        <a:p>
          <a:endParaRPr lang="de-DE"/>
        </a:p>
      </dgm:t>
    </dgm:pt>
    <dgm:pt modelId="{CC6C46E2-3A2F-455E-9109-C0920553F1E2}">
      <dgm:prSet phldrT="[Text]"/>
      <dgm:spPr/>
      <dgm:t>
        <a:bodyPr/>
        <a:lstStyle/>
        <a:p>
          <a:r>
            <a:rPr lang="de-DE" dirty="0" smtClean="0"/>
            <a:t>Skalierung</a:t>
          </a:r>
          <a:br>
            <a:rPr lang="de-DE" dirty="0" smtClean="0"/>
          </a:br>
          <a:r>
            <a:rPr lang="de-DE" dirty="0" smtClean="0"/>
            <a:t>Lastverteilung</a:t>
          </a:r>
          <a:endParaRPr lang="de-DE" dirty="0"/>
        </a:p>
      </dgm:t>
    </dgm:pt>
    <dgm:pt modelId="{7569F95A-5B6C-4838-A200-C2B0B3785876}" type="parTrans" cxnId="{3A1A011A-4EAE-4A07-9182-C68058BC6EF4}">
      <dgm:prSet/>
      <dgm:spPr/>
      <dgm:t>
        <a:bodyPr/>
        <a:lstStyle/>
        <a:p>
          <a:endParaRPr lang="de-DE"/>
        </a:p>
      </dgm:t>
    </dgm:pt>
    <dgm:pt modelId="{18879917-19F5-41BA-9DAC-83D3797A5CDE}" type="sibTrans" cxnId="{3A1A011A-4EAE-4A07-9182-C68058BC6EF4}">
      <dgm:prSet/>
      <dgm:spPr/>
      <dgm:t>
        <a:bodyPr/>
        <a:lstStyle/>
        <a:p>
          <a:endParaRPr lang="de-DE"/>
        </a:p>
      </dgm:t>
    </dgm:pt>
    <dgm:pt modelId="{2CC77808-D772-4091-BD3A-FA1BA856A8CE}">
      <dgm:prSet phldrT="[Text]"/>
      <dgm:spPr/>
      <dgm:t>
        <a:bodyPr/>
        <a:lstStyle/>
        <a:p>
          <a:r>
            <a:rPr lang="de-DE" dirty="0" smtClean="0"/>
            <a:t>Plattform, </a:t>
          </a:r>
          <a:br>
            <a:rPr lang="de-DE" dirty="0" smtClean="0"/>
          </a:br>
          <a:r>
            <a:rPr lang="de-DE" dirty="0" smtClean="0"/>
            <a:t>verteilte Bearbeitung</a:t>
          </a:r>
          <a:endParaRPr lang="de-DE" dirty="0"/>
        </a:p>
      </dgm:t>
    </dgm:pt>
    <dgm:pt modelId="{C7B65412-197A-4877-9D7F-EB6577DCDEE4}" type="parTrans" cxnId="{07763698-607B-49D7-BD95-7D346EA527CA}">
      <dgm:prSet/>
      <dgm:spPr/>
      <dgm:t>
        <a:bodyPr/>
        <a:lstStyle/>
        <a:p>
          <a:endParaRPr lang="de-DE"/>
        </a:p>
      </dgm:t>
    </dgm:pt>
    <dgm:pt modelId="{89B2227E-AC70-44CF-A7F3-D65909C7B7B3}" type="sibTrans" cxnId="{07763698-607B-49D7-BD95-7D346EA527CA}">
      <dgm:prSet/>
      <dgm:spPr/>
      <dgm:t>
        <a:bodyPr/>
        <a:lstStyle/>
        <a:p>
          <a:endParaRPr lang="de-DE"/>
        </a:p>
      </dgm:t>
    </dgm:pt>
    <dgm:pt modelId="{D281D04A-1830-495A-8628-B84D5723D3D4}">
      <dgm:prSet phldrT="[Text]"/>
      <dgm:spPr/>
      <dgm:t>
        <a:bodyPr/>
        <a:lstStyle/>
        <a:p>
          <a:r>
            <a:rPr lang="de-DE" dirty="0" smtClean="0"/>
            <a:t>Infrastruktur</a:t>
          </a:r>
          <a:br>
            <a:rPr lang="de-DE" dirty="0" smtClean="0"/>
          </a:br>
          <a:r>
            <a:rPr lang="de-DE" dirty="0" smtClean="0"/>
            <a:t>verteilte Datenspeicherung</a:t>
          </a:r>
        </a:p>
      </dgm:t>
    </dgm:pt>
    <dgm:pt modelId="{D9C8D0F5-7C78-4336-942D-D38F506C6F25}" type="parTrans" cxnId="{ADD98E3E-CC9F-4F1F-9A5D-DFFDF78DD53B}">
      <dgm:prSet/>
      <dgm:spPr/>
      <dgm:t>
        <a:bodyPr/>
        <a:lstStyle/>
        <a:p>
          <a:endParaRPr lang="de-DE"/>
        </a:p>
      </dgm:t>
    </dgm:pt>
    <dgm:pt modelId="{011DDE36-6763-4A29-A306-4B355A531024}" type="sibTrans" cxnId="{ADD98E3E-CC9F-4F1F-9A5D-DFFDF78DD53B}">
      <dgm:prSet/>
      <dgm:spPr/>
      <dgm:t>
        <a:bodyPr/>
        <a:lstStyle/>
        <a:p>
          <a:endParaRPr lang="de-DE"/>
        </a:p>
      </dgm:t>
    </dgm:pt>
    <dgm:pt modelId="{F93CBD82-B8A7-4EE1-9E53-774C6ABEBBB3}">
      <dgm:prSet phldrT="[Text]"/>
      <dgm:spPr/>
      <dgm:t>
        <a:bodyPr/>
        <a:lstStyle/>
        <a:p>
          <a:r>
            <a:rPr lang="de-DE" dirty="0" smtClean="0"/>
            <a:t>Überwachung, Steuerung</a:t>
          </a:r>
          <a:endParaRPr lang="de-DE" dirty="0"/>
        </a:p>
      </dgm:t>
    </dgm:pt>
    <dgm:pt modelId="{84701599-89D4-450C-8569-32A54408244F}" type="parTrans" cxnId="{DD5475B6-9156-4DCB-9B79-F0F72BE1597D}">
      <dgm:prSet/>
      <dgm:spPr/>
      <dgm:t>
        <a:bodyPr/>
        <a:lstStyle/>
        <a:p>
          <a:endParaRPr lang="de-DE"/>
        </a:p>
      </dgm:t>
    </dgm:pt>
    <dgm:pt modelId="{3DC15998-A5FA-4CE7-8353-D1FD32D072EA}" type="sibTrans" cxnId="{DD5475B6-9156-4DCB-9B79-F0F72BE1597D}">
      <dgm:prSet/>
      <dgm:spPr/>
      <dgm:t>
        <a:bodyPr/>
        <a:lstStyle/>
        <a:p>
          <a:endParaRPr lang="de-DE"/>
        </a:p>
      </dgm:t>
    </dgm:pt>
    <dgm:pt modelId="{E8028D20-E068-4EAB-999A-5D945E6B8C9F}" type="pres">
      <dgm:prSet presAssocID="{8204822E-D690-4549-9B3B-53350F7677DF}" presName="Name0" presStyleCnt="0">
        <dgm:presLayoutVars>
          <dgm:dir/>
          <dgm:animLvl val="lvl"/>
          <dgm:resizeHandles val="exact"/>
        </dgm:presLayoutVars>
      </dgm:prSet>
      <dgm:spPr/>
    </dgm:pt>
    <dgm:pt modelId="{F3D4924D-F9C9-4E30-8D0B-F83FA5A758AE}" type="pres">
      <dgm:prSet presAssocID="{445ADB7A-03AC-4BAB-95DE-49011264E2F2}" presName="Name8" presStyleCnt="0"/>
      <dgm:spPr/>
    </dgm:pt>
    <dgm:pt modelId="{83DC561C-8AF9-4E3F-923A-9DFCCE2C70CC}" type="pres">
      <dgm:prSet presAssocID="{445ADB7A-03AC-4BAB-95DE-49011264E2F2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D4000C-6696-49F8-A572-A135D9F5F50F}" type="pres">
      <dgm:prSet presAssocID="{445ADB7A-03AC-4BAB-95DE-49011264E2F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4E01AF-F0FD-4AC7-9431-24EC91A95754}" type="pres">
      <dgm:prSet presAssocID="{CC6C46E2-3A2F-455E-9109-C0920553F1E2}" presName="Name8" presStyleCnt="0"/>
      <dgm:spPr/>
    </dgm:pt>
    <dgm:pt modelId="{3F6CA158-9964-431D-A2A4-E7568806E3AF}" type="pres">
      <dgm:prSet presAssocID="{CC6C46E2-3A2F-455E-9109-C0920553F1E2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31646B3-AC79-4D3C-BD17-0D4DD9656785}" type="pres">
      <dgm:prSet presAssocID="{CC6C46E2-3A2F-455E-9109-C0920553F1E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1E68AE-AF34-469B-91F6-E680AC27FE8A}" type="pres">
      <dgm:prSet presAssocID="{2CC77808-D772-4091-BD3A-FA1BA856A8CE}" presName="Name8" presStyleCnt="0"/>
      <dgm:spPr/>
    </dgm:pt>
    <dgm:pt modelId="{2E7EAD73-7891-4AF7-AD0A-36429F71DEEE}" type="pres">
      <dgm:prSet presAssocID="{2CC77808-D772-4091-BD3A-FA1BA856A8CE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16B7EC-F0F6-4C4F-9797-45FF7F434D9F}" type="pres">
      <dgm:prSet presAssocID="{2CC77808-D772-4091-BD3A-FA1BA856A8C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1C05DD-F180-40CC-80A6-3639DF3A89CD}" type="pres">
      <dgm:prSet presAssocID="{F93CBD82-B8A7-4EE1-9E53-774C6ABEBBB3}" presName="Name8" presStyleCnt="0"/>
      <dgm:spPr/>
    </dgm:pt>
    <dgm:pt modelId="{4B0E8070-1AB2-4C08-A276-A134DCD7C517}" type="pres">
      <dgm:prSet presAssocID="{F93CBD82-B8A7-4EE1-9E53-774C6ABEBBB3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5A4E170-494F-4F41-BD70-3BD02E601DCC}" type="pres">
      <dgm:prSet presAssocID="{F93CBD82-B8A7-4EE1-9E53-774C6ABEBB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F7CE8C-3370-4D24-85C0-3B99D639A8C6}" type="pres">
      <dgm:prSet presAssocID="{D281D04A-1830-495A-8628-B84D5723D3D4}" presName="Name8" presStyleCnt="0"/>
      <dgm:spPr/>
    </dgm:pt>
    <dgm:pt modelId="{FF7DEFE1-B679-47EE-9091-3C0B5CFA0929}" type="pres">
      <dgm:prSet presAssocID="{D281D04A-1830-495A-8628-B84D5723D3D4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12C3E8-ABFC-4933-A7FC-79DCD68FA687}" type="pres">
      <dgm:prSet presAssocID="{D281D04A-1830-495A-8628-B84D5723D3D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F89FEAB-5602-4EFA-B377-46CC285AF86C}" type="presOf" srcId="{2CC77808-D772-4091-BD3A-FA1BA856A8CE}" destId="{2E7EAD73-7891-4AF7-AD0A-36429F71DEEE}" srcOrd="0" destOrd="0" presId="urn:microsoft.com/office/officeart/2005/8/layout/pyramid1"/>
    <dgm:cxn modelId="{DD5475B6-9156-4DCB-9B79-F0F72BE1597D}" srcId="{8204822E-D690-4549-9B3B-53350F7677DF}" destId="{F93CBD82-B8A7-4EE1-9E53-774C6ABEBBB3}" srcOrd="3" destOrd="0" parTransId="{84701599-89D4-450C-8569-32A54408244F}" sibTransId="{3DC15998-A5FA-4CE7-8353-D1FD32D072EA}"/>
    <dgm:cxn modelId="{54A0145F-AC3A-4F62-9EFB-E9D70B03F810}" type="presOf" srcId="{445ADB7A-03AC-4BAB-95DE-49011264E2F2}" destId="{83DC561C-8AF9-4E3F-923A-9DFCCE2C70CC}" srcOrd="0" destOrd="0" presId="urn:microsoft.com/office/officeart/2005/8/layout/pyramid1"/>
    <dgm:cxn modelId="{00444822-AEAB-494D-B91F-EF34380635E6}" type="presOf" srcId="{CC6C46E2-3A2F-455E-9109-C0920553F1E2}" destId="{431646B3-AC79-4D3C-BD17-0D4DD9656785}" srcOrd="1" destOrd="0" presId="urn:microsoft.com/office/officeart/2005/8/layout/pyramid1"/>
    <dgm:cxn modelId="{9DB6DC3D-004D-4DAA-8C8B-F6949CAA9BAA}" type="presOf" srcId="{F93CBD82-B8A7-4EE1-9E53-774C6ABEBBB3}" destId="{4B0E8070-1AB2-4C08-A276-A134DCD7C517}" srcOrd="0" destOrd="0" presId="urn:microsoft.com/office/officeart/2005/8/layout/pyramid1"/>
    <dgm:cxn modelId="{C3E8E20D-AE97-4622-850E-E681462B2586}" type="presOf" srcId="{F93CBD82-B8A7-4EE1-9E53-774C6ABEBBB3}" destId="{35A4E170-494F-4F41-BD70-3BD02E601DCC}" srcOrd="1" destOrd="0" presId="urn:microsoft.com/office/officeart/2005/8/layout/pyramid1"/>
    <dgm:cxn modelId="{07763698-607B-49D7-BD95-7D346EA527CA}" srcId="{8204822E-D690-4549-9B3B-53350F7677DF}" destId="{2CC77808-D772-4091-BD3A-FA1BA856A8CE}" srcOrd="2" destOrd="0" parTransId="{C7B65412-197A-4877-9D7F-EB6577DCDEE4}" sibTransId="{89B2227E-AC70-44CF-A7F3-D65909C7B7B3}"/>
    <dgm:cxn modelId="{62FE962D-5711-4724-A4B5-66024EEB18A1}" type="presOf" srcId="{CC6C46E2-3A2F-455E-9109-C0920553F1E2}" destId="{3F6CA158-9964-431D-A2A4-E7568806E3AF}" srcOrd="0" destOrd="0" presId="urn:microsoft.com/office/officeart/2005/8/layout/pyramid1"/>
    <dgm:cxn modelId="{B95D9580-F43B-486D-9798-0299F4EA9FFB}" type="presOf" srcId="{8204822E-D690-4549-9B3B-53350F7677DF}" destId="{E8028D20-E068-4EAB-999A-5D945E6B8C9F}" srcOrd="0" destOrd="0" presId="urn:microsoft.com/office/officeart/2005/8/layout/pyramid1"/>
    <dgm:cxn modelId="{381ACCBD-65F6-44CF-9464-F29E6C6CE7A7}" type="presOf" srcId="{D281D04A-1830-495A-8628-B84D5723D3D4}" destId="{7C12C3E8-ABFC-4933-A7FC-79DCD68FA687}" srcOrd="1" destOrd="0" presId="urn:microsoft.com/office/officeart/2005/8/layout/pyramid1"/>
    <dgm:cxn modelId="{074A2633-CF86-4CFF-ABBD-6704601DE7C2}" type="presOf" srcId="{D281D04A-1830-495A-8628-B84D5723D3D4}" destId="{FF7DEFE1-B679-47EE-9091-3C0B5CFA0929}" srcOrd="0" destOrd="0" presId="urn:microsoft.com/office/officeart/2005/8/layout/pyramid1"/>
    <dgm:cxn modelId="{E86529F4-905E-40F9-8C9D-B71F96752487}" type="presOf" srcId="{445ADB7A-03AC-4BAB-95DE-49011264E2F2}" destId="{DFD4000C-6696-49F8-A572-A135D9F5F50F}" srcOrd="1" destOrd="0" presId="urn:microsoft.com/office/officeart/2005/8/layout/pyramid1"/>
    <dgm:cxn modelId="{ADD98E3E-CC9F-4F1F-9A5D-DFFDF78DD53B}" srcId="{8204822E-D690-4549-9B3B-53350F7677DF}" destId="{D281D04A-1830-495A-8628-B84D5723D3D4}" srcOrd="4" destOrd="0" parTransId="{D9C8D0F5-7C78-4336-942D-D38F506C6F25}" sibTransId="{011DDE36-6763-4A29-A306-4B355A531024}"/>
    <dgm:cxn modelId="{3A1A011A-4EAE-4A07-9182-C68058BC6EF4}" srcId="{8204822E-D690-4549-9B3B-53350F7677DF}" destId="{CC6C46E2-3A2F-455E-9109-C0920553F1E2}" srcOrd="1" destOrd="0" parTransId="{7569F95A-5B6C-4838-A200-C2B0B3785876}" sibTransId="{18879917-19F5-41BA-9DAC-83D3797A5CDE}"/>
    <dgm:cxn modelId="{D17B2442-D4A4-40D2-AA02-1A8E8DCDBEC7}" srcId="{8204822E-D690-4549-9B3B-53350F7677DF}" destId="{445ADB7A-03AC-4BAB-95DE-49011264E2F2}" srcOrd="0" destOrd="0" parTransId="{8CBFCB03-A438-4C88-BB8F-B13075A3454F}" sibTransId="{8E3A9E9A-BF9C-41CC-BA2B-0C6B59B5A91E}"/>
    <dgm:cxn modelId="{3A1E68ED-13E7-42CE-A5F0-5F594CD90EB8}" type="presOf" srcId="{2CC77808-D772-4091-BD3A-FA1BA856A8CE}" destId="{D416B7EC-F0F6-4C4F-9797-45FF7F434D9F}" srcOrd="1" destOrd="0" presId="urn:microsoft.com/office/officeart/2005/8/layout/pyramid1"/>
    <dgm:cxn modelId="{64B916DF-AC2E-4704-8A05-0424727D3E09}" type="presParOf" srcId="{E8028D20-E068-4EAB-999A-5D945E6B8C9F}" destId="{F3D4924D-F9C9-4E30-8D0B-F83FA5A758AE}" srcOrd="0" destOrd="0" presId="urn:microsoft.com/office/officeart/2005/8/layout/pyramid1"/>
    <dgm:cxn modelId="{9F4380E6-A4CF-4B6F-AE23-9A76B5E0D5F5}" type="presParOf" srcId="{F3D4924D-F9C9-4E30-8D0B-F83FA5A758AE}" destId="{83DC561C-8AF9-4E3F-923A-9DFCCE2C70CC}" srcOrd="0" destOrd="0" presId="urn:microsoft.com/office/officeart/2005/8/layout/pyramid1"/>
    <dgm:cxn modelId="{F80FFBB9-C6AE-4950-BF58-CCB310F641BF}" type="presParOf" srcId="{F3D4924D-F9C9-4E30-8D0B-F83FA5A758AE}" destId="{DFD4000C-6696-49F8-A572-A135D9F5F50F}" srcOrd="1" destOrd="0" presId="urn:microsoft.com/office/officeart/2005/8/layout/pyramid1"/>
    <dgm:cxn modelId="{EA2C93A9-9F1D-4784-AE6B-36F86C2D5BF1}" type="presParOf" srcId="{E8028D20-E068-4EAB-999A-5D945E6B8C9F}" destId="{6F4E01AF-F0FD-4AC7-9431-24EC91A95754}" srcOrd="1" destOrd="0" presId="urn:microsoft.com/office/officeart/2005/8/layout/pyramid1"/>
    <dgm:cxn modelId="{49D44403-8484-4938-B865-F398CC419590}" type="presParOf" srcId="{6F4E01AF-F0FD-4AC7-9431-24EC91A95754}" destId="{3F6CA158-9964-431D-A2A4-E7568806E3AF}" srcOrd="0" destOrd="0" presId="urn:microsoft.com/office/officeart/2005/8/layout/pyramid1"/>
    <dgm:cxn modelId="{9AD541FB-1430-4FF2-8E37-7C62CB614AD7}" type="presParOf" srcId="{6F4E01AF-F0FD-4AC7-9431-24EC91A95754}" destId="{431646B3-AC79-4D3C-BD17-0D4DD9656785}" srcOrd="1" destOrd="0" presId="urn:microsoft.com/office/officeart/2005/8/layout/pyramid1"/>
    <dgm:cxn modelId="{38638E13-6ABB-4A8F-ADC7-CAC91123D888}" type="presParOf" srcId="{E8028D20-E068-4EAB-999A-5D945E6B8C9F}" destId="{7F1E68AE-AF34-469B-91F6-E680AC27FE8A}" srcOrd="2" destOrd="0" presId="urn:microsoft.com/office/officeart/2005/8/layout/pyramid1"/>
    <dgm:cxn modelId="{3B5A0878-1719-4CB3-A124-1CC4695C4396}" type="presParOf" srcId="{7F1E68AE-AF34-469B-91F6-E680AC27FE8A}" destId="{2E7EAD73-7891-4AF7-AD0A-36429F71DEEE}" srcOrd="0" destOrd="0" presId="urn:microsoft.com/office/officeart/2005/8/layout/pyramid1"/>
    <dgm:cxn modelId="{1976138E-FE74-4F33-9CA2-587F05A4F157}" type="presParOf" srcId="{7F1E68AE-AF34-469B-91F6-E680AC27FE8A}" destId="{D416B7EC-F0F6-4C4F-9797-45FF7F434D9F}" srcOrd="1" destOrd="0" presId="urn:microsoft.com/office/officeart/2005/8/layout/pyramid1"/>
    <dgm:cxn modelId="{100FC40B-B170-495F-B11C-B12BA312F277}" type="presParOf" srcId="{E8028D20-E068-4EAB-999A-5D945E6B8C9F}" destId="{471C05DD-F180-40CC-80A6-3639DF3A89CD}" srcOrd="3" destOrd="0" presId="urn:microsoft.com/office/officeart/2005/8/layout/pyramid1"/>
    <dgm:cxn modelId="{81590C91-A007-4AB4-BD7F-BDA7AF051B90}" type="presParOf" srcId="{471C05DD-F180-40CC-80A6-3639DF3A89CD}" destId="{4B0E8070-1AB2-4C08-A276-A134DCD7C517}" srcOrd="0" destOrd="0" presId="urn:microsoft.com/office/officeart/2005/8/layout/pyramid1"/>
    <dgm:cxn modelId="{32A4BA3C-A05F-48ED-8E9B-969E2D263EEE}" type="presParOf" srcId="{471C05DD-F180-40CC-80A6-3639DF3A89CD}" destId="{35A4E170-494F-4F41-BD70-3BD02E601DCC}" srcOrd="1" destOrd="0" presId="urn:microsoft.com/office/officeart/2005/8/layout/pyramid1"/>
    <dgm:cxn modelId="{71CA6163-A1B5-4137-8F6A-A29525D8BC9C}" type="presParOf" srcId="{E8028D20-E068-4EAB-999A-5D945E6B8C9F}" destId="{C5F7CE8C-3370-4D24-85C0-3B99D639A8C6}" srcOrd="4" destOrd="0" presId="urn:microsoft.com/office/officeart/2005/8/layout/pyramid1"/>
    <dgm:cxn modelId="{303F0EDF-B027-4A81-8EE4-0316DFE30E9E}" type="presParOf" srcId="{C5F7CE8C-3370-4D24-85C0-3B99D639A8C6}" destId="{FF7DEFE1-B679-47EE-9091-3C0B5CFA0929}" srcOrd="0" destOrd="0" presId="urn:microsoft.com/office/officeart/2005/8/layout/pyramid1"/>
    <dgm:cxn modelId="{3C89860B-EEBB-4FFF-9DCE-B896930EAA78}" type="presParOf" srcId="{C5F7CE8C-3370-4D24-85C0-3B99D639A8C6}" destId="{7C12C3E8-ABFC-4933-A7FC-79DCD68FA68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DC561C-8AF9-4E3F-923A-9DFCCE2C70CC}">
      <dsp:nvSpPr>
        <dsp:cNvPr id="0" name=""/>
        <dsp:cNvSpPr/>
      </dsp:nvSpPr>
      <dsp:spPr>
        <a:xfrm>
          <a:off x="2419468" y="0"/>
          <a:ext cx="1209734" cy="878497"/>
        </a:xfrm>
        <a:prstGeom prst="trapezoid">
          <a:avLst>
            <a:gd name="adj" fmla="val 68852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/>
          </a:r>
          <a:br>
            <a:rPr lang="de-DE" sz="1900" kern="1200" dirty="0" smtClean="0"/>
          </a:br>
          <a:r>
            <a:rPr lang="de-DE" sz="1900" kern="1200" dirty="0" smtClean="0"/>
            <a:t/>
          </a:r>
          <a:br>
            <a:rPr lang="de-DE" sz="1900" kern="1200" dirty="0" smtClean="0"/>
          </a:br>
          <a:r>
            <a:rPr lang="de-DE" sz="1900" kern="1200" dirty="0" smtClean="0"/>
            <a:t>Dienst</a:t>
          </a:r>
          <a:endParaRPr lang="de-DE" sz="1900" kern="1200" dirty="0"/>
        </a:p>
      </dsp:txBody>
      <dsp:txXfrm>
        <a:off x="2419468" y="0"/>
        <a:ext cx="1209734" cy="878497"/>
      </dsp:txXfrm>
    </dsp:sp>
    <dsp:sp modelId="{3F6CA158-9964-431D-A2A4-E7568806E3AF}">
      <dsp:nvSpPr>
        <dsp:cNvPr id="0" name=""/>
        <dsp:cNvSpPr/>
      </dsp:nvSpPr>
      <dsp:spPr>
        <a:xfrm>
          <a:off x="1814601" y="878497"/>
          <a:ext cx="2419468" cy="878497"/>
        </a:xfrm>
        <a:prstGeom prst="trapezoid">
          <a:avLst>
            <a:gd name="adj" fmla="val 68852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Skalierung</a:t>
          </a:r>
          <a:br>
            <a:rPr lang="de-DE" sz="1900" kern="1200" dirty="0" smtClean="0"/>
          </a:br>
          <a:r>
            <a:rPr lang="de-DE" sz="1900" kern="1200" dirty="0" smtClean="0"/>
            <a:t>Lastverteilung</a:t>
          </a:r>
          <a:endParaRPr lang="de-DE" sz="1900" kern="1200" dirty="0"/>
        </a:p>
      </dsp:txBody>
      <dsp:txXfrm>
        <a:off x="2238008" y="878497"/>
        <a:ext cx="1572654" cy="878497"/>
      </dsp:txXfrm>
    </dsp:sp>
    <dsp:sp modelId="{2E7EAD73-7891-4AF7-AD0A-36429F71DEEE}">
      <dsp:nvSpPr>
        <dsp:cNvPr id="0" name=""/>
        <dsp:cNvSpPr/>
      </dsp:nvSpPr>
      <dsp:spPr>
        <a:xfrm>
          <a:off x="1209734" y="1756995"/>
          <a:ext cx="3629203" cy="878497"/>
        </a:xfrm>
        <a:prstGeom prst="trapezoid">
          <a:avLst>
            <a:gd name="adj" fmla="val 68852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Plattform, </a:t>
          </a:r>
          <a:br>
            <a:rPr lang="de-DE" sz="1900" kern="1200" dirty="0" smtClean="0"/>
          </a:br>
          <a:r>
            <a:rPr lang="de-DE" sz="1900" kern="1200" dirty="0" smtClean="0"/>
            <a:t>verteilte Bearbeitung</a:t>
          </a:r>
          <a:endParaRPr lang="de-DE" sz="1900" kern="1200" dirty="0"/>
        </a:p>
      </dsp:txBody>
      <dsp:txXfrm>
        <a:off x="1844844" y="1756995"/>
        <a:ext cx="2358982" cy="878497"/>
      </dsp:txXfrm>
    </dsp:sp>
    <dsp:sp modelId="{4B0E8070-1AB2-4C08-A276-A134DCD7C517}">
      <dsp:nvSpPr>
        <dsp:cNvPr id="0" name=""/>
        <dsp:cNvSpPr/>
      </dsp:nvSpPr>
      <dsp:spPr>
        <a:xfrm>
          <a:off x="604867" y="2635492"/>
          <a:ext cx="4838937" cy="878497"/>
        </a:xfrm>
        <a:prstGeom prst="trapezoid">
          <a:avLst>
            <a:gd name="adj" fmla="val 68852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3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Überwachung, Steuerung</a:t>
          </a:r>
          <a:endParaRPr lang="de-DE" sz="1900" kern="1200" dirty="0"/>
        </a:p>
      </dsp:txBody>
      <dsp:txXfrm>
        <a:off x="1451681" y="2635492"/>
        <a:ext cx="3145309" cy="878497"/>
      </dsp:txXfrm>
    </dsp:sp>
    <dsp:sp modelId="{FF7DEFE1-B679-47EE-9091-3C0B5CFA0929}">
      <dsp:nvSpPr>
        <dsp:cNvPr id="0" name=""/>
        <dsp:cNvSpPr/>
      </dsp:nvSpPr>
      <dsp:spPr>
        <a:xfrm>
          <a:off x="0" y="3513990"/>
          <a:ext cx="6048671" cy="878497"/>
        </a:xfrm>
        <a:prstGeom prst="trapezoid">
          <a:avLst>
            <a:gd name="adj" fmla="val 68852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Infrastruktur</a:t>
          </a:r>
          <a:br>
            <a:rPr lang="de-DE" sz="1900" kern="1200" dirty="0" smtClean="0"/>
          </a:br>
          <a:r>
            <a:rPr lang="de-DE" sz="1900" kern="1200" dirty="0" smtClean="0"/>
            <a:t>verteilte Datenspeicherung</a:t>
          </a:r>
          <a:endParaRPr lang="de-DE" sz="1900" kern="1200" dirty="0"/>
        </a:p>
      </dsp:txBody>
      <dsp:txXfrm>
        <a:off x="1058517" y="3513990"/>
        <a:ext cx="3931636" cy="87849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DC561C-8AF9-4E3F-923A-9DFCCE2C70CC}">
      <dsp:nvSpPr>
        <dsp:cNvPr id="0" name=""/>
        <dsp:cNvSpPr/>
      </dsp:nvSpPr>
      <dsp:spPr>
        <a:xfrm>
          <a:off x="2419468" y="0"/>
          <a:ext cx="1209734" cy="878497"/>
        </a:xfrm>
        <a:prstGeom prst="trapezoid">
          <a:avLst>
            <a:gd name="adj" fmla="val 68852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/>
          </a:r>
          <a:br>
            <a:rPr lang="de-DE" sz="1900" kern="1200" dirty="0" smtClean="0"/>
          </a:br>
          <a:r>
            <a:rPr lang="de-DE" sz="1900" kern="1200" dirty="0" smtClean="0"/>
            <a:t/>
          </a:r>
          <a:br>
            <a:rPr lang="de-DE" sz="1900" kern="1200" dirty="0" smtClean="0"/>
          </a:br>
          <a:r>
            <a:rPr lang="de-DE" sz="1900" kern="1200" dirty="0" smtClean="0"/>
            <a:t>Dienst</a:t>
          </a:r>
          <a:endParaRPr lang="de-DE" sz="1900" kern="1200" dirty="0"/>
        </a:p>
      </dsp:txBody>
      <dsp:txXfrm>
        <a:off x="2419468" y="0"/>
        <a:ext cx="1209734" cy="878497"/>
      </dsp:txXfrm>
    </dsp:sp>
    <dsp:sp modelId="{3F6CA158-9964-431D-A2A4-E7568806E3AF}">
      <dsp:nvSpPr>
        <dsp:cNvPr id="0" name=""/>
        <dsp:cNvSpPr/>
      </dsp:nvSpPr>
      <dsp:spPr>
        <a:xfrm>
          <a:off x="1814601" y="878497"/>
          <a:ext cx="2419468" cy="878497"/>
        </a:xfrm>
        <a:prstGeom prst="trapezoid">
          <a:avLst>
            <a:gd name="adj" fmla="val 68852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Skalierung</a:t>
          </a:r>
          <a:br>
            <a:rPr lang="de-DE" sz="1900" kern="1200" dirty="0" smtClean="0"/>
          </a:br>
          <a:r>
            <a:rPr lang="de-DE" sz="1900" kern="1200" dirty="0" smtClean="0"/>
            <a:t>Lastverteilung</a:t>
          </a:r>
          <a:endParaRPr lang="de-DE" sz="1900" kern="1200" dirty="0"/>
        </a:p>
      </dsp:txBody>
      <dsp:txXfrm>
        <a:off x="2238008" y="878497"/>
        <a:ext cx="1572654" cy="878497"/>
      </dsp:txXfrm>
    </dsp:sp>
    <dsp:sp modelId="{2E7EAD73-7891-4AF7-AD0A-36429F71DEEE}">
      <dsp:nvSpPr>
        <dsp:cNvPr id="0" name=""/>
        <dsp:cNvSpPr/>
      </dsp:nvSpPr>
      <dsp:spPr>
        <a:xfrm>
          <a:off x="1209734" y="1756995"/>
          <a:ext cx="3629203" cy="878497"/>
        </a:xfrm>
        <a:prstGeom prst="trapezoid">
          <a:avLst>
            <a:gd name="adj" fmla="val 68852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Plattform, </a:t>
          </a:r>
          <a:br>
            <a:rPr lang="de-DE" sz="1900" kern="1200" dirty="0" smtClean="0"/>
          </a:br>
          <a:r>
            <a:rPr lang="de-DE" sz="1900" kern="1200" dirty="0" smtClean="0"/>
            <a:t>verteilte Bearbeitung</a:t>
          </a:r>
          <a:endParaRPr lang="de-DE" sz="1900" kern="1200" dirty="0"/>
        </a:p>
      </dsp:txBody>
      <dsp:txXfrm>
        <a:off x="1844844" y="1756995"/>
        <a:ext cx="2358982" cy="878497"/>
      </dsp:txXfrm>
    </dsp:sp>
    <dsp:sp modelId="{4B0E8070-1AB2-4C08-A276-A134DCD7C517}">
      <dsp:nvSpPr>
        <dsp:cNvPr id="0" name=""/>
        <dsp:cNvSpPr/>
      </dsp:nvSpPr>
      <dsp:spPr>
        <a:xfrm>
          <a:off x="604867" y="2635492"/>
          <a:ext cx="4838937" cy="878497"/>
        </a:xfrm>
        <a:prstGeom prst="trapezoid">
          <a:avLst>
            <a:gd name="adj" fmla="val 68852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3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Überwachung, Steuerung</a:t>
          </a:r>
          <a:endParaRPr lang="de-DE" sz="1900" kern="1200" dirty="0"/>
        </a:p>
      </dsp:txBody>
      <dsp:txXfrm>
        <a:off x="1451681" y="2635492"/>
        <a:ext cx="3145309" cy="878497"/>
      </dsp:txXfrm>
    </dsp:sp>
    <dsp:sp modelId="{FF7DEFE1-B679-47EE-9091-3C0B5CFA0929}">
      <dsp:nvSpPr>
        <dsp:cNvPr id="0" name=""/>
        <dsp:cNvSpPr/>
      </dsp:nvSpPr>
      <dsp:spPr>
        <a:xfrm>
          <a:off x="0" y="3513990"/>
          <a:ext cx="6048671" cy="878497"/>
        </a:xfrm>
        <a:prstGeom prst="trapezoid">
          <a:avLst>
            <a:gd name="adj" fmla="val 68852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Infrastruktur</a:t>
          </a:r>
          <a:br>
            <a:rPr lang="de-DE" sz="1900" kern="1200" dirty="0" smtClean="0"/>
          </a:br>
          <a:r>
            <a:rPr lang="de-DE" sz="1900" kern="1200" dirty="0" smtClean="0"/>
            <a:t>verteilte Datenspeicherung</a:t>
          </a:r>
          <a:endParaRPr lang="de-DE" sz="1900" kern="1200" dirty="0"/>
        </a:p>
      </dsp:txBody>
      <dsp:txXfrm>
        <a:off x="1058517" y="3513990"/>
        <a:ext cx="3931636" cy="87849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DC561C-8AF9-4E3F-923A-9DFCCE2C70CC}">
      <dsp:nvSpPr>
        <dsp:cNvPr id="0" name=""/>
        <dsp:cNvSpPr/>
      </dsp:nvSpPr>
      <dsp:spPr>
        <a:xfrm>
          <a:off x="2419468" y="0"/>
          <a:ext cx="1209734" cy="878497"/>
        </a:xfrm>
        <a:prstGeom prst="trapezoid">
          <a:avLst>
            <a:gd name="adj" fmla="val 68852"/>
          </a:avLst>
        </a:prstGeom>
        <a:solidFill>
          <a:srgbClr val="D08B0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/>
          </a:r>
          <a:br>
            <a:rPr lang="de-DE" sz="1900" kern="1200" dirty="0" smtClean="0"/>
          </a:br>
          <a:r>
            <a:rPr lang="de-DE" sz="1900" kern="1200" dirty="0" smtClean="0"/>
            <a:t/>
          </a:r>
          <a:br>
            <a:rPr lang="de-DE" sz="1900" kern="1200" dirty="0" smtClean="0"/>
          </a:br>
          <a:r>
            <a:rPr lang="de-DE" sz="1900" kern="1200" dirty="0" smtClean="0"/>
            <a:t>Dienst</a:t>
          </a:r>
          <a:endParaRPr lang="de-DE" sz="1900" kern="1200" dirty="0"/>
        </a:p>
      </dsp:txBody>
      <dsp:txXfrm>
        <a:off x="2419468" y="0"/>
        <a:ext cx="1209734" cy="878497"/>
      </dsp:txXfrm>
    </dsp:sp>
    <dsp:sp modelId="{3F6CA158-9964-431D-A2A4-E7568806E3AF}">
      <dsp:nvSpPr>
        <dsp:cNvPr id="0" name=""/>
        <dsp:cNvSpPr/>
      </dsp:nvSpPr>
      <dsp:spPr>
        <a:xfrm>
          <a:off x="1814601" y="878497"/>
          <a:ext cx="2419468" cy="878497"/>
        </a:xfrm>
        <a:prstGeom prst="trapezoid">
          <a:avLst>
            <a:gd name="adj" fmla="val 68852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Skalierung</a:t>
          </a:r>
          <a:br>
            <a:rPr lang="de-DE" sz="1900" kern="1200" dirty="0" smtClean="0"/>
          </a:br>
          <a:r>
            <a:rPr lang="de-DE" sz="1900" kern="1200" dirty="0" smtClean="0"/>
            <a:t>Lastverteilung</a:t>
          </a:r>
          <a:endParaRPr lang="de-DE" sz="1900" kern="1200" dirty="0"/>
        </a:p>
      </dsp:txBody>
      <dsp:txXfrm>
        <a:off x="2238008" y="878497"/>
        <a:ext cx="1572654" cy="878497"/>
      </dsp:txXfrm>
    </dsp:sp>
    <dsp:sp modelId="{2E7EAD73-7891-4AF7-AD0A-36429F71DEEE}">
      <dsp:nvSpPr>
        <dsp:cNvPr id="0" name=""/>
        <dsp:cNvSpPr/>
      </dsp:nvSpPr>
      <dsp:spPr>
        <a:xfrm>
          <a:off x="1209734" y="1756995"/>
          <a:ext cx="3629203" cy="878497"/>
        </a:xfrm>
        <a:prstGeom prst="trapezoid">
          <a:avLst>
            <a:gd name="adj" fmla="val 68852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Plattform, </a:t>
          </a:r>
          <a:br>
            <a:rPr lang="de-DE" sz="1900" kern="1200" dirty="0" smtClean="0"/>
          </a:br>
          <a:r>
            <a:rPr lang="de-DE" sz="1900" kern="1200" dirty="0" smtClean="0"/>
            <a:t>verteilte Bearbeitung</a:t>
          </a:r>
          <a:endParaRPr lang="de-DE" sz="1900" kern="1200" dirty="0"/>
        </a:p>
      </dsp:txBody>
      <dsp:txXfrm>
        <a:off x="1844844" y="1756995"/>
        <a:ext cx="2358982" cy="878497"/>
      </dsp:txXfrm>
    </dsp:sp>
    <dsp:sp modelId="{4B0E8070-1AB2-4C08-A276-A134DCD7C517}">
      <dsp:nvSpPr>
        <dsp:cNvPr id="0" name=""/>
        <dsp:cNvSpPr/>
      </dsp:nvSpPr>
      <dsp:spPr>
        <a:xfrm>
          <a:off x="604867" y="2635492"/>
          <a:ext cx="4838937" cy="878497"/>
        </a:xfrm>
        <a:prstGeom prst="trapezoid">
          <a:avLst>
            <a:gd name="adj" fmla="val 68852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3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Überwachung, Steuerung</a:t>
          </a:r>
          <a:endParaRPr lang="de-DE" sz="1900" kern="1200" dirty="0"/>
        </a:p>
      </dsp:txBody>
      <dsp:txXfrm>
        <a:off x="1451681" y="2635492"/>
        <a:ext cx="3145309" cy="878497"/>
      </dsp:txXfrm>
    </dsp:sp>
    <dsp:sp modelId="{FF7DEFE1-B679-47EE-9091-3C0B5CFA0929}">
      <dsp:nvSpPr>
        <dsp:cNvPr id="0" name=""/>
        <dsp:cNvSpPr/>
      </dsp:nvSpPr>
      <dsp:spPr>
        <a:xfrm>
          <a:off x="0" y="3513990"/>
          <a:ext cx="6048671" cy="878497"/>
        </a:xfrm>
        <a:prstGeom prst="trapezoid">
          <a:avLst>
            <a:gd name="adj" fmla="val 68852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Infrastruktur</a:t>
          </a:r>
          <a:br>
            <a:rPr lang="de-DE" sz="1900" kern="1200" dirty="0" smtClean="0"/>
          </a:br>
          <a:r>
            <a:rPr lang="de-DE" sz="1900" kern="1200" dirty="0" smtClean="0"/>
            <a:t>verteilte Datenspeicherung</a:t>
          </a:r>
        </a:p>
      </dsp:txBody>
      <dsp:txXfrm>
        <a:off x="1058517" y="3513990"/>
        <a:ext cx="3931636" cy="878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8A855-A7C7-274A-B19D-3635363D1F9D}" type="datetimeFigureOut">
              <a:rPr lang="de-DE" smtClean="0"/>
              <a:pPr/>
              <a:t>20.03.2013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62FB2-B9B4-F54E-80BB-0D5BB3434C1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42993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3750-EFDB-427C-8DA5-FF16461F1229}" type="datetimeFigureOut">
              <a:rPr lang="de-DE" smtClean="0"/>
              <a:pPr/>
              <a:t>20.03.2013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ECB16-C5BD-4E06-82E1-8BDA53DAC03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557330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ppetlabs.com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c36.controltier.org/" TargetMode="External"/><Relationship Id="rId4" Type="http://schemas.openxmlformats.org/officeDocument/2006/relationships/hyperlink" Target="http://www.opscode.com/chef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ppetlabs.com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c36.controltier.org/" TargetMode="External"/><Relationship Id="rId4" Type="http://schemas.openxmlformats.org/officeDocument/2006/relationships/hyperlink" Target="http://www.opscode.com/chef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CB16-C5BD-4E06-82E1-8BDA53DAC030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22507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CB16-C5BD-4E06-82E1-8BDA53DAC030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2250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CB16-C5BD-4E06-82E1-8BDA53DAC030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2250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Überwachung</a:t>
            </a:r>
          </a:p>
          <a:p>
            <a:pPr lvl="1"/>
            <a:r>
              <a:rPr lang="de-DE" dirty="0" smtClean="0"/>
              <a:t>Hobbit, </a:t>
            </a:r>
            <a:r>
              <a:rPr lang="de-DE" dirty="0" err="1" smtClean="0"/>
              <a:t>Nagios</a:t>
            </a:r>
            <a:endParaRPr lang="de-DE" dirty="0" smtClean="0"/>
          </a:p>
          <a:p>
            <a:r>
              <a:rPr lang="de-DE" dirty="0" smtClean="0"/>
              <a:t>Bereitstellung, Automatisierung</a:t>
            </a:r>
          </a:p>
          <a:p>
            <a:pPr lvl="1"/>
            <a:r>
              <a:rPr lang="de-DE" dirty="0" smtClean="0"/>
              <a:t>Puppet (</a:t>
            </a:r>
            <a:r>
              <a:rPr lang="de-DE" dirty="0" smtClean="0">
                <a:hlinkClick r:id="rId3"/>
              </a:rPr>
              <a:t>http</a:t>
            </a:r>
            <a:r>
              <a:rPr lang="de-DE" dirty="0" smtClean="0">
                <a:sym typeface="Wingdings" pitchFamily="2" charset="2"/>
                <a:hlinkClick r:id="rId3"/>
              </a:rPr>
              <a:t>://puppetlabs.com</a:t>
            </a:r>
            <a:r>
              <a:rPr lang="de-DE" dirty="0" smtClean="0">
                <a:sym typeface="Wingdings" pitchFamily="2" charset="2"/>
              </a:rPr>
              <a:t>)</a:t>
            </a:r>
          </a:p>
          <a:p>
            <a:pPr lvl="1"/>
            <a:r>
              <a:rPr lang="de-DE" dirty="0" err="1" smtClean="0"/>
              <a:t>Opscode</a:t>
            </a:r>
            <a:r>
              <a:rPr lang="de-DE" dirty="0" smtClean="0"/>
              <a:t> Chef (</a:t>
            </a:r>
            <a:r>
              <a:rPr lang="de-DE" dirty="0" smtClean="0">
                <a:hlinkClick r:id="rId4"/>
              </a:rPr>
              <a:t>http://www.opscode.com/chef/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Control</a:t>
            </a:r>
            <a:r>
              <a:rPr lang="de-DE" dirty="0" smtClean="0"/>
              <a:t> Tier (</a:t>
            </a:r>
            <a:r>
              <a:rPr lang="de-DE" dirty="0" smtClean="0">
                <a:hlinkClick r:id="rId5"/>
              </a:rPr>
              <a:t>http://doc36.controltier.org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Cfengine</a:t>
            </a:r>
            <a:r>
              <a:rPr lang="de-DE" dirty="0" smtClean="0"/>
              <a:t>, </a:t>
            </a:r>
            <a:r>
              <a:rPr lang="de-DE" dirty="0" err="1" smtClean="0"/>
              <a:t>SmartFrog</a:t>
            </a:r>
            <a:r>
              <a:rPr lang="de-DE" dirty="0" smtClean="0"/>
              <a:t>, BCFG</a:t>
            </a:r>
          </a:p>
          <a:p>
            <a:r>
              <a:rPr lang="de-DE" dirty="0" smtClean="0"/>
              <a:t>Plattform</a:t>
            </a:r>
          </a:p>
          <a:p>
            <a:pPr lvl="1"/>
            <a:r>
              <a:rPr lang="de-DE" dirty="0" smtClean="0"/>
              <a:t>Kickstart, </a:t>
            </a:r>
            <a:r>
              <a:rPr lang="de-DE" dirty="0" err="1" smtClean="0"/>
              <a:t>Jumpstart</a:t>
            </a:r>
            <a:r>
              <a:rPr lang="de-DE" dirty="0" smtClean="0"/>
              <a:t>, Cobbler, </a:t>
            </a:r>
            <a:r>
              <a:rPr lang="de-DE" dirty="0" err="1" smtClean="0"/>
              <a:t>OpenQRM</a:t>
            </a:r>
            <a:endParaRPr lang="de-DE" dirty="0" smtClean="0"/>
          </a:p>
          <a:p>
            <a:pPr lvl="1"/>
            <a:r>
              <a:rPr lang="de-DE" dirty="0" err="1" smtClean="0"/>
              <a:t>Xen</a:t>
            </a:r>
            <a:r>
              <a:rPr lang="de-DE" dirty="0" smtClean="0"/>
              <a:t>, </a:t>
            </a:r>
            <a:r>
              <a:rPr lang="de-DE" dirty="0" err="1" smtClean="0"/>
              <a:t>OpenVZ</a:t>
            </a:r>
            <a:r>
              <a:rPr lang="de-DE" dirty="0" smtClean="0"/>
              <a:t>, </a:t>
            </a:r>
            <a:r>
              <a:rPr lang="de-DE" dirty="0" err="1" smtClean="0"/>
              <a:t>VMWare</a:t>
            </a:r>
            <a:r>
              <a:rPr lang="de-DE" dirty="0" smtClean="0"/>
              <a:t>, AWS</a:t>
            </a:r>
          </a:p>
          <a:p>
            <a:r>
              <a:rPr lang="de-DE" dirty="0" err="1" smtClean="0"/>
              <a:t>Metering</a:t>
            </a:r>
            <a:endParaRPr lang="de-DE" dirty="0" smtClean="0"/>
          </a:p>
          <a:p>
            <a:pPr lvl="1"/>
            <a:r>
              <a:rPr lang="de-DE" dirty="0" err="1" smtClean="0"/>
              <a:t>Programmatic</a:t>
            </a:r>
            <a:r>
              <a:rPr lang="de-DE" dirty="0" smtClean="0"/>
              <a:t> Event Capture</a:t>
            </a:r>
          </a:p>
          <a:p>
            <a:pPr lvl="1"/>
            <a:r>
              <a:rPr lang="de-DE" dirty="0" smtClean="0"/>
              <a:t>Web-Service </a:t>
            </a:r>
            <a:r>
              <a:rPr lang="de-DE" dirty="0" err="1" smtClean="0"/>
              <a:t>Invocation</a:t>
            </a:r>
            <a:r>
              <a:rPr lang="de-DE" dirty="0" smtClean="0"/>
              <a:t> Monitoring</a:t>
            </a:r>
          </a:p>
          <a:p>
            <a:pPr lvl="1"/>
            <a:r>
              <a:rPr lang="de-DE" dirty="0" err="1" smtClean="0"/>
              <a:t>Esper</a:t>
            </a:r>
            <a:r>
              <a:rPr lang="de-DE" dirty="0" smtClean="0"/>
              <a:t> CEP Engine</a:t>
            </a:r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CB16-C5BD-4E06-82E1-8BDA53DAC030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2250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Überwachung</a:t>
            </a:r>
          </a:p>
          <a:p>
            <a:pPr lvl="1"/>
            <a:r>
              <a:rPr lang="de-DE" dirty="0" smtClean="0"/>
              <a:t>Hobbit, </a:t>
            </a:r>
            <a:r>
              <a:rPr lang="de-DE" dirty="0" err="1" smtClean="0"/>
              <a:t>Nagios</a:t>
            </a:r>
            <a:endParaRPr lang="de-DE" dirty="0" smtClean="0"/>
          </a:p>
          <a:p>
            <a:r>
              <a:rPr lang="de-DE" dirty="0" smtClean="0"/>
              <a:t>Bereitstellung, Automatisierung</a:t>
            </a:r>
          </a:p>
          <a:p>
            <a:pPr lvl="1"/>
            <a:r>
              <a:rPr lang="de-DE" dirty="0" smtClean="0"/>
              <a:t>Puppet (</a:t>
            </a:r>
            <a:r>
              <a:rPr lang="de-DE" dirty="0" smtClean="0">
                <a:hlinkClick r:id="rId3"/>
              </a:rPr>
              <a:t>http</a:t>
            </a:r>
            <a:r>
              <a:rPr lang="de-DE" dirty="0" smtClean="0">
                <a:sym typeface="Wingdings" pitchFamily="2" charset="2"/>
                <a:hlinkClick r:id="rId3"/>
              </a:rPr>
              <a:t>://puppetlabs.com</a:t>
            </a:r>
            <a:r>
              <a:rPr lang="de-DE" dirty="0" smtClean="0">
                <a:sym typeface="Wingdings" pitchFamily="2" charset="2"/>
              </a:rPr>
              <a:t>)</a:t>
            </a:r>
          </a:p>
          <a:p>
            <a:pPr lvl="1"/>
            <a:r>
              <a:rPr lang="de-DE" dirty="0" err="1" smtClean="0"/>
              <a:t>Opscode</a:t>
            </a:r>
            <a:r>
              <a:rPr lang="de-DE" dirty="0" smtClean="0"/>
              <a:t> Chef (</a:t>
            </a:r>
            <a:r>
              <a:rPr lang="de-DE" dirty="0" smtClean="0">
                <a:hlinkClick r:id="rId4"/>
              </a:rPr>
              <a:t>http://www.opscode.com/chef/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Control</a:t>
            </a:r>
            <a:r>
              <a:rPr lang="de-DE" dirty="0" smtClean="0"/>
              <a:t> Tier (</a:t>
            </a:r>
            <a:r>
              <a:rPr lang="de-DE" dirty="0" smtClean="0">
                <a:hlinkClick r:id="rId5"/>
              </a:rPr>
              <a:t>http://doc36.controltier.org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Cfengine</a:t>
            </a:r>
            <a:r>
              <a:rPr lang="de-DE" dirty="0" smtClean="0"/>
              <a:t>, </a:t>
            </a:r>
            <a:r>
              <a:rPr lang="de-DE" dirty="0" err="1" smtClean="0"/>
              <a:t>SmartFrog</a:t>
            </a:r>
            <a:r>
              <a:rPr lang="de-DE" dirty="0" smtClean="0"/>
              <a:t>, BCFG</a:t>
            </a:r>
          </a:p>
          <a:p>
            <a:r>
              <a:rPr lang="de-DE" dirty="0" smtClean="0"/>
              <a:t>Plattform</a:t>
            </a:r>
          </a:p>
          <a:p>
            <a:pPr lvl="1"/>
            <a:r>
              <a:rPr lang="de-DE" dirty="0" smtClean="0"/>
              <a:t>Kickstart, </a:t>
            </a:r>
            <a:r>
              <a:rPr lang="de-DE" dirty="0" err="1" smtClean="0"/>
              <a:t>Jumpstart</a:t>
            </a:r>
            <a:r>
              <a:rPr lang="de-DE" dirty="0" smtClean="0"/>
              <a:t>, Cobbler, </a:t>
            </a:r>
            <a:r>
              <a:rPr lang="de-DE" dirty="0" err="1" smtClean="0"/>
              <a:t>OpenQRM</a:t>
            </a:r>
            <a:endParaRPr lang="de-DE" dirty="0" smtClean="0"/>
          </a:p>
          <a:p>
            <a:pPr lvl="1"/>
            <a:r>
              <a:rPr lang="de-DE" dirty="0" err="1" smtClean="0"/>
              <a:t>Xen</a:t>
            </a:r>
            <a:r>
              <a:rPr lang="de-DE" dirty="0" smtClean="0"/>
              <a:t>, </a:t>
            </a:r>
            <a:r>
              <a:rPr lang="de-DE" dirty="0" err="1" smtClean="0"/>
              <a:t>OpenVZ</a:t>
            </a:r>
            <a:r>
              <a:rPr lang="de-DE" dirty="0" smtClean="0"/>
              <a:t>, </a:t>
            </a:r>
            <a:r>
              <a:rPr lang="de-DE" dirty="0" err="1" smtClean="0"/>
              <a:t>VMWare</a:t>
            </a:r>
            <a:r>
              <a:rPr lang="de-DE" dirty="0" smtClean="0"/>
              <a:t>, AWS</a:t>
            </a:r>
          </a:p>
          <a:p>
            <a:r>
              <a:rPr lang="de-DE" dirty="0" err="1" smtClean="0"/>
              <a:t>Metering</a:t>
            </a:r>
            <a:endParaRPr lang="de-DE" dirty="0" smtClean="0"/>
          </a:p>
          <a:p>
            <a:pPr lvl="1"/>
            <a:r>
              <a:rPr lang="de-DE" dirty="0" err="1" smtClean="0"/>
              <a:t>Programmatic</a:t>
            </a:r>
            <a:r>
              <a:rPr lang="de-DE" dirty="0" smtClean="0"/>
              <a:t> Event Capture</a:t>
            </a:r>
          </a:p>
          <a:p>
            <a:pPr lvl="1"/>
            <a:r>
              <a:rPr lang="de-DE" dirty="0" smtClean="0"/>
              <a:t>Web-Service </a:t>
            </a:r>
            <a:r>
              <a:rPr lang="de-DE" dirty="0" err="1" smtClean="0"/>
              <a:t>Invocation</a:t>
            </a:r>
            <a:r>
              <a:rPr lang="de-DE" dirty="0" smtClean="0"/>
              <a:t> Monitoring</a:t>
            </a:r>
          </a:p>
          <a:p>
            <a:pPr lvl="1"/>
            <a:r>
              <a:rPr lang="de-DE" dirty="0" err="1" smtClean="0"/>
              <a:t>Esper</a:t>
            </a:r>
            <a:r>
              <a:rPr lang="de-DE" dirty="0" smtClean="0"/>
              <a:t> CEP Engine</a:t>
            </a:r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CB16-C5BD-4E06-82E1-8BDA53DAC030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2250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Unterne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 descr="MSG_PPT_HG_Unternehmen 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6" y="2315945"/>
            <a:ext cx="8628690" cy="2387993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Bild 15" descr="MSG_PPT_HG_Titel_Logo-Clai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17" name="Bild 16" descr="MSG_PPT_HG_Titel_Kugel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38800" y="1436400"/>
            <a:ext cx="6832800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s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38800" y="1436400"/>
            <a:ext cx="3517176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Inhaltsplatzhalter 8"/>
          <p:cNvSpPr>
            <a:spLocks noGrp="1"/>
          </p:cNvSpPr>
          <p:nvPr>
            <p:ph sz="quarter" idx="14"/>
          </p:nvPr>
        </p:nvSpPr>
        <p:spPr>
          <a:xfrm>
            <a:off x="4716016" y="1436400"/>
            <a:ext cx="3517176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789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38800" y="1436400"/>
            <a:ext cx="5317376" cy="4622400"/>
          </a:xfrm>
        </p:spPr>
        <p:txBody>
          <a:bodyPr/>
          <a:lstStyle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819362" y="2030620"/>
            <a:ext cx="2160239" cy="3024336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395536" y="1124743"/>
            <a:ext cx="8327777" cy="511256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Foli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70239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einsti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38800" y="4149080"/>
            <a:ext cx="6832800" cy="1909720"/>
          </a:xfrm>
        </p:spPr>
        <p:txBody>
          <a:bodyPr/>
          <a:lstStyle>
            <a:lvl1pPr>
              <a:defRPr baseline="0"/>
            </a:lvl1pPr>
            <a:lvl2pPr>
              <a:buFont typeface="Symbol" pitchFamily="18" charset="2"/>
              <a:buChar char="-"/>
              <a:defRPr/>
            </a:lvl2pPr>
            <a:lvl3pPr>
              <a:buFont typeface="Symbol" pitchFamily="18" charset="2"/>
              <a:buChar char="-"/>
              <a:defRPr/>
            </a:lvl3pPr>
            <a:lvl4pPr>
              <a:buFont typeface="Symbol" pitchFamily="18" charset="2"/>
              <a:buChar char="-"/>
              <a:defRPr/>
            </a:lvl4pPr>
          </a:lstStyle>
          <a:p>
            <a:pPr lvl="0"/>
            <a:r>
              <a:rPr lang="de-DE" dirty="0" smtClean="0"/>
              <a:t>Kapitelinhalt 1 (optional)</a:t>
            </a:r>
          </a:p>
          <a:p>
            <a:pPr lvl="0"/>
            <a:r>
              <a:rPr lang="de-DE" dirty="0" smtClean="0"/>
              <a:t>Kapitelinhalt 2 (optional)</a:t>
            </a:r>
          </a:p>
          <a:p>
            <a:pPr lvl="0"/>
            <a:r>
              <a:rPr lang="de-DE" dirty="0" smtClean="0"/>
              <a:t>...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429000"/>
            <a:ext cx="4696881" cy="33855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2330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Bild 23" descr="MSG_PPT_HG_Schluss_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5" y="2298078"/>
            <a:ext cx="8838257" cy="2412000"/>
          </a:xfrm>
          <a:prstGeom prst="rect">
            <a:avLst/>
          </a:prstGeom>
        </p:spPr>
      </p:pic>
      <p:sp>
        <p:nvSpPr>
          <p:cNvPr id="21" name="Rechteck 20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Bild 21" descr="MSG_PPT_HG_Titel_Logo-Clai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23" name="Bild 22" descr="MSG_PPT_HG_Titel_Kugel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2286000" y="5486400"/>
            <a:ext cx="4464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b="0" dirty="0">
                <a:solidFill>
                  <a:schemeClr val="bg1"/>
                </a:solidFill>
              </a:rPr>
              <a:t>www.msg-systems.com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475656" y="764704"/>
            <a:ext cx="7668344" cy="504056"/>
          </a:xfrm>
          <a:prstGeom prst="rect">
            <a:avLst/>
          </a:prstGeom>
          <a:solidFill>
            <a:schemeClr val="accent2"/>
          </a:solidFill>
        </p:spPr>
        <p:txBody>
          <a:bodyPr wrap="none" lIns="252000" rtlCol="0" anchor="ctr" anchorCtr="0">
            <a:noAutofit/>
          </a:bodyPr>
          <a:lstStyle/>
          <a:p>
            <a:pPr lvl="0"/>
            <a:r>
              <a:rPr lang="de-DE" sz="2000" b="1" dirty="0" smtClean="0">
                <a:solidFill>
                  <a:schemeClr val="bg1"/>
                </a:solidFill>
              </a:rPr>
              <a:t>Vielen Dank für Ihre Aufmerksamkeit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1619672" y="2331946"/>
            <a:ext cx="2880320" cy="237626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de-DE" sz="1200" b="1" dirty="0" err="1" smtClean="0">
                <a:solidFill>
                  <a:schemeClr val="accent2"/>
                </a:solidFill>
              </a:rPr>
              <a:t>msg</a:t>
            </a:r>
            <a:r>
              <a:rPr lang="de-DE" sz="1200" b="1" dirty="0" smtClean="0">
                <a:solidFill>
                  <a:schemeClr val="accent2"/>
                </a:solidFill>
              </a:rPr>
              <a:t> </a:t>
            </a:r>
            <a:r>
              <a:rPr lang="de-DE" sz="1200" b="1" dirty="0" err="1" smtClean="0">
                <a:solidFill>
                  <a:schemeClr val="accent2"/>
                </a:solidFill>
              </a:rPr>
              <a:t>systems</a:t>
            </a:r>
            <a:r>
              <a:rPr lang="de-DE" sz="1200" b="1" dirty="0" smtClean="0">
                <a:solidFill>
                  <a:schemeClr val="accent2"/>
                </a:solidFill>
              </a:rPr>
              <a:t> </a:t>
            </a:r>
            <a:r>
              <a:rPr lang="de-DE" sz="1200" b="1" dirty="0" err="1" smtClean="0">
                <a:solidFill>
                  <a:schemeClr val="accent2"/>
                </a:solidFill>
              </a:rPr>
              <a:t>ag</a:t>
            </a:r>
            <a:endParaRPr lang="de-DE" sz="1200" b="1" dirty="0" smtClean="0">
              <a:solidFill>
                <a:schemeClr val="accent2"/>
              </a:solidFill>
            </a:endParaRPr>
          </a:p>
          <a:p>
            <a:endParaRPr lang="de-DE" sz="1000" dirty="0" smtClean="0">
              <a:solidFill>
                <a:srgbClr val="000000"/>
              </a:solidFill>
            </a:endParaRPr>
          </a:p>
          <a:p>
            <a:r>
              <a:rPr lang="de-DE" sz="1000" dirty="0" smtClean="0">
                <a:solidFill>
                  <a:srgbClr val="000000"/>
                </a:solidFill>
              </a:rPr>
              <a:t>Robert-Bürkle-Straße</a:t>
            </a:r>
            <a:r>
              <a:rPr lang="de-DE" sz="1000" baseline="0" dirty="0" smtClean="0">
                <a:solidFill>
                  <a:srgbClr val="000000"/>
                </a:solidFill>
              </a:rPr>
              <a:t> 1</a:t>
            </a: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85737 Ismaning/München</a:t>
            </a:r>
          </a:p>
          <a:p>
            <a:endParaRPr lang="de-DE" sz="1000" baseline="0" dirty="0" smtClean="0">
              <a:solidFill>
                <a:srgbClr val="000000"/>
              </a:solidFill>
            </a:endParaRP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Telefon: +49 89 96101-0</a:t>
            </a: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Fax: +49 89 96101-1113</a:t>
            </a:r>
          </a:p>
          <a:p>
            <a:r>
              <a:rPr lang="de-DE" sz="1000" baseline="0" dirty="0" smtClean="0">
                <a:solidFill>
                  <a:srgbClr val="000000"/>
                </a:solidFill>
              </a:rPr>
              <a:t>info@msg-systems.com</a:t>
            </a:r>
          </a:p>
          <a:p>
            <a:endParaRPr lang="de-DE" sz="1000" baseline="0" dirty="0" smtClean="0">
              <a:solidFill>
                <a:srgbClr val="000000"/>
              </a:solidFill>
            </a:endParaRPr>
          </a:p>
          <a:p>
            <a:r>
              <a:rPr lang="de-DE" sz="1000" baseline="0" dirty="0" err="1" smtClean="0">
                <a:solidFill>
                  <a:srgbClr val="000000"/>
                </a:solidFill>
              </a:rPr>
              <a:t>www.msg-systems.com</a:t>
            </a:r>
            <a:endParaRPr lang="de-DE" sz="1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individu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MSG_PPT_HG_Schluss_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5" y="2298078"/>
            <a:ext cx="8838257" cy="24120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 descr="MSG_PPT_HG_Titel_Logo-Clai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13" name="Bild 12" descr="MSG_PPT_HG_Titel_Kugel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2286000" y="5486400"/>
            <a:ext cx="4464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b="0" dirty="0">
                <a:solidFill>
                  <a:schemeClr val="bg1"/>
                </a:solidFill>
              </a:rPr>
              <a:t>www.msg-systems.com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475656" y="764704"/>
            <a:ext cx="7668344" cy="504056"/>
          </a:xfrm>
          <a:prstGeom prst="rect">
            <a:avLst/>
          </a:prstGeom>
          <a:solidFill>
            <a:schemeClr val="accent2"/>
          </a:solidFill>
        </p:spPr>
        <p:txBody>
          <a:bodyPr wrap="none" lIns="252000" rtlCol="0" anchor="ctr" anchorCtr="0">
            <a:noAutofit/>
          </a:bodyPr>
          <a:lstStyle/>
          <a:p>
            <a:pPr lvl="0"/>
            <a:r>
              <a:rPr lang="de-DE" sz="2000" b="1" dirty="0" smtClean="0">
                <a:solidFill>
                  <a:schemeClr val="bg1"/>
                </a:solidFill>
              </a:rPr>
              <a:t>Vielen Dank für Ihre Aufmerksamkeit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201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0" y="2376836"/>
            <a:ext cx="8204375" cy="234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960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Automo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7" name="Bild 6" descr="MSG_PPT_HG_Titel_Automotive Kopi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1" y="2165338"/>
            <a:ext cx="9144000" cy="2714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543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Commun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 descr="MSG_PPT_HG_Titel_Communications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49" y="2376836"/>
            <a:ext cx="8204378" cy="234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395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Gover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0" y="2376836"/>
            <a:ext cx="8204375" cy="234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9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Insur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0" y="2376836"/>
            <a:ext cx="8204375" cy="2339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448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Life Science &amp; Healthc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1" y="2376836"/>
            <a:ext cx="8204372" cy="2339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7173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Travel &amp; Log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1" y="2376836"/>
            <a:ext cx="8204372" cy="23399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0480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Util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8304" y="404664"/>
            <a:ext cx="151216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5656" y="764704"/>
            <a:ext cx="7668344" cy="506487"/>
          </a:xfrm>
          <a:solidFill>
            <a:schemeClr val="accent2"/>
          </a:solidFill>
        </p:spPr>
        <p:txBody>
          <a:bodyPr lIns="252000">
            <a:normAutofit/>
          </a:bodyPr>
          <a:lstStyle>
            <a:lvl1pPr>
              <a:defRPr sz="2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1343199"/>
            <a:ext cx="6400800" cy="262880"/>
          </a:xfrm>
          <a:noFill/>
        </p:spPr>
        <p:txBody>
          <a:bodyPr lIns="25200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MSG_PPT_HG_Titel_Logo-Clai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2" y="5373216"/>
            <a:ext cx="6840180" cy="705232"/>
          </a:xfrm>
          <a:prstGeom prst="rect">
            <a:avLst/>
          </a:prstGeom>
        </p:spPr>
      </p:pic>
      <p:pic>
        <p:nvPicPr>
          <p:cNvPr id="9" name="Bild 8" descr="MSG_PPT_HG_Titel_Kug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" y="2175191"/>
            <a:ext cx="1458805" cy="263472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3" y="2376836"/>
            <a:ext cx="8204368" cy="23399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759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430122"/>
            <a:ext cx="4696881" cy="338554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360000" tIns="45720" rIns="91440" bIns="45720" rtlCol="0" anchor="ctr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44208" y="6453336"/>
            <a:ext cx="2642495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msg systems ag, 22.03.2013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8472" y="6453336"/>
            <a:ext cx="3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2429" y="6453336"/>
            <a:ext cx="576064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88CA36CA-16E3-4509-8B56-49FD6E26A41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6" r:id="rId3"/>
    <p:sldLayoutId id="2147483667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50" r:id="rId10"/>
    <p:sldLayoutId id="2147483674" r:id="rId11"/>
    <p:sldLayoutId id="2147483661" r:id="rId12"/>
    <p:sldLayoutId id="2147483662" r:id="rId13"/>
    <p:sldLayoutId id="2147483663" r:id="rId14"/>
    <p:sldLayoutId id="2147483664" r:id="rId15"/>
    <p:sldLayoutId id="2147483660" r:id="rId16"/>
    <p:sldLayoutId id="2147483665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axel.irriger@msg-systems.com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Workshop „Play! </a:t>
            </a:r>
            <a:r>
              <a:rPr lang="de-DE" dirty="0" err="1" smtClean="0"/>
              <a:t>With</a:t>
            </a:r>
            <a:r>
              <a:rPr lang="de-DE" dirty="0" smtClean="0"/>
              <a:t> The </a:t>
            </a:r>
            <a:r>
              <a:rPr lang="de-DE" dirty="0" err="1" smtClean="0"/>
              <a:t>Cloud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Workshop 1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47664" y="5838069"/>
            <a:ext cx="28803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accent2"/>
                </a:solidFill>
              </a:rPr>
              <a:t>.hack .</a:t>
            </a:r>
            <a:r>
              <a:rPr lang="de-DE" sz="1200" dirty="0" err="1" smtClean="0">
                <a:solidFill>
                  <a:schemeClr val="accent2"/>
                </a:solidFill>
              </a:rPr>
              <a:t>compile</a:t>
            </a:r>
            <a:r>
              <a:rPr lang="de-DE" sz="1200" dirty="0" smtClean="0">
                <a:solidFill>
                  <a:schemeClr val="accent2"/>
                </a:solidFill>
              </a:rPr>
              <a:t> .</a:t>
            </a:r>
            <a:r>
              <a:rPr lang="de-DE" sz="1200" dirty="0" err="1" smtClean="0">
                <a:solidFill>
                  <a:schemeClr val="accent2"/>
                </a:solidFill>
              </a:rPr>
              <a:t>deploy</a:t>
            </a:r>
            <a:endParaRPr lang="de-DE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42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="" xmlns:p14="http://schemas.microsoft.com/office/powerpoint/2010/main" val="2554856020"/>
              </p:ext>
            </p:extLst>
          </p:nvPr>
        </p:nvGraphicFramePr>
        <p:xfrm>
          <a:off x="1043608" y="1340768"/>
          <a:ext cx="604867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3980853" cy="338554"/>
          </a:xfrm>
        </p:spPr>
        <p:txBody>
          <a:bodyPr/>
          <a:lstStyle/>
          <a:p>
            <a:r>
              <a:rPr lang="de-DE" dirty="0" smtClean="0"/>
              <a:t>Durch die </a:t>
            </a:r>
            <a:r>
              <a:rPr lang="de-DE" dirty="0" err="1" smtClean="0"/>
              <a:t>Cloud</a:t>
            </a:r>
            <a:r>
              <a:rPr lang="de-DE" dirty="0" smtClean="0"/>
              <a:t> wird viel verborgen</a:t>
            </a:r>
            <a:endParaRPr lang="de-DE" dirty="0"/>
          </a:p>
        </p:txBody>
      </p:sp>
      <p:sp>
        <p:nvSpPr>
          <p:cNvPr id="10" name="Geschweifte Klammer rechts 9"/>
          <p:cNvSpPr/>
          <p:nvPr/>
        </p:nvSpPr>
        <p:spPr>
          <a:xfrm>
            <a:off x="7164288" y="1340768"/>
            <a:ext cx="504056" cy="10801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596336" y="1628800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0000"/>
                </a:solidFill>
              </a:rPr>
              <a:t>Das sieht der</a:t>
            </a:r>
            <a:br>
              <a:rPr lang="de-DE" sz="1400" b="1" dirty="0" smtClean="0">
                <a:solidFill>
                  <a:srgbClr val="000000"/>
                </a:solidFill>
              </a:rPr>
            </a:br>
            <a:r>
              <a:rPr lang="de-DE" sz="1400" b="1" dirty="0" smtClean="0">
                <a:solidFill>
                  <a:srgbClr val="000000"/>
                </a:solidFill>
              </a:rPr>
              <a:t>Kunde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899592" y="1340768"/>
            <a:ext cx="6336704" cy="1008112"/>
          </a:xfrm>
          <a:prstGeom prst="roundRect">
            <a:avLst/>
          </a:prstGeom>
          <a:solidFill>
            <a:srgbClr val="D08B01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Service</a:t>
            </a:r>
            <a:br>
              <a:rPr lang="de-DE" dirty="0" smtClean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899592" y="2348880"/>
            <a:ext cx="6336704" cy="3672408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699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11</a:t>
            </a:fld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="" xmlns:p14="http://schemas.microsoft.com/office/powerpoint/2010/main" val="2554856020"/>
              </p:ext>
            </p:extLst>
          </p:nvPr>
        </p:nvGraphicFramePr>
        <p:xfrm>
          <a:off x="1043608" y="1340768"/>
          <a:ext cx="604867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3980853" cy="338554"/>
          </a:xfrm>
        </p:spPr>
        <p:txBody>
          <a:bodyPr/>
          <a:lstStyle/>
          <a:p>
            <a:r>
              <a:rPr lang="de-DE" dirty="0" smtClean="0"/>
              <a:t>Durch die </a:t>
            </a:r>
            <a:r>
              <a:rPr lang="de-DE" dirty="0" err="1" smtClean="0"/>
              <a:t>Cloud</a:t>
            </a:r>
            <a:r>
              <a:rPr lang="de-DE" dirty="0" smtClean="0"/>
              <a:t> wird viel verborgen</a:t>
            </a:r>
            <a:endParaRPr lang="de-DE" dirty="0"/>
          </a:p>
        </p:txBody>
      </p:sp>
      <p:sp>
        <p:nvSpPr>
          <p:cNvPr id="9" name="Geschweifte Klammer rechts 8"/>
          <p:cNvSpPr/>
          <p:nvPr/>
        </p:nvSpPr>
        <p:spPr>
          <a:xfrm>
            <a:off x="7164288" y="2492896"/>
            <a:ext cx="504056" cy="324036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/>
          <p:cNvSpPr/>
          <p:nvPr/>
        </p:nvSpPr>
        <p:spPr>
          <a:xfrm>
            <a:off x="7164288" y="1340768"/>
            <a:ext cx="504056" cy="10801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596336" y="1628800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0000"/>
                </a:solidFill>
              </a:rPr>
              <a:t>Das sieht der</a:t>
            </a:r>
            <a:br>
              <a:rPr lang="de-DE" sz="1400" b="1" dirty="0" smtClean="0">
                <a:solidFill>
                  <a:srgbClr val="000000"/>
                </a:solidFill>
              </a:rPr>
            </a:br>
            <a:r>
              <a:rPr lang="de-DE" sz="1400" b="1" dirty="0" smtClean="0">
                <a:solidFill>
                  <a:srgbClr val="000000"/>
                </a:solidFill>
              </a:rPr>
              <a:t>Kunde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596336" y="3861048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0000"/>
                </a:solidFill>
              </a:rPr>
              <a:t>Das ist dazu</a:t>
            </a:r>
            <a:br>
              <a:rPr lang="de-DE" sz="1400" b="1" dirty="0" smtClean="0">
                <a:solidFill>
                  <a:srgbClr val="000000"/>
                </a:solidFill>
              </a:rPr>
            </a:br>
            <a:r>
              <a:rPr lang="de-DE" sz="1400" b="1" dirty="0" smtClean="0">
                <a:solidFill>
                  <a:srgbClr val="000000"/>
                </a:solidFill>
              </a:rPr>
              <a:t>nötig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899592" y="1340768"/>
            <a:ext cx="6336704" cy="1008112"/>
          </a:xfrm>
          <a:prstGeom prst="roundRect">
            <a:avLst/>
          </a:prstGeom>
          <a:solidFill>
            <a:srgbClr val="D08B01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Service</a:t>
            </a:r>
            <a:br>
              <a:rPr lang="de-DE" dirty="0" smtClean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899592" y="2420888"/>
            <a:ext cx="6336704" cy="1008112"/>
          </a:xfrm>
          <a:prstGeom prst="roundRect">
            <a:avLst/>
          </a:prstGeom>
          <a:solidFill>
            <a:srgbClr val="D08B01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Nahtlose, unterbrechungsfreie Bereitstellung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899592" y="3501008"/>
            <a:ext cx="6336704" cy="1008112"/>
          </a:xfrm>
          <a:prstGeom prst="roundRect">
            <a:avLst/>
          </a:prstGeom>
          <a:solidFill>
            <a:srgbClr val="D08B01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Computer </a:t>
            </a:r>
            <a:r>
              <a:rPr lang="de-DE" dirty="0" err="1" smtClean="0">
                <a:solidFill>
                  <a:schemeClr val="tx1"/>
                </a:solidFill>
              </a:rPr>
              <a:t>Grid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899592" y="4581128"/>
            <a:ext cx="6336704" cy="1008112"/>
          </a:xfrm>
          <a:prstGeom prst="roundRect">
            <a:avLst/>
          </a:prstGeom>
          <a:solidFill>
            <a:srgbClr val="D08B01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RZ-Infrastruktur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Server, SAN, Bandbreite, …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699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12</a:t>
            </a:fld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="" xmlns:p14="http://schemas.microsoft.com/office/powerpoint/2010/main" val="3573371174"/>
              </p:ext>
            </p:extLst>
          </p:nvPr>
        </p:nvGraphicFramePr>
        <p:xfrm>
          <a:off x="1043608" y="1340768"/>
          <a:ext cx="604867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3980853" cy="338554"/>
          </a:xfrm>
        </p:spPr>
        <p:txBody>
          <a:bodyPr/>
          <a:lstStyle/>
          <a:p>
            <a:r>
              <a:rPr lang="de-DE" dirty="0" smtClean="0"/>
              <a:t>Durch die </a:t>
            </a:r>
            <a:r>
              <a:rPr lang="de-DE" dirty="0" err="1" smtClean="0"/>
              <a:t>Cloud</a:t>
            </a:r>
            <a:r>
              <a:rPr lang="de-DE" dirty="0" smtClean="0"/>
              <a:t> wird viel verborgen</a:t>
            </a:r>
            <a:endParaRPr lang="de-DE" dirty="0"/>
          </a:p>
        </p:txBody>
      </p:sp>
      <p:sp>
        <p:nvSpPr>
          <p:cNvPr id="9" name="Geschweifte Klammer rechts 8"/>
          <p:cNvSpPr/>
          <p:nvPr/>
        </p:nvSpPr>
        <p:spPr>
          <a:xfrm>
            <a:off x="7164288" y="2492896"/>
            <a:ext cx="504056" cy="324036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/>
          <p:cNvSpPr/>
          <p:nvPr/>
        </p:nvSpPr>
        <p:spPr>
          <a:xfrm>
            <a:off x="7164288" y="1340768"/>
            <a:ext cx="504056" cy="10801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596336" y="1628800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0000"/>
                </a:solidFill>
              </a:rPr>
              <a:t>Das sieht der</a:t>
            </a:r>
            <a:br>
              <a:rPr lang="de-DE" sz="1400" b="1" dirty="0" smtClean="0">
                <a:solidFill>
                  <a:srgbClr val="000000"/>
                </a:solidFill>
              </a:rPr>
            </a:br>
            <a:r>
              <a:rPr lang="de-DE" sz="1400" b="1" dirty="0" smtClean="0">
                <a:solidFill>
                  <a:srgbClr val="000000"/>
                </a:solidFill>
              </a:rPr>
              <a:t>Kunde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596336" y="3861048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0000"/>
                </a:solidFill>
              </a:rPr>
              <a:t>Das ist dazu</a:t>
            </a:r>
            <a:br>
              <a:rPr lang="de-DE" sz="1400" b="1" dirty="0" smtClean="0">
                <a:solidFill>
                  <a:srgbClr val="000000"/>
                </a:solidFill>
              </a:rPr>
            </a:br>
            <a:r>
              <a:rPr lang="de-DE" sz="1400" b="1" dirty="0" smtClean="0">
                <a:solidFill>
                  <a:srgbClr val="000000"/>
                </a:solidFill>
              </a:rPr>
              <a:t>nötig</a:t>
            </a:r>
          </a:p>
        </p:txBody>
      </p:sp>
    </p:spTree>
    <p:extLst>
      <p:ext uri="{BB962C8B-B14F-4D97-AF65-F5344CB8AC3E}">
        <p14:creationId xmlns="" xmlns:p14="http://schemas.microsoft.com/office/powerpoint/2010/main" val="11271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/>
          <p:cNvSpPr/>
          <p:nvPr/>
        </p:nvSpPr>
        <p:spPr>
          <a:xfrm>
            <a:off x="395536" y="4077072"/>
            <a:ext cx="8496944" cy="129614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Datenhaltung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395536" y="2780928"/>
            <a:ext cx="8496944" cy="115212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Applikation</a:t>
            </a:r>
            <a:endParaRPr lang="de-DE" dirty="0"/>
          </a:p>
        </p:txBody>
      </p:sp>
      <p:sp>
        <p:nvSpPr>
          <p:cNvPr id="35" name="Abgerundetes Rechteck 34"/>
          <p:cNvSpPr/>
          <p:nvPr/>
        </p:nvSpPr>
        <p:spPr>
          <a:xfrm>
            <a:off x="5580112" y="1556792"/>
            <a:ext cx="1512168" cy="41044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On-Demand</a:t>
            </a:r>
            <a:br>
              <a:rPr lang="de-DE" dirty="0" smtClean="0"/>
            </a:br>
            <a:r>
              <a:rPr lang="de-DE" dirty="0" err="1" smtClean="0"/>
              <a:t>Cloud</a:t>
            </a:r>
            <a:endParaRPr lang="de-DE" dirty="0"/>
          </a:p>
        </p:txBody>
      </p:sp>
      <p:sp>
        <p:nvSpPr>
          <p:cNvPr id="34" name="Abgerundetes Rechteck 33"/>
          <p:cNvSpPr/>
          <p:nvPr/>
        </p:nvSpPr>
        <p:spPr>
          <a:xfrm>
            <a:off x="3923928" y="1556792"/>
            <a:ext cx="1512168" cy="41044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On-</a:t>
            </a:r>
            <a:r>
              <a:rPr lang="de-DE" dirty="0" err="1" smtClean="0"/>
              <a:t>Premise</a:t>
            </a:r>
            <a:endParaRPr lang="de-DE" dirty="0"/>
          </a:p>
          <a:p>
            <a:pPr algn="ctr"/>
            <a:r>
              <a:rPr lang="de-DE" dirty="0" err="1" smtClean="0"/>
              <a:t>Cloud</a:t>
            </a:r>
            <a:endParaRPr lang="de-DE" dirty="0"/>
          </a:p>
        </p:txBody>
      </p:sp>
      <p:sp>
        <p:nvSpPr>
          <p:cNvPr id="33" name="Abgerundetes Rechteck 32"/>
          <p:cNvSpPr/>
          <p:nvPr/>
        </p:nvSpPr>
        <p:spPr>
          <a:xfrm>
            <a:off x="2267744" y="1556792"/>
            <a:ext cx="1512168" cy="41044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Cluster-</a:t>
            </a:r>
            <a:br>
              <a:rPr lang="de-DE" dirty="0" smtClean="0"/>
            </a:br>
            <a:r>
              <a:rPr lang="de-DE" dirty="0" smtClean="0"/>
              <a:t>betrieb</a:t>
            </a:r>
            <a:endParaRPr lang="de-DE" dirty="0"/>
          </a:p>
        </p:txBody>
      </p:sp>
      <p:sp>
        <p:nvSpPr>
          <p:cNvPr id="32" name="Abgerundetes Rechteck 31"/>
          <p:cNvSpPr/>
          <p:nvPr/>
        </p:nvSpPr>
        <p:spPr>
          <a:xfrm>
            <a:off x="611560" y="1556792"/>
            <a:ext cx="1512168" cy="41044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klassisches</a:t>
            </a:r>
            <a:br>
              <a:rPr lang="de-DE" dirty="0" smtClean="0"/>
            </a:br>
            <a:r>
              <a:rPr lang="de-DE" dirty="0" smtClean="0"/>
              <a:t>Betriebs</a:t>
            </a:r>
            <a:br>
              <a:rPr lang="de-DE" dirty="0" smtClean="0"/>
            </a:br>
            <a:r>
              <a:rPr lang="de-DE" dirty="0" smtClean="0"/>
              <a:t>Szenario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430122"/>
            <a:ext cx="5029216" cy="338554"/>
          </a:xfrm>
        </p:spPr>
        <p:txBody>
          <a:bodyPr/>
          <a:lstStyle/>
          <a:p>
            <a:r>
              <a:rPr lang="de-DE" dirty="0" err="1" smtClean="0"/>
              <a:t>Cloud</a:t>
            </a:r>
            <a:r>
              <a:rPr lang="de-DE" dirty="0" smtClean="0"/>
              <a:t> und klassischer Betrieb in der Übersicht</a:t>
            </a:r>
            <a:endParaRPr lang="de-DE" dirty="0"/>
          </a:p>
        </p:txBody>
      </p:sp>
      <p:sp>
        <p:nvSpPr>
          <p:cNvPr id="9" name="Zylinder 8"/>
          <p:cNvSpPr/>
          <p:nvPr/>
        </p:nvSpPr>
        <p:spPr>
          <a:xfrm>
            <a:off x="971600" y="4238099"/>
            <a:ext cx="648072" cy="792088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755576" y="2941955"/>
            <a:ext cx="1008112" cy="792088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Zylinder 10"/>
          <p:cNvSpPr/>
          <p:nvPr/>
        </p:nvSpPr>
        <p:spPr>
          <a:xfrm>
            <a:off x="2547392" y="4238099"/>
            <a:ext cx="648072" cy="792088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ürfel 11"/>
          <p:cNvSpPr/>
          <p:nvPr/>
        </p:nvSpPr>
        <p:spPr>
          <a:xfrm>
            <a:off x="2331368" y="3337999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Würfel 12"/>
          <p:cNvSpPr/>
          <p:nvPr/>
        </p:nvSpPr>
        <p:spPr>
          <a:xfrm>
            <a:off x="2951820" y="3331311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Würfel 13"/>
          <p:cNvSpPr/>
          <p:nvPr/>
        </p:nvSpPr>
        <p:spPr>
          <a:xfrm>
            <a:off x="2367372" y="2852936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2951820" y="2852936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Zylinder 15"/>
          <p:cNvSpPr/>
          <p:nvPr/>
        </p:nvSpPr>
        <p:spPr>
          <a:xfrm>
            <a:off x="4211960" y="4166091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ürfel 16"/>
          <p:cNvSpPr/>
          <p:nvPr/>
        </p:nvSpPr>
        <p:spPr>
          <a:xfrm>
            <a:off x="4067944" y="3337999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Würfel 17"/>
          <p:cNvSpPr/>
          <p:nvPr/>
        </p:nvSpPr>
        <p:spPr>
          <a:xfrm>
            <a:off x="4688396" y="3331311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Würfel 18"/>
          <p:cNvSpPr/>
          <p:nvPr/>
        </p:nvSpPr>
        <p:spPr>
          <a:xfrm>
            <a:off x="4103948" y="2852936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Würfel 19"/>
          <p:cNvSpPr/>
          <p:nvPr/>
        </p:nvSpPr>
        <p:spPr>
          <a:xfrm>
            <a:off x="4688396" y="2852936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Zylinder 20"/>
          <p:cNvSpPr/>
          <p:nvPr/>
        </p:nvSpPr>
        <p:spPr>
          <a:xfrm>
            <a:off x="4788024" y="4166091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Zylinder 21"/>
          <p:cNvSpPr/>
          <p:nvPr/>
        </p:nvSpPr>
        <p:spPr>
          <a:xfrm>
            <a:off x="4211960" y="4804291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Zylinder 22"/>
          <p:cNvSpPr/>
          <p:nvPr/>
        </p:nvSpPr>
        <p:spPr>
          <a:xfrm>
            <a:off x="4760404" y="4804291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Zylinder 23"/>
          <p:cNvSpPr/>
          <p:nvPr/>
        </p:nvSpPr>
        <p:spPr>
          <a:xfrm>
            <a:off x="5931768" y="4175963"/>
            <a:ext cx="404428" cy="504056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Würfel 24"/>
          <p:cNvSpPr/>
          <p:nvPr/>
        </p:nvSpPr>
        <p:spPr>
          <a:xfrm>
            <a:off x="5787752" y="3347871"/>
            <a:ext cx="540060" cy="396044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Würfel 25"/>
          <p:cNvSpPr/>
          <p:nvPr/>
        </p:nvSpPr>
        <p:spPr>
          <a:xfrm>
            <a:off x="6408204" y="3341183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Würfel 26"/>
          <p:cNvSpPr/>
          <p:nvPr/>
        </p:nvSpPr>
        <p:spPr>
          <a:xfrm>
            <a:off x="5823756" y="2862808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Würfel 27"/>
          <p:cNvSpPr/>
          <p:nvPr/>
        </p:nvSpPr>
        <p:spPr>
          <a:xfrm>
            <a:off x="6408204" y="2862808"/>
            <a:ext cx="540060" cy="396044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Zylinder 28"/>
          <p:cNvSpPr/>
          <p:nvPr/>
        </p:nvSpPr>
        <p:spPr>
          <a:xfrm>
            <a:off x="6507832" y="4175963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Zylinder 29"/>
          <p:cNvSpPr/>
          <p:nvPr/>
        </p:nvSpPr>
        <p:spPr>
          <a:xfrm>
            <a:off x="5931768" y="4814163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Zylinder 30"/>
          <p:cNvSpPr/>
          <p:nvPr/>
        </p:nvSpPr>
        <p:spPr>
          <a:xfrm>
            <a:off x="6480212" y="4814163"/>
            <a:ext cx="404428" cy="504056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644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/>
          <p:cNvSpPr/>
          <p:nvPr/>
        </p:nvSpPr>
        <p:spPr>
          <a:xfrm>
            <a:off x="395536" y="4077072"/>
            <a:ext cx="8496944" cy="129614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Datenhaltung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395536" y="2780928"/>
            <a:ext cx="8496944" cy="115212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Applikation</a:t>
            </a:r>
            <a:endParaRPr lang="de-DE" dirty="0"/>
          </a:p>
        </p:txBody>
      </p:sp>
      <p:sp>
        <p:nvSpPr>
          <p:cNvPr id="35" name="Abgerundetes Rechteck 34"/>
          <p:cNvSpPr/>
          <p:nvPr/>
        </p:nvSpPr>
        <p:spPr>
          <a:xfrm>
            <a:off x="5580112" y="1556792"/>
            <a:ext cx="1512168" cy="41044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On-Demand</a:t>
            </a:r>
            <a:br>
              <a:rPr lang="de-DE" dirty="0" smtClean="0"/>
            </a:br>
            <a:r>
              <a:rPr lang="de-DE" dirty="0" err="1" smtClean="0"/>
              <a:t>Cloud</a:t>
            </a:r>
            <a:endParaRPr lang="de-DE" dirty="0"/>
          </a:p>
        </p:txBody>
      </p:sp>
      <p:sp>
        <p:nvSpPr>
          <p:cNvPr id="34" name="Abgerundetes Rechteck 33"/>
          <p:cNvSpPr/>
          <p:nvPr/>
        </p:nvSpPr>
        <p:spPr>
          <a:xfrm>
            <a:off x="3923928" y="1556792"/>
            <a:ext cx="1512168" cy="410445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 smtClean="0"/>
              <a:t>Virtualisierung</a:t>
            </a:r>
            <a:endParaRPr lang="de-DE" dirty="0"/>
          </a:p>
        </p:txBody>
      </p:sp>
      <p:sp>
        <p:nvSpPr>
          <p:cNvPr id="33" name="Abgerundetes Rechteck 32"/>
          <p:cNvSpPr/>
          <p:nvPr/>
        </p:nvSpPr>
        <p:spPr>
          <a:xfrm>
            <a:off x="2267744" y="1556792"/>
            <a:ext cx="1512168" cy="41044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Cluster-</a:t>
            </a:r>
            <a:br>
              <a:rPr lang="de-DE" dirty="0" smtClean="0"/>
            </a:br>
            <a:r>
              <a:rPr lang="de-DE" dirty="0" smtClean="0"/>
              <a:t>betrieb</a:t>
            </a:r>
            <a:endParaRPr lang="de-DE" dirty="0"/>
          </a:p>
        </p:txBody>
      </p:sp>
      <p:sp>
        <p:nvSpPr>
          <p:cNvPr id="32" name="Abgerundetes Rechteck 31"/>
          <p:cNvSpPr/>
          <p:nvPr/>
        </p:nvSpPr>
        <p:spPr>
          <a:xfrm>
            <a:off x="611560" y="1556792"/>
            <a:ext cx="1512168" cy="41044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klassisches</a:t>
            </a:r>
            <a:br>
              <a:rPr lang="de-DE" dirty="0" smtClean="0"/>
            </a:br>
            <a:r>
              <a:rPr lang="de-DE" dirty="0" smtClean="0"/>
              <a:t>Betriebs</a:t>
            </a:r>
            <a:br>
              <a:rPr lang="de-DE" dirty="0" smtClean="0"/>
            </a:br>
            <a:r>
              <a:rPr lang="de-DE" dirty="0" smtClean="0"/>
              <a:t>Szenario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430122"/>
            <a:ext cx="5029216" cy="338554"/>
          </a:xfrm>
        </p:spPr>
        <p:txBody>
          <a:bodyPr/>
          <a:lstStyle/>
          <a:p>
            <a:r>
              <a:rPr lang="de-DE" dirty="0" err="1" smtClean="0"/>
              <a:t>Cloud</a:t>
            </a:r>
            <a:r>
              <a:rPr lang="de-DE" dirty="0" smtClean="0"/>
              <a:t> und klassischer Betrieb in der Übersicht</a:t>
            </a:r>
            <a:endParaRPr lang="de-DE" dirty="0"/>
          </a:p>
        </p:txBody>
      </p:sp>
      <p:sp>
        <p:nvSpPr>
          <p:cNvPr id="9" name="Zylinder 8"/>
          <p:cNvSpPr/>
          <p:nvPr/>
        </p:nvSpPr>
        <p:spPr>
          <a:xfrm>
            <a:off x="971600" y="4238099"/>
            <a:ext cx="648072" cy="792088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755576" y="2941955"/>
            <a:ext cx="1008112" cy="792088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Zylinder 10"/>
          <p:cNvSpPr/>
          <p:nvPr/>
        </p:nvSpPr>
        <p:spPr>
          <a:xfrm>
            <a:off x="2547392" y="4238099"/>
            <a:ext cx="648072" cy="792088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ürfel 11"/>
          <p:cNvSpPr/>
          <p:nvPr/>
        </p:nvSpPr>
        <p:spPr>
          <a:xfrm>
            <a:off x="2331368" y="3337999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Würfel 12"/>
          <p:cNvSpPr/>
          <p:nvPr/>
        </p:nvSpPr>
        <p:spPr>
          <a:xfrm>
            <a:off x="2951820" y="3331311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Würfel 13"/>
          <p:cNvSpPr/>
          <p:nvPr/>
        </p:nvSpPr>
        <p:spPr>
          <a:xfrm>
            <a:off x="2367372" y="2852936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2951820" y="2852936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Zylinder 15"/>
          <p:cNvSpPr/>
          <p:nvPr/>
        </p:nvSpPr>
        <p:spPr>
          <a:xfrm>
            <a:off x="4211960" y="4166091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ürfel 16"/>
          <p:cNvSpPr/>
          <p:nvPr/>
        </p:nvSpPr>
        <p:spPr>
          <a:xfrm>
            <a:off x="4067944" y="3337999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Würfel 17"/>
          <p:cNvSpPr/>
          <p:nvPr/>
        </p:nvSpPr>
        <p:spPr>
          <a:xfrm>
            <a:off x="4688396" y="3331311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Würfel 18"/>
          <p:cNvSpPr/>
          <p:nvPr/>
        </p:nvSpPr>
        <p:spPr>
          <a:xfrm>
            <a:off x="4103948" y="2852936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Würfel 19"/>
          <p:cNvSpPr/>
          <p:nvPr/>
        </p:nvSpPr>
        <p:spPr>
          <a:xfrm>
            <a:off x="4688396" y="2852936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Zylinder 20"/>
          <p:cNvSpPr/>
          <p:nvPr/>
        </p:nvSpPr>
        <p:spPr>
          <a:xfrm>
            <a:off x="4788024" y="4166091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Zylinder 21"/>
          <p:cNvSpPr/>
          <p:nvPr/>
        </p:nvSpPr>
        <p:spPr>
          <a:xfrm>
            <a:off x="4211960" y="4804291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Zylinder 22"/>
          <p:cNvSpPr/>
          <p:nvPr/>
        </p:nvSpPr>
        <p:spPr>
          <a:xfrm>
            <a:off x="4760404" y="4804291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Zylinder 23"/>
          <p:cNvSpPr/>
          <p:nvPr/>
        </p:nvSpPr>
        <p:spPr>
          <a:xfrm>
            <a:off x="5931768" y="4175963"/>
            <a:ext cx="404428" cy="504056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Würfel 24"/>
          <p:cNvSpPr/>
          <p:nvPr/>
        </p:nvSpPr>
        <p:spPr>
          <a:xfrm>
            <a:off x="5787752" y="3347871"/>
            <a:ext cx="540060" cy="396044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Würfel 25"/>
          <p:cNvSpPr/>
          <p:nvPr/>
        </p:nvSpPr>
        <p:spPr>
          <a:xfrm>
            <a:off x="6408204" y="3341183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Würfel 26"/>
          <p:cNvSpPr/>
          <p:nvPr/>
        </p:nvSpPr>
        <p:spPr>
          <a:xfrm>
            <a:off x="5823756" y="2862808"/>
            <a:ext cx="540060" cy="396044"/>
          </a:xfrm>
          <a:prstGeom prst="cub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Würfel 27"/>
          <p:cNvSpPr/>
          <p:nvPr/>
        </p:nvSpPr>
        <p:spPr>
          <a:xfrm>
            <a:off x="6408204" y="2862808"/>
            <a:ext cx="540060" cy="396044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Zylinder 28"/>
          <p:cNvSpPr/>
          <p:nvPr/>
        </p:nvSpPr>
        <p:spPr>
          <a:xfrm>
            <a:off x="6507832" y="4175963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Zylinder 29"/>
          <p:cNvSpPr/>
          <p:nvPr/>
        </p:nvSpPr>
        <p:spPr>
          <a:xfrm>
            <a:off x="5931768" y="4814163"/>
            <a:ext cx="404428" cy="504056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Zylinder 30"/>
          <p:cNvSpPr/>
          <p:nvPr/>
        </p:nvSpPr>
        <p:spPr>
          <a:xfrm>
            <a:off x="6480212" y="4814163"/>
            <a:ext cx="404428" cy="504056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644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156176" y="2417760"/>
            <a:ext cx="1440160" cy="28114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S</a:t>
            </a:r>
          </a:p>
          <a:p>
            <a:pPr algn="r"/>
            <a:r>
              <a:rPr lang="de-DE" dirty="0" smtClean="0"/>
              <a:t>L</a:t>
            </a:r>
          </a:p>
          <a:p>
            <a:pPr algn="r"/>
            <a:r>
              <a:rPr lang="de-DE" dirty="0"/>
              <a:t>A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95536" y="2636912"/>
            <a:ext cx="1945884" cy="208823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 smtClean="0"/>
              <a:t>Self</a:t>
            </a:r>
            <a:r>
              <a:rPr lang="de-DE" dirty="0" smtClean="0"/>
              <a:t>-</a:t>
            </a:r>
            <a:br>
              <a:rPr lang="de-DE" dirty="0" smtClean="0"/>
            </a:b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4000089" cy="338554"/>
          </a:xfrm>
        </p:spPr>
        <p:txBody>
          <a:bodyPr/>
          <a:lstStyle/>
          <a:p>
            <a:r>
              <a:rPr lang="de-DE" dirty="0" smtClean="0"/>
              <a:t>Kernelemente des </a:t>
            </a:r>
            <a:r>
              <a:rPr lang="de-DE" dirty="0" err="1" smtClean="0"/>
              <a:t>Cloud</a:t>
            </a:r>
            <a:r>
              <a:rPr lang="de-DE" dirty="0" smtClean="0"/>
              <a:t> Computing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411760" y="5301208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Infrastruktur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411760" y="4797152"/>
            <a:ext cx="3600400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Hypervisor</a:t>
            </a:r>
            <a:r>
              <a:rPr lang="de-DE" dirty="0" smtClean="0"/>
              <a:t> (Mini OS)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411760" y="407707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Virtualisierung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411760" y="335699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Plattform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2411760" y="263691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Komponente, Dienst, Anwendung</a:t>
            </a:r>
            <a:endParaRPr lang="de-DE" dirty="0"/>
          </a:p>
        </p:txBody>
      </p:sp>
      <p:sp>
        <p:nvSpPr>
          <p:cNvPr id="22" name="Abgerundetes Rechteck 21"/>
          <p:cNvSpPr/>
          <p:nvPr/>
        </p:nvSpPr>
        <p:spPr>
          <a:xfrm>
            <a:off x="2411760" y="191683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Lastverteilung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2941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156176" y="2417760"/>
            <a:ext cx="1440160" cy="28114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S</a:t>
            </a:r>
          </a:p>
          <a:p>
            <a:pPr algn="r"/>
            <a:r>
              <a:rPr lang="de-DE" dirty="0" smtClean="0"/>
              <a:t>L</a:t>
            </a:r>
          </a:p>
          <a:p>
            <a:pPr algn="r"/>
            <a:r>
              <a:rPr lang="de-DE" dirty="0"/>
              <a:t>A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95536" y="2636912"/>
            <a:ext cx="1945884" cy="208823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 smtClean="0"/>
              <a:t>Self</a:t>
            </a:r>
            <a:r>
              <a:rPr lang="de-DE" dirty="0" smtClean="0"/>
              <a:t>-</a:t>
            </a:r>
            <a:br>
              <a:rPr lang="de-DE" dirty="0" smtClean="0"/>
            </a:b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4000089" cy="338554"/>
          </a:xfrm>
        </p:spPr>
        <p:txBody>
          <a:bodyPr/>
          <a:lstStyle/>
          <a:p>
            <a:r>
              <a:rPr lang="de-DE" dirty="0" smtClean="0"/>
              <a:t>Kernelemente des </a:t>
            </a:r>
            <a:r>
              <a:rPr lang="de-DE" dirty="0" err="1" smtClean="0"/>
              <a:t>Cloud</a:t>
            </a:r>
            <a:r>
              <a:rPr lang="de-DE" dirty="0" smtClean="0"/>
              <a:t> Computing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411760" y="5301208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Infrastruktur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411760" y="4797152"/>
            <a:ext cx="3600400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Hypervisor</a:t>
            </a:r>
            <a:r>
              <a:rPr lang="de-DE" dirty="0" smtClean="0"/>
              <a:t> (Mini OS)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411760" y="407707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Virtualisierung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411760" y="335699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Plattform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2411760" y="263691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Komponente, Dienst, Anwendung</a:t>
            </a:r>
            <a:endParaRPr lang="de-DE" dirty="0"/>
          </a:p>
        </p:txBody>
      </p:sp>
      <p:sp>
        <p:nvSpPr>
          <p:cNvPr id="22" name="Abgerundetes Rechteck 21"/>
          <p:cNvSpPr/>
          <p:nvPr/>
        </p:nvSpPr>
        <p:spPr>
          <a:xfrm>
            <a:off x="2411760" y="191683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Lastverteilung</a:t>
            </a:r>
            <a:endParaRPr lang="de-DE" dirty="0"/>
          </a:p>
        </p:txBody>
      </p:sp>
      <p:sp>
        <p:nvSpPr>
          <p:cNvPr id="14" name="Wolkenförmige Legende 13"/>
          <p:cNvSpPr/>
          <p:nvPr/>
        </p:nvSpPr>
        <p:spPr>
          <a:xfrm>
            <a:off x="325196" y="908720"/>
            <a:ext cx="2016224" cy="1008112"/>
          </a:xfrm>
          <a:prstGeom prst="cloudCallout">
            <a:avLst>
              <a:gd name="adj1" fmla="val 12831"/>
              <a:gd name="adj2" fmla="val 103644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Steuerung durch den Anwender</a:t>
            </a:r>
            <a:endParaRPr lang="de-DE" sz="1200" dirty="0"/>
          </a:p>
        </p:txBody>
      </p:sp>
      <p:sp>
        <p:nvSpPr>
          <p:cNvPr id="19" name="Wolkenförmige Legende 18"/>
          <p:cNvSpPr/>
          <p:nvPr/>
        </p:nvSpPr>
        <p:spPr>
          <a:xfrm>
            <a:off x="4932040" y="692696"/>
            <a:ext cx="2016224" cy="1008112"/>
          </a:xfrm>
          <a:prstGeom prst="cloudCallout">
            <a:avLst>
              <a:gd name="adj1" fmla="val -35327"/>
              <a:gd name="adj2" fmla="val 8307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Verteilung der Anfragen</a:t>
            </a:r>
            <a:endParaRPr lang="de-DE" sz="1200" dirty="0"/>
          </a:p>
        </p:txBody>
      </p:sp>
      <p:sp>
        <p:nvSpPr>
          <p:cNvPr id="20" name="Wolkenförmige Legende 19"/>
          <p:cNvSpPr/>
          <p:nvPr/>
        </p:nvSpPr>
        <p:spPr>
          <a:xfrm>
            <a:off x="7020272" y="5373216"/>
            <a:ext cx="1872208" cy="1008112"/>
          </a:xfrm>
          <a:prstGeom prst="cloudCallout">
            <a:avLst>
              <a:gd name="adj1" fmla="val -17560"/>
              <a:gd name="adj2" fmla="val -96466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Steuerung und Überwachung</a:t>
            </a:r>
            <a:endParaRPr lang="de-DE" sz="1200" dirty="0"/>
          </a:p>
        </p:txBody>
      </p:sp>
    </p:spTree>
    <p:extLst>
      <p:ext uri="{BB962C8B-B14F-4D97-AF65-F5344CB8AC3E}">
        <p14:creationId xmlns="" xmlns:p14="http://schemas.microsoft.com/office/powerpoint/2010/main" val="20934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156176" y="2417760"/>
            <a:ext cx="1440160" cy="28114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S</a:t>
            </a:r>
          </a:p>
          <a:p>
            <a:pPr algn="r"/>
            <a:r>
              <a:rPr lang="de-DE" dirty="0" smtClean="0"/>
              <a:t>L</a:t>
            </a:r>
          </a:p>
          <a:p>
            <a:pPr algn="r"/>
            <a:r>
              <a:rPr lang="de-DE" dirty="0"/>
              <a:t>A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95536" y="2636912"/>
            <a:ext cx="1945884" cy="208823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 smtClean="0"/>
              <a:t>Self</a:t>
            </a:r>
            <a:r>
              <a:rPr lang="de-DE" dirty="0" smtClean="0"/>
              <a:t>-</a:t>
            </a:r>
            <a:br>
              <a:rPr lang="de-DE" dirty="0" smtClean="0"/>
            </a:b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4000089" cy="338554"/>
          </a:xfrm>
        </p:spPr>
        <p:txBody>
          <a:bodyPr/>
          <a:lstStyle/>
          <a:p>
            <a:r>
              <a:rPr lang="de-DE" dirty="0" smtClean="0"/>
              <a:t>Kernelemente des </a:t>
            </a:r>
            <a:r>
              <a:rPr lang="de-DE" dirty="0" err="1" smtClean="0"/>
              <a:t>Cloud</a:t>
            </a:r>
            <a:r>
              <a:rPr lang="de-DE" dirty="0" smtClean="0"/>
              <a:t> Computing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411760" y="5301208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Infrastruktur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411760" y="4797152"/>
            <a:ext cx="3600400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Hypervisor</a:t>
            </a:r>
            <a:r>
              <a:rPr lang="de-DE" dirty="0" smtClean="0"/>
              <a:t> (Mini OS)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411760" y="407707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Virtualisierung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411760" y="335699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Plattform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2411760" y="263691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Komponente, Dienst, Anwendung</a:t>
            </a:r>
            <a:endParaRPr lang="de-DE" dirty="0"/>
          </a:p>
        </p:txBody>
      </p:sp>
      <p:sp>
        <p:nvSpPr>
          <p:cNvPr id="22" name="Abgerundetes Rechteck 21"/>
          <p:cNvSpPr/>
          <p:nvPr/>
        </p:nvSpPr>
        <p:spPr>
          <a:xfrm>
            <a:off x="2411760" y="191683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Lastverteilung</a:t>
            </a:r>
            <a:endParaRPr lang="de-DE" dirty="0"/>
          </a:p>
        </p:txBody>
      </p:sp>
      <p:sp>
        <p:nvSpPr>
          <p:cNvPr id="14" name="Wolkenförmige Legende 13"/>
          <p:cNvSpPr/>
          <p:nvPr/>
        </p:nvSpPr>
        <p:spPr>
          <a:xfrm>
            <a:off x="325196" y="908720"/>
            <a:ext cx="2016224" cy="1008112"/>
          </a:xfrm>
          <a:prstGeom prst="cloudCallout">
            <a:avLst>
              <a:gd name="adj1" fmla="val 12831"/>
              <a:gd name="adj2" fmla="val 103644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Steuerung durch den Anwender</a:t>
            </a:r>
            <a:endParaRPr lang="de-DE" sz="1200" dirty="0"/>
          </a:p>
        </p:txBody>
      </p:sp>
      <p:sp>
        <p:nvSpPr>
          <p:cNvPr id="19" name="Wolkenförmige Legende 18"/>
          <p:cNvSpPr/>
          <p:nvPr/>
        </p:nvSpPr>
        <p:spPr>
          <a:xfrm>
            <a:off x="4932040" y="692696"/>
            <a:ext cx="2016224" cy="1008112"/>
          </a:xfrm>
          <a:prstGeom prst="cloudCallout">
            <a:avLst>
              <a:gd name="adj1" fmla="val -35327"/>
              <a:gd name="adj2" fmla="val 8307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Verteilung der Anfragen</a:t>
            </a:r>
            <a:endParaRPr lang="de-DE" sz="1200" dirty="0"/>
          </a:p>
        </p:txBody>
      </p:sp>
      <p:sp>
        <p:nvSpPr>
          <p:cNvPr id="20" name="Wolkenförmige Legende 19"/>
          <p:cNvSpPr/>
          <p:nvPr/>
        </p:nvSpPr>
        <p:spPr>
          <a:xfrm>
            <a:off x="7020272" y="5373216"/>
            <a:ext cx="1872208" cy="1008112"/>
          </a:xfrm>
          <a:prstGeom prst="cloudCallout">
            <a:avLst>
              <a:gd name="adj1" fmla="val -17560"/>
              <a:gd name="adj2" fmla="val -96466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Steuerung und Überwachung</a:t>
            </a:r>
            <a:endParaRPr lang="de-DE" sz="1200" dirty="0"/>
          </a:p>
        </p:txBody>
      </p:sp>
      <p:sp>
        <p:nvSpPr>
          <p:cNvPr id="21" name="Rechteck 20"/>
          <p:cNvSpPr/>
          <p:nvPr/>
        </p:nvSpPr>
        <p:spPr>
          <a:xfrm>
            <a:off x="1259632" y="2852936"/>
            <a:ext cx="1008112" cy="154817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Auto-</a:t>
            </a:r>
          </a:p>
          <a:p>
            <a:pPr algn="ctr"/>
            <a:r>
              <a:rPr lang="de-DE" dirty="0" err="1" smtClean="0"/>
              <a:t>mati</a:t>
            </a:r>
            <a:r>
              <a:rPr lang="de-DE" dirty="0" smtClean="0"/>
              <a:t>-</a:t>
            </a:r>
          </a:p>
          <a:p>
            <a:pPr algn="ctr"/>
            <a:r>
              <a:rPr lang="de-DE" dirty="0" err="1" smtClean="0"/>
              <a:t>sierung</a:t>
            </a:r>
            <a:endParaRPr 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6228184" y="3068960"/>
            <a:ext cx="1008112" cy="187220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Auto-</a:t>
            </a:r>
          </a:p>
          <a:p>
            <a:pPr algn="ctr"/>
            <a:r>
              <a:rPr lang="de-DE" dirty="0" err="1" smtClean="0"/>
              <a:t>mati</a:t>
            </a:r>
            <a:r>
              <a:rPr lang="de-DE" dirty="0" smtClean="0"/>
              <a:t>-</a:t>
            </a:r>
          </a:p>
          <a:p>
            <a:pPr algn="ctr"/>
            <a:r>
              <a:rPr lang="de-DE" dirty="0" err="1" smtClean="0"/>
              <a:t>sierung</a:t>
            </a:r>
            <a:endParaRPr lang="de-DE" dirty="0" smtClean="0"/>
          </a:p>
        </p:txBody>
      </p:sp>
      <p:sp>
        <p:nvSpPr>
          <p:cNvPr id="26" name="Abgerundetes Rechteck 25"/>
          <p:cNvSpPr/>
          <p:nvPr/>
        </p:nvSpPr>
        <p:spPr>
          <a:xfrm>
            <a:off x="2411760" y="2852936"/>
            <a:ext cx="1764196" cy="1548172"/>
          </a:xfrm>
          <a:prstGeom prst="roundRect">
            <a:avLst/>
          </a:prstGeom>
          <a:solidFill>
            <a:schemeClr val="accent5">
              <a:alpha val="8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Bereitstellung</a:t>
            </a:r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2447764" y="1916832"/>
            <a:ext cx="3528392" cy="720080"/>
          </a:xfrm>
          <a:prstGeom prst="roundRect">
            <a:avLst/>
          </a:prstGeom>
          <a:solidFill>
            <a:schemeClr val="accent5">
              <a:alpha val="8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Skalierung, Parallelisierung</a:t>
            </a:r>
            <a:endParaRPr lang="de-DE" dirty="0"/>
          </a:p>
        </p:txBody>
      </p:sp>
      <p:sp>
        <p:nvSpPr>
          <p:cNvPr id="28" name="Abgerundetes Rechteck 27"/>
          <p:cNvSpPr/>
          <p:nvPr/>
        </p:nvSpPr>
        <p:spPr>
          <a:xfrm>
            <a:off x="4247964" y="2852936"/>
            <a:ext cx="1764196" cy="1548172"/>
          </a:xfrm>
          <a:prstGeom prst="roundRect">
            <a:avLst/>
          </a:prstGeom>
          <a:solidFill>
            <a:schemeClr val="accent5">
              <a:alpha val="8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Harmoni-sierung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0404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156176" y="2417760"/>
            <a:ext cx="1440160" cy="281144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i="1" dirty="0" smtClean="0">
                <a:solidFill>
                  <a:schemeClr val="bg1"/>
                </a:solidFill>
              </a:rPr>
              <a:t>Hobbit</a:t>
            </a:r>
          </a:p>
          <a:p>
            <a:r>
              <a:rPr lang="de-DE" sz="1600" i="1" dirty="0" err="1" smtClean="0">
                <a:solidFill>
                  <a:schemeClr val="bg1"/>
                </a:solidFill>
              </a:rPr>
              <a:t>Nagios</a:t>
            </a:r>
            <a:endParaRPr lang="de-DE" sz="1600" i="1" dirty="0" smtClean="0">
              <a:solidFill>
                <a:schemeClr val="bg1"/>
              </a:solidFill>
            </a:endParaRPr>
          </a:p>
          <a:p>
            <a:r>
              <a:rPr lang="de-DE" sz="1600" i="1" dirty="0" smtClean="0">
                <a:solidFill>
                  <a:schemeClr val="bg1"/>
                </a:solidFill>
              </a:rPr>
              <a:t>…</a:t>
            </a:r>
          </a:p>
          <a:p>
            <a:r>
              <a:rPr lang="de-DE" sz="1600" i="1" dirty="0" err="1" smtClean="0">
                <a:solidFill>
                  <a:schemeClr val="bg1"/>
                </a:solidFill>
              </a:rPr>
              <a:t>Complex</a:t>
            </a:r>
            <a:r>
              <a:rPr lang="de-DE" sz="1600" i="1" dirty="0" smtClean="0">
                <a:solidFill>
                  <a:schemeClr val="bg1"/>
                </a:solidFill>
              </a:rPr>
              <a:t/>
            </a:r>
            <a:br>
              <a:rPr lang="de-DE" sz="1600" i="1" dirty="0" smtClean="0">
                <a:solidFill>
                  <a:schemeClr val="bg1"/>
                </a:solidFill>
              </a:rPr>
            </a:br>
            <a:r>
              <a:rPr lang="de-DE" sz="1600" i="1" dirty="0" smtClean="0">
                <a:solidFill>
                  <a:schemeClr val="bg1"/>
                </a:solidFill>
              </a:rPr>
              <a:t>Event</a:t>
            </a:r>
            <a:br>
              <a:rPr lang="de-DE" sz="1600" i="1" dirty="0" smtClean="0">
                <a:solidFill>
                  <a:schemeClr val="bg1"/>
                </a:solidFill>
              </a:rPr>
            </a:br>
            <a:r>
              <a:rPr lang="de-DE" sz="1600" i="1" dirty="0" smtClean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95536" y="2636912"/>
            <a:ext cx="1945884" cy="2088233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i="1" dirty="0" smtClean="0">
                <a:solidFill>
                  <a:schemeClr val="bg1"/>
                </a:solidFill>
              </a:rPr>
              <a:t>Puppet,</a:t>
            </a:r>
          </a:p>
          <a:p>
            <a:r>
              <a:rPr lang="de-DE" sz="1600" i="1" dirty="0" err="1" smtClean="0">
                <a:solidFill>
                  <a:schemeClr val="bg1"/>
                </a:solidFill>
              </a:rPr>
              <a:t>Opscode</a:t>
            </a:r>
            <a:r>
              <a:rPr lang="de-DE" sz="1600" i="1" dirty="0" smtClean="0">
                <a:solidFill>
                  <a:schemeClr val="bg1"/>
                </a:solidFill>
              </a:rPr>
              <a:t> Chef</a:t>
            </a:r>
          </a:p>
          <a:p>
            <a:r>
              <a:rPr lang="de-DE" sz="1600" i="1" dirty="0" err="1" smtClean="0">
                <a:solidFill>
                  <a:schemeClr val="bg1"/>
                </a:solidFill>
              </a:rPr>
              <a:t>Cfengine</a:t>
            </a:r>
            <a:endParaRPr lang="de-DE" sz="1600" i="1" dirty="0" smtClean="0">
              <a:solidFill>
                <a:schemeClr val="bg1"/>
              </a:solidFill>
            </a:endParaRPr>
          </a:p>
          <a:p>
            <a:r>
              <a:rPr lang="de-DE" sz="1600" i="1" dirty="0" err="1" smtClean="0">
                <a:solidFill>
                  <a:schemeClr val="bg1"/>
                </a:solidFill>
              </a:rPr>
              <a:t>ControlTier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4523757" cy="338554"/>
          </a:xfrm>
        </p:spPr>
        <p:txBody>
          <a:bodyPr/>
          <a:lstStyle/>
          <a:p>
            <a:r>
              <a:rPr lang="de-DE" dirty="0" smtClean="0"/>
              <a:t>Werkzeuge für die Realisierung der </a:t>
            </a:r>
            <a:r>
              <a:rPr lang="de-DE" dirty="0" err="1" smtClean="0"/>
              <a:t>Cloud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411760" y="5301208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Infrastruktur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411760" y="4797152"/>
            <a:ext cx="3600400" cy="432048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i="1" dirty="0" err="1" smtClean="0">
                <a:solidFill>
                  <a:schemeClr val="bg1"/>
                </a:solidFill>
              </a:rPr>
              <a:t>Xen</a:t>
            </a:r>
            <a:r>
              <a:rPr lang="de-DE" i="1" dirty="0" smtClean="0">
                <a:solidFill>
                  <a:schemeClr val="bg1"/>
                </a:solidFill>
              </a:rPr>
              <a:t>, …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411760" y="4077072"/>
            <a:ext cx="3600400" cy="648072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i="1" dirty="0" err="1" smtClean="0">
                <a:solidFill>
                  <a:schemeClr val="bg1"/>
                </a:solidFill>
              </a:rPr>
              <a:t>VMWare</a:t>
            </a:r>
            <a:r>
              <a:rPr lang="de-DE" i="1" dirty="0" smtClean="0">
                <a:solidFill>
                  <a:schemeClr val="bg1"/>
                </a:solidFill>
              </a:rPr>
              <a:t>, Cobbler, Kickstart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411760" y="3356992"/>
            <a:ext cx="3600400" cy="648072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i="1" dirty="0" err="1" smtClean="0">
                <a:solidFill>
                  <a:schemeClr val="bg1"/>
                </a:solidFill>
              </a:rPr>
              <a:t>CloudFoundry</a:t>
            </a:r>
            <a:r>
              <a:rPr lang="de-DE" i="1" dirty="0" smtClean="0">
                <a:solidFill>
                  <a:schemeClr val="bg1"/>
                </a:solidFill>
              </a:rPr>
              <a:t>, </a:t>
            </a:r>
            <a:r>
              <a:rPr lang="de-DE" i="1" dirty="0" err="1" smtClean="0">
                <a:solidFill>
                  <a:schemeClr val="bg1"/>
                </a:solidFill>
              </a:rPr>
              <a:t>JBoss</a:t>
            </a:r>
            <a:r>
              <a:rPr lang="de-DE" i="1" dirty="0" smtClean="0">
                <a:solidFill>
                  <a:schemeClr val="bg1"/>
                </a:solidFill>
              </a:rPr>
              <a:t>, Windows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411760" y="2636912"/>
            <a:ext cx="3600400" cy="648072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bg1"/>
                </a:solidFill>
              </a:rPr>
              <a:t>MySQL, </a:t>
            </a:r>
            <a:r>
              <a:rPr lang="de-DE" i="1" dirty="0" err="1" smtClean="0">
                <a:solidFill>
                  <a:schemeClr val="bg1"/>
                </a:solidFill>
              </a:rPr>
              <a:t>MongoDB</a:t>
            </a:r>
            <a:r>
              <a:rPr lang="de-DE" i="1" dirty="0" smtClean="0">
                <a:solidFill>
                  <a:schemeClr val="bg1"/>
                </a:solidFill>
              </a:rPr>
              <a:t>, SharePoint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2411760" y="191683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Lastverteilung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1360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156176" y="2417760"/>
            <a:ext cx="1440160" cy="281144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i="1" dirty="0" smtClean="0">
                <a:solidFill>
                  <a:schemeClr val="bg1"/>
                </a:solidFill>
              </a:rPr>
              <a:t>Foreman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95536" y="2636912"/>
            <a:ext cx="1945884" cy="2088233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4517730" cy="338554"/>
          </a:xfrm>
        </p:spPr>
        <p:txBody>
          <a:bodyPr/>
          <a:lstStyle/>
          <a:p>
            <a:r>
              <a:rPr lang="de-DE" dirty="0" smtClean="0"/>
              <a:t>Was betrachten wir in diesem Workshop?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411760" y="5301208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Infrastruktur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411760" y="4797152"/>
            <a:ext cx="3600400" cy="432048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411760" y="4077072"/>
            <a:ext cx="3600400" cy="648072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i="1" dirty="0" err="1" smtClean="0">
                <a:solidFill>
                  <a:schemeClr val="bg1"/>
                </a:solidFill>
              </a:rPr>
              <a:t>VMWare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411760" y="3356992"/>
            <a:ext cx="3600400" cy="648072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bg1"/>
                </a:solidFill>
              </a:rPr>
              <a:t>JVM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411760" y="2636912"/>
            <a:ext cx="3600400" cy="648072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bg1"/>
                </a:solidFill>
              </a:rPr>
              <a:t>MySQL, </a:t>
            </a:r>
            <a:r>
              <a:rPr lang="de-DE" i="1" dirty="0" err="1" smtClean="0">
                <a:solidFill>
                  <a:schemeClr val="bg1"/>
                </a:solidFill>
              </a:rPr>
              <a:t>MongoDB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2411760" y="1916832"/>
            <a:ext cx="3600400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nginx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1360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Workshop 1</a:t>
            </a:r>
          </a:p>
          <a:p>
            <a:pPr lvl="1"/>
            <a:r>
              <a:rPr lang="de-DE" dirty="0" smtClean="0"/>
              <a:t>Vorstellung, Erwartungshaltung</a:t>
            </a:r>
          </a:p>
          <a:p>
            <a:pPr lvl="1"/>
            <a:r>
              <a:rPr lang="de-DE" dirty="0" smtClean="0"/>
              <a:t>Einführung und Übersicht </a:t>
            </a:r>
            <a:r>
              <a:rPr lang="de-DE" dirty="0" err="1" smtClean="0"/>
              <a:t>Cloud</a:t>
            </a:r>
            <a:r>
              <a:rPr lang="de-DE" dirty="0" smtClean="0"/>
              <a:t> Computing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Workshop 2</a:t>
            </a:r>
          </a:p>
          <a:p>
            <a:pPr lvl="1"/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Einarbeitung Play!</a:t>
            </a:r>
            <a:br>
              <a:rPr lang="de-DE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Aufgabe 1</a:t>
            </a:r>
            <a:br>
              <a:rPr lang="de-DE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Aufgabe 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  <a:p>
            <a:pPr lvl="1"/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Responsiveness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Aktoren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/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Async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-Verarbeitung</a:t>
            </a:r>
          </a:p>
          <a:p>
            <a:pPr lvl="1"/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Integration als Beispiel 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verteilte Datenhaltung, etc. (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CloudBees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)</a:t>
            </a:r>
          </a:p>
          <a:p>
            <a:pPr lvl="1"/>
            <a:endParaRPr lang="de-DE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Workshop 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</a:p>
          <a:p>
            <a:pPr lvl="1"/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Aktoren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de-DE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Aufgabe 3</a:t>
            </a:r>
          </a:p>
          <a:p>
            <a:pPr lvl="1"/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Paketierung</a:t>
            </a:r>
          </a:p>
          <a:p>
            <a:pPr lvl="1"/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Lastverteilung</a:t>
            </a:r>
          </a:p>
          <a:p>
            <a:pPr lvl="1"/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im Großen 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Heroku</a:t>
            </a:r>
            <a:endParaRPr lang="de-DE" dirty="0" smtClean="0">
              <a:solidFill>
                <a:schemeClr val="bg2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Fragen, 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Diskussion</a:t>
            </a:r>
            <a:endParaRPr lang="de-DE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0" y="430122"/>
            <a:ext cx="1206054" cy="338554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Womit nutze ich die Anwendung? </a:t>
            </a:r>
            <a:r>
              <a:rPr lang="de-DE" dirty="0" smtClean="0">
                <a:sym typeface="Wingdings" pitchFamily="2" charset="2"/>
              </a:rPr>
              <a:t> Was bedeutet das?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Wie muss die Anwendung skalieren? </a:t>
            </a:r>
            <a:r>
              <a:rPr lang="de-DE" dirty="0" smtClean="0">
                <a:sym typeface="Wingdings" pitchFamily="2" charset="2"/>
              </a:rPr>
              <a:t> Was bedeutet das?</a:t>
            </a:r>
          </a:p>
          <a:p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Wie erfolgt die Datenhaltung?  Was bedeutet das?</a:t>
            </a:r>
          </a:p>
          <a:p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Wie erfolgt die Bereitstellung?  Was bedeutet das?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5829307" cy="338554"/>
          </a:xfrm>
        </p:spPr>
        <p:txBody>
          <a:bodyPr/>
          <a:lstStyle/>
          <a:p>
            <a:r>
              <a:rPr lang="de-DE" dirty="0" smtClean="0"/>
              <a:t>Wie muss eine Architektur für einen </a:t>
            </a:r>
            <a:r>
              <a:rPr lang="de-DE" dirty="0" err="1" smtClean="0"/>
              <a:t>Doodle</a:t>
            </a:r>
            <a:r>
              <a:rPr lang="de-DE" dirty="0" smtClean="0"/>
              <a:t> aussehen?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888750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Axel Irriger | Andy </a:t>
            </a:r>
            <a:r>
              <a:rPr lang="de-DE" dirty="0" err="1"/>
              <a:t>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" y="430122"/>
            <a:ext cx="3021744" cy="338554"/>
          </a:xfrm>
        </p:spPr>
        <p:txBody>
          <a:bodyPr/>
          <a:lstStyle/>
          <a:p>
            <a:r>
              <a:rPr lang="de-DE" dirty="0" smtClean="0"/>
              <a:t>Womit arbeiten wir heute?</a:t>
            </a:r>
            <a:endParaRPr lang="de-D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833" y="404664"/>
            <a:ext cx="251373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909763"/>
            <a:ext cx="88487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404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0" y="430122"/>
            <a:ext cx="2343353" cy="338554"/>
          </a:xfrm>
        </p:spPr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Typesafe-Stack</a:t>
            </a:r>
            <a:endParaRPr lang="de-D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196752"/>
            <a:ext cx="221932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bgerundetes Rechteck 9"/>
          <p:cNvSpPr/>
          <p:nvPr/>
        </p:nvSpPr>
        <p:spPr>
          <a:xfrm>
            <a:off x="2339752" y="1628800"/>
            <a:ext cx="3384376" cy="64807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Play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339752" y="2420888"/>
            <a:ext cx="3384376" cy="64807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Akka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339752" y="3284984"/>
            <a:ext cx="3384376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Scala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339752" y="4077072"/>
            <a:ext cx="3384376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Java Virtual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>
            <a:off x="1907704" y="1628800"/>
            <a:ext cx="189735" cy="144016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683568" y="213285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000000"/>
                </a:solidFill>
              </a:rPr>
              <a:t>Fokus</a:t>
            </a:r>
          </a:p>
        </p:txBody>
      </p:sp>
      <p:pic>
        <p:nvPicPr>
          <p:cNvPr id="1026" name="Picture 2" descr="Typesaf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6672"/>
            <a:ext cx="1876425" cy="447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648473" y="6453338"/>
            <a:ext cx="3723728" cy="365125"/>
          </a:xfrm>
        </p:spPr>
        <p:txBody>
          <a:bodyPr/>
          <a:lstStyle/>
          <a:p>
            <a:r>
              <a:rPr lang="de-DE" dirty="0"/>
              <a:t>Axel Irriger | Andy </a:t>
            </a:r>
            <a:r>
              <a:rPr lang="de-DE" dirty="0" err="1"/>
              <a:t>Scherzinger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9683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20.09.2012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0" y="430122"/>
            <a:ext cx="2542958" cy="338554"/>
          </a:xfrm>
        </p:spPr>
        <p:txBody>
          <a:bodyPr/>
          <a:lstStyle/>
          <a:p>
            <a:r>
              <a:rPr lang="de-DE" dirty="0"/>
              <a:t>Das Play!-Framework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4"/>
          </p:nvPr>
        </p:nvSpPr>
        <p:spPr>
          <a:xfrm>
            <a:off x="4211960" y="1436400"/>
            <a:ext cx="4021232" cy="4622400"/>
          </a:xfrm>
        </p:spPr>
        <p:txBody>
          <a:bodyPr/>
          <a:lstStyle/>
          <a:p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err="1" smtClean="0"/>
              <a:t>play</a:t>
            </a:r>
            <a:r>
              <a:rPr lang="de-DE" b="1" dirty="0" smtClean="0"/>
              <a:t> </a:t>
            </a:r>
            <a:r>
              <a:rPr lang="de-DE" b="1" dirty="0" err="1" smtClean="0"/>
              <a:t>new</a:t>
            </a:r>
            <a:endParaRPr lang="de-DE" b="1" dirty="0" smtClean="0"/>
          </a:p>
          <a:p>
            <a:r>
              <a:rPr lang="de-DE" b="1" dirty="0" err="1" smtClean="0"/>
              <a:t>play</a:t>
            </a:r>
            <a:r>
              <a:rPr lang="de-DE" b="1" dirty="0" smtClean="0"/>
              <a:t> </a:t>
            </a:r>
            <a:r>
              <a:rPr lang="de-DE" b="1" dirty="0" err="1" smtClean="0"/>
              <a:t>run</a:t>
            </a:r>
            <a:endParaRPr lang="de-DE" b="1" dirty="0" smtClean="0"/>
          </a:p>
          <a:p>
            <a:endParaRPr lang="de-DE" b="1" dirty="0"/>
          </a:p>
          <a:p>
            <a:r>
              <a:rPr lang="de-DE" dirty="0" smtClean="0"/>
              <a:t>Einheitliches Projekt-Layout</a:t>
            </a:r>
          </a:p>
          <a:p>
            <a:endParaRPr lang="de-DE" dirty="0" smtClean="0"/>
          </a:p>
          <a:p>
            <a:r>
              <a:rPr lang="de-DE" dirty="0" smtClean="0"/>
              <a:t>Kurze </a:t>
            </a:r>
            <a:r>
              <a:rPr lang="de-DE" dirty="0" err="1" smtClean="0"/>
              <a:t>Roundtrip</a:t>
            </a:r>
            <a:r>
              <a:rPr lang="de-DE" dirty="0" smtClean="0"/>
              <a:t>-Zyklen (automatische Übernahme von Code-Änderungen)</a:t>
            </a:r>
          </a:p>
        </p:txBody>
      </p:sp>
      <p:pic>
        <p:nvPicPr>
          <p:cNvPr id="23" name="Picture 5" descr="http://www.playframework.org/assets/images/logos/norm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2656"/>
            <a:ext cx="2232248" cy="74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" t="13881" r="85440" b="33017"/>
          <a:stretch/>
        </p:blipFill>
        <p:spPr bwMode="auto">
          <a:xfrm>
            <a:off x="539552" y="1556792"/>
            <a:ext cx="2152650" cy="4552157"/>
          </a:xfrm>
          <a:prstGeom prst="rect">
            <a:avLst/>
          </a:prstGeom>
          <a:noFill/>
          <a:ln>
            <a:noFill/>
          </a:ln>
          <a:effectLst>
            <a:outerShdw blurRad="127000" dist="50800" dir="2700000" algn="ctr" rotWithShape="0">
              <a:schemeClr val="tx1">
                <a:alpha val="58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2677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" t="13881" r="85440" b="33017"/>
          <a:stretch/>
        </p:blipFill>
        <p:spPr bwMode="auto">
          <a:xfrm>
            <a:off x="539552" y="1556792"/>
            <a:ext cx="2152650" cy="4552157"/>
          </a:xfrm>
          <a:prstGeom prst="rect">
            <a:avLst/>
          </a:prstGeom>
          <a:noFill/>
          <a:ln>
            <a:noFill/>
          </a:ln>
          <a:effectLst>
            <a:outerShdw blurRad="127000" dist="50800" dir="2700000" algn="ctr" rotWithShape="0">
              <a:schemeClr val="tx1">
                <a:alpha val="58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20.09.2012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0" y="430122"/>
            <a:ext cx="2087706" cy="338554"/>
          </a:xfrm>
        </p:spPr>
        <p:txBody>
          <a:bodyPr/>
          <a:lstStyle/>
          <a:p>
            <a:r>
              <a:rPr lang="de-DE" dirty="0" smtClean="0"/>
              <a:t>Ein Play!-Projekt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539552" y="1723668"/>
            <a:ext cx="7776864" cy="3600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35000">
                <a:schemeClr val="accent1">
                  <a:lumMod val="40000"/>
                  <a:lumOff val="60000"/>
                  <a:alpha val="40000"/>
                </a:schemeClr>
              </a:gs>
              <a:gs pos="675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Quelltext und Test-Klassen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539552" y="2420888"/>
            <a:ext cx="7776864" cy="86409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40000"/>
                </a:schemeClr>
              </a:gs>
              <a:gs pos="35000">
                <a:schemeClr val="accent4">
                  <a:tint val="37000"/>
                  <a:satMod val="300000"/>
                  <a:alpha val="40000"/>
                </a:schemeClr>
              </a:gs>
              <a:gs pos="675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Konfiguration für </a:t>
            </a:r>
            <a:br>
              <a:rPr lang="de-DE" dirty="0" smtClean="0"/>
            </a:br>
            <a:r>
              <a:rPr lang="de-DE" dirty="0" smtClean="0"/>
              <a:t>die Applikation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539552" y="3467100"/>
            <a:ext cx="7776864" cy="10081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alpha val="40000"/>
                </a:schemeClr>
              </a:gs>
              <a:gs pos="35000">
                <a:schemeClr val="accent5">
                  <a:lumMod val="40000"/>
                  <a:lumOff val="60000"/>
                  <a:alpha val="40000"/>
                </a:schemeClr>
              </a:gs>
              <a:gs pos="675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Konfiguration für </a:t>
            </a:r>
            <a:br>
              <a:rPr lang="de-DE" dirty="0" smtClean="0"/>
            </a:br>
            <a:r>
              <a:rPr lang="de-DE" dirty="0" smtClean="0"/>
              <a:t>den </a:t>
            </a:r>
            <a:r>
              <a:rPr lang="de-DE" dirty="0" err="1" smtClean="0"/>
              <a:t>Build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539552" y="4475212"/>
            <a:ext cx="7776864" cy="118603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40000"/>
                </a:schemeClr>
              </a:gs>
              <a:gs pos="35000">
                <a:schemeClr val="accent4">
                  <a:tint val="37000"/>
                  <a:satMod val="300000"/>
                  <a:alpha val="40000"/>
                </a:schemeClr>
              </a:gs>
              <a:gs pos="675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öffentliche </a:t>
            </a:r>
            <a:br>
              <a:rPr lang="de-DE" dirty="0" smtClean="0"/>
            </a:br>
            <a:r>
              <a:rPr lang="de-DE" dirty="0" smtClean="0"/>
              <a:t>Ressourcen</a:t>
            </a:r>
            <a:endParaRPr lang="de-DE" dirty="0"/>
          </a:p>
        </p:txBody>
      </p:sp>
      <p:pic>
        <p:nvPicPr>
          <p:cNvPr id="11" name="Picture 5" descr="http://www.playframework.org/assets/images/logos/norm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2656"/>
            <a:ext cx="2232248" cy="74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81022" y="732193"/>
            <a:ext cx="146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solidFill>
                  <a:srgbClr val="000000"/>
                </a:solidFill>
              </a:rPr>
              <a:t>+ </a:t>
            </a:r>
            <a:r>
              <a:rPr lang="de-DE" sz="1200" i="1" dirty="0" err="1" smtClean="0">
                <a:solidFill>
                  <a:srgbClr val="000000"/>
                </a:solidFill>
              </a:rPr>
              <a:t>Twitter</a:t>
            </a:r>
            <a:r>
              <a:rPr lang="de-DE" sz="1200" i="1" dirty="0" smtClean="0">
                <a:solidFill>
                  <a:srgbClr val="000000"/>
                </a:solidFill>
              </a:rPr>
              <a:t> Bootstrap</a:t>
            </a:r>
          </a:p>
        </p:txBody>
      </p:sp>
    </p:spTree>
    <p:extLst>
      <p:ext uri="{BB962C8B-B14F-4D97-AF65-F5344CB8AC3E}">
        <p14:creationId xmlns:p14="http://schemas.microsoft.com/office/powerpoint/2010/main" xmlns="" val="17282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vmWare</a:t>
            </a:r>
            <a:r>
              <a:rPr lang="de-DE" dirty="0" smtClean="0"/>
              <a:t> Player</a:t>
            </a:r>
          </a:p>
          <a:p>
            <a:r>
              <a:rPr lang="de-DE" dirty="0" smtClean="0"/>
              <a:t>Installation </a:t>
            </a:r>
            <a:r>
              <a:rPr lang="de-DE" dirty="0" err="1" smtClean="0"/>
              <a:t>OpenSuse</a:t>
            </a:r>
            <a:r>
              <a:rPr lang="de-DE" dirty="0" smtClean="0"/>
              <a:t> Image</a:t>
            </a:r>
          </a:p>
          <a:p>
            <a:endParaRPr lang="de-DE" dirty="0" smtClean="0"/>
          </a:p>
          <a:p>
            <a:r>
              <a:rPr lang="de-DE" dirty="0" smtClean="0"/>
              <a:t>Startet die virtuelle Maschine</a:t>
            </a:r>
          </a:p>
          <a:p>
            <a:endParaRPr lang="de-DE" dirty="0" smtClean="0"/>
          </a:p>
          <a:p>
            <a:r>
              <a:rPr lang="de-DE" dirty="0" smtClean="0"/>
              <a:t>Öffnet ein Terminal</a:t>
            </a:r>
          </a:p>
          <a:p>
            <a:r>
              <a:rPr lang="de-DE" dirty="0" smtClean="0"/>
              <a:t>Wechsel in das Verzeichnis</a:t>
            </a:r>
            <a:br>
              <a:rPr lang="de-DE" dirty="0" smtClean="0"/>
            </a:b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home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workshop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Local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/Informatiktage2013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/>
              <a:t>Ruft auf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foreman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start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 smtClean="0"/>
          </a:p>
          <a:p>
            <a:r>
              <a:rPr lang="de-DE" dirty="0" smtClean="0"/>
              <a:t>Öffnet einen Browser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>
                <a:sym typeface="Wingdings" pitchFamily="2" charset="2"/>
                <a:hlinkClick r:id="rId2"/>
              </a:rPr>
              <a:t>http://localhost:5000</a:t>
            </a:r>
            <a:endParaRPr lang="de-DE" dirty="0" smtClean="0">
              <a:sym typeface="Wingdings" pitchFamily="2" charset="2"/>
            </a:endParaRPr>
          </a:p>
          <a:p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Ausprobieren.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3490334" cy="338554"/>
          </a:xfrm>
        </p:spPr>
        <p:txBody>
          <a:bodyPr/>
          <a:lstStyle/>
          <a:p>
            <a:r>
              <a:rPr lang="de-DE" dirty="0" smtClean="0"/>
              <a:t>Ein erster </a:t>
            </a:r>
            <a:r>
              <a:rPr lang="de-DE" smtClean="0"/>
              <a:t>Blick auf den </a:t>
            </a:r>
            <a:r>
              <a:rPr lang="de-DE" dirty="0" err="1" smtClean="0"/>
              <a:t>Doodle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18810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1619672" y="2365814"/>
            <a:ext cx="2808312" cy="2376264"/>
          </a:xfrm>
          <a:prstGeom prst="rect">
            <a:avLst/>
          </a:prstGeom>
        </p:spPr>
        <p:txBody>
          <a:bodyPr vert="horz" lIns="91440" tIns="45720" rIns="91440" bIns="45720" numCol="1" spcCol="36000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40"/>
              </a:lnSpc>
              <a:spcBef>
                <a:spcPts val="0"/>
              </a:spcBef>
              <a:buNone/>
            </a:pPr>
            <a:r>
              <a:rPr lang="de-DE" sz="1200" b="1" dirty="0" smtClean="0">
                <a:solidFill>
                  <a:srgbClr val="841439"/>
                </a:solidFill>
              </a:rPr>
              <a:t>Axel Irriger</a:t>
            </a:r>
            <a:br>
              <a:rPr lang="de-DE" sz="1200" b="1" dirty="0" smtClean="0">
                <a:solidFill>
                  <a:srgbClr val="841439"/>
                </a:solidFill>
              </a:rPr>
            </a:br>
            <a:r>
              <a:rPr lang="de-DE" sz="1200" b="1" dirty="0" smtClean="0">
                <a:solidFill>
                  <a:srgbClr val="841439"/>
                </a:solidFill>
              </a:rPr>
              <a:t>Andy Scherzinger</a:t>
            </a:r>
          </a:p>
          <a:p>
            <a:pPr marL="0" indent="0">
              <a:spcBef>
                <a:spcPts val="0"/>
              </a:spcBef>
              <a:buNone/>
            </a:pPr>
            <a:endParaRPr lang="de-DE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sz="1000" dirty="0" smtClean="0"/>
              <a:t>GB Telecommunications &amp; Media </a:t>
            </a:r>
            <a:br>
              <a:rPr lang="de-DE" sz="1000" dirty="0" smtClean="0"/>
            </a:br>
            <a:r>
              <a:rPr lang="de-DE" sz="1000" dirty="0" smtClean="0"/>
              <a:t>Lead IT Consultants</a:t>
            </a:r>
          </a:p>
          <a:p>
            <a:pPr marL="0" indent="0">
              <a:spcBef>
                <a:spcPts val="0"/>
              </a:spcBef>
              <a:buNone/>
            </a:pPr>
            <a:endParaRPr lang="de-DE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sz="1000" dirty="0" smtClean="0">
                <a:hlinkClick r:id="rId2"/>
              </a:rPr>
              <a:t>axel.irriger@msg-systems.com</a:t>
            </a: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andy.scherzinger@msg-systems.com</a:t>
            </a:r>
          </a:p>
          <a:p>
            <a:pPr marL="0" indent="0">
              <a:lnSpc>
                <a:spcPts val="1640"/>
              </a:lnSpc>
              <a:spcBef>
                <a:spcPts val="0"/>
              </a:spcBef>
              <a:buNone/>
            </a:pPr>
            <a:endParaRPr lang="de-DE" sz="1000" dirty="0"/>
          </a:p>
          <a:p>
            <a:pPr marL="0" indent="0">
              <a:lnSpc>
                <a:spcPts val="1640"/>
              </a:lnSpc>
              <a:spcBef>
                <a:spcPts val="0"/>
              </a:spcBef>
              <a:buNone/>
            </a:pPr>
            <a:r>
              <a:rPr lang="de-DE" sz="1000" dirty="0" err="1" smtClean="0"/>
              <a:t>www.msg-systems.com</a:t>
            </a:r>
            <a:endParaRPr lang="de-DE" sz="1200" dirty="0"/>
          </a:p>
        </p:txBody>
      </p:sp>
      <p:sp>
        <p:nvSpPr>
          <p:cNvPr id="7" name="Textfeld 6"/>
          <p:cNvSpPr txBox="1"/>
          <p:nvPr/>
        </p:nvSpPr>
        <p:spPr>
          <a:xfrm>
            <a:off x="1547664" y="5838069"/>
            <a:ext cx="28803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accent2"/>
                </a:solidFill>
              </a:rPr>
              <a:t>.hack .</a:t>
            </a:r>
            <a:r>
              <a:rPr lang="de-DE" sz="1200" dirty="0" err="1" smtClean="0">
                <a:solidFill>
                  <a:schemeClr val="accent2"/>
                </a:solidFill>
              </a:rPr>
              <a:t>compile</a:t>
            </a:r>
            <a:r>
              <a:rPr lang="de-DE" sz="1200" dirty="0" smtClean="0">
                <a:solidFill>
                  <a:schemeClr val="accent2"/>
                </a:solidFill>
              </a:rPr>
              <a:t> .</a:t>
            </a:r>
            <a:r>
              <a:rPr lang="de-DE" sz="1200" dirty="0" err="1" smtClean="0">
                <a:solidFill>
                  <a:schemeClr val="accent2"/>
                </a:solidFill>
              </a:rPr>
              <a:t>deploy</a:t>
            </a:r>
            <a:endParaRPr lang="de-DE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32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0" y="3429000"/>
            <a:ext cx="3701096" cy="338554"/>
          </a:xfrm>
        </p:spPr>
        <p:txBody>
          <a:bodyPr/>
          <a:lstStyle/>
          <a:p>
            <a:r>
              <a:rPr lang="de-DE" dirty="0" smtClean="0"/>
              <a:t>Vorstellung &amp; Erwartungshaltung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Wer wir sind</a:t>
            </a:r>
          </a:p>
          <a:p>
            <a:pPr lvl="1"/>
            <a:r>
              <a:rPr lang="de-DE" dirty="0" smtClean="0"/>
              <a:t>Axel Irriger</a:t>
            </a:r>
          </a:p>
          <a:p>
            <a:pPr lvl="1"/>
            <a:r>
              <a:rPr lang="de-DE" dirty="0" smtClean="0"/>
              <a:t>Andy Scherzinger</a:t>
            </a:r>
          </a:p>
          <a:p>
            <a:endParaRPr lang="de-DE" dirty="0" smtClean="0"/>
          </a:p>
          <a:p>
            <a:r>
              <a:rPr lang="de-DE" dirty="0" smtClean="0"/>
              <a:t>Ablauf Workshop 1</a:t>
            </a:r>
          </a:p>
          <a:p>
            <a:pPr lvl="1"/>
            <a:r>
              <a:rPr lang="de-DE" dirty="0" smtClean="0"/>
              <a:t>Herkömmliche IT Architektur</a:t>
            </a:r>
          </a:p>
          <a:p>
            <a:pPr lvl="1"/>
            <a:r>
              <a:rPr lang="de-DE" dirty="0" smtClean="0"/>
              <a:t>Skalierbarkeit</a:t>
            </a:r>
          </a:p>
          <a:p>
            <a:pPr lvl="1"/>
            <a:r>
              <a:rPr lang="de-DE" dirty="0" err="1" smtClean="0"/>
              <a:t>Cloud</a:t>
            </a:r>
            <a:r>
              <a:rPr lang="de-DE" dirty="0" smtClean="0"/>
              <a:t>: </a:t>
            </a:r>
            <a:r>
              <a:rPr lang="de-DE" dirty="0" smtClean="0"/>
              <a:t>Automatisierung für Flexibilisierung</a:t>
            </a:r>
            <a:endParaRPr lang="de-DE" dirty="0" smtClean="0"/>
          </a:p>
          <a:p>
            <a:pPr lvl="1"/>
            <a:r>
              <a:rPr lang="de-DE" dirty="0" smtClean="0"/>
              <a:t>Anforderungen an </a:t>
            </a:r>
            <a:r>
              <a:rPr lang="de-DE" dirty="0" err="1" smtClean="0"/>
              <a:t>Cloud</a:t>
            </a:r>
            <a:r>
              <a:rPr lang="de-DE" dirty="0" smtClean="0"/>
              <a:t>-betreibbare Services</a:t>
            </a:r>
          </a:p>
          <a:p>
            <a:pPr lvl="1"/>
            <a:r>
              <a:rPr lang="de-DE" dirty="0" smtClean="0"/>
              <a:t>Architektur eines Simple </a:t>
            </a:r>
            <a:r>
              <a:rPr lang="de-DE" dirty="0" err="1" smtClean="0"/>
              <a:t>Doodles</a:t>
            </a:r>
            <a:endParaRPr lang="de-DE" dirty="0" smtClean="0"/>
          </a:p>
          <a:p>
            <a:pPr lvl="1"/>
            <a:r>
              <a:rPr lang="de-DE" dirty="0" smtClean="0"/>
              <a:t>Übersicht </a:t>
            </a:r>
            <a:r>
              <a:rPr lang="de-DE" dirty="0" smtClean="0"/>
              <a:t>Play Framework und „Simple </a:t>
            </a:r>
            <a:r>
              <a:rPr lang="de-DE" dirty="0" err="1" smtClean="0"/>
              <a:t>Doodle</a:t>
            </a:r>
            <a:r>
              <a:rPr lang="de-DE" dirty="0" smtClean="0"/>
              <a:t>“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Was erwartet ihr von dem Workshop?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3701096" cy="338554"/>
          </a:xfrm>
        </p:spPr>
        <p:txBody>
          <a:bodyPr/>
          <a:lstStyle/>
          <a:p>
            <a:r>
              <a:rPr lang="de-DE" dirty="0" smtClean="0"/>
              <a:t>Vorstellung &amp; Erwartungshaltung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0" y="3429000"/>
            <a:ext cx="4763118" cy="338554"/>
          </a:xfrm>
        </p:spPr>
        <p:txBody>
          <a:bodyPr/>
          <a:lstStyle/>
          <a:p>
            <a:r>
              <a:rPr lang="de-DE" dirty="0" smtClean="0"/>
              <a:t>Einführung und Übersicht </a:t>
            </a:r>
            <a:r>
              <a:rPr lang="de-DE" dirty="0" err="1" smtClean="0"/>
              <a:t>Cloud</a:t>
            </a:r>
            <a:r>
              <a:rPr lang="de-DE" dirty="0" smtClean="0"/>
              <a:t> Computing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430122"/>
            <a:ext cx="4864491" cy="338554"/>
          </a:xfrm>
        </p:spPr>
        <p:txBody>
          <a:bodyPr/>
          <a:lstStyle/>
          <a:p>
            <a:r>
              <a:rPr lang="de-DE" dirty="0" smtClean="0"/>
              <a:t>Herkömmliche IT Architektur &amp; Skalierbarkeit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 rot="18891796">
            <a:off x="2267744" y="3068960"/>
            <a:ext cx="4464496" cy="21602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TODO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 23.03.2013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Bekannte Anzahl Nutzer</a:t>
            </a:r>
          </a:p>
          <a:p>
            <a:r>
              <a:rPr lang="de-DE" dirty="0" smtClean="0"/>
              <a:t>Bekanntes Nutzungsverhalten</a:t>
            </a:r>
          </a:p>
          <a:p>
            <a:endParaRPr lang="de-DE" dirty="0"/>
          </a:p>
          <a:p>
            <a:r>
              <a:rPr lang="de-DE" dirty="0" smtClean="0"/>
              <a:t>Hardware wird dediziert vorgehalten </a:t>
            </a:r>
            <a:r>
              <a:rPr lang="de-DE" dirty="0" smtClean="0">
                <a:sym typeface="Wingdings" pitchFamily="2" charset="2"/>
              </a:rPr>
              <a:t> bekannt</a:t>
            </a:r>
          </a:p>
          <a:p>
            <a:endParaRPr lang="de-DE" dirty="0">
              <a:sym typeface="Wingdings" pitchFamily="2" charset="2"/>
            </a:endParaRPr>
          </a:p>
          <a:p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Konfiguration statisch</a:t>
            </a:r>
          </a:p>
          <a:p>
            <a:r>
              <a:rPr lang="de-DE" dirty="0" smtClean="0">
                <a:sym typeface="Wingdings" pitchFamily="2" charset="2"/>
              </a:rPr>
              <a:t>Caches je nach Notwendigkeit</a:t>
            </a:r>
          </a:p>
          <a:p>
            <a:r>
              <a:rPr lang="de-DE" dirty="0" smtClean="0">
                <a:sym typeface="Wingdings" pitchFamily="2" charset="2"/>
              </a:rPr>
              <a:t>Design auf das Nutzungspattern</a:t>
            </a:r>
          </a:p>
          <a:p>
            <a:r>
              <a:rPr lang="de-DE" dirty="0" smtClean="0">
                <a:sym typeface="Wingdings" pitchFamily="2" charset="2"/>
              </a:rPr>
              <a:t>Bekannte Verschaltung von Komponenten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" y="430122"/>
            <a:ext cx="4472782" cy="338554"/>
          </a:xfrm>
        </p:spPr>
        <p:txBody>
          <a:bodyPr/>
          <a:lstStyle/>
          <a:p>
            <a:r>
              <a:rPr lang="de-DE" dirty="0"/>
              <a:t>Unterschied SW-Standard </a:t>
            </a:r>
            <a:r>
              <a:rPr lang="de-DE" dirty="0">
                <a:sym typeface="Wingdings" pitchFamily="2" charset="2"/>
              </a:rPr>
              <a:t> SW-</a:t>
            </a:r>
            <a:r>
              <a:rPr lang="de-DE" dirty="0" err="1">
                <a:sym typeface="Wingdings" pitchFamily="2" charset="2"/>
              </a:rPr>
              <a:t>Cloud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Unbekannte Zahl Nutzer</a:t>
            </a:r>
          </a:p>
          <a:p>
            <a:r>
              <a:rPr lang="de-DE" dirty="0" smtClean="0"/>
              <a:t>Unbekanntes Nutzungsverhalten</a:t>
            </a:r>
          </a:p>
          <a:p>
            <a:endParaRPr lang="de-DE" dirty="0"/>
          </a:p>
          <a:p>
            <a:r>
              <a:rPr lang="de-DE" dirty="0" smtClean="0"/>
              <a:t>Instanzen werden flexibel hinzugefügt oder entfernt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Konfiguration komplett extern/dynamisch</a:t>
            </a:r>
          </a:p>
          <a:p>
            <a:r>
              <a:rPr lang="de-DE" dirty="0" smtClean="0"/>
              <a:t>Verwendung von Caches</a:t>
            </a:r>
          </a:p>
          <a:p>
            <a:r>
              <a:rPr lang="de-DE" dirty="0" smtClean="0"/>
              <a:t>Möglichst kurze Laufzeiten, Asynchrones Verhalten</a:t>
            </a:r>
          </a:p>
          <a:p>
            <a:r>
              <a:rPr lang="de-DE" dirty="0" smtClean="0"/>
              <a:t>Flexible Verschaltung von Komponenten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7407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>
          <a:xfrm>
            <a:off x="0" y="430122"/>
            <a:ext cx="2427542" cy="338554"/>
          </a:xfrm>
        </p:spPr>
        <p:txBody>
          <a:bodyPr/>
          <a:lstStyle/>
          <a:p>
            <a:r>
              <a:rPr lang="de-DE" dirty="0" smtClean="0"/>
              <a:t>Fragen an die </a:t>
            </a:r>
            <a:r>
              <a:rPr lang="de-DE" dirty="0" err="1" smtClean="0"/>
              <a:t>Cloud</a:t>
            </a:r>
            <a:endParaRPr lang="de-DE" dirty="0"/>
          </a:p>
        </p:txBody>
      </p:sp>
      <p:sp>
        <p:nvSpPr>
          <p:cNvPr id="28" name="Abgerundetes Rechteck 27"/>
          <p:cNvSpPr/>
          <p:nvPr/>
        </p:nvSpPr>
        <p:spPr>
          <a:xfrm>
            <a:off x="312670" y="1124744"/>
            <a:ext cx="3528392" cy="576064"/>
          </a:xfrm>
          <a:prstGeom prst="roundRect">
            <a:avLst/>
          </a:prstGeom>
          <a:solidFill>
            <a:srgbClr val="D08B01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  <a:scene3d>
            <a:camera prst="obliqueBottomRight"/>
            <a:lightRig rig="sunset" dir="t"/>
          </a:scene3d>
          <a:sp3d z="63500" prstMaterial="dkEdg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Wo ist die Applikation?</a:t>
            </a:r>
            <a:endParaRPr lang="de-DE" sz="16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312670" y="1844824"/>
            <a:ext cx="3528392" cy="576064"/>
          </a:xfrm>
          <a:prstGeom prst="roundRect">
            <a:avLst/>
          </a:prstGeom>
          <a:solidFill>
            <a:srgbClr val="D08B01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  <a:scene3d>
            <a:camera prst="obliqueBottomRight"/>
            <a:lightRig rig="sunset" dir="t"/>
          </a:scene3d>
          <a:sp3d z="63500" prstMaterial="dkEdg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Wo sind die Server?</a:t>
            </a:r>
            <a:endParaRPr lang="de-DE" sz="16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323528" y="3284984"/>
            <a:ext cx="3528392" cy="576064"/>
          </a:xfrm>
          <a:prstGeom prst="roundRect">
            <a:avLst/>
          </a:prstGeom>
          <a:solidFill>
            <a:srgbClr val="D08B01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  <a:scene3d>
            <a:camera prst="obliqueBottomRight"/>
            <a:lightRig rig="sunset" dir="t"/>
          </a:scene3d>
          <a:sp3d z="63500" prstMaterial="dkEdg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Wo steht die Hardware?</a:t>
            </a:r>
            <a:endParaRPr lang="de-DE" sz="16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312670" y="2564904"/>
            <a:ext cx="3528392" cy="576064"/>
          </a:xfrm>
          <a:prstGeom prst="roundRect">
            <a:avLst/>
          </a:prstGeom>
          <a:solidFill>
            <a:srgbClr val="D08B01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  <a:scene3d>
            <a:camera prst="obliqueBottomRight"/>
            <a:lightRig rig="sunset" dir="t"/>
          </a:scene3d>
          <a:sp3d z="63500" prstMaterial="dkEdg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Wo werden die Daten gespeichert?</a:t>
            </a:r>
            <a:endParaRPr lang="de-DE" sz="16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312670" y="4293096"/>
            <a:ext cx="3528392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  <a:scene3d>
            <a:camera prst="obliqueBottomRight"/>
            <a:lightRig rig="sunset" dir="t"/>
          </a:scene3d>
          <a:sp3d z="63500" prstMaterial="dkEdg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Wie funktioniert </a:t>
            </a:r>
            <a:r>
              <a:rPr lang="de-DE" sz="1600" dirty="0" err="1" smtClean="0"/>
              <a:t>Cloud</a:t>
            </a:r>
            <a:r>
              <a:rPr lang="de-DE" sz="1600" dirty="0" smtClean="0"/>
              <a:t>?</a:t>
            </a:r>
            <a:endParaRPr lang="de-DE" sz="16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323528" y="5716161"/>
            <a:ext cx="3528392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  <a:scene3d>
            <a:camera prst="obliqueBottomRight"/>
            <a:lightRig rig="sunset" dir="t"/>
          </a:scene3d>
          <a:sp3d z="63500" prstMaterial="dkEdg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Wie kann ich </a:t>
            </a:r>
            <a:r>
              <a:rPr lang="de-DE" sz="1600" dirty="0" err="1" smtClean="0"/>
              <a:t>Cloud</a:t>
            </a:r>
            <a:r>
              <a:rPr lang="de-DE" sz="1600" dirty="0" smtClean="0"/>
              <a:t> nutzen?</a:t>
            </a:r>
            <a:endParaRPr lang="de-DE" sz="16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312670" y="5004792"/>
            <a:ext cx="3528392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  <a:scene3d>
            <a:camera prst="obliqueBottomRight"/>
            <a:lightRig rig="sunset" dir="t"/>
          </a:scene3d>
          <a:sp3d z="63500" prstMaterial="dkEdg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Was bringt mir die </a:t>
            </a:r>
            <a:r>
              <a:rPr lang="de-DE" sz="1600" dirty="0" err="1" smtClean="0"/>
              <a:t>Cloud</a:t>
            </a:r>
            <a:r>
              <a:rPr lang="de-DE" sz="1600" dirty="0" smtClean="0"/>
              <a:t>?</a:t>
            </a:r>
            <a:endParaRPr lang="de-DE" sz="16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4233226" y="1574601"/>
            <a:ext cx="4746591" cy="4343321"/>
            <a:chOff x="4211960" y="1574601"/>
            <a:chExt cx="4746591" cy="4343321"/>
          </a:xfrm>
        </p:grpSpPr>
        <p:pic>
          <p:nvPicPr>
            <p:cNvPr id="1026" name="Picture 2" descr="D:\Eigene Dateien\Downloads\scottchan - Cloud Computing Diagram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063" t="17406"/>
            <a:stretch/>
          </p:blipFill>
          <p:spPr bwMode="auto">
            <a:xfrm>
              <a:off x="4211960" y="1574601"/>
              <a:ext cx="4746591" cy="41586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feld 26"/>
            <p:cNvSpPr txBox="1"/>
            <p:nvPr/>
          </p:nvSpPr>
          <p:spPr>
            <a:xfrm>
              <a:off x="5004048" y="5733256"/>
              <a:ext cx="39292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>
                  <a:solidFill>
                    <a:srgbClr val="000000"/>
                  </a:solidFill>
                </a:rPr>
                <a:t>http://www.freedigitalphotos.net/images/Computer_Networks_g351-Cloud_Computing_Diagram_p53826.html</a:t>
              </a:r>
              <a:endParaRPr lang="de-DE" sz="600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8932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msg systems ag, 22.03.2013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Irriger | Andy Scherzinger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6CA-16E3-4509-8B56-49FD6E26A41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0" y="430122"/>
            <a:ext cx="3750020" cy="338554"/>
          </a:xfrm>
        </p:spPr>
        <p:txBody>
          <a:bodyPr/>
          <a:lstStyle/>
          <a:p>
            <a:r>
              <a:rPr lang="de-DE" dirty="0" smtClean="0"/>
              <a:t>Sichten auf das </a:t>
            </a:r>
            <a:r>
              <a:rPr lang="de-DE" dirty="0" err="1" smtClean="0"/>
              <a:t>Cloud</a:t>
            </a:r>
            <a:r>
              <a:rPr lang="de-DE" dirty="0" smtClean="0"/>
              <a:t> Computing</a:t>
            </a:r>
            <a:endParaRPr lang="de-DE" dirty="0"/>
          </a:p>
        </p:txBody>
      </p:sp>
      <p:sp>
        <p:nvSpPr>
          <p:cNvPr id="7" name="Wolke 6"/>
          <p:cNvSpPr/>
          <p:nvPr/>
        </p:nvSpPr>
        <p:spPr>
          <a:xfrm>
            <a:off x="3419872" y="2780928"/>
            <a:ext cx="2232248" cy="1512168"/>
          </a:xfrm>
          <a:prstGeom prst="cloud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Cloud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Computing</a:t>
            </a:r>
            <a:endParaRPr lang="de-DE" dirty="0"/>
          </a:p>
        </p:txBody>
      </p:sp>
      <p:sp>
        <p:nvSpPr>
          <p:cNvPr id="11" name="Gleichschenkliges Dreieck 10"/>
          <p:cNvSpPr/>
          <p:nvPr/>
        </p:nvSpPr>
        <p:spPr>
          <a:xfrm flipH="1" flipV="1">
            <a:off x="3707904" y="1380838"/>
            <a:ext cx="1656184" cy="1027192"/>
          </a:xfrm>
          <a:prstGeom prst="triangl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43004" y="5795972"/>
            <a:ext cx="16930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smtClean="0">
                <a:solidFill>
                  <a:srgbClr val="000000"/>
                </a:solidFill>
              </a:rPr>
              <a:t>Infrastruktur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040741" y="3392705"/>
            <a:ext cx="1079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smtClean="0">
                <a:solidFill>
                  <a:srgbClr val="000000"/>
                </a:solidFill>
              </a:rPr>
              <a:t>Betrieb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1040" y="3391057"/>
            <a:ext cx="17075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smtClean="0">
                <a:solidFill>
                  <a:srgbClr val="000000"/>
                </a:solidFill>
              </a:rPr>
              <a:t>Abrechnung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779912" y="908720"/>
            <a:ext cx="16754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smtClean="0">
                <a:solidFill>
                  <a:srgbClr val="000000"/>
                </a:solidFill>
              </a:rPr>
              <a:t>Anwendung</a:t>
            </a:r>
          </a:p>
        </p:txBody>
      </p:sp>
      <p:sp>
        <p:nvSpPr>
          <p:cNvPr id="16" name="Gleichschenkliges Dreieck 15"/>
          <p:cNvSpPr/>
          <p:nvPr/>
        </p:nvSpPr>
        <p:spPr>
          <a:xfrm flipH="1">
            <a:off x="3707904" y="4696772"/>
            <a:ext cx="1656184" cy="1027192"/>
          </a:xfrm>
          <a:prstGeom prst="triangl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Gleichschenkliges Dreieck 16"/>
          <p:cNvSpPr/>
          <p:nvPr/>
        </p:nvSpPr>
        <p:spPr>
          <a:xfrm rot="16200000" flipH="1">
            <a:off x="5697664" y="3023416"/>
            <a:ext cx="1656184" cy="1027192"/>
          </a:xfrm>
          <a:prstGeom prst="triangl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Gleichschenkliges Dreieck 17"/>
          <p:cNvSpPr/>
          <p:nvPr/>
        </p:nvSpPr>
        <p:spPr>
          <a:xfrm rot="5400000">
            <a:off x="1738070" y="3094553"/>
            <a:ext cx="1656184" cy="1027192"/>
          </a:xfrm>
          <a:prstGeom prst="triangl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3762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_03_25_msg_systems_PPT-Guide">
  <a:themeElements>
    <a:clrScheme name="Benutzerdefiniert 8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8EA499"/>
      </a:accent4>
      <a:accent5>
        <a:srgbClr val="D08B01"/>
      </a:accent5>
      <a:accent6>
        <a:srgbClr val="E8B380"/>
      </a:accent6>
      <a:hlink>
        <a:srgbClr val="60A3BC"/>
      </a:hlink>
      <a:folHlink>
        <a:srgbClr val="60A3BC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>
            <a:solidFill>
              <a:srgbClr val="00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2011_03_25_msg_systems_PPT-Guide</Template>
  <TotalTime>0</TotalTime>
  <Words>965</Words>
  <Application>Microsoft Office PowerPoint</Application>
  <PresentationFormat>Bildschirmpräsentation (4:3)</PresentationFormat>
  <Paragraphs>346</Paragraphs>
  <Slides>26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2011_03_25_msg_systems_PPT-Guide</vt:lpstr>
      <vt:lpstr>Workshop „Play! With The Cloud“</vt:lpstr>
      <vt:lpstr>Agenda</vt:lpstr>
      <vt:lpstr>Vorstellung &amp; Erwartungshaltung</vt:lpstr>
      <vt:lpstr>Vorstellung &amp; Erwartungshaltung</vt:lpstr>
      <vt:lpstr>Einführung und Übersicht Cloud Computing</vt:lpstr>
      <vt:lpstr>Herkömmliche IT Architektur &amp; Skalierbarkeit</vt:lpstr>
      <vt:lpstr>Unterschied SW-Standard  SW-Cloud</vt:lpstr>
      <vt:lpstr>Fragen an die Cloud</vt:lpstr>
      <vt:lpstr>Sichten auf das Cloud Computing</vt:lpstr>
      <vt:lpstr>Durch die Cloud wird viel verborgen</vt:lpstr>
      <vt:lpstr>Durch die Cloud wird viel verborgen</vt:lpstr>
      <vt:lpstr>Durch die Cloud wird viel verborgen</vt:lpstr>
      <vt:lpstr>Cloud und klassischer Betrieb in der Übersicht</vt:lpstr>
      <vt:lpstr>Cloud und klassischer Betrieb in der Übersicht</vt:lpstr>
      <vt:lpstr>Kernelemente des Cloud Computing</vt:lpstr>
      <vt:lpstr>Kernelemente des Cloud Computing</vt:lpstr>
      <vt:lpstr>Kernelemente des Cloud Computing</vt:lpstr>
      <vt:lpstr>Werkzeuge für die Realisierung der Cloud</vt:lpstr>
      <vt:lpstr>Was betrachten wir in diesem Workshop?</vt:lpstr>
      <vt:lpstr>Wie muss eine Architektur für einen Doodle aussehen?</vt:lpstr>
      <vt:lpstr>Womit arbeiten wir heute?</vt:lpstr>
      <vt:lpstr>Der Typesafe-Stack</vt:lpstr>
      <vt:lpstr>Das Play!-Framework</vt:lpstr>
      <vt:lpstr>Ein Play!-Projekt</vt:lpstr>
      <vt:lpstr>Ein erster Blick auf den Doodle</vt:lpstr>
      <vt:lpstr>Folie 26</vt:lpstr>
    </vt:vector>
  </TitlesOfParts>
  <Company>msg systems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Axel Irriger</dc:creator>
  <cp:lastModifiedBy>Axel Irriger</cp:lastModifiedBy>
  <cp:revision>92</cp:revision>
  <cp:lastPrinted>2011-12-02T11:50:40Z</cp:lastPrinted>
  <dcterms:created xsi:type="dcterms:W3CDTF">2011-11-22T16:16:47Z</dcterms:created>
  <dcterms:modified xsi:type="dcterms:W3CDTF">2013-03-20T22:24:17Z</dcterms:modified>
</cp:coreProperties>
</file>