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8"/>
  </p:notesMasterIdLst>
  <p:handoutMasterIdLst>
    <p:handoutMasterId r:id="rId19"/>
  </p:handoutMasterIdLst>
  <p:sldIdLst>
    <p:sldId id="264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1" r:id="rId13"/>
    <p:sldId id="320" r:id="rId14"/>
    <p:sldId id="287" r:id="rId15"/>
    <p:sldId id="322" r:id="rId16"/>
    <p:sldId id="26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6600"/>
    <a:srgbClr val="ABBED5"/>
    <a:srgbClr val="013982"/>
    <a:srgbClr val="BCCBDE"/>
    <a:srgbClr val="CCD7E6"/>
    <a:srgbClr val="EDF4F7"/>
    <a:srgbClr val="DCEBF0"/>
    <a:srgbClr val="7F9BC0"/>
    <a:srgbClr val="CBCBC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4415" autoAdjust="0"/>
  </p:normalViewPr>
  <p:slideViewPr>
    <p:cSldViewPr>
      <p:cViewPr varScale="1"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8A855-A7C7-274A-B19D-3635363D1F9D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2FB2-B9B4-F54E-80BB-0D5BB3434C1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42993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3750-EFDB-427C-8DA5-FF16461F1229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CB16-C5BD-4E06-82E1-8BDA53DAC0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573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MSG_PPT_HG_Unternehmen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396" y="2315945"/>
            <a:ext cx="8628690" cy="2387993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7" name="Bild 16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6832800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s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716016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789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53173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819362" y="2030620"/>
            <a:ext cx="2160239" cy="3024336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395536" y="1124743"/>
            <a:ext cx="8327777" cy="511256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023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38800" y="4149080"/>
            <a:ext cx="6832800" cy="1909720"/>
          </a:xfrm>
        </p:spPr>
        <p:txBody>
          <a:bodyPr/>
          <a:lstStyle>
            <a:lvl1pPr>
              <a:defRPr baseline="0"/>
            </a:lvl1pPr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Kapitelinhalt 1 (optional)</a:t>
            </a:r>
          </a:p>
          <a:p>
            <a:pPr lvl="0"/>
            <a:r>
              <a:rPr lang="de-DE" dirty="0" smtClean="0"/>
              <a:t>Kapitelinhalt 2 (optional)</a:t>
            </a:r>
          </a:p>
          <a:p>
            <a:pPr lvl="0"/>
            <a:r>
              <a:rPr lang="de-DE" dirty="0" smtClean="0"/>
              <a:t>...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429000"/>
            <a:ext cx="4696881" cy="33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33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23" name="Bild 2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619672" y="2331946"/>
            <a:ext cx="2880320" cy="237626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sz="1200" b="1" dirty="0" err="1" smtClean="0">
                <a:solidFill>
                  <a:schemeClr val="accent2"/>
                </a:solidFill>
              </a:rPr>
              <a:t>msg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systems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ag</a:t>
            </a:r>
            <a:endParaRPr lang="de-DE" sz="1200" b="1" dirty="0" smtClean="0">
              <a:solidFill>
                <a:schemeClr val="accent2"/>
              </a:solidFill>
            </a:endParaRPr>
          </a:p>
          <a:p>
            <a:endParaRPr lang="de-DE" sz="1000" dirty="0" smtClean="0">
              <a:solidFill>
                <a:srgbClr val="000000"/>
              </a:solidFill>
            </a:endParaRPr>
          </a:p>
          <a:p>
            <a:r>
              <a:rPr lang="de-DE" sz="1000" dirty="0" smtClean="0">
                <a:solidFill>
                  <a:srgbClr val="000000"/>
                </a:solidFill>
              </a:rPr>
              <a:t>Robert-Bürkle-Straße</a:t>
            </a:r>
            <a:r>
              <a:rPr lang="de-DE" sz="1000" baseline="0" dirty="0" smtClean="0">
                <a:solidFill>
                  <a:srgbClr val="000000"/>
                </a:solidFill>
              </a:rPr>
              <a:t> 1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85737 Ismaning/München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Telefon: +49 89 96101-0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Fax: +49 89 96101-1113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info@msg-systems.com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err="1" smtClean="0">
                <a:solidFill>
                  <a:srgbClr val="000000"/>
                </a:solidFill>
              </a:rPr>
              <a:t>www.msg-systems.com</a:t>
            </a:r>
            <a:endParaRPr lang="de-DE" sz="1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3" name="Bild 1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010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MSG_PPT_HG_Unternehmen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396" y="2315946"/>
            <a:ext cx="8628690" cy="2387993"/>
          </a:xfrm>
          <a:prstGeom prst="rect">
            <a:avLst/>
          </a:prstGeom>
        </p:spPr>
      </p:pic>
      <p:pic>
        <p:nvPicPr>
          <p:cNvPr id="16" name="Bild 15" descr="MSG_PPT_HG_Titel_Logo-Claim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7" name="Bild 16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Bild 10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5" cy="2340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60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609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7" name="Bild 6" descr="MSG_PPT_HG_Titel_Automotive Kopi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111" y="2165340"/>
            <a:ext cx="9144000" cy="2714625"/>
          </a:xfrm>
          <a:prstGeom prst="rect">
            <a:avLst/>
          </a:prstGeom>
        </p:spPr>
      </p:pic>
      <p:sp>
        <p:nvSpPr>
          <p:cNvPr id="11" name="Untertitel 2"/>
          <p:cNvSpPr txBox="1">
            <a:spLocks/>
          </p:cNvSpPr>
          <p:nvPr userDrawn="1"/>
        </p:nvSpPr>
        <p:spPr>
          <a:xfrm>
            <a:off x="1475656" y="476672"/>
            <a:ext cx="6400800" cy="262880"/>
          </a:xfrm>
          <a:prstGeom prst="rect">
            <a:avLst/>
          </a:prstGeom>
          <a:noFill/>
        </p:spPr>
        <p:txBody>
          <a:bodyPr vert="horz" lIns="25200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Automotive – .verstehen .gestalten .bewegen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5434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Commun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 descr="MSG_PPT_HG_Titel_Communication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49" y="2376836"/>
            <a:ext cx="8204378" cy="2340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3950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Gover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5" cy="2340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09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8"/>
            <a:ext cx="8204375" cy="2339999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482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Life Science &amp; 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8"/>
            <a:ext cx="8204372" cy="2339999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1734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Travel &amp;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8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4800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6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4" y="2376836"/>
            <a:ext cx="8204368" cy="2339998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823" r="61856"/>
          <a:stretch/>
        </p:blipFill>
        <p:spPr>
          <a:xfrm>
            <a:off x="1620252" y="5865628"/>
            <a:ext cx="2609143" cy="212820"/>
          </a:xfrm>
          <a:prstGeom prst="rect">
            <a:avLst/>
          </a:prstGeom>
        </p:spPr>
      </p:pic>
      <p:pic>
        <p:nvPicPr>
          <p:cNvPr id="13" name="Bild 12" descr="logo_msg_38mm_300dpi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485" y="5418947"/>
            <a:ext cx="196611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7591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6832800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s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716016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8" name="Bild 7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97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1" y="1436400"/>
            <a:ext cx="53173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819363" y="2030620"/>
            <a:ext cx="2160239" cy="3024336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8" name="Bild 7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7" name="Bild 6" descr="MSG_PPT_HG_Titel_Automotive Kopi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111" y="2165338"/>
            <a:ext cx="9144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5434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395536" y="1124745"/>
            <a:ext cx="8327777" cy="5112569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30122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23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38800" y="4149080"/>
            <a:ext cx="6832800" cy="1909720"/>
          </a:xfrm>
        </p:spPr>
        <p:txBody>
          <a:bodyPr/>
          <a:lstStyle>
            <a:lvl1pPr>
              <a:defRPr baseline="0"/>
            </a:lvl1pPr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Kapitelinhalt 1 (optional)</a:t>
            </a:r>
          </a:p>
          <a:p>
            <a:pPr lvl="0"/>
            <a:r>
              <a:rPr lang="de-DE" dirty="0" smtClean="0"/>
              <a:t>Kapitelinhalt 2 (optional)</a:t>
            </a:r>
          </a:p>
          <a:p>
            <a:pPr lvl="0"/>
            <a:r>
              <a:rPr lang="de-DE" dirty="0" smtClean="0"/>
              <a:t>...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3429000"/>
            <a:ext cx="3215117" cy="33855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7" name="Bild 6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30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Bild 5" descr="logo_msg_38mm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2125" y="456437"/>
            <a:ext cx="1332000" cy="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7501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pic>
        <p:nvPicPr>
          <p:cNvPr id="22" name="Bild 2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23" name="Bild 2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619673" y="2331946"/>
            <a:ext cx="2880320" cy="237626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sz="1200" b="1" dirty="0" err="1" smtClean="0">
                <a:solidFill>
                  <a:schemeClr val="accent2"/>
                </a:solidFill>
              </a:rPr>
              <a:t>msg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systems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ag</a:t>
            </a:r>
            <a:endParaRPr lang="de-DE" sz="1200" b="1" dirty="0" smtClean="0">
              <a:solidFill>
                <a:schemeClr val="accent2"/>
              </a:solidFill>
            </a:endParaRPr>
          </a:p>
          <a:p>
            <a:endParaRPr lang="de-DE" sz="1000" dirty="0" smtClean="0">
              <a:solidFill>
                <a:srgbClr val="000000"/>
              </a:solidFill>
            </a:endParaRPr>
          </a:p>
          <a:p>
            <a:r>
              <a:rPr lang="de-DE" sz="1000" dirty="0" smtClean="0">
                <a:solidFill>
                  <a:srgbClr val="000000"/>
                </a:solidFill>
              </a:rPr>
              <a:t>Robert-Bürkle-Straße</a:t>
            </a:r>
            <a:r>
              <a:rPr lang="de-DE" sz="1000" baseline="0" dirty="0" smtClean="0">
                <a:solidFill>
                  <a:srgbClr val="000000"/>
                </a:solidFill>
              </a:rPr>
              <a:t> 1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85737 Ismaning/München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Telefon: +49 89 96101-0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Fax: +49 89 96101-1113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info@msg-systems.com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err="1" smtClean="0">
                <a:solidFill>
                  <a:srgbClr val="000000"/>
                </a:solidFill>
              </a:rPr>
              <a:t>www.msg-systems.com</a:t>
            </a:r>
            <a:endParaRPr lang="de-DE" sz="1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3" name="Bild 1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0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Commun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 descr="MSG_PPT_HG_Titel_Communication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49" y="2376836"/>
            <a:ext cx="820437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39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Gover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4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Life Science &amp; 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17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Travel &amp;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48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853" y="2376836"/>
            <a:ext cx="8204368" cy="23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75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430122"/>
            <a:ext cx="4696881" cy="33855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360000" tIns="45720" rIns="91440" bIns="4572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453336"/>
            <a:ext cx="2642495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472" y="6453336"/>
            <a:ext cx="3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2429" y="6453336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50" r:id="rId10"/>
    <p:sldLayoutId id="2147483674" r:id="rId11"/>
    <p:sldLayoutId id="2147483661" r:id="rId12"/>
    <p:sldLayoutId id="2147483662" r:id="rId13"/>
    <p:sldLayoutId id="2147483663" r:id="rId14"/>
    <p:sldLayoutId id="2147483664" r:id="rId15"/>
    <p:sldLayoutId id="2147483660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430122"/>
            <a:ext cx="4693787" cy="33855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360000" tIns="45720" rIns="91440" bIns="4572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9" y="6453336"/>
            <a:ext cx="2642495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473" y="6453338"/>
            <a:ext cx="3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2429" y="6453336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„Play! </a:t>
            </a:r>
            <a:r>
              <a:rPr lang="de-DE" dirty="0" err="1" smtClean="0"/>
              <a:t>With</a:t>
            </a:r>
            <a:r>
              <a:rPr lang="de-DE" dirty="0" smtClean="0"/>
              <a:t> The </a:t>
            </a:r>
            <a:r>
              <a:rPr lang="de-DE" dirty="0" err="1" smtClean="0"/>
              <a:t>Cloud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Workshop 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74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Erweitert die bestehende Anwendung um die Möglichkeit, eine Umfrage-Teilnahme zu löschen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Siehe Dokument „02 Aufgabe 1.pdf“ in der VM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Erweiterung / Aufgabe 2:</a:t>
            </a:r>
            <a:br>
              <a:rPr lang="de-DE" dirty="0" smtClean="0"/>
            </a:br>
            <a:r>
              <a:rPr lang="de-DE" dirty="0" smtClean="0"/>
              <a:t>Erstellt eine Übersicht über die registrierten Benutzer, sowie deren Umfragen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Siehe Dokument </a:t>
            </a:r>
            <a:r>
              <a:rPr lang="de-DE" smtClean="0">
                <a:sym typeface="Wingdings" pitchFamily="2" charset="2"/>
              </a:rPr>
              <a:t>„</a:t>
            </a:r>
            <a:r>
              <a:rPr lang="de-DE" smtClean="0">
                <a:sym typeface="Wingdings" pitchFamily="2" charset="2"/>
              </a:rPr>
              <a:t>03 </a:t>
            </a:r>
            <a:r>
              <a:rPr lang="de-DE" dirty="0" smtClean="0">
                <a:sym typeface="Wingdings" pitchFamily="2" charset="2"/>
              </a:rPr>
              <a:t>Aufgabe 2.pdf“ in der VM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1446504" cy="338554"/>
          </a:xfrm>
        </p:spPr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 smtClean="0"/>
              <a:t>Anforderung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Bearbeitung vieler paralleler Anfragen</a:t>
            </a:r>
          </a:p>
          <a:p>
            <a:endParaRPr lang="de-DE" dirty="0" smtClean="0"/>
          </a:p>
          <a:p>
            <a:r>
              <a:rPr lang="de-DE" b="1" dirty="0" smtClean="0"/>
              <a:t>Lösung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Entweder viel Hardware, oder kurze Laufzeiten</a:t>
            </a:r>
          </a:p>
          <a:p>
            <a:endParaRPr lang="de-DE" dirty="0" smtClean="0"/>
          </a:p>
          <a:p>
            <a:r>
              <a:rPr lang="de-DE" b="1" dirty="0" smtClean="0"/>
              <a:t>Problem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Komplexe Berechnungen, lang laufende Aktionen, nebenläufige/nachgelagerte Verarbeitungen</a:t>
            </a:r>
          </a:p>
          <a:p>
            <a:endParaRPr lang="de-DE" b="1" dirty="0" smtClean="0"/>
          </a:p>
          <a:p>
            <a:r>
              <a:rPr lang="de-DE" b="1" dirty="0" smtClean="0"/>
              <a:t>Eine Lösung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Dem Client „schnell“ antworten, die Verarbeitung aber im Hintergrund durchführen. Der Client „</a:t>
            </a:r>
            <a:r>
              <a:rPr lang="de-DE" dirty="0" err="1" smtClean="0"/>
              <a:t>pollt</a:t>
            </a:r>
            <a:r>
              <a:rPr lang="de-DE" dirty="0" smtClean="0"/>
              <a:t>“ regelmäßig.</a:t>
            </a:r>
            <a:endParaRPr lang="de-DE" b="1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102792" cy="338554"/>
          </a:xfrm>
        </p:spPr>
        <p:txBody>
          <a:bodyPr/>
          <a:lstStyle/>
          <a:p>
            <a:r>
              <a:rPr lang="de-DE" dirty="0" err="1" smtClean="0"/>
              <a:t>Responsiveness</a:t>
            </a:r>
            <a:r>
              <a:rPr lang="de-DE" dirty="0" smtClean="0"/>
              <a:t> / </a:t>
            </a:r>
            <a:r>
              <a:rPr lang="de-DE" dirty="0" err="1" smtClean="0"/>
              <a:t>Aktoren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Was sind </a:t>
            </a:r>
            <a:r>
              <a:rPr lang="de-DE" dirty="0" err="1" smtClean="0"/>
              <a:t>Aktoren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Warum </a:t>
            </a:r>
            <a:r>
              <a:rPr lang="de-DE" dirty="0" err="1" smtClean="0"/>
              <a:t>Aktoren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Vermeidung von Deadlock</a:t>
            </a:r>
          </a:p>
          <a:p>
            <a:pPr lvl="1"/>
            <a:r>
              <a:rPr lang="de-DE" dirty="0" smtClean="0"/>
              <a:t>Verlagerung von lang laufenden Prozessen (</a:t>
            </a:r>
            <a:r>
              <a:rPr lang="de-DE" dirty="0" err="1" smtClean="0"/>
              <a:t>blocking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Bessere Ausnutzung von Hardware</a:t>
            </a:r>
          </a:p>
          <a:p>
            <a:endParaRPr lang="de-DE" dirty="0" smtClean="0"/>
          </a:p>
          <a:p>
            <a:r>
              <a:rPr lang="de-DE" dirty="0" smtClean="0"/>
              <a:t>Wie funktionieren </a:t>
            </a:r>
            <a:r>
              <a:rPr lang="de-DE" dirty="0" err="1" smtClean="0"/>
              <a:t>Aktoren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102792" cy="338554"/>
          </a:xfrm>
        </p:spPr>
        <p:txBody>
          <a:bodyPr/>
          <a:lstStyle/>
          <a:p>
            <a:r>
              <a:rPr lang="de-DE" dirty="0" err="1" smtClean="0"/>
              <a:t>Responsiveness</a:t>
            </a:r>
            <a:r>
              <a:rPr lang="de-DE" dirty="0" smtClean="0"/>
              <a:t> / </a:t>
            </a:r>
            <a:r>
              <a:rPr lang="de-DE" dirty="0" err="1" smtClean="0"/>
              <a:t>Aktoren</a:t>
            </a:r>
            <a:endParaRPr lang="de-DE" dirty="0"/>
          </a:p>
        </p:txBody>
      </p:sp>
      <p:pic>
        <p:nvPicPr>
          <p:cNvPr id="1026" name="Picture 2" descr="http://www.axelirriger.de/wp-content/uploads/2012/09/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429000"/>
            <a:ext cx="3240360" cy="2856266"/>
          </a:xfrm>
          <a:prstGeom prst="rect">
            <a:avLst/>
          </a:prstGeom>
          <a:noFill/>
        </p:spPr>
      </p:pic>
      <p:pic>
        <p:nvPicPr>
          <p:cNvPr id="1028" name="Picture 4" descr="http://www.axelirriger.de/wp-content/uploads/2012/09/imag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89040"/>
            <a:ext cx="3816424" cy="2427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1946641" cy="338554"/>
          </a:xfrm>
        </p:spPr>
        <p:txBody>
          <a:bodyPr/>
          <a:lstStyle/>
          <a:p>
            <a:r>
              <a:rPr lang="de-DE" dirty="0" err="1" smtClean="0"/>
              <a:t>CloudBees</a:t>
            </a:r>
            <a:r>
              <a:rPr lang="de-DE" dirty="0" smtClean="0"/>
              <a:t> </a:t>
            </a:r>
            <a:r>
              <a:rPr lang="de-DE" dirty="0" err="1" smtClean="0"/>
              <a:t>aaS</a:t>
            </a:r>
            <a:endParaRPr lang="de-DE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581" y="1647648"/>
            <a:ext cx="6384793" cy="481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95536" y="1436400"/>
            <a:ext cx="6832800" cy="4622400"/>
          </a:xfrm>
        </p:spPr>
        <p:txBody>
          <a:bodyPr/>
          <a:lstStyle/>
          <a:p>
            <a:r>
              <a:rPr lang="de-DE" dirty="0" smtClean="0"/>
              <a:t>Venture Capital Unternehmen</a:t>
            </a:r>
          </a:p>
          <a:p>
            <a:endParaRPr lang="de-DE" dirty="0" smtClean="0"/>
          </a:p>
          <a:p>
            <a:r>
              <a:rPr lang="de-DE" dirty="0" smtClean="0"/>
              <a:t>Generisches Java </a:t>
            </a:r>
            <a:r>
              <a:rPr lang="de-DE" dirty="0" err="1" smtClean="0"/>
              <a:t>PaaS</a:t>
            </a:r>
            <a:r>
              <a:rPr lang="de-DE" dirty="0" smtClean="0"/>
              <a:t> Angebot</a:t>
            </a:r>
          </a:p>
          <a:p>
            <a:endParaRPr lang="de-DE" dirty="0" smtClean="0"/>
          </a:p>
          <a:p>
            <a:r>
              <a:rPr lang="de-DE" dirty="0" smtClean="0"/>
              <a:t>Bietet Jenkins CI als </a:t>
            </a:r>
            <a:r>
              <a:rPr lang="de-DE" dirty="0" err="1" smtClean="0"/>
              <a:t>SaaS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Bietet </a:t>
            </a:r>
            <a:r>
              <a:rPr lang="de-DE" dirty="0" err="1" smtClean="0"/>
              <a:t>Tomcat</a:t>
            </a:r>
            <a:r>
              <a:rPr lang="de-DE" dirty="0" smtClean="0"/>
              <a:t>, JEE Web Profile</a:t>
            </a:r>
            <a:br>
              <a:rPr lang="de-DE" dirty="0" smtClean="0"/>
            </a:br>
            <a:r>
              <a:rPr lang="de-DE" dirty="0" smtClean="0"/>
              <a:t>und JVM-</a:t>
            </a:r>
            <a:r>
              <a:rPr lang="de-DE" dirty="0" err="1" smtClean="0"/>
              <a:t>Stacks</a:t>
            </a:r>
            <a:r>
              <a:rPr lang="de-DE" dirty="0" smtClean="0"/>
              <a:t> als </a:t>
            </a:r>
            <a:r>
              <a:rPr lang="de-DE" dirty="0" err="1" smtClean="0"/>
              <a:t>SaaS</a:t>
            </a:r>
            <a:endParaRPr lang="de-DE" dirty="0"/>
          </a:p>
        </p:txBody>
      </p:sp>
      <p:pic>
        <p:nvPicPr>
          <p:cNvPr id="1026" name="Picture 2" descr="https://logentries.com/static/images/doc/cloudbees/cloudbee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3922"/>
            <a:ext cx="1261762" cy="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84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Bietet die Möglichkeit, Anwendungen „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scratch</a:t>
            </a:r>
            <a:r>
              <a:rPr lang="de-DE" dirty="0" smtClean="0"/>
              <a:t>“ zu erstellen</a:t>
            </a:r>
          </a:p>
          <a:p>
            <a:endParaRPr lang="de-DE" dirty="0" smtClean="0"/>
          </a:p>
          <a:p>
            <a:r>
              <a:rPr lang="de-DE" dirty="0" smtClean="0"/>
              <a:t>Versionsverwaltung GIT</a:t>
            </a:r>
          </a:p>
          <a:p>
            <a:r>
              <a:rPr lang="de-DE" dirty="0" err="1" smtClean="0"/>
              <a:t>Continuous</a:t>
            </a:r>
            <a:r>
              <a:rPr lang="de-DE" dirty="0" smtClean="0"/>
              <a:t> Integration Jenkins</a:t>
            </a:r>
          </a:p>
          <a:p>
            <a:r>
              <a:rPr lang="de-DE" dirty="0" smtClean="0"/>
              <a:t>Laufzeit-Umgebung</a:t>
            </a:r>
          </a:p>
          <a:p>
            <a:endParaRPr lang="de-DE" dirty="0" smtClean="0"/>
          </a:p>
          <a:p>
            <a:r>
              <a:rPr lang="de-DE" dirty="0" err="1" smtClean="0"/>
              <a:t>CloudBees</a:t>
            </a:r>
            <a:r>
              <a:rPr lang="de-DE" dirty="0" smtClean="0"/>
              <a:t> konfiguriert diese Dienste selbstständig miteinander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1946641" cy="338554"/>
          </a:xfrm>
        </p:spPr>
        <p:txBody>
          <a:bodyPr/>
          <a:lstStyle/>
          <a:p>
            <a:r>
              <a:rPr lang="de-DE" dirty="0" err="1" smtClean="0"/>
              <a:t>CloudBees</a:t>
            </a:r>
            <a:r>
              <a:rPr lang="de-DE" dirty="0" smtClean="0"/>
              <a:t> </a:t>
            </a:r>
            <a:r>
              <a:rPr lang="de-DE" dirty="0" err="1" smtClean="0"/>
              <a:t>aaS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>
            <a:off x="1619672" y="2365814"/>
            <a:ext cx="2808312" cy="2376264"/>
          </a:xfrm>
          <a:prstGeom prst="rect">
            <a:avLst/>
          </a:prstGeom>
        </p:spPr>
        <p:txBody>
          <a:bodyPr vert="horz" lIns="91440" tIns="45720" rIns="91440" bIns="45720" numCol="1" spcCol="36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841439"/>
                </a:solidFill>
              </a:rPr>
              <a:t>Axel Irriger | Andy </a:t>
            </a:r>
            <a:r>
              <a:rPr lang="de-DE" sz="1200" b="1" dirty="0" err="1" smtClean="0">
                <a:solidFill>
                  <a:srgbClr val="841439"/>
                </a:solidFill>
              </a:rPr>
              <a:t>Scherzinger</a:t>
            </a:r>
            <a:endParaRPr lang="de-DE" sz="1200" b="1" dirty="0" smtClean="0">
              <a:solidFill>
                <a:srgbClr val="84143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GB Telecommunications &amp; Media </a:t>
            </a:r>
            <a:br>
              <a:rPr lang="de-DE" sz="1000" dirty="0" smtClean="0"/>
            </a:br>
            <a:r>
              <a:rPr lang="de-DE" sz="1000" dirty="0" smtClean="0"/>
              <a:t>Lead IT Consultants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axel.irriger@msg-systems.com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/>
              <a:t>a</a:t>
            </a:r>
            <a:r>
              <a:rPr lang="de-DE" sz="1000" dirty="0" smtClean="0"/>
              <a:t>ndy.scherzinger@msg-systems.com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endParaRPr lang="de-DE" sz="1000" dirty="0"/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000" dirty="0" err="1" smtClean="0"/>
              <a:t>www.msg-systems.com</a:t>
            </a:r>
            <a:endParaRPr lang="de-DE" sz="1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2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1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Vorstellung, Erwartungshaltung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Einführung und Übersicht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Computing</a:t>
            </a:r>
          </a:p>
          <a:p>
            <a:endParaRPr lang="de-DE" dirty="0" smtClean="0"/>
          </a:p>
          <a:p>
            <a:r>
              <a:rPr lang="de-DE" dirty="0" smtClean="0"/>
              <a:t>Workshop 2</a:t>
            </a:r>
          </a:p>
          <a:p>
            <a:pPr lvl="1"/>
            <a:r>
              <a:rPr lang="de-DE" dirty="0" smtClean="0"/>
              <a:t>Einarbeitung Play!</a:t>
            </a:r>
            <a:br>
              <a:rPr lang="de-DE" dirty="0" smtClean="0"/>
            </a:br>
            <a:r>
              <a:rPr lang="de-DE" dirty="0" smtClean="0"/>
              <a:t>Aufgabe 1</a:t>
            </a:r>
            <a:br>
              <a:rPr lang="de-DE" dirty="0" smtClean="0"/>
            </a:br>
            <a:r>
              <a:rPr lang="de-DE" dirty="0" smtClean="0"/>
              <a:t>Aufgabe 2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Responsiveness</a:t>
            </a:r>
            <a:r>
              <a:rPr lang="de-DE" dirty="0" smtClean="0">
                <a:sym typeface="Wingdings" pitchFamily="2" charset="2"/>
              </a:rPr>
              <a:t>  </a:t>
            </a:r>
            <a:r>
              <a:rPr lang="de-DE" dirty="0" err="1" smtClean="0">
                <a:sym typeface="Wingdings" pitchFamily="2" charset="2"/>
              </a:rPr>
              <a:t>Aktoren</a:t>
            </a:r>
            <a:r>
              <a:rPr lang="de-DE" dirty="0" smtClean="0">
                <a:sym typeface="Wingdings" pitchFamily="2" charset="2"/>
              </a:rPr>
              <a:t> / </a:t>
            </a:r>
            <a:r>
              <a:rPr lang="de-DE" dirty="0" err="1" smtClean="0">
                <a:sym typeface="Wingdings" pitchFamily="2" charset="2"/>
              </a:rPr>
              <a:t>Async</a:t>
            </a:r>
            <a:r>
              <a:rPr lang="de-DE" dirty="0" smtClean="0">
                <a:sym typeface="Wingdings" pitchFamily="2" charset="2"/>
              </a:rPr>
              <a:t>-Verarbeitung</a:t>
            </a:r>
          </a:p>
          <a:p>
            <a:pPr lvl="1"/>
            <a:r>
              <a:rPr lang="de-DE" dirty="0" err="1" smtClean="0"/>
              <a:t>Continuous</a:t>
            </a:r>
            <a:r>
              <a:rPr lang="de-DE" dirty="0" smtClean="0"/>
              <a:t> Integration als Beispiel </a:t>
            </a:r>
            <a:r>
              <a:rPr lang="de-DE" dirty="0" smtClean="0">
                <a:sym typeface="Wingdings" pitchFamily="2" charset="2"/>
              </a:rPr>
              <a:t> verteilte Datenhaltung, etc. (</a:t>
            </a:r>
            <a:r>
              <a:rPr lang="de-DE" dirty="0" err="1" smtClean="0">
                <a:sym typeface="Wingdings" pitchFamily="2" charset="2"/>
              </a:rPr>
              <a:t>CloudBees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3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Aktoren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3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Paketierung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Lastverteilung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im Großen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Heroku</a:t>
            </a:r>
            <a:endParaRPr lang="de-DE" dirty="0" smtClean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Fragen, Diskussion</a:t>
            </a:r>
            <a:endParaRPr lang="de-DE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430122"/>
            <a:ext cx="1206054" cy="338554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0" y="430122"/>
            <a:ext cx="2542958" cy="338554"/>
          </a:xfrm>
        </p:spPr>
        <p:txBody>
          <a:bodyPr/>
          <a:lstStyle/>
          <a:p>
            <a:r>
              <a:rPr lang="de-DE" dirty="0"/>
              <a:t>Das Play!-Framework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4"/>
          </p:nvPr>
        </p:nvSpPr>
        <p:spPr>
          <a:xfrm>
            <a:off x="4211960" y="1436400"/>
            <a:ext cx="4021232" cy="4622400"/>
          </a:xfrm>
        </p:spPr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play</a:t>
            </a:r>
            <a:r>
              <a:rPr lang="de-DE" b="1" dirty="0" smtClean="0"/>
              <a:t> </a:t>
            </a:r>
            <a:r>
              <a:rPr lang="de-DE" b="1" dirty="0" err="1" smtClean="0"/>
              <a:t>new</a:t>
            </a:r>
            <a:endParaRPr lang="de-DE" b="1" dirty="0" smtClean="0"/>
          </a:p>
          <a:p>
            <a:r>
              <a:rPr lang="de-DE" b="1" dirty="0" err="1" smtClean="0"/>
              <a:t>play</a:t>
            </a:r>
            <a:r>
              <a:rPr lang="de-DE" b="1" dirty="0" smtClean="0"/>
              <a:t> </a:t>
            </a:r>
            <a:r>
              <a:rPr lang="de-DE" b="1" dirty="0" err="1" smtClean="0"/>
              <a:t>run</a:t>
            </a:r>
            <a:endParaRPr lang="de-DE" b="1" dirty="0" smtClean="0"/>
          </a:p>
          <a:p>
            <a:endParaRPr lang="de-DE" b="1" dirty="0"/>
          </a:p>
          <a:p>
            <a:r>
              <a:rPr lang="de-DE" dirty="0" smtClean="0"/>
              <a:t>Einheitliches Projekt-Layout</a:t>
            </a:r>
          </a:p>
          <a:p>
            <a:endParaRPr lang="de-DE" dirty="0" smtClean="0"/>
          </a:p>
          <a:p>
            <a:r>
              <a:rPr lang="de-DE" dirty="0" smtClean="0"/>
              <a:t>Kurze </a:t>
            </a:r>
            <a:r>
              <a:rPr lang="de-DE" dirty="0" err="1" smtClean="0"/>
              <a:t>Roundtrip</a:t>
            </a:r>
            <a:r>
              <a:rPr lang="de-DE" dirty="0" smtClean="0"/>
              <a:t>-Zyklen (automatische Übernahme von Code-Änderungen)</a:t>
            </a:r>
          </a:p>
        </p:txBody>
      </p:sp>
      <p:pic>
        <p:nvPicPr>
          <p:cNvPr id="23" name="Picture 5" descr="http://www.playframework.org/assets/images/logos/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232248" cy="7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" t="13881" r="85440" b="33017"/>
          <a:stretch/>
        </p:blipFill>
        <p:spPr bwMode="auto">
          <a:xfrm>
            <a:off x="539552" y="1556792"/>
            <a:ext cx="2152650" cy="4552157"/>
          </a:xfrm>
          <a:prstGeom prst="rect">
            <a:avLst/>
          </a:prstGeom>
          <a:noFill/>
          <a:ln>
            <a:noFill/>
          </a:ln>
          <a:effectLst>
            <a:outerShdw blurRad="127000" dist="50800" dir="2700000" algn="ctr" rotWithShape="0">
              <a:schemeClr val="tx1">
                <a:alpha val="58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6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" t="13881" r="85440" b="33017"/>
          <a:stretch/>
        </p:blipFill>
        <p:spPr bwMode="auto">
          <a:xfrm>
            <a:off x="539552" y="1556792"/>
            <a:ext cx="2152650" cy="4552157"/>
          </a:xfrm>
          <a:prstGeom prst="rect">
            <a:avLst/>
          </a:prstGeom>
          <a:noFill/>
          <a:ln>
            <a:noFill/>
          </a:ln>
          <a:effectLst>
            <a:outerShdw blurRad="127000" dist="50800" dir="2700000" algn="ctr" rotWithShape="0">
              <a:schemeClr val="tx1">
                <a:alpha val="58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0" y="430122"/>
            <a:ext cx="2087706" cy="338554"/>
          </a:xfrm>
        </p:spPr>
        <p:txBody>
          <a:bodyPr/>
          <a:lstStyle/>
          <a:p>
            <a:r>
              <a:rPr lang="de-DE" dirty="0" smtClean="0"/>
              <a:t>Ein Play!-Projekt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39552" y="1723668"/>
            <a:ext cx="777686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35000">
                <a:schemeClr val="accent1">
                  <a:lumMod val="40000"/>
                  <a:lumOff val="6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Quelltext und Test-Klassen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39552" y="2420888"/>
            <a:ext cx="7776864" cy="86409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40000"/>
                </a:schemeClr>
              </a:gs>
              <a:gs pos="35000">
                <a:schemeClr val="accent4">
                  <a:tint val="37000"/>
                  <a:satMod val="30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Konfiguration für </a:t>
            </a:r>
            <a:br>
              <a:rPr lang="de-DE" dirty="0" smtClean="0"/>
            </a:br>
            <a:r>
              <a:rPr lang="de-DE" dirty="0" smtClean="0"/>
              <a:t>die Applikation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9552" y="3467100"/>
            <a:ext cx="7776864" cy="10081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40000"/>
                </a:schemeClr>
              </a:gs>
              <a:gs pos="35000">
                <a:schemeClr val="accent5">
                  <a:lumMod val="40000"/>
                  <a:lumOff val="6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Konfiguration für </a:t>
            </a:r>
            <a:br>
              <a:rPr lang="de-DE" dirty="0" smtClean="0"/>
            </a:br>
            <a:r>
              <a:rPr lang="de-DE" dirty="0" smtClean="0"/>
              <a:t>den </a:t>
            </a:r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39552" y="4475212"/>
            <a:ext cx="7776864" cy="11860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40000"/>
                </a:schemeClr>
              </a:gs>
              <a:gs pos="35000">
                <a:schemeClr val="accent4">
                  <a:tint val="37000"/>
                  <a:satMod val="30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öffentliche </a:t>
            </a:r>
            <a:br>
              <a:rPr lang="de-DE" dirty="0" smtClean="0"/>
            </a:br>
            <a:r>
              <a:rPr lang="de-DE" dirty="0" smtClean="0"/>
              <a:t>Ressourcen</a:t>
            </a:r>
            <a:endParaRPr lang="de-DE" dirty="0"/>
          </a:p>
        </p:txBody>
      </p:sp>
      <p:pic>
        <p:nvPicPr>
          <p:cNvPr id="11" name="Picture 5" descr="http://www.playframework.org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232248" cy="7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1022" y="73219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solidFill>
                  <a:srgbClr val="000000"/>
                </a:solidFill>
              </a:rPr>
              <a:t>+ </a:t>
            </a:r>
            <a:r>
              <a:rPr lang="de-DE" sz="1200" i="1" dirty="0" err="1" smtClean="0">
                <a:solidFill>
                  <a:srgbClr val="000000"/>
                </a:solidFill>
              </a:rPr>
              <a:t>Twitter</a:t>
            </a:r>
            <a:r>
              <a:rPr lang="de-DE" sz="1200" i="1" dirty="0" smtClean="0">
                <a:solidFill>
                  <a:srgbClr val="000000"/>
                </a:solidFill>
              </a:rPr>
              <a:t> Bootstrap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2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2420888"/>
            <a:ext cx="3517176" cy="3637912"/>
          </a:xfrm>
        </p:spPr>
        <p:txBody>
          <a:bodyPr/>
          <a:lstStyle/>
          <a:p>
            <a:r>
              <a:rPr lang="de-DE" dirty="0" smtClean="0"/>
              <a:t>API Design</a:t>
            </a:r>
          </a:p>
          <a:p>
            <a:endParaRPr lang="de-DE" dirty="0" smtClean="0"/>
          </a:p>
          <a:p>
            <a:r>
              <a:rPr lang="de-DE" dirty="0" smtClean="0"/>
              <a:t>Controller-Logik</a:t>
            </a:r>
          </a:p>
          <a:p>
            <a:endParaRPr lang="de-DE" dirty="0" smtClean="0"/>
          </a:p>
          <a:p>
            <a:r>
              <a:rPr lang="de-DE" dirty="0" smtClean="0"/>
              <a:t>Benutzer-Schnittstelle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" y="430122"/>
            <a:ext cx="1446504" cy="338554"/>
          </a:xfrm>
        </p:spPr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716016" y="2420888"/>
            <a:ext cx="3517176" cy="3637912"/>
          </a:xfrm>
        </p:spPr>
        <p:txBody>
          <a:bodyPr/>
          <a:lstStyle/>
          <a:p>
            <a:r>
              <a:rPr lang="de-DE" dirty="0" smtClean="0"/>
              <a:t>Erstellt die API für euren </a:t>
            </a:r>
            <a:r>
              <a:rPr lang="de-DE" dirty="0" err="1" smtClean="0"/>
              <a:t>Doodle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Schreibt exemplarisch Controller</a:t>
            </a:r>
          </a:p>
          <a:p>
            <a:endParaRPr lang="de-DE" dirty="0"/>
          </a:p>
          <a:p>
            <a:r>
              <a:rPr lang="de-DE" dirty="0" smtClean="0"/>
              <a:t>Erstellt eine Benutzer-Oberfläche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259632" y="1412776"/>
            <a:ext cx="2520280" cy="7200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Learn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004048" y="1412776"/>
            <a:ext cx="2520280" cy="7200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79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Liste der Umfragen anzeigen</a:t>
            </a:r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list</a:t>
            </a:r>
            <a:endParaRPr lang="de-DE" dirty="0" smtClean="0"/>
          </a:p>
          <a:p>
            <a:r>
              <a:rPr lang="de-DE" dirty="0" smtClean="0"/>
              <a:t>Neue Umfrage anlegen</a:t>
            </a:r>
          </a:p>
          <a:p>
            <a:pPr lvl="1"/>
            <a:r>
              <a:rPr lang="de-DE" dirty="0" smtClean="0"/>
              <a:t>GET /</a:t>
            </a:r>
            <a:r>
              <a:rPr lang="de-DE" dirty="0" err="1" smtClean="0"/>
              <a:t>create</a:t>
            </a:r>
            <a:r>
              <a:rPr lang="de-DE" dirty="0" smtClean="0"/>
              <a:t> – Start-Maske</a:t>
            </a:r>
          </a:p>
          <a:p>
            <a:pPr lvl="1"/>
            <a:r>
              <a:rPr lang="de-DE" dirty="0" smtClean="0"/>
              <a:t>POST /</a:t>
            </a:r>
            <a:r>
              <a:rPr lang="de-DE" dirty="0" err="1" smtClean="0"/>
              <a:t>create</a:t>
            </a:r>
            <a:r>
              <a:rPr lang="de-DE" dirty="0" smtClean="0"/>
              <a:t> – Speichern der Umfrage</a:t>
            </a:r>
          </a:p>
          <a:p>
            <a:r>
              <a:rPr lang="de-DE" dirty="0" smtClean="0"/>
              <a:t>An Umfrage teilnehmen</a:t>
            </a:r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doPoll</a:t>
            </a:r>
            <a:r>
              <a:rPr lang="de-DE" dirty="0" smtClean="0"/>
              <a:t>/&lt;</a:t>
            </a:r>
            <a:r>
              <a:rPr lang="de-DE" dirty="0" err="1" smtClean="0"/>
              <a:t>PollID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2488841" cy="338554"/>
          </a:xfrm>
        </p:spPr>
        <p:txBody>
          <a:bodyPr/>
          <a:lstStyle/>
          <a:p>
            <a:r>
              <a:rPr lang="de-DE" dirty="0" smtClean="0"/>
              <a:t>Lektion – API Design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979712" y="4005064"/>
            <a:ext cx="1440160" cy="8640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listPolls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923928" y="4005064"/>
            <a:ext cx="1440160" cy="8640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doPoll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979712" y="5373216"/>
            <a:ext cx="1440160" cy="8640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createPoll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23928" y="5373216"/>
            <a:ext cx="1440160" cy="8640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createPoll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3"/>
            <a:endCxn id="10" idx="1"/>
          </p:cNvCxnSpPr>
          <p:nvPr/>
        </p:nvCxnSpPr>
        <p:spPr>
          <a:xfrm>
            <a:off x="3419872" y="44371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1" idx="3"/>
            <a:endCxn id="12" idx="1"/>
          </p:cNvCxnSpPr>
          <p:nvPr/>
        </p:nvCxnSpPr>
        <p:spPr>
          <a:xfrm>
            <a:off x="3419872" y="5805264"/>
            <a:ext cx="50405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2" idx="0"/>
            <a:endCxn id="10" idx="2"/>
          </p:cNvCxnSpPr>
          <p:nvPr/>
        </p:nvCxnSpPr>
        <p:spPr>
          <a:xfrm rot="5400000" flipH="1" flipV="1">
            <a:off x="4391980" y="5121188"/>
            <a:ext cx="50405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868144" y="4011414"/>
            <a:ext cx="1440160" cy="8640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doPoll</a:t>
            </a:r>
            <a:endParaRPr lang="de-DE" dirty="0"/>
          </a:p>
        </p:txBody>
      </p:sp>
      <p:cxnSp>
        <p:nvCxnSpPr>
          <p:cNvPr id="26" name="Gewinkelte Verbindung 25"/>
          <p:cNvCxnSpPr>
            <a:stCxn id="24" idx="0"/>
            <a:endCxn id="9" idx="0"/>
          </p:cNvCxnSpPr>
          <p:nvPr/>
        </p:nvCxnSpPr>
        <p:spPr>
          <a:xfrm rot="16200000" flipV="1">
            <a:off x="4640833" y="2064023"/>
            <a:ext cx="6350" cy="3888432"/>
          </a:xfrm>
          <a:prstGeom prst="bentConnector3">
            <a:avLst>
              <a:gd name="adj1" fmla="val 370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0" idx="3"/>
            <a:endCxn id="24" idx="1"/>
          </p:cNvCxnSpPr>
          <p:nvPr/>
        </p:nvCxnSpPr>
        <p:spPr>
          <a:xfrm>
            <a:off x="5364088" y="4437112"/>
            <a:ext cx="504056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991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API Design – Routing </a:t>
            </a:r>
            <a:br>
              <a:rPr lang="de-DE" dirty="0" smtClean="0"/>
            </a:b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/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routes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" y="430122"/>
            <a:ext cx="1539479" cy="338554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Pager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2276872"/>
            <a:ext cx="788228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Routes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 This file defines all application routes (Higher priority routes first)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# ~~~~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# Home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page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GET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/               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controllers.Application.index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de-DE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GET	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controllers.DoodleController.newDoodle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POST	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controllers.DoodleController.submit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GET	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/: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controllers.DoodleController.read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String)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GET	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controllers.DoodleController.showDoodles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GET	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/: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controllers.DoodleController.doDoodle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String)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POST	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/: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controllers.DoodleController.saveDoodle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String)</a:t>
            </a:r>
            <a:endParaRPr lang="de-DE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42391" y="4986266"/>
            <a:ext cx="2016224" cy="1008112"/>
          </a:xfrm>
          <a:prstGeom prst="cloudCallout">
            <a:avLst>
              <a:gd name="adj1" fmla="val -40261"/>
              <a:gd name="adj2" fmla="val -7848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HTTP</a:t>
            </a:r>
          </a:p>
          <a:p>
            <a:pPr algn="ctr"/>
            <a:r>
              <a:rPr lang="de-DE" sz="1200" dirty="0" smtClean="0"/>
              <a:t>Methode</a:t>
            </a:r>
            <a:endParaRPr lang="de-DE" sz="1200" dirty="0"/>
          </a:p>
        </p:txBody>
      </p:sp>
      <p:sp>
        <p:nvSpPr>
          <p:cNvPr id="11" name="Wolkenförmige Legende 10"/>
          <p:cNvSpPr/>
          <p:nvPr/>
        </p:nvSpPr>
        <p:spPr>
          <a:xfrm>
            <a:off x="2016224" y="2673951"/>
            <a:ext cx="1728192" cy="896259"/>
          </a:xfrm>
          <a:prstGeom prst="cloudCallout">
            <a:avLst>
              <a:gd name="adj1" fmla="val -29552"/>
              <a:gd name="adj2" fmla="val 90204"/>
            </a:avLst>
          </a:prstGeom>
          <a:solidFill>
            <a:schemeClr val="accent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URL</a:t>
            </a:r>
          </a:p>
          <a:p>
            <a:pPr algn="ctr"/>
            <a:r>
              <a:rPr lang="de-DE" sz="1200" dirty="0" smtClean="0"/>
              <a:t>Pattern</a:t>
            </a:r>
            <a:endParaRPr lang="de-DE" sz="1200" dirty="0"/>
          </a:p>
        </p:txBody>
      </p:sp>
      <p:sp>
        <p:nvSpPr>
          <p:cNvPr id="12" name="Wolkenförmige Legende 11"/>
          <p:cNvSpPr/>
          <p:nvPr/>
        </p:nvSpPr>
        <p:spPr>
          <a:xfrm>
            <a:off x="4365848" y="5240762"/>
            <a:ext cx="2016224" cy="1008112"/>
          </a:xfrm>
          <a:prstGeom prst="cloudCallout">
            <a:avLst>
              <a:gd name="adj1" fmla="val 46125"/>
              <a:gd name="adj2" fmla="val -10223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aufzurufender Controller / Methode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xmlns="" val="14959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1331641" y="1784142"/>
            <a:ext cx="6264695" cy="3477002"/>
          </a:xfrm>
          <a:prstGeom prst="roundRect">
            <a:avLst>
              <a:gd name="adj" fmla="val 6589"/>
            </a:avLst>
          </a:prstGeom>
          <a:solidFill>
            <a:schemeClr val="bg1">
              <a:lumMod val="95000"/>
              <a:alpha val="69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" y="430122"/>
            <a:ext cx="1539479" cy="338554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Pager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31640" y="1844824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b="1" dirty="0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PollController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DE" sz="12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Controller {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   private</a:t>
            </a:r>
            <a:r>
              <a:rPr lang="de-DE" sz="1200" dirty="0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2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Form&lt;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PollForm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sz="1200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pollForm</a:t>
            </a:r>
            <a:r>
              <a:rPr lang="de-DE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= form(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PollForm.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b="1" dirty="0" err="1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2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showPolls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final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PollModel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pms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PollModel.</a:t>
            </a:r>
            <a:r>
              <a:rPr lang="de-DE" sz="1200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findByName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.all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Content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views.html.polls.</a:t>
            </a:r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render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pms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sz="1200" b="1" dirty="0" err="1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>
                <a:latin typeface="Courier New" pitchFamily="49" charset="0"/>
                <a:cs typeface="Courier New" pitchFamily="49" charset="0"/>
              </a:rPr>
              <a:t>ok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views.html.pageframe.render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de-DE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2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newPoll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Content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views.html.poll.</a:t>
            </a:r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render</a:t>
            </a:r>
            <a:r>
              <a:rPr lang="de-DE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pollForm</a:t>
            </a:r>
            <a:r>
              <a:rPr lang="de-DE" sz="12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sz="1200" b="1" dirty="0" err="1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200" dirty="0" smtClean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views.html.pageframe.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de-DE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657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 </a:t>
            </a:r>
            <a:r>
              <a:rPr lang="de-DE" dirty="0"/>
              <a:t>/</a:t>
            </a:r>
            <a:r>
              <a:rPr lang="de-DE" dirty="0" smtClean="0"/>
              <a:t> View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" y="430122"/>
            <a:ext cx="1539479" cy="338554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Pager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1828191"/>
            <a:ext cx="547260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@(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Form[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forms.DoodleForm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de-DE" sz="12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h1&gt;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helper.form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routes.DoodleController.submit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helper.inputText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doodleForm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doodleName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helper.textarea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doodleDescription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helper.inputText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("option1"))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helper.inputText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("option2"))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helper.inputText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("option3"))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helper.inputText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("option4"))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helper.inputText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doodle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("option5"))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2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2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2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-primary"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en-US" sz="12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hteck 5"/>
          <p:cNvSpPr/>
          <p:nvPr/>
        </p:nvSpPr>
        <p:spPr>
          <a:xfrm>
            <a:off x="1547664" y="4293096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@(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DoodleModels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java.util.List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models.DoodleModel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Existing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Doodles</a:t>
            </a:r>
            <a:r>
              <a:rPr lang="de-DE" sz="12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de-DE" sz="12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de-DE" sz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DoodleModel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DoodleModels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2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li&gt;&lt;a </a:t>
            </a:r>
            <a:r>
              <a:rPr lang="it-IT" sz="1200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2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it-IT" sz="1200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doDoodle</a:t>
            </a:r>
            <a:r>
              <a:rPr lang="it-IT" sz="12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/@DoodleModel.name"</a:t>
            </a:r>
            <a:r>
              <a:rPr lang="it-IT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1200" i="1" dirty="0" smtClean="0">
                <a:latin typeface="Courier New" pitchFamily="49" charset="0"/>
                <a:cs typeface="Courier New" pitchFamily="49" charset="0"/>
              </a:rPr>
              <a:t>@DoodleModel.name</a:t>
            </a:r>
            <a:r>
              <a:rPr lang="it-IT" sz="12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de-DE" sz="12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891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_03_25_msg_systems_PPT-Guide">
  <a:themeElements>
    <a:clrScheme name="Benutzerdefiniert 8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11-07-14_msg_systems_PPT-Guide">
  <a:themeElements>
    <a:clrScheme name="Benutzerdefiniert 8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2011_03_25_msg_systems_PPT-Guide</Template>
  <TotalTime>0</TotalTime>
  <Words>625</Words>
  <Application>Microsoft Office PowerPoint</Application>
  <PresentationFormat>Bildschirmpräsentation (4:3)</PresentationFormat>
  <Paragraphs>216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2011_03_25_msg_systems_PPT-Guide</vt:lpstr>
      <vt:lpstr>2011-07-14_msg_systems_PPT-Guide</vt:lpstr>
      <vt:lpstr>Workshop „Play! With The Cloud“</vt:lpstr>
      <vt:lpstr>Agenda</vt:lpstr>
      <vt:lpstr>Das Play!-Framework</vt:lpstr>
      <vt:lpstr>Ein Play!-Projekt</vt:lpstr>
      <vt:lpstr>Aufgabe 1</vt:lpstr>
      <vt:lpstr>Lektion – API Design</vt:lpstr>
      <vt:lpstr>One Pager</vt:lpstr>
      <vt:lpstr>One Pager</vt:lpstr>
      <vt:lpstr>One Pager</vt:lpstr>
      <vt:lpstr>Aufgabe 1</vt:lpstr>
      <vt:lpstr>Responsiveness / Aktoren</vt:lpstr>
      <vt:lpstr>Responsiveness / Aktoren</vt:lpstr>
      <vt:lpstr>CloudBees aaS</vt:lpstr>
      <vt:lpstr>CloudBees aaS</vt:lpstr>
      <vt:lpstr>Folie 15</vt:lpstr>
    </vt:vector>
  </TitlesOfParts>
  <Company>msg systems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Irriger</dc:creator>
  <cp:lastModifiedBy>Axel Irriger</cp:lastModifiedBy>
  <cp:revision>111</cp:revision>
  <dcterms:created xsi:type="dcterms:W3CDTF">2012-09-14T10:17:26Z</dcterms:created>
  <dcterms:modified xsi:type="dcterms:W3CDTF">2013-03-20T22:30:35Z</dcterms:modified>
</cp:coreProperties>
</file>