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7"/>
  </p:notesMasterIdLst>
  <p:handoutMasterIdLst>
    <p:handoutMasterId r:id="rId18"/>
  </p:handoutMasterIdLst>
  <p:sldIdLst>
    <p:sldId id="264" r:id="rId3"/>
    <p:sldId id="31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285" r:id="rId12"/>
    <p:sldId id="329" r:id="rId13"/>
    <p:sldId id="331" r:id="rId14"/>
    <p:sldId id="330" r:id="rId15"/>
    <p:sldId id="26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00"/>
    <a:srgbClr val="ABBED5"/>
    <a:srgbClr val="013982"/>
    <a:srgbClr val="BCCBDE"/>
    <a:srgbClr val="CCD7E6"/>
    <a:srgbClr val="EDF4F7"/>
    <a:srgbClr val="DCEBF0"/>
    <a:srgbClr val="7F9BC0"/>
    <a:srgbClr val="CBCBC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4415" autoAdjust="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A855-A7C7-274A-B19D-3635363D1F9D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2FB2-B9B4-F54E-80BB-0D5BB3434C1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42993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3750-EFDB-427C-8DA5-FF16461F1229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CB16-C5BD-4E06-82E1-8BDA53DAC0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573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" y="2315945"/>
            <a:ext cx="8628690" cy="2387993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789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2" y="2030620"/>
            <a:ext cx="2160239" cy="302433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3"/>
            <a:ext cx="8327777" cy="511256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23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429000"/>
            <a:ext cx="4696881" cy="33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3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2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010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" y="2315946"/>
            <a:ext cx="8628690" cy="2387993"/>
          </a:xfrm>
          <a:prstGeom prst="rect">
            <a:avLst/>
          </a:prstGeom>
        </p:spPr>
      </p:pic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Bild 10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5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6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609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2165340"/>
            <a:ext cx="9144000" cy="2714625"/>
          </a:xfrm>
          <a:prstGeom prst="rect">
            <a:avLst/>
          </a:prstGeom>
        </p:spPr>
      </p:pic>
      <p:sp>
        <p:nvSpPr>
          <p:cNvPr id="11" name="Untertitel 2"/>
          <p:cNvSpPr txBox="1">
            <a:spLocks/>
          </p:cNvSpPr>
          <p:nvPr userDrawn="1"/>
        </p:nvSpPr>
        <p:spPr>
          <a:xfrm>
            <a:off x="1475656" y="476672"/>
            <a:ext cx="6400800" cy="262880"/>
          </a:xfrm>
          <a:prstGeom prst="rect">
            <a:avLst/>
          </a:prstGeom>
          <a:noFill/>
        </p:spPr>
        <p:txBody>
          <a:bodyPr vert="horz" lIns="25200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Automotive – .verstehen .gestalten .bewegen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5434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3950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5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09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8"/>
            <a:ext cx="8204375" cy="2339999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482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8"/>
            <a:ext cx="8204372" cy="2339999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1734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800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" y="2376836"/>
            <a:ext cx="8204368" cy="2339998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7591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Bild 7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897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1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3" y="2030620"/>
            <a:ext cx="2160239" cy="3024336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8" name="Bild 7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2165338"/>
            <a:ext cx="9144000" cy="2714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5434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5"/>
            <a:ext cx="8327777" cy="5112569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23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3429000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330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Bild 5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7501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3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0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39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39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4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17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8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3" y="2376836"/>
            <a:ext cx="8204368" cy="2339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75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430122"/>
            <a:ext cx="4696881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2" y="6453336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50" r:id="rId10"/>
    <p:sldLayoutId id="2147483674" r:id="rId11"/>
    <p:sldLayoutId id="2147483661" r:id="rId12"/>
    <p:sldLayoutId id="2147483662" r:id="rId13"/>
    <p:sldLayoutId id="2147483663" r:id="rId14"/>
    <p:sldLayoutId id="2147483664" r:id="rId15"/>
    <p:sldLayoutId id="2147483660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430122"/>
            <a:ext cx="4693787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9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3" y="6453338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„Play! </a:t>
            </a:r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Workshop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74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95536" y="1254872"/>
            <a:ext cx="6832800" cy="4622400"/>
          </a:xfrm>
        </p:spPr>
        <p:txBody>
          <a:bodyPr/>
          <a:lstStyle/>
          <a:p>
            <a:r>
              <a:rPr lang="de-DE" dirty="0" smtClean="0"/>
              <a:t>gehört Salesforce.com</a:t>
            </a:r>
          </a:p>
          <a:p>
            <a:endParaRPr lang="de-DE" dirty="0" smtClean="0"/>
          </a:p>
          <a:p>
            <a:r>
              <a:rPr lang="de-DE" b="1" dirty="0" err="1" smtClean="0"/>
              <a:t>Cloud</a:t>
            </a:r>
            <a:r>
              <a:rPr lang="de-DE" b="1" dirty="0" smtClean="0"/>
              <a:t> </a:t>
            </a:r>
            <a:r>
              <a:rPr lang="de-DE" b="1" dirty="0" err="1" smtClean="0"/>
              <a:t>Application</a:t>
            </a:r>
            <a:r>
              <a:rPr lang="de-DE" b="1" dirty="0" smtClean="0"/>
              <a:t> </a:t>
            </a:r>
            <a:br>
              <a:rPr lang="de-DE" b="1" dirty="0" smtClean="0"/>
            </a:br>
            <a:r>
              <a:rPr lang="de-DE" b="1" dirty="0" smtClean="0"/>
              <a:t>Plattform</a:t>
            </a:r>
          </a:p>
          <a:p>
            <a:endParaRPr lang="de-DE" dirty="0"/>
          </a:p>
          <a:p>
            <a:r>
              <a:rPr lang="de-DE" dirty="0" smtClean="0"/>
              <a:t>Basiert auf Amazon EC2</a:t>
            </a:r>
          </a:p>
          <a:p>
            <a:endParaRPr lang="de-DE" dirty="0"/>
          </a:p>
          <a:p>
            <a:r>
              <a:rPr lang="de-DE" dirty="0" smtClean="0"/>
              <a:t>Linux als Betriebssystem</a:t>
            </a:r>
            <a:br>
              <a:rPr lang="de-DE" dirty="0" smtClean="0"/>
            </a:br>
            <a:r>
              <a:rPr lang="de-DE" dirty="0" smtClean="0"/>
              <a:t>Web-Container als Laufzeit</a:t>
            </a:r>
          </a:p>
          <a:p>
            <a:endParaRPr lang="de-DE" dirty="0"/>
          </a:p>
          <a:p>
            <a:r>
              <a:rPr lang="de-DE" dirty="0" smtClean="0"/>
              <a:t>Hohes Maß an </a:t>
            </a:r>
            <a:br>
              <a:rPr lang="de-DE" dirty="0" smtClean="0"/>
            </a:br>
            <a:r>
              <a:rPr lang="de-DE" dirty="0" smtClean="0"/>
              <a:t>Standardisierung</a:t>
            </a:r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1719015" cy="338554"/>
          </a:xfrm>
        </p:spPr>
        <p:txBody>
          <a:bodyPr/>
          <a:lstStyle/>
          <a:p>
            <a:r>
              <a:rPr lang="de-DE" dirty="0" err="1" smtClean="0"/>
              <a:t>Heroku</a:t>
            </a:r>
            <a:r>
              <a:rPr lang="de-DE" dirty="0" smtClean="0"/>
              <a:t> </a:t>
            </a:r>
            <a:r>
              <a:rPr lang="de-DE" dirty="0" err="1" smtClean="0"/>
              <a:t>PaaS</a:t>
            </a:r>
            <a:endParaRPr lang="de-DE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08421"/>
            <a:ext cx="5518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re-cycledair.com/wp-content/uploads/2012/04/heroku-Log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1872208" cy="585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08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2121369" cy="338554"/>
          </a:xfrm>
        </p:spPr>
        <p:txBody>
          <a:bodyPr/>
          <a:lstStyle/>
          <a:p>
            <a:r>
              <a:rPr lang="de-DE" dirty="0" err="1" smtClean="0"/>
              <a:t>Cloud</a:t>
            </a:r>
            <a:r>
              <a:rPr lang="de-DE" dirty="0" smtClean="0"/>
              <a:t> im Großen</a:t>
            </a:r>
            <a:endParaRPr lang="de-DE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220"/>
          <a:stretch>
            <a:fillRect/>
          </a:stretch>
        </p:blipFill>
        <p:spPr bwMode="auto">
          <a:xfrm>
            <a:off x="1430114" y="2276872"/>
            <a:ext cx="55181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gende mit Linie 1 (Rahmen und Markierungsleiste) 7"/>
          <p:cNvSpPr/>
          <p:nvPr/>
        </p:nvSpPr>
        <p:spPr>
          <a:xfrm>
            <a:off x="7164288" y="2060848"/>
            <a:ext cx="1368152" cy="648072"/>
          </a:xfrm>
          <a:prstGeom prst="accentBorderCallout1">
            <a:avLst>
              <a:gd name="adj1" fmla="val 18750"/>
              <a:gd name="adj2" fmla="val -8333"/>
              <a:gd name="adj3" fmla="val 72339"/>
              <a:gd name="adj4" fmla="val -47191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/>
                </a:solidFill>
              </a:rPr>
              <a:t>Procfile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Legende mit Linie 1 (Rahmen und Markierungsleiste) 8"/>
          <p:cNvSpPr/>
          <p:nvPr/>
        </p:nvSpPr>
        <p:spPr>
          <a:xfrm>
            <a:off x="5436096" y="1484784"/>
            <a:ext cx="1368152" cy="648072"/>
          </a:xfrm>
          <a:prstGeom prst="accentBorderCallout1">
            <a:avLst>
              <a:gd name="adj1" fmla="val 18750"/>
              <a:gd name="adj2" fmla="val -8333"/>
              <a:gd name="adj3" fmla="val 211735"/>
              <a:gd name="adj4" fmla="val -55243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Foreman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Legende mit Linie 3 (Rahmen und Markierungsleiste) 10"/>
          <p:cNvSpPr/>
          <p:nvPr/>
        </p:nvSpPr>
        <p:spPr>
          <a:xfrm>
            <a:off x="3203848" y="980728"/>
            <a:ext cx="1296144" cy="864096"/>
          </a:xfrm>
          <a:prstGeom prst="accentBorderCallout3">
            <a:avLst>
              <a:gd name="adj1" fmla="val 18750"/>
              <a:gd name="adj2" fmla="val -8333"/>
              <a:gd name="adj3" fmla="val 17657"/>
              <a:gd name="adj4" fmla="val -25167"/>
              <a:gd name="adj5" fmla="val 102186"/>
              <a:gd name="adj6" fmla="val -25167"/>
              <a:gd name="adj7" fmla="val 166511"/>
              <a:gd name="adj8" fmla="val 4351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/>
                </a:solidFill>
              </a:rPr>
              <a:t>Nginx</a:t>
            </a:r>
            <a:r>
              <a:rPr lang="de-DE" sz="1400" dirty="0" smtClean="0">
                <a:solidFill>
                  <a:schemeClr val="tx1"/>
                </a:solidFill>
              </a:rPr>
              <a:t> mit automatischer Konfiguration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Legende mit Linie 1 (Rahmen und Markierungsleiste) 11"/>
          <p:cNvSpPr/>
          <p:nvPr/>
        </p:nvSpPr>
        <p:spPr>
          <a:xfrm>
            <a:off x="7236296" y="4869160"/>
            <a:ext cx="1368152" cy="648072"/>
          </a:xfrm>
          <a:prstGeom prst="accentBorderCallout1">
            <a:avLst>
              <a:gd name="adj1" fmla="val 18750"/>
              <a:gd name="adj2" fmla="val -8333"/>
              <a:gd name="adj3" fmla="val 72339"/>
              <a:gd name="adj4" fmla="val -47191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.</a:t>
            </a:r>
            <a:r>
              <a:rPr lang="de-DE" sz="1400" dirty="0" err="1" smtClean="0">
                <a:solidFill>
                  <a:schemeClr val="tx1"/>
                </a:solidFill>
              </a:rPr>
              <a:t>env</a:t>
            </a:r>
            <a:r>
              <a:rPr lang="de-DE" sz="1400" dirty="0" smtClean="0">
                <a:solidFill>
                  <a:schemeClr val="tx1"/>
                </a:solidFill>
              </a:rPr>
              <a:t> Konfiguration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Klassische IT vs. </a:t>
            </a:r>
            <a:r>
              <a:rPr lang="de-DE" dirty="0" err="1" smtClean="0"/>
              <a:t>Cloud</a:t>
            </a:r>
            <a:r>
              <a:rPr lang="de-DE" dirty="0" smtClean="0"/>
              <a:t> IT</a:t>
            </a:r>
          </a:p>
          <a:p>
            <a:r>
              <a:rPr lang="de-DE" dirty="0" smtClean="0"/>
              <a:t>Übersicht Play! Framework</a:t>
            </a:r>
          </a:p>
          <a:p>
            <a:endParaRPr lang="de-DE" dirty="0" smtClean="0"/>
          </a:p>
          <a:p>
            <a:r>
              <a:rPr lang="de-DE" dirty="0" smtClean="0"/>
              <a:t>Route, Controller, Template</a:t>
            </a:r>
          </a:p>
          <a:p>
            <a:r>
              <a:rPr lang="de-DE" dirty="0" smtClean="0"/>
              <a:t>Nebenläufigkeit mit </a:t>
            </a:r>
            <a:r>
              <a:rPr lang="de-DE" dirty="0" err="1" smtClean="0"/>
              <a:t>Aktoren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Lastverteilung</a:t>
            </a:r>
          </a:p>
          <a:p>
            <a:r>
              <a:rPr lang="de-DE" dirty="0" smtClean="0"/>
              <a:t>Paketierung</a:t>
            </a:r>
          </a:p>
          <a:p>
            <a:endParaRPr lang="de-DE" dirty="0" smtClean="0"/>
          </a:p>
          <a:p>
            <a:r>
              <a:rPr lang="de-DE" dirty="0" err="1" smtClean="0"/>
              <a:t>CloudBees</a:t>
            </a:r>
            <a:endParaRPr lang="de-DE" dirty="0" smtClean="0"/>
          </a:p>
          <a:p>
            <a:r>
              <a:rPr lang="de-DE" dirty="0" err="1" smtClean="0"/>
              <a:t>Heroku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1069799" cy="338554"/>
          </a:xfrm>
        </p:spPr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2347392" cy="338554"/>
          </a:xfrm>
        </p:spPr>
        <p:txBody>
          <a:bodyPr/>
          <a:lstStyle/>
          <a:p>
            <a:r>
              <a:rPr lang="de-DE" dirty="0" smtClean="0"/>
              <a:t>Fragen, Diskussion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1619672" y="2365814"/>
            <a:ext cx="2808312" cy="2376264"/>
          </a:xfrm>
          <a:prstGeom prst="rect">
            <a:avLst/>
          </a:prstGeom>
        </p:spPr>
        <p:txBody>
          <a:bodyPr vert="horz" lIns="91440" tIns="45720" rIns="91440" bIns="45720" numCol="1" spcCol="36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841439"/>
                </a:solidFill>
              </a:rPr>
              <a:t>Axel Irriger | Andy </a:t>
            </a:r>
            <a:r>
              <a:rPr lang="de-DE" sz="1200" b="1" dirty="0" err="1" smtClean="0">
                <a:solidFill>
                  <a:srgbClr val="841439"/>
                </a:solidFill>
              </a:rPr>
              <a:t>Scherzinger</a:t>
            </a:r>
            <a:endParaRPr lang="de-DE" sz="1200" b="1" dirty="0" smtClean="0">
              <a:solidFill>
                <a:srgbClr val="84143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GB Telecommunications &amp; Media </a:t>
            </a:r>
            <a:br>
              <a:rPr lang="de-DE" sz="1000" dirty="0" smtClean="0"/>
            </a:br>
            <a:r>
              <a:rPr lang="de-DE" sz="1000" dirty="0" smtClean="0"/>
              <a:t>Lead IT Consultants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axel.irriger@msg-systems.com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/>
              <a:t>a</a:t>
            </a:r>
            <a:r>
              <a:rPr lang="de-DE" sz="1000" dirty="0" smtClean="0"/>
              <a:t>ndy.scherzinger@msg-systems.com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endParaRPr lang="de-DE" sz="1000" dirty="0"/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000" dirty="0" err="1" smtClean="0"/>
              <a:t>www.msg-systems.com</a:t>
            </a:r>
            <a:endParaRPr lang="de-DE" sz="1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1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Vorstellung, Erwartungshaltung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Einführung und Übersicht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Computing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2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Einarbeitung Play!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1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2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Responsiveness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Async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-Verarbeitung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Integration als Beispiel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verteilte Datenhaltung, etc. (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CloudBees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Workshop 3</a:t>
            </a:r>
          </a:p>
          <a:p>
            <a:pPr lvl="1"/>
            <a:r>
              <a:rPr lang="de-DE" dirty="0" err="1" smtClean="0"/>
              <a:t>Recap</a:t>
            </a:r>
            <a:r>
              <a:rPr lang="de-DE" dirty="0" smtClean="0"/>
              <a:t> und Fragen</a:t>
            </a:r>
            <a:endParaRPr lang="de-DE" dirty="0" smtClean="0"/>
          </a:p>
          <a:p>
            <a:pPr lvl="1"/>
            <a:r>
              <a:rPr lang="de-DE" dirty="0" err="1" smtClean="0"/>
              <a:t>Aktoren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Aufgabe 3</a:t>
            </a:r>
          </a:p>
          <a:p>
            <a:pPr lvl="1"/>
            <a:r>
              <a:rPr lang="de-DE" dirty="0" smtClean="0"/>
              <a:t>Paketierung</a:t>
            </a:r>
          </a:p>
          <a:p>
            <a:pPr lvl="1"/>
            <a:r>
              <a:rPr lang="de-DE" dirty="0" smtClean="0"/>
              <a:t>Lastverteilung</a:t>
            </a:r>
          </a:p>
          <a:p>
            <a:pPr lvl="1"/>
            <a:r>
              <a:rPr lang="de-DE" dirty="0" err="1" smtClean="0"/>
              <a:t>Cloud</a:t>
            </a:r>
            <a:r>
              <a:rPr lang="de-DE" dirty="0" smtClean="0"/>
              <a:t> im Großen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Heroku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Fragen, Diskussion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1206054" cy="338554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Unterschied: klassische IT vs. </a:t>
            </a:r>
            <a:r>
              <a:rPr lang="de-DE" dirty="0" err="1" smtClean="0"/>
              <a:t>Cloud</a:t>
            </a:r>
            <a:r>
              <a:rPr lang="de-DE" dirty="0" smtClean="0"/>
              <a:t> IT</a:t>
            </a:r>
          </a:p>
          <a:p>
            <a:endParaRPr lang="de-DE" dirty="0" smtClean="0"/>
          </a:p>
          <a:p>
            <a:r>
              <a:rPr lang="de-DE" dirty="0" smtClean="0"/>
              <a:t>Play! Framework</a:t>
            </a:r>
          </a:p>
          <a:p>
            <a:pPr lvl="1"/>
            <a:r>
              <a:rPr lang="de-DE" dirty="0" smtClean="0"/>
              <a:t>Route, Controller, Template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Aktoren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CloudBees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b="1" dirty="0" smtClean="0"/>
              <a:t>Fragen von euch?</a:t>
            </a:r>
            <a:endParaRPr lang="de-DE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1868095" cy="338554"/>
          </a:xfrm>
        </p:spPr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, Fragen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 smtClean="0"/>
              <a:t>Anforderung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Bearbeitung vieler paralleler Anfragen</a:t>
            </a:r>
          </a:p>
          <a:p>
            <a:endParaRPr lang="de-DE" dirty="0" smtClean="0"/>
          </a:p>
          <a:p>
            <a:r>
              <a:rPr lang="de-DE" b="1" dirty="0" smtClean="0"/>
              <a:t>Lösung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Entweder viel Hardware, oder kurze Laufzeiten</a:t>
            </a:r>
          </a:p>
          <a:p>
            <a:endParaRPr lang="de-DE" dirty="0" smtClean="0"/>
          </a:p>
          <a:p>
            <a:r>
              <a:rPr lang="de-DE" b="1" dirty="0" smtClean="0"/>
              <a:t>Problem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Komplexe Berechnungen, lang laufende Aktionen, nebenläufige/nachgelagerte Verarbeitungen</a:t>
            </a:r>
          </a:p>
          <a:p>
            <a:endParaRPr lang="de-DE" b="1" dirty="0" smtClean="0"/>
          </a:p>
          <a:p>
            <a:r>
              <a:rPr lang="de-DE" b="1" dirty="0" smtClean="0"/>
              <a:t>Eine Lösung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Dem Client „schnell“ antworten, die Verarbeitung aber im Hintergrund durchführen. Der Client „</a:t>
            </a:r>
            <a:r>
              <a:rPr lang="de-DE" dirty="0" err="1" smtClean="0"/>
              <a:t>pollt</a:t>
            </a:r>
            <a:r>
              <a:rPr lang="de-DE" dirty="0" smtClean="0"/>
              <a:t>“ regelmäßig.</a:t>
            </a:r>
            <a:endParaRPr lang="de-DE" b="1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102792" cy="338554"/>
          </a:xfrm>
        </p:spPr>
        <p:txBody>
          <a:bodyPr/>
          <a:lstStyle/>
          <a:p>
            <a:r>
              <a:rPr lang="de-DE" dirty="0" err="1" smtClean="0"/>
              <a:t>Responsiveness</a:t>
            </a:r>
            <a:r>
              <a:rPr lang="de-DE" dirty="0" smtClean="0"/>
              <a:t> / </a:t>
            </a:r>
            <a:r>
              <a:rPr lang="de-DE" dirty="0" err="1" smtClean="0"/>
              <a:t>Aktoren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Was sind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Warum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Vermeidung von Deadlock</a:t>
            </a:r>
          </a:p>
          <a:p>
            <a:pPr lvl="1"/>
            <a:r>
              <a:rPr lang="de-DE" dirty="0" smtClean="0"/>
              <a:t>Verlagerung von lang laufenden Prozessen (</a:t>
            </a:r>
            <a:r>
              <a:rPr lang="de-DE" dirty="0" err="1" smtClean="0"/>
              <a:t>blocking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Bessere Ausnutzung von Hardware</a:t>
            </a:r>
          </a:p>
          <a:p>
            <a:endParaRPr lang="de-DE" dirty="0" smtClean="0"/>
          </a:p>
          <a:p>
            <a:r>
              <a:rPr lang="de-DE" dirty="0" smtClean="0"/>
              <a:t>Wie funktionieren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102792" cy="338554"/>
          </a:xfrm>
        </p:spPr>
        <p:txBody>
          <a:bodyPr/>
          <a:lstStyle/>
          <a:p>
            <a:r>
              <a:rPr lang="de-DE" dirty="0" err="1" smtClean="0"/>
              <a:t>Responsiveness</a:t>
            </a:r>
            <a:r>
              <a:rPr lang="de-DE" dirty="0" smtClean="0"/>
              <a:t> / </a:t>
            </a:r>
            <a:r>
              <a:rPr lang="de-DE" dirty="0" err="1" smtClean="0"/>
              <a:t>Aktoren</a:t>
            </a:r>
            <a:endParaRPr lang="de-DE" dirty="0"/>
          </a:p>
        </p:txBody>
      </p:sp>
      <p:pic>
        <p:nvPicPr>
          <p:cNvPr id="1026" name="Picture 2" descr="http://www.axelirriger.de/wp-content/uploads/2012/09/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29000"/>
            <a:ext cx="3240360" cy="2856266"/>
          </a:xfrm>
          <a:prstGeom prst="rect">
            <a:avLst/>
          </a:prstGeom>
          <a:noFill/>
        </p:spPr>
      </p:pic>
      <p:pic>
        <p:nvPicPr>
          <p:cNvPr id="1028" name="Picture 4" descr="http://www.axelirriger.de/wp-content/uploads/2012/09/imag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89040"/>
            <a:ext cx="3816424" cy="2427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1547664" y="1772816"/>
            <a:ext cx="7041685" cy="1682318"/>
          </a:xfrm>
          <a:prstGeom prst="roundRect">
            <a:avLst>
              <a:gd name="adj" fmla="val 6589"/>
            </a:avLst>
          </a:prstGeom>
          <a:solidFill>
            <a:schemeClr val="bg1">
              <a:lumMod val="95000"/>
              <a:alpha val="69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562763" y="5561474"/>
            <a:ext cx="7041685" cy="675838"/>
          </a:xfrm>
          <a:prstGeom prst="roundRect">
            <a:avLst>
              <a:gd name="adj" fmla="val 6589"/>
            </a:avLst>
          </a:prstGeom>
          <a:solidFill>
            <a:schemeClr val="bg1">
              <a:lumMod val="95000"/>
              <a:alpha val="69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1547663" y="3884855"/>
            <a:ext cx="7041685" cy="1272337"/>
          </a:xfrm>
          <a:prstGeom prst="roundRect">
            <a:avLst>
              <a:gd name="adj" fmla="val 6589"/>
            </a:avLst>
          </a:prstGeom>
          <a:solidFill>
            <a:schemeClr val="bg1">
              <a:lumMod val="95000"/>
              <a:alpha val="69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Einen </a:t>
            </a:r>
            <a:r>
              <a:rPr lang="de-DE" dirty="0" err="1" smtClean="0"/>
              <a:t>Actor</a:t>
            </a:r>
            <a:r>
              <a:rPr lang="de-DE" dirty="0" smtClean="0"/>
              <a:t> schreiben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Einen </a:t>
            </a:r>
            <a:r>
              <a:rPr lang="de-DE" dirty="0" err="1" smtClean="0"/>
              <a:t>Actor</a:t>
            </a:r>
            <a:r>
              <a:rPr lang="de-DE" dirty="0" smtClean="0"/>
              <a:t> suchen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Einen </a:t>
            </a:r>
            <a:r>
              <a:rPr lang="de-DE" dirty="0" err="1" smtClean="0"/>
              <a:t>Actor</a:t>
            </a:r>
            <a:r>
              <a:rPr lang="de-DE" dirty="0" smtClean="0"/>
              <a:t> benutzen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" y="430122"/>
            <a:ext cx="1539479" cy="338554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Pager</a:t>
            </a:r>
            <a:endParaRPr lang="de-DE" dirty="0"/>
          </a:p>
        </p:txBody>
      </p:sp>
      <p:pic>
        <p:nvPicPr>
          <p:cNvPr id="7170" name="Picture 2" descr="https://twimg0-a.akamaihd.net/profile_images/1701811586/akka-medi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2656"/>
            <a:ext cx="774164" cy="6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691118" y="3884856"/>
            <a:ext cx="669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Look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up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actor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ActorRef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pollActor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Akka.system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actorFor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_"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pollName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pollActor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EmptyLocalActorRef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pollActor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Akka.system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actorOf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Props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PollActor.class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„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_"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pollName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741639" y="5590981"/>
            <a:ext cx="6862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PollMsg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PollMsg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msg.pollName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pollActor.tell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47662" y="1772816"/>
            <a:ext cx="7041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PollActor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UntypedActor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(final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PollMsg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// do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something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unhandled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Versendet eine </a:t>
            </a:r>
            <a:r>
              <a:rPr lang="de-DE" dirty="0" err="1" smtClean="0"/>
              <a:t>eMail</a:t>
            </a:r>
            <a:r>
              <a:rPr lang="de-DE" dirty="0" smtClean="0"/>
              <a:t> wenn ein neuer Teilnehmer an der Umfrage teilnimmt.</a:t>
            </a:r>
            <a:endParaRPr lang="de-DE" dirty="0" smtClean="0"/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Siehe </a:t>
            </a:r>
            <a:r>
              <a:rPr lang="de-DE" dirty="0" smtClean="0">
                <a:sym typeface="Wingdings" pitchFamily="2" charset="2"/>
              </a:rPr>
              <a:t>Dokument „</a:t>
            </a:r>
            <a:r>
              <a:rPr lang="de-DE" dirty="0" smtClean="0">
                <a:sym typeface="Wingdings" pitchFamily="2" charset="2"/>
              </a:rPr>
              <a:t>04 </a:t>
            </a:r>
            <a:r>
              <a:rPr lang="de-DE" dirty="0" smtClean="0">
                <a:sym typeface="Wingdings" pitchFamily="2" charset="2"/>
              </a:rPr>
              <a:t>Aufgabe </a:t>
            </a:r>
            <a:r>
              <a:rPr lang="de-DE" dirty="0" smtClean="0">
                <a:sym typeface="Wingdings" pitchFamily="2" charset="2"/>
              </a:rPr>
              <a:t>3.pdf</a:t>
            </a:r>
            <a:r>
              <a:rPr lang="de-DE" dirty="0" smtClean="0">
                <a:sym typeface="Wingdings" pitchFamily="2" charset="2"/>
              </a:rPr>
              <a:t>“ in der </a:t>
            </a:r>
            <a:r>
              <a:rPr lang="de-DE" dirty="0" smtClean="0">
                <a:sym typeface="Wingdings" pitchFamily="2" charset="2"/>
              </a:rPr>
              <a:t>VM</a:t>
            </a:r>
          </a:p>
          <a:p>
            <a:pPr>
              <a:buNone/>
            </a:pP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Erweiterung: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Erstellt pro Poll einen </a:t>
            </a:r>
            <a:r>
              <a:rPr lang="de-DE" dirty="0" err="1" smtClean="0">
                <a:sym typeface="Wingdings" pitchFamily="2" charset="2"/>
              </a:rPr>
              <a:t>Aktor</a:t>
            </a:r>
            <a:r>
              <a:rPr lang="de-DE" dirty="0" smtClean="0">
                <a:sym typeface="Wingdings" pitchFamily="2" charset="2"/>
              </a:rPr>
              <a:t>, der Informationen, </a:t>
            </a:r>
            <a:r>
              <a:rPr lang="de-DE" dirty="0" err="1" smtClean="0">
                <a:sym typeface="Wingdings" pitchFamily="2" charset="2"/>
              </a:rPr>
              <a:t>Metriken</a:t>
            </a:r>
            <a:r>
              <a:rPr lang="de-DE" dirty="0" smtClean="0">
                <a:sym typeface="Wingdings" pitchFamily="2" charset="2"/>
              </a:rPr>
              <a:t>, o.ä. vorhält und entkoppelt den </a:t>
            </a:r>
            <a:r>
              <a:rPr lang="de-DE" dirty="0" err="1" smtClean="0">
                <a:sym typeface="Wingdings" pitchFamily="2" charset="2"/>
              </a:rPr>
              <a:t>eMail</a:t>
            </a:r>
            <a:r>
              <a:rPr lang="de-DE" dirty="0" smtClean="0">
                <a:sym typeface="Wingdings" pitchFamily="2" charset="2"/>
              </a:rPr>
              <a:t>-Versand in einen eigenständigen </a:t>
            </a:r>
            <a:r>
              <a:rPr lang="de-DE" dirty="0" err="1" smtClean="0">
                <a:sym typeface="Wingdings" pitchFamily="2" charset="2"/>
              </a:rPr>
              <a:t>Aktor</a:t>
            </a:r>
            <a:endParaRPr lang="de-DE" dirty="0" smtClean="0">
              <a:sym typeface="Wingdings" pitchFamily="2" charset="2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1446504" cy="338554"/>
          </a:xfrm>
        </p:spPr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Betreiber einer </a:t>
            </a:r>
            <a:r>
              <a:rPr lang="de-DE" dirty="0" err="1" smtClean="0"/>
              <a:t>Cloud</a:t>
            </a:r>
            <a:r>
              <a:rPr lang="de-DE" dirty="0" smtClean="0"/>
              <a:t> Plattform weiß nicht, was genau die Anwendung tut und wie sie „tickt“</a:t>
            </a:r>
          </a:p>
          <a:p>
            <a:r>
              <a:rPr lang="de-DE" dirty="0" smtClean="0"/>
              <a:t>Der Entwickler weiß nicht, wie die konkrete Konfiguration aussieht</a:t>
            </a:r>
          </a:p>
          <a:p>
            <a:endParaRPr lang="de-DE" dirty="0" smtClean="0"/>
          </a:p>
          <a:p>
            <a:r>
              <a:rPr lang="de-DE" dirty="0" smtClean="0"/>
              <a:t>Das </a:t>
            </a:r>
            <a:r>
              <a:rPr lang="de-DE" dirty="0" err="1" smtClean="0"/>
              <a:t>Procfile</a:t>
            </a:r>
            <a:r>
              <a:rPr lang="de-DE" dirty="0" smtClean="0"/>
              <a:t>-System</a:t>
            </a:r>
          </a:p>
          <a:p>
            <a:pPr lvl="1"/>
            <a:r>
              <a:rPr lang="de-DE" dirty="0" smtClean="0"/>
              <a:t>Konfigurationsdatei einer Anwendung, die Prozesse definiert</a:t>
            </a:r>
          </a:p>
          <a:p>
            <a:pPr lvl="1"/>
            <a:r>
              <a:rPr lang="de-DE" dirty="0" smtClean="0"/>
              <a:t>Ein Prozess ist ein komplexes Kommando mit Parametern</a:t>
            </a:r>
          </a:p>
          <a:p>
            <a:pPr lvl="1"/>
            <a:r>
              <a:rPr lang="de-DE" dirty="0" smtClean="0"/>
              <a:t>Parameter können von außen „übersteuert“ werden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Ausführen</a:t>
            </a:r>
            <a:br>
              <a:rPr lang="de-DE" dirty="0" smtClean="0"/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foreman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–f </a:t>
            </a:r>
            <a:r>
              <a:rPr lang="de-DE" i="1" dirty="0" smtClean="0">
                <a:latin typeface="Courier New" pitchFamily="49" charset="0"/>
                <a:cs typeface="Courier New" pitchFamily="49" charset="0"/>
              </a:rPr>
              <a:t>Datei</a:t>
            </a:r>
          </a:p>
          <a:p>
            <a:endParaRPr lang="de-DE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alibri" pitchFamily="34" charset="0"/>
                <a:cs typeface="Courier New" pitchFamily="49" charset="0"/>
              </a:rPr>
              <a:t>Schaut euch die Dateien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Procfile</a:t>
            </a:r>
            <a:r>
              <a:rPr lang="de-DE" dirty="0" smtClean="0">
                <a:latin typeface="Calibri" pitchFamily="34" charset="0"/>
                <a:cs typeface="Courier New" pitchFamily="49" charset="0"/>
              </a:rPr>
              <a:t> und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de-DE" dirty="0" smtClean="0">
                <a:latin typeface="Calibri" pitchFamily="34" charset="0"/>
                <a:cs typeface="Courier New" pitchFamily="49" charset="0"/>
              </a:rPr>
              <a:t> einmal an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1629247" cy="338554"/>
          </a:xfrm>
        </p:spPr>
        <p:txBody>
          <a:bodyPr/>
          <a:lstStyle/>
          <a:p>
            <a:r>
              <a:rPr lang="de-DE" dirty="0" smtClean="0"/>
              <a:t>Paketierung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259632" y="3645024"/>
            <a:ext cx="6048672" cy="10081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compass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compass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watch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-D 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redis-server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redis.conf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ranking</a:t>
            </a:r>
            <a:r>
              <a:rPr lang="de-DE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/manage.py </a:t>
            </a:r>
            <a:r>
              <a:rPr lang="de-DE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runserver</a:t>
            </a:r>
            <a:endParaRPr lang="de-DE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Loadbalancer</a:t>
            </a:r>
            <a:r>
              <a:rPr lang="de-DE" dirty="0" smtClean="0"/>
              <a:t> dienen der Verteilung von Last auf mehrere Instanzen</a:t>
            </a:r>
          </a:p>
          <a:p>
            <a:r>
              <a:rPr lang="de-DE" dirty="0" err="1" smtClean="0"/>
              <a:t>nginx</a:t>
            </a:r>
            <a:r>
              <a:rPr lang="de-DE" dirty="0" smtClean="0"/>
              <a:t> als einfacher, aber produktiv genutzter </a:t>
            </a:r>
            <a:r>
              <a:rPr lang="de-DE" dirty="0" err="1" smtClean="0"/>
              <a:t>Load-Balancer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Startet drei </a:t>
            </a:r>
            <a:r>
              <a:rPr lang="de-DE" dirty="0" err="1" smtClean="0"/>
              <a:t>Doodle</a:t>
            </a:r>
            <a:r>
              <a:rPr lang="de-DE" dirty="0" smtClean="0"/>
              <a:t>-Instanzen</a:t>
            </a:r>
            <a:br>
              <a:rPr lang="de-DE" dirty="0" smtClean="0"/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foreman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–c web=2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alibri" pitchFamily="34" charset="0"/>
                <a:cs typeface="Courier New" pitchFamily="49" charset="0"/>
              </a:rPr>
              <a:t>Ruft euren </a:t>
            </a:r>
            <a:r>
              <a:rPr lang="de-DE" dirty="0" err="1" smtClean="0">
                <a:latin typeface="Calibri" pitchFamily="34" charset="0"/>
                <a:cs typeface="Courier New" pitchFamily="49" charset="0"/>
              </a:rPr>
              <a:t>Doodle</a:t>
            </a:r>
            <a:r>
              <a:rPr lang="de-DE" dirty="0" smtClean="0">
                <a:latin typeface="Calibri" pitchFamily="34" charset="0"/>
                <a:cs typeface="Courier New" pitchFamily="49" charset="0"/>
              </a:rPr>
              <a:t> auf</a:t>
            </a:r>
            <a:br>
              <a:rPr lang="de-DE" dirty="0" smtClean="0">
                <a:latin typeface="Calibri" pitchFamily="34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  <a:hlinkClick r:id="rId2"/>
              </a:rPr>
              <a:t>http://localhost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alibri" pitchFamily="34" charset="0"/>
                <a:cs typeface="Courier New" pitchFamily="49" charset="0"/>
              </a:rPr>
              <a:t>nginx</a:t>
            </a:r>
            <a:r>
              <a:rPr lang="de-DE" dirty="0" smtClean="0">
                <a:latin typeface="Calibri" pitchFamily="34" charset="0"/>
                <a:cs typeface="Courier New" pitchFamily="49" charset="0"/>
              </a:rPr>
              <a:t> verteilt die Anfragen automatisch auf beide Instanzen</a:t>
            </a:r>
          </a:p>
          <a:p>
            <a:endParaRPr lang="de-DE" dirty="0" smtClean="0">
              <a:latin typeface="Calibri" pitchFamily="34" charset="0"/>
              <a:cs typeface="Courier New" pitchFamily="49" charset="0"/>
            </a:endParaRPr>
          </a:p>
          <a:p>
            <a:r>
              <a:rPr lang="de-DE" dirty="0" smtClean="0">
                <a:latin typeface="Calibri" pitchFamily="34" charset="0"/>
                <a:cs typeface="Courier New" pitchFamily="49" charset="0"/>
              </a:rPr>
              <a:t>Was bedeutet das für Ausfallsicherheit, Datenhaltung und Caching?</a:t>
            </a:r>
            <a:endParaRPr lang="de-DE" dirty="0" smtClean="0">
              <a:latin typeface="Calibri" pitchFamily="34" charset="0"/>
              <a:cs typeface="Courier New" pitchFamily="49" charset="0"/>
            </a:endParaRPr>
          </a:p>
          <a:p>
            <a:endParaRPr lang="de-DE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1858477" cy="338554"/>
          </a:xfrm>
        </p:spPr>
        <p:txBody>
          <a:bodyPr/>
          <a:lstStyle/>
          <a:p>
            <a:r>
              <a:rPr lang="de-DE" dirty="0" smtClean="0"/>
              <a:t>Lastverteilung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1_03_25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1-07-14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2011_03_25_msg_systems_PPT-Guide</Template>
  <TotalTime>0</TotalTime>
  <Words>503</Words>
  <Application>Microsoft Office PowerPoint</Application>
  <PresentationFormat>Bildschirmpräsentation (4:3)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2011_03_25_msg_systems_PPT-Guide</vt:lpstr>
      <vt:lpstr>2011-07-14_msg_systems_PPT-Guide</vt:lpstr>
      <vt:lpstr>Workshop „Play! With The Cloud“</vt:lpstr>
      <vt:lpstr>Agenda</vt:lpstr>
      <vt:lpstr>Recap, Fragen</vt:lpstr>
      <vt:lpstr>Responsiveness / Aktoren</vt:lpstr>
      <vt:lpstr>Responsiveness / Aktoren</vt:lpstr>
      <vt:lpstr>One Pager</vt:lpstr>
      <vt:lpstr>Aufgabe 3</vt:lpstr>
      <vt:lpstr>Paketierung</vt:lpstr>
      <vt:lpstr>Lastverteilung</vt:lpstr>
      <vt:lpstr>Heroku PaaS</vt:lpstr>
      <vt:lpstr>Cloud im Großen</vt:lpstr>
      <vt:lpstr>Recap</vt:lpstr>
      <vt:lpstr>Fragen, Diskussion</vt:lpstr>
      <vt:lpstr>Folie 14</vt:lpstr>
    </vt:vector>
  </TitlesOfParts>
  <Company>msg systems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Irriger</dc:creator>
  <cp:lastModifiedBy>Axel Irriger</cp:lastModifiedBy>
  <cp:revision>112</cp:revision>
  <dcterms:created xsi:type="dcterms:W3CDTF">2012-09-14T10:17:26Z</dcterms:created>
  <dcterms:modified xsi:type="dcterms:W3CDTF">2013-03-20T22:49:12Z</dcterms:modified>
</cp:coreProperties>
</file>