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5401-CF86-8148-8530-CD072590E18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F181E-7F53-EE49-99E8-DAC9B9C4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142472" y="1962635"/>
            <a:ext cx="3247337" cy="3474770"/>
            <a:chOff x="2142472" y="1962635"/>
            <a:chExt cx="3247337" cy="3474770"/>
          </a:xfrm>
        </p:grpSpPr>
        <p:sp>
          <p:nvSpPr>
            <p:cNvPr id="4" name="Oval 3"/>
            <p:cNvSpPr/>
            <p:nvPr/>
          </p:nvSpPr>
          <p:spPr>
            <a:xfrm>
              <a:off x="2142472" y="1962635"/>
              <a:ext cx="1026336" cy="56441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59694" y="4872986"/>
              <a:ext cx="1026336" cy="56441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687" y="3025800"/>
              <a:ext cx="527548" cy="56441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810944" y="3872427"/>
              <a:ext cx="578865" cy="56441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Curved Connector 8"/>
            <p:cNvCxnSpPr>
              <a:stCxn id="4" idx="6"/>
            </p:cNvCxnSpPr>
            <p:nvPr/>
          </p:nvCxnSpPr>
          <p:spPr>
            <a:xfrm>
              <a:off x="3168808" y="2244845"/>
              <a:ext cx="975018" cy="780955"/>
            </a:xfrm>
            <a:prstGeom prst="curvedConnector3">
              <a:avLst>
                <a:gd name="adj1" fmla="val 106579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>
              <a:off x="4400410" y="3258233"/>
              <a:ext cx="975018" cy="780955"/>
            </a:xfrm>
            <a:prstGeom prst="curvedConnector3">
              <a:avLst>
                <a:gd name="adj1" fmla="val 106579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endCxn id="7" idx="5"/>
            </p:cNvCxnSpPr>
            <p:nvPr/>
          </p:nvCxnSpPr>
          <p:spPr>
            <a:xfrm flipV="1">
              <a:off x="4400410" y="4354189"/>
              <a:ext cx="904626" cy="802540"/>
            </a:xfrm>
            <a:prstGeom prst="curvedConnector2">
              <a:avLst/>
            </a:prstGeom>
            <a:ln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" idx="3"/>
            </p:cNvCxnSpPr>
            <p:nvPr/>
          </p:nvCxnSpPr>
          <p:spPr>
            <a:xfrm rot="5400000">
              <a:off x="3066641" y="4097238"/>
              <a:ext cx="1464981" cy="285628"/>
            </a:xfrm>
            <a:prstGeom prst="curvedConnector3">
              <a:avLst>
                <a:gd name="adj1" fmla="val 39493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4" idx="4"/>
              <a:endCxn id="6" idx="2"/>
            </p:cNvCxnSpPr>
            <p:nvPr/>
          </p:nvCxnSpPr>
          <p:spPr>
            <a:xfrm rot="16200000" flipH="1">
              <a:off x="2869685" y="2313008"/>
              <a:ext cx="780956" cy="1209047"/>
            </a:xfrm>
            <a:prstGeom prst="curvedConnector2">
              <a:avLst/>
            </a:prstGeom>
            <a:ln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043592" y="490419"/>
            <a:ext cx="4994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Path in a cyclic 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554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6992" cy="1143000"/>
          </a:xfrm>
        </p:spPr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start,a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a,start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a,end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b,end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This predicate could lead to infinite recursion</a:t>
            </a:r>
          </a:p>
          <a:p>
            <a:pPr marL="0" indent="0">
              <a:buNone/>
            </a:pPr>
            <a:r>
              <a:rPr lang="en-US" dirty="0" smtClean="0"/>
              <a:t>path(X,X).</a:t>
            </a:r>
          </a:p>
          <a:p>
            <a:pPr marL="0" indent="0">
              <a:buNone/>
            </a:pPr>
            <a:r>
              <a:rPr lang="en-US" dirty="0" smtClean="0"/>
              <a:t>path(X,Y) :-</a:t>
            </a:r>
          </a:p>
          <a:p>
            <a:pPr marL="0" indent="0">
              <a:buNone/>
            </a:pPr>
            <a:r>
              <a:rPr lang="en-US" dirty="0" smtClean="0"/>
              <a:t>	edge(X,Z),</a:t>
            </a:r>
          </a:p>
          <a:p>
            <a:pPr marL="0" indent="0">
              <a:buNone/>
            </a:pPr>
            <a:r>
              <a:rPr lang="en-US" dirty="0" smtClean="0"/>
              <a:t>	path(Z,Y).</a:t>
            </a:r>
            <a:endParaRPr lang="en-US" dirty="0"/>
          </a:p>
        </p:txBody>
      </p:sp>
      <p:pic>
        <p:nvPicPr>
          <p:cNvPr id="14" name="Picture 13" descr="Screen Shot 2015-04-30 at 1.2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29" y="274638"/>
            <a:ext cx="4037320" cy="31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2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6992" cy="1143000"/>
          </a:xfrm>
        </p:spPr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start,a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a,start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a,end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b,end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This predicate avoids </a:t>
            </a:r>
            <a:r>
              <a:rPr lang="en-US" dirty="0" err="1" smtClean="0"/>
              <a:t>nontermination</a:t>
            </a:r>
            <a:r>
              <a:rPr lang="en-US" dirty="0" smtClean="0"/>
              <a:t> by tracking seen nodes</a:t>
            </a:r>
          </a:p>
          <a:p>
            <a:pPr marL="0" indent="0">
              <a:buNone/>
            </a:pPr>
            <a:r>
              <a:rPr lang="en-US" dirty="0" err="1" smtClean="0"/>
              <a:t>ncpath</a:t>
            </a:r>
            <a:r>
              <a:rPr lang="en-US" dirty="0" smtClean="0"/>
              <a:t>(X,_</a:t>
            </a:r>
            <a:r>
              <a:rPr lang="en-US" dirty="0" err="1" smtClean="0"/>
              <a:t>Seen,X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/>
              <a:t>ncpath</a:t>
            </a:r>
            <a:r>
              <a:rPr lang="en-US" dirty="0" smtClean="0"/>
              <a:t>(</a:t>
            </a:r>
            <a:r>
              <a:rPr lang="en-US" dirty="0" err="1" smtClean="0"/>
              <a:t>X,Seen,Z</a:t>
            </a:r>
            <a:r>
              <a:rPr lang="en-US" dirty="0" smtClean="0"/>
              <a:t>) :-</a:t>
            </a:r>
          </a:p>
          <a:p>
            <a:pPr marL="0" indent="0">
              <a:buNone/>
            </a:pPr>
            <a:r>
              <a:rPr lang="en-US" dirty="0" smtClean="0"/>
              <a:t>	edge(X,Y),</a:t>
            </a:r>
          </a:p>
          <a:p>
            <a:pPr marL="0" indent="0">
              <a:buNone/>
            </a:pPr>
            <a:r>
              <a:rPr lang="en-US" dirty="0" smtClean="0"/>
              <a:t>	\+ member(</a:t>
            </a:r>
            <a:r>
              <a:rPr lang="en-US" dirty="0" err="1" smtClean="0"/>
              <a:t>Y,Seen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ncpath</a:t>
            </a:r>
            <a:r>
              <a:rPr lang="en-US" dirty="0" smtClean="0"/>
              <a:t>(Y,[</a:t>
            </a:r>
            <a:r>
              <a:rPr lang="en-US" dirty="0" err="1" smtClean="0"/>
              <a:t>X|Seen</a:t>
            </a:r>
            <a:r>
              <a:rPr lang="en-US" dirty="0" smtClean="0"/>
              <a:t>],Z).</a:t>
            </a:r>
            <a:endParaRPr lang="en-US" dirty="0"/>
          </a:p>
        </p:txBody>
      </p:sp>
      <p:pic>
        <p:nvPicPr>
          <p:cNvPr id="14" name="Picture 13" descr="Screen Shot 2015-04-30 at 1.2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29" y="274638"/>
            <a:ext cx="4037320" cy="31834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4573" y="4891610"/>
            <a:ext cx="251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?- </a:t>
            </a:r>
            <a:r>
              <a:rPr lang="en-US" dirty="0" err="1" smtClean="0"/>
              <a:t>ncpath</a:t>
            </a:r>
            <a:r>
              <a:rPr lang="en-US" dirty="0"/>
              <a:t>(start,[],end).</a:t>
            </a:r>
          </a:p>
          <a:p>
            <a:r>
              <a:rPr lang="en-US" dirty="0"/>
              <a:t>a-&gt;b-&gt;end-&gt;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5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6992" cy="1143000"/>
          </a:xfrm>
        </p:spPr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start,a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a,start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a,end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b,end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% This predicate builds up the (non-cyclic) path to the destination</a:t>
            </a:r>
          </a:p>
          <a:p>
            <a:pPr marL="0" indent="0">
              <a:buNone/>
            </a:pPr>
            <a:r>
              <a:rPr lang="en-US" dirty="0" err="1"/>
              <a:t>pathto</a:t>
            </a:r>
            <a:r>
              <a:rPr lang="en-US" dirty="0"/>
              <a:t>(</a:t>
            </a:r>
            <a:r>
              <a:rPr lang="en-US" dirty="0" err="1"/>
              <a:t>X,_Seen</a:t>
            </a:r>
            <a:r>
              <a:rPr lang="en-US" dirty="0"/>
              <a:t>,[X],X).</a:t>
            </a:r>
          </a:p>
          <a:p>
            <a:pPr marL="0" indent="0">
              <a:buNone/>
            </a:pPr>
            <a:r>
              <a:rPr lang="en-US" dirty="0" err="1"/>
              <a:t>pathto</a:t>
            </a:r>
            <a:r>
              <a:rPr lang="en-US" dirty="0"/>
              <a:t>(</a:t>
            </a:r>
            <a:r>
              <a:rPr lang="en-US" dirty="0" err="1"/>
              <a:t>X,Seen</a:t>
            </a:r>
            <a:r>
              <a:rPr lang="en-US" dirty="0"/>
              <a:t>,[</a:t>
            </a:r>
            <a:r>
              <a:rPr lang="en-US" dirty="0" err="1"/>
              <a:t>X|Path</a:t>
            </a:r>
            <a:r>
              <a:rPr lang="en-US" dirty="0"/>
              <a:t>],Z) :-</a:t>
            </a:r>
          </a:p>
          <a:p>
            <a:pPr marL="0" indent="0">
              <a:buNone/>
            </a:pPr>
            <a:r>
              <a:rPr lang="en-US" dirty="0"/>
              <a:t>	edge(X,Y),</a:t>
            </a:r>
          </a:p>
          <a:p>
            <a:pPr marL="0" indent="0">
              <a:buNone/>
            </a:pPr>
            <a:r>
              <a:rPr lang="en-US" dirty="0"/>
              <a:t>	\+ member(</a:t>
            </a:r>
            <a:r>
              <a:rPr lang="en-US" dirty="0" err="1"/>
              <a:t>Y,Seen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pathto</a:t>
            </a:r>
            <a:r>
              <a:rPr lang="en-US" dirty="0"/>
              <a:t>(Y,[</a:t>
            </a:r>
            <a:r>
              <a:rPr lang="en-US" dirty="0" err="1"/>
              <a:t>X|Seen</a:t>
            </a:r>
            <a:r>
              <a:rPr lang="en-US" dirty="0"/>
              <a:t>],</a:t>
            </a:r>
            <a:r>
              <a:rPr lang="en-US" dirty="0" err="1"/>
              <a:t>Path,Z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14" name="Picture 13" descr="Screen Shot 2015-04-30 at 1.2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29" y="274638"/>
            <a:ext cx="4037320" cy="31834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80826" y="4291445"/>
            <a:ext cx="2514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?- </a:t>
            </a:r>
            <a:r>
              <a:rPr lang="en-US" dirty="0" err="1"/>
              <a:t>pathto</a:t>
            </a:r>
            <a:r>
              <a:rPr lang="en-US" dirty="0"/>
              <a:t>(start,[],</a:t>
            </a:r>
            <a:r>
              <a:rPr lang="en-US" dirty="0" err="1"/>
              <a:t>P,end</a:t>
            </a:r>
            <a:r>
              <a:rPr lang="en-US" dirty="0"/>
              <a:t>).</a:t>
            </a:r>
          </a:p>
          <a:p>
            <a:r>
              <a:rPr lang="hu-HU" dirty="0"/>
              <a:t>P = [start, a, b, end] </a:t>
            </a:r>
            <a:r>
              <a:rPr lang="hu-HU" b="1" dirty="0"/>
              <a:t>;</a:t>
            </a:r>
            <a:endParaRPr lang="hu-HU" dirty="0"/>
          </a:p>
          <a:p>
            <a:r>
              <a:rPr lang="hu-HU" dirty="0"/>
              <a:t>P = [start, a, end] </a:t>
            </a:r>
            <a:r>
              <a:rPr lang="hu-HU" b="1" dirty="0"/>
              <a:t>;</a:t>
            </a:r>
            <a:endParaRPr lang="hu-HU" dirty="0"/>
          </a:p>
          <a:p>
            <a:r>
              <a:rPr lang="en-US" b="1" dirty="0"/>
              <a:t>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3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6992" cy="1143000"/>
          </a:xfrm>
        </p:spPr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start,a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a,start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a,end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b,end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This predicate gathers all (non-cyclic) paths from X to Y</a:t>
            </a:r>
          </a:p>
          <a:p>
            <a:pPr marL="0" indent="0">
              <a:buNone/>
            </a:pPr>
            <a:r>
              <a:rPr lang="en-US" dirty="0" err="1" smtClean="0"/>
              <a:t>allpaths</a:t>
            </a:r>
            <a:r>
              <a:rPr lang="en-US" dirty="0" smtClean="0"/>
              <a:t>(</a:t>
            </a:r>
            <a:r>
              <a:rPr lang="en-US" dirty="0" err="1" smtClean="0"/>
              <a:t>X,Y,Paths</a:t>
            </a:r>
            <a:r>
              <a:rPr lang="en-US" dirty="0" smtClean="0"/>
              <a:t>) :-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findall</a:t>
            </a:r>
            <a:r>
              <a:rPr lang="en-US" dirty="0" smtClean="0"/>
              <a:t>(</a:t>
            </a:r>
            <a:r>
              <a:rPr lang="en-US" dirty="0" err="1" smtClean="0"/>
              <a:t>C,pathto</a:t>
            </a:r>
            <a:r>
              <a:rPr lang="en-US" dirty="0" smtClean="0"/>
              <a:t>(X,[],C,Y),Paths).</a:t>
            </a:r>
            <a:endParaRPr lang="en-US" dirty="0"/>
          </a:p>
        </p:txBody>
      </p:sp>
      <p:pic>
        <p:nvPicPr>
          <p:cNvPr id="14" name="Picture 13" descr="Screen Shot 2015-04-30 at 1.2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29" y="274638"/>
            <a:ext cx="4037320" cy="31834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17159" y="3319756"/>
            <a:ext cx="359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?- </a:t>
            </a:r>
            <a:r>
              <a:rPr lang="en-US" dirty="0" err="1"/>
              <a:t>allpaths</a:t>
            </a:r>
            <a:r>
              <a:rPr lang="en-US" dirty="0"/>
              <a:t>(</a:t>
            </a:r>
            <a:r>
              <a:rPr lang="en-US" dirty="0" err="1"/>
              <a:t>start,end,P</a:t>
            </a:r>
            <a:r>
              <a:rPr lang="en-US" dirty="0"/>
              <a:t>).</a:t>
            </a:r>
          </a:p>
          <a:p>
            <a:r>
              <a:rPr lang="hu-HU" dirty="0"/>
              <a:t>P = [[start, a, b, end], [start, a, end]].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365</Words>
  <Application>Microsoft Macintosh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Path</vt:lpstr>
      <vt:lpstr>Path</vt:lpstr>
      <vt:lpstr>Path</vt:lpstr>
      <vt:lpstr>Path</vt:lpstr>
    </vt:vector>
  </TitlesOfParts>
  <Company>UMD College Park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Anwar Mamat</dc:creator>
  <cp:lastModifiedBy>Anwar Mamat</cp:lastModifiedBy>
  <cp:revision>12</cp:revision>
  <dcterms:created xsi:type="dcterms:W3CDTF">2015-04-30T05:17:24Z</dcterms:created>
  <dcterms:modified xsi:type="dcterms:W3CDTF">2015-04-30T05:40:30Z</dcterms:modified>
</cp:coreProperties>
</file>