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65"/>
  </p:notesMasterIdLst>
  <p:sldIdLst>
    <p:sldId id="256" r:id="rId2"/>
    <p:sldId id="299" r:id="rId3"/>
    <p:sldId id="301" r:id="rId4"/>
    <p:sldId id="302" r:id="rId5"/>
    <p:sldId id="277" r:id="rId6"/>
    <p:sldId id="276" r:id="rId7"/>
    <p:sldId id="303" r:id="rId8"/>
    <p:sldId id="297" r:id="rId9"/>
    <p:sldId id="298" r:id="rId10"/>
    <p:sldId id="279" r:id="rId11"/>
    <p:sldId id="280" r:id="rId12"/>
    <p:sldId id="281" r:id="rId13"/>
    <p:sldId id="305" r:id="rId14"/>
    <p:sldId id="304" r:id="rId15"/>
    <p:sldId id="282" r:id="rId16"/>
    <p:sldId id="283" r:id="rId17"/>
    <p:sldId id="306" r:id="rId18"/>
    <p:sldId id="284" r:id="rId19"/>
    <p:sldId id="285" r:id="rId20"/>
    <p:sldId id="289" r:id="rId21"/>
    <p:sldId id="288" r:id="rId22"/>
    <p:sldId id="290" r:id="rId23"/>
    <p:sldId id="291" r:id="rId24"/>
    <p:sldId id="294" r:id="rId25"/>
    <p:sldId id="293" r:id="rId26"/>
    <p:sldId id="295" r:id="rId27"/>
    <p:sldId id="307" r:id="rId28"/>
    <p:sldId id="308" r:id="rId29"/>
    <p:sldId id="309" r:id="rId30"/>
    <p:sldId id="296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8" r:id="rId49"/>
    <p:sldId id="327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2" r:id="rId6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48" autoAdjust="0"/>
    <p:restoredTop sz="95864" autoAdjust="0"/>
  </p:normalViewPr>
  <p:slideViewPr>
    <p:cSldViewPr>
      <p:cViewPr varScale="1">
        <p:scale>
          <a:sx n="79" d="100"/>
          <a:sy n="79" d="100"/>
        </p:scale>
        <p:origin x="1445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EA053F2-D7B1-4684-9E3C-18E572AEF8D3}" type="datetimeFigureOut">
              <a:rPr lang="zh-TW" altLang="en-US"/>
              <a:pPr>
                <a:defRPr/>
              </a:pPr>
              <a:t>2018/3/12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EC043EB-ADDC-490F-BB36-C382CD7F423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830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99172-A1E9-43B3-B547-901991A9542C}" type="datetime1">
              <a:rPr lang="zh-TW" altLang="en-US" smtClean="0"/>
              <a:pPr>
                <a:defRPr/>
              </a:pPr>
              <a:t>2018/3/12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F6135-D1EA-45F6-B313-72A90B92760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CE099-8BE3-4535-BF02-A84250715E42}" type="datetime1">
              <a:rPr lang="zh-TW" altLang="en-US" smtClean="0"/>
              <a:pPr>
                <a:defRPr/>
              </a:pPr>
              <a:t>2018/3/12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Yi-Kai Wang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AC519-C688-4CE4-B26A-A763C4D2C31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A38BD-F5C6-406A-83C7-799924D43BE3}" type="datetime1">
              <a:rPr lang="zh-TW" altLang="en-US" smtClean="0"/>
              <a:pPr>
                <a:defRPr/>
              </a:pPr>
              <a:t>2018/3/12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Yi-Kai Wang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22DC3-C1D1-40E9-81DC-BB999DD0C50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="1" i="0" baseline="0">
                <a:latin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400"/>
              </a:spcBef>
              <a:defRPr sz="4800" b="1" i="0" baseline="0">
                <a:latin typeface="Times New Roman" pitchFamily="18" charset="0"/>
              </a:defRPr>
            </a:lvl1pPr>
            <a:lvl2pPr>
              <a:spcBef>
                <a:spcPts val="2400"/>
              </a:spcBef>
              <a:defRPr sz="4000" b="1" i="0" baseline="0">
                <a:latin typeface="Times New Roman" pitchFamily="18" charset="0"/>
              </a:defRPr>
            </a:lvl2pPr>
            <a:lvl3pPr>
              <a:spcBef>
                <a:spcPts val="2400"/>
              </a:spcBef>
              <a:defRPr sz="3200" b="1" i="0" baseline="0">
                <a:latin typeface="Times New Roman" pitchFamily="18" charset="0"/>
              </a:defRPr>
            </a:lvl3pPr>
            <a:lvl4pPr>
              <a:spcBef>
                <a:spcPts val="2400"/>
              </a:spcBef>
              <a:defRPr b="1" i="0" baseline="0">
                <a:latin typeface="Times New Roman" pitchFamily="18" charset="0"/>
              </a:defRPr>
            </a:lvl4pPr>
            <a:lvl5pPr>
              <a:spcBef>
                <a:spcPts val="2400"/>
              </a:spcBef>
              <a:defRPr b="1" i="0" baseline="0">
                <a:latin typeface="Times New Roman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C3BE3925-9EF7-46D2-9CA9-F1ECF28107F0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1BB79B2-8A4D-41F2-B61A-A192BD54612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2BED4-B774-4E8B-8A2E-D1A357855F68}" type="datetime1">
              <a:rPr lang="zh-TW" altLang="en-US" smtClean="0"/>
              <a:pPr>
                <a:defRPr/>
              </a:pPr>
              <a:t>2018/3/12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Yi-Kai Wang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71719-BF9E-40CB-B22C-02C2757132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A4BA5-6AC4-4EEF-AAD3-549EC3CEC346}" type="datetime1">
              <a:rPr lang="zh-TW" altLang="en-US" smtClean="0"/>
              <a:pPr>
                <a:defRPr/>
              </a:pPr>
              <a:t>2018/3/12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Yi-Kai Wang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EDD87-D4A3-4535-8EEF-1A58A782976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48428-ED7E-462C-9D2B-D4BB3606C4F2}" type="datetime1">
              <a:rPr lang="zh-TW" altLang="en-US" smtClean="0"/>
              <a:pPr>
                <a:defRPr/>
              </a:pPr>
              <a:t>2018/3/12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Yi-Kai Wang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0E34B-8A74-46A5-9F41-65095B0224A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6588B-F82E-4D2C-9CA5-E0C0E3AE76BE}" type="datetime1">
              <a:rPr lang="zh-TW" altLang="en-US" smtClean="0"/>
              <a:pPr>
                <a:defRPr/>
              </a:pPr>
              <a:t>2018/3/12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Yi-Kai Wang</a:t>
            </a: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0952D-0771-485E-B4F4-615CE55ABC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ABACA-539D-4C10-A623-92EB5186E3D7}" type="datetime1">
              <a:rPr lang="zh-TW" altLang="en-US" smtClean="0"/>
              <a:pPr>
                <a:defRPr/>
              </a:pPr>
              <a:t>2018/3/12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Yi-Kai Wang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97FD3-F764-4259-93D7-08EE2FE000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81AE7-EB26-4A03-B7AA-F806CC0F9BD1}" type="datetime1">
              <a:rPr lang="zh-TW" altLang="en-US" smtClean="0"/>
              <a:pPr>
                <a:defRPr/>
              </a:pPr>
              <a:t>2018/3/12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Yi-Kai Wang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4BE1F-3A35-42E7-A0A1-8110BCDB357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0E5CE-D02D-4B97-A0EA-CDD4A364A12F}" type="datetime1">
              <a:rPr lang="zh-TW" altLang="en-US" smtClean="0"/>
              <a:pPr>
                <a:defRPr/>
              </a:pPr>
              <a:t>2018/3/12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Yi-Kai Wang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A7DD0-57BE-406F-A006-17573780F8E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9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400" b="1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defRPr>
            </a:lvl1pPr>
          </a:lstStyle>
          <a:p>
            <a:pPr>
              <a:defRPr/>
            </a:pPr>
            <a:fld id="{2A9F51C4-B47B-4065-9250-A4014ABC522D}" type="datetime1">
              <a:rPr lang="zh-TW" altLang="en-US" smtClean="0"/>
              <a:pPr>
                <a:defRPr/>
              </a:pPr>
              <a:t>2018/3/12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 b="1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defRPr>
            </a:lvl1pPr>
          </a:lstStyle>
          <a:p>
            <a:pPr>
              <a:defRPr/>
            </a:pPr>
            <a:fld id="{8B46DDFC-AA5C-43F0-A03A-65B688EA3BB5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i="1" kern="1200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itchFamily="18" charset="0"/>
          <a:ea typeface="中國龍豪行書" pitchFamily="49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ts val="2400"/>
        </a:spcBef>
        <a:spcAft>
          <a:spcPct val="0"/>
        </a:spcAft>
        <a:buFont typeface="Arial" charset="0"/>
        <a:buChar char="•"/>
        <a:defRPr sz="3600" b="1" i="1" kern="1200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itchFamily="18" charset="0"/>
          <a:ea typeface="中國龍豪行書" pitchFamily="49" charset="-120"/>
          <a:cs typeface="+mn-cs"/>
        </a:defRPr>
      </a:lvl1pPr>
      <a:lvl2pPr marL="742950" indent="-285750" algn="l" rtl="0" eaLnBrk="0" fontAlgn="base" hangingPunct="0">
        <a:spcBef>
          <a:spcPts val="2400"/>
        </a:spcBef>
        <a:spcAft>
          <a:spcPct val="0"/>
        </a:spcAft>
        <a:buFont typeface="Arial" charset="0"/>
        <a:buChar char="–"/>
        <a:defRPr sz="3200" b="1" i="1" kern="1200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itchFamily="18" charset="0"/>
          <a:ea typeface="中國龍豪行書" pitchFamily="49" charset="-120"/>
          <a:cs typeface="+mn-cs"/>
        </a:defRPr>
      </a:lvl2pPr>
      <a:lvl3pPr marL="1143000" indent="-228600" algn="l" rtl="0" eaLnBrk="0" fontAlgn="base" hangingPunct="0">
        <a:spcBef>
          <a:spcPts val="2400"/>
        </a:spcBef>
        <a:spcAft>
          <a:spcPct val="0"/>
        </a:spcAft>
        <a:buFont typeface="Arial" charset="0"/>
        <a:buChar char="•"/>
        <a:defRPr sz="2800" b="1" i="1" kern="1200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itchFamily="18" charset="0"/>
          <a:ea typeface="中國龍豪行書" pitchFamily="49" charset="-120"/>
          <a:cs typeface="+mn-cs"/>
        </a:defRPr>
      </a:lvl3pPr>
      <a:lvl4pPr marL="1600200" indent="-228600" algn="l" rtl="0" eaLnBrk="0" fontAlgn="base" hangingPunct="0">
        <a:spcBef>
          <a:spcPts val="2400"/>
        </a:spcBef>
        <a:spcAft>
          <a:spcPct val="0"/>
        </a:spcAft>
        <a:buFont typeface="Arial" charset="0"/>
        <a:buChar char="–"/>
        <a:defRPr sz="2400" b="1" i="1" kern="1200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itchFamily="18" charset="0"/>
          <a:ea typeface="中國龍豪行書" pitchFamily="49" charset="-120"/>
          <a:cs typeface="+mn-cs"/>
        </a:defRPr>
      </a:lvl4pPr>
      <a:lvl5pPr marL="2057400" indent="-228600" algn="l" rtl="0" eaLnBrk="0" fontAlgn="base" hangingPunct="0">
        <a:spcBef>
          <a:spcPts val="2400"/>
        </a:spcBef>
        <a:spcAft>
          <a:spcPct val="0"/>
        </a:spcAft>
        <a:buFont typeface="Arial" charset="0"/>
        <a:buChar char="»"/>
        <a:defRPr sz="2400" b="1" i="1" kern="1200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itchFamily="18" charset="0"/>
          <a:ea typeface="中國龍豪行書" pitchFamily="49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Hayes_command_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%E5%9B%BD%E9%99%85%E5%95%86%E4%B8%9A%E6%9C%BA%E5%99%A8" TargetMode="External"/><Relationship Id="rId7" Type="http://schemas.openxmlformats.org/officeDocument/2006/relationships/hyperlink" Target="http://zh.wikipedia.org/wiki/%E8%97%8D%E7%89%99%E6%8A%80%E8%A1%93%E8%81%AF%E7%9B%9F" TargetMode="External"/><Relationship Id="rId2" Type="http://schemas.openxmlformats.org/officeDocument/2006/relationships/hyperlink" Target="http://zh.wikipedia.org/wiki/%E7%B4%A2%E5%B0%BC%E6%84%9B%E7%AB%8B%E4%BF%A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zh.wikipedia.org/wiki/%E4%B8%9C%E8%8A%9D%E5%85%AC%E5%8F%B8" TargetMode="External"/><Relationship Id="rId5" Type="http://schemas.openxmlformats.org/officeDocument/2006/relationships/hyperlink" Target="http://zh.wikipedia.org/wiki/%E8%AF%BA%E5%9F%BA%E4%BA%9A" TargetMode="External"/><Relationship Id="rId4" Type="http://schemas.openxmlformats.org/officeDocument/2006/relationships/hyperlink" Target="http://zh.wikipedia.org/wiki/%E8%8B%B1%E7%89%B9%E5%B0%94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4536504"/>
          </a:xfrm>
        </p:spPr>
        <p:txBody>
          <a:bodyPr/>
          <a:lstStyle/>
          <a:p>
            <a:pPr eaLnBrk="1" hangingPunct="1"/>
            <a:r>
              <a:rPr lang="zh-TW" altLang="en-US" sz="9600" b="0" i="0" dirty="0" smtClean="0">
                <a:solidFill>
                  <a:srgbClr val="002060"/>
                </a:solidFill>
              </a:rPr>
              <a:t>藍</a:t>
            </a:r>
            <a:r>
              <a:rPr lang="zh-TW" altLang="en-US" sz="9600" b="0" i="0" dirty="0" smtClean="0">
                <a:solidFill>
                  <a:srgbClr val="002060"/>
                </a:solidFill>
                <a:cs typeface="Times New Roman" pitchFamily="18" charset="0"/>
              </a:rPr>
              <a:t>牙</a:t>
            </a:r>
            <a:r>
              <a:rPr lang="zh-TW" altLang="en-US" sz="8800" b="0" i="0" dirty="0" smtClean="0">
                <a:solidFill>
                  <a:srgbClr val="002060"/>
                </a:solidFill>
              </a:rPr>
              <a:t>模組</a:t>
            </a:r>
            <a:r>
              <a:rPr lang="en-US" altLang="zh-TW" sz="8800" b="0" i="0" dirty="0" smtClean="0">
                <a:solidFill>
                  <a:srgbClr val="002060"/>
                </a:solidFill>
              </a:rPr>
              <a:t/>
            </a:r>
            <a:br>
              <a:rPr lang="en-US" altLang="zh-TW" sz="8800" b="0" i="0" dirty="0" smtClean="0">
                <a:solidFill>
                  <a:srgbClr val="002060"/>
                </a:solidFill>
              </a:rPr>
            </a:br>
            <a:r>
              <a:rPr lang="en-US" altLang="zh-TW" sz="8800" i="0" dirty="0" smtClean="0">
                <a:solidFill>
                  <a:srgbClr val="002060"/>
                </a:solidFill>
              </a:rPr>
              <a:t>HC-05</a:t>
            </a:r>
            <a:r>
              <a:rPr lang="en-US" altLang="zh-CN" sz="1400" dirty="0" smtClean="0">
                <a:solidFill>
                  <a:srgbClr val="002060"/>
                </a:solidFill>
              </a:rPr>
              <a:t/>
            </a:r>
            <a:br>
              <a:rPr lang="en-US" altLang="zh-CN" sz="1400" dirty="0" smtClean="0">
                <a:solidFill>
                  <a:srgbClr val="002060"/>
                </a:solidFill>
              </a:rPr>
            </a:br>
            <a:r>
              <a:rPr lang="zh-TW" altLang="en-US" b="0" i="0" dirty="0" smtClean="0"/>
              <a:t>串列埠、</a:t>
            </a:r>
            <a:r>
              <a:rPr lang="zh-TW" altLang="zh-TW" dirty="0" smtClean="0"/>
              <a:t>Serial port</a:t>
            </a:r>
            <a:endParaRPr lang="zh-TW" altLang="en-US" b="1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AD9A385-8F2A-489D-8596-1BFC74FA2913}" type="datetime1">
              <a:rPr lang="zh-TW" altLang="en-US" smtClean="0"/>
              <a:pPr>
                <a:defRPr/>
              </a:pPr>
              <a:t>2018/3/12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C7311-AF70-4A3E-BE2B-2DB1EB588973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60851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TW" sz="3200" dirty="0" smtClean="0">
                <a:cs typeface="Times New Roman" pitchFamily="18" charset="0"/>
              </a:rPr>
              <a:t>HC-05</a:t>
            </a:r>
            <a:r>
              <a:rPr lang="zh-TW" altLang="en-US" sz="3200" b="0" dirty="0" smtClean="0">
                <a:cs typeface="Times New Roman" pitchFamily="18" charset="0"/>
              </a:rPr>
              <a:t>主要參數</a:t>
            </a:r>
            <a:endParaRPr lang="en-US" altLang="zh-TW" sz="3200" b="0" dirty="0" smtClean="0">
              <a:cs typeface="Times New Roman" pitchFamily="18" charset="0"/>
            </a:endParaRPr>
          </a:p>
          <a:p>
            <a:pPr lvl="1">
              <a:spcBef>
                <a:spcPts val="1200"/>
              </a:spcBef>
            </a:pPr>
            <a:r>
              <a:rPr lang="zh-TW" altLang="en-US" sz="2800" b="0" dirty="0" smtClean="0">
                <a:cs typeface="Times New Roman" pitchFamily="18" charset="0"/>
              </a:rPr>
              <a:t>主機 </a:t>
            </a:r>
            <a:r>
              <a:rPr lang="en-US" altLang="zh-TW" sz="2800" dirty="0" smtClean="0">
                <a:cs typeface="Times New Roman" pitchFamily="18" charset="0"/>
              </a:rPr>
              <a:t>(Master) </a:t>
            </a:r>
            <a:r>
              <a:rPr lang="zh-TW" altLang="en-US" sz="2800" b="0" dirty="0" smtClean="0">
                <a:cs typeface="Times New Roman" pitchFamily="18" charset="0"/>
              </a:rPr>
              <a:t>和從機 可以切換</a:t>
            </a:r>
            <a:endParaRPr lang="en-US" altLang="zh-TW" sz="2800" b="0" dirty="0" smtClean="0">
              <a:cs typeface="Times New Roman" pitchFamily="18" charset="0"/>
            </a:endParaRPr>
          </a:p>
          <a:p>
            <a:pPr lvl="1">
              <a:spcBef>
                <a:spcPts val="1200"/>
              </a:spcBef>
            </a:pPr>
            <a:r>
              <a:rPr lang="zh-TW" altLang="en-US" sz="2800" b="0" dirty="0" smtClean="0">
                <a:cs typeface="Times New Roman" pitchFamily="18" charset="0"/>
              </a:rPr>
              <a:t>藍牙名：</a:t>
            </a:r>
            <a:r>
              <a:rPr lang="en-US" altLang="zh-TW" sz="2800" b="0" dirty="0" err="1" smtClean="0">
                <a:cs typeface="Times New Roman" pitchFamily="18" charset="0"/>
              </a:rPr>
              <a:t>YFROBOT</a:t>
            </a:r>
            <a:r>
              <a:rPr lang="zh-TW" altLang="en-US" sz="2800" b="0" dirty="0" smtClean="0">
                <a:cs typeface="Times New Roman" pitchFamily="18" charset="0"/>
              </a:rPr>
              <a:t>  </a:t>
            </a:r>
            <a:r>
              <a:rPr lang="en-US" altLang="zh-TW" sz="2800" b="0" dirty="0" smtClean="0">
                <a:cs typeface="Times New Roman" pitchFamily="18" charset="0"/>
              </a:rPr>
              <a:t>(</a:t>
            </a:r>
            <a:r>
              <a:rPr lang="zh-TW" altLang="en-US" sz="2400" b="0" dirty="0" smtClean="0">
                <a:cs typeface="Times New Roman" pitchFamily="18" charset="0"/>
              </a:rPr>
              <a:t>不同製造商會有不同的名稱</a:t>
            </a:r>
            <a:r>
              <a:rPr lang="en-US" altLang="zh-TW" sz="2800" b="0" dirty="0" smtClean="0">
                <a:cs typeface="Times New Roman" pitchFamily="18" charset="0"/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zh-TW" altLang="en-US" sz="2800" b="0" dirty="0" smtClean="0">
                <a:cs typeface="Times New Roman" pitchFamily="18" charset="0"/>
              </a:rPr>
              <a:t>密碼：</a:t>
            </a:r>
            <a:r>
              <a:rPr lang="en-US" altLang="zh-TW" sz="2800" b="0" dirty="0" smtClean="0">
                <a:cs typeface="Times New Roman" pitchFamily="18" charset="0"/>
              </a:rPr>
              <a:t>1234</a:t>
            </a:r>
          </a:p>
          <a:p>
            <a:pPr lvl="1">
              <a:spcBef>
                <a:spcPts val="1200"/>
              </a:spcBef>
            </a:pPr>
            <a:r>
              <a:rPr lang="zh-TW" altLang="en-US" sz="2800" b="0" dirty="0" smtClean="0">
                <a:cs typeface="Times New Roman" pitchFamily="18" charset="0"/>
              </a:rPr>
              <a:t>主機：</a:t>
            </a:r>
            <a:r>
              <a:rPr lang="en-US" altLang="zh-TW" sz="2800" b="0" dirty="0" smtClean="0">
                <a:cs typeface="Times New Roman" pitchFamily="18" charset="0"/>
              </a:rPr>
              <a:t/>
            </a:r>
            <a:br>
              <a:rPr lang="en-US" altLang="zh-TW" sz="2800" b="0" dirty="0" smtClean="0">
                <a:cs typeface="Times New Roman" pitchFamily="18" charset="0"/>
              </a:rPr>
            </a:br>
            <a:r>
              <a:rPr lang="zh-TW" altLang="en-US" sz="2800" b="0" dirty="0" smtClean="0">
                <a:cs typeface="Times New Roman" pitchFamily="18" charset="0"/>
              </a:rPr>
              <a:t>不記憶 </a:t>
            </a:r>
            <a:r>
              <a:rPr lang="en-US" altLang="zh-TW" sz="2800" dirty="0" smtClean="0">
                <a:cs typeface="Times New Roman" pitchFamily="18" charset="0"/>
              </a:rPr>
              <a:t>Slave</a:t>
            </a:r>
            <a:r>
              <a:rPr lang="zh-TW" altLang="en-US" sz="2800" b="0" dirty="0" smtClean="0">
                <a:cs typeface="Times New Roman" pitchFamily="18" charset="0"/>
              </a:rPr>
              <a:t>，可以和任意 </a:t>
            </a:r>
            <a:r>
              <a:rPr lang="en-US" altLang="zh-TW" sz="2800" dirty="0" smtClean="0">
                <a:cs typeface="Times New Roman" pitchFamily="18" charset="0"/>
              </a:rPr>
              <a:t>Slave</a:t>
            </a:r>
            <a:r>
              <a:rPr lang="zh-TW" altLang="en-US" sz="2800" dirty="0" smtClean="0">
                <a:cs typeface="Times New Roman" pitchFamily="18" charset="0"/>
              </a:rPr>
              <a:t> </a:t>
            </a:r>
            <a:r>
              <a:rPr lang="zh-TW" altLang="en-US" sz="2800" b="0" dirty="0" smtClean="0">
                <a:cs typeface="Times New Roman" pitchFamily="18" charset="0"/>
              </a:rPr>
              <a:t>配對，也就是預設了 </a:t>
            </a:r>
            <a:r>
              <a:rPr lang="en-US" altLang="zh-CN" sz="2800" dirty="0" smtClean="0">
                <a:cs typeface="Times New Roman" pitchFamily="18" charset="0"/>
              </a:rPr>
              <a:t>AT + </a:t>
            </a:r>
            <a:r>
              <a:rPr lang="en-US" altLang="zh-CN" sz="2800" dirty="0" err="1" smtClean="0">
                <a:cs typeface="Times New Roman" pitchFamily="18" charset="0"/>
              </a:rPr>
              <a:t>CMODE</a:t>
            </a:r>
            <a:r>
              <a:rPr lang="en-US" altLang="zh-CN" sz="2800" dirty="0" smtClean="0">
                <a:cs typeface="Times New Roman" pitchFamily="18" charset="0"/>
              </a:rPr>
              <a:t> = 1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10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680519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zh-TW" altLang="en-US" sz="2800" b="0" dirty="0" smtClean="0">
                <a:cs typeface="Times New Roman" pitchFamily="18" charset="0"/>
              </a:rPr>
              <a:t>配對方式：</a:t>
            </a:r>
            <a:endParaRPr lang="en-US" altLang="zh-TW" sz="2800" b="0" dirty="0" smtClean="0">
              <a:cs typeface="Times New Roman" pitchFamily="18" charset="0"/>
            </a:endParaRPr>
          </a:p>
          <a:p>
            <a:pPr lvl="2">
              <a:spcBef>
                <a:spcPts val="1200"/>
              </a:spcBef>
            </a:pPr>
            <a:r>
              <a:rPr lang="zh-TW" altLang="en-US" sz="2800" b="0" dirty="0" smtClean="0">
                <a:cs typeface="Times New Roman" pitchFamily="18" charset="0"/>
              </a:rPr>
              <a:t>主機可以指定另一方的位址進行配對，另一方包括手機、電腦的藍牙或</a:t>
            </a:r>
            <a:r>
              <a:rPr lang="en-US" altLang="zh-TW" sz="2800" dirty="0" smtClean="0">
                <a:cs typeface="Times New Roman" pitchFamily="18" charset="0"/>
              </a:rPr>
              <a:t> </a:t>
            </a:r>
            <a:r>
              <a:rPr lang="zh-TW" altLang="en-US" sz="2800" b="0" dirty="0" smtClean="0">
                <a:cs typeface="Times New Roman" pitchFamily="18" charset="0"/>
              </a:rPr>
              <a:t>和從機 </a:t>
            </a:r>
            <a:r>
              <a:rPr lang="en-US" altLang="zh-TW" sz="2800" dirty="0" smtClean="0">
                <a:cs typeface="Times New Roman" pitchFamily="18" charset="0"/>
              </a:rPr>
              <a:t>(Slave)</a:t>
            </a:r>
            <a:endParaRPr lang="en-US" altLang="zh-TW" sz="2800" b="0" dirty="0" smtClean="0">
              <a:cs typeface="Times New Roman" pitchFamily="18" charset="0"/>
            </a:endParaRPr>
          </a:p>
          <a:p>
            <a:pPr lvl="2">
              <a:spcBef>
                <a:spcPts val="1200"/>
              </a:spcBef>
            </a:pPr>
            <a:r>
              <a:rPr lang="zh-TW" altLang="en-US" sz="2800" b="0" dirty="0" smtClean="0">
                <a:cs typeface="Times New Roman" pitchFamily="18" charset="0"/>
              </a:rPr>
              <a:t>也可以自動搜索並配對從機 </a:t>
            </a:r>
            <a:r>
              <a:rPr lang="en-US" altLang="zh-TW" sz="2800" dirty="0" smtClean="0">
                <a:cs typeface="Times New Roman" pitchFamily="18" charset="0"/>
              </a:rPr>
              <a:t>(Slave)</a:t>
            </a:r>
            <a:endParaRPr lang="zh-TW" altLang="en-US" sz="2800" b="0" dirty="0" smtClean="0">
              <a:cs typeface="Times New Roman" pitchFamily="18" charset="0"/>
            </a:endParaRPr>
          </a:p>
          <a:p>
            <a:pPr lvl="2">
              <a:spcBef>
                <a:spcPts val="1200"/>
              </a:spcBef>
            </a:pPr>
            <a:r>
              <a:rPr lang="zh-TW" altLang="en-US" sz="2800" b="0" dirty="0" smtClean="0">
                <a:cs typeface="Times New Roman" pitchFamily="18" charset="0"/>
              </a:rPr>
              <a:t>典型方式：</a:t>
            </a:r>
            <a:r>
              <a:rPr lang="en-US" altLang="zh-TW" sz="2800" b="0" dirty="0" smtClean="0">
                <a:cs typeface="Times New Roman" pitchFamily="18" charset="0"/>
              </a:rPr>
              <a:t/>
            </a:r>
            <a:br>
              <a:rPr lang="en-US" altLang="zh-TW" sz="2800" b="0" dirty="0" smtClean="0">
                <a:cs typeface="Times New Roman" pitchFamily="18" charset="0"/>
              </a:rPr>
            </a:br>
            <a:r>
              <a:rPr lang="zh-TW" altLang="en-US" sz="2800" b="0" dirty="0" smtClean="0">
                <a:cs typeface="Times New Roman" pitchFamily="18" charset="0"/>
              </a:rPr>
              <a:t>在一定條件下，主機 </a:t>
            </a:r>
            <a:r>
              <a:rPr lang="en-US" altLang="zh-TW" sz="2800" dirty="0" smtClean="0">
                <a:cs typeface="Times New Roman" pitchFamily="18" charset="0"/>
              </a:rPr>
              <a:t>(Master) </a:t>
            </a:r>
            <a:r>
              <a:rPr lang="zh-TW" altLang="en-US" sz="2800" b="0" dirty="0" smtClean="0">
                <a:cs typeface="Times New Roman" pitchFamily="18" charset="0"/>
              </a:rPr>
              <a:t>和從機 </a:t>
            </a:r>
            <a:r>
              <a:rPr lang="en-US" altLang="zh-TW" sz="2800" dirty="0" smtClean="0">
                <a:cs typeface="Times New Roman" pitchFamily="18" charset="0"/>
              </a:rPr>
              <a:t>(Slave)</a:t>
            </a:r>
            <a:r>
              <a:rPr lang="zh-TW" altLang="en-US" sz="2800" b="0" dirty="0" smtClean="0">
                <a:cs typeface="Times New Roman" pitchFamily="18" charset="0"/>
              </a:rPr>
              <a:t>之間自動配對 </a:t>
            </a:r>
            <a:r>
              <a:rPr lang="en-US" altLang="zh-TW" sz="2800" dirty="0" smtClean="0">
                <a:cs typeface="Times New Roman" pitchFamily="18" charset="0"/>
              </a:rPr>
              <a:t>(Default)</a:t>
            </a:r>
          </a:p>
          <a:p>
            <a:pPr lvl="1">
              <a:spcBef>
                <a:spcPts val="1200"/>
              </a:spcBef>
            </a:pPr>
            <a:r>
              <a:rPr lang="zh-TW" altLang="en-US" sz="2800" b="0" dirty="0" smtClean="0">
                <a:cs typeface="Times New Roman" pitchFamily="18" charset="0"/>
              </a:rPr>
              <a:t>藍牙模組之間只支援點對點通信</a:t>
            </a:r>
            <a:endParaRPr lang="en-US" altLang="zh-CN" sz="2800" dirty="0" smtClean="0"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11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84575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US" altLang="zh-CN" sz="2800" dirty="0" smtClean="0"/>
              <a:t>HC-05</a:t>
            </a:r>
            <a:r>
              <a:rPr lang="zh-TW" altLang="en-US" sz="2800" dirty="0" smtClean="0"/>
              <a:t> </a:t>
            </a:r>
            <a:r>
              <a:rPr lang="zh-TW" altLang="en-US" sz="2800" b="0" dirty="0" smtClean="0"/>
              <a:t>藍牙模組具有兩種工作模式：</a:t>
            </a:r>
            <a:endParaRPr lang="en-US" altLang="zh-TW" sz="2800" b="0" dirty="0" smtClean="0"/>
          </a:p>
          <a:p>
            <a:pPr lvl="1" algn="just">
              <a:spcBef>
                <a:spcPts val="1200"/>
              </a:spcBef>
            </a:pPr>
            <a:r>
              <a:rPr lang="zh-TW" altLang="en-US" sz="2800" b="0" dirty="0" smtClean="0"/>
              <a:t>命令回應工作模式</a:t>
            </a:r>
            <a:endParaRPr lang="en-US" altLang="zh-TW" sz="2800" b="0" dirty="0" smtClean="0"/>
          </a:p>
          <a:p>
            <a:pPr lvl="1" algn="just">
              <a:spcBef>
                <a:spcPts val="1200"/>
              </a:spcBef>
            </a:pPr>
            <a:r>
              <a:rPr lang="zh-TW" altLang="en-US" sz="2800" b="0" dirty="0" smtClean="0"/>
              <a:t>自動連接工作模式</a:t>
            </a:r>
            <a:endParaRPr lang="en-US" altLang="zh-TW" sz="2800" b="0" dirty="0" smtClean="0"/>
          </a:p>
          <a:p>
            <a:pPr algn="just">
              <a:spcBef>
                <a:spcPts val="1200"/>
              </a:spcBef>
            </a:pPr>
            <a:r>
              <a:rPr lang="zh-TW" altLang="en-US" sz="2800" b="0" dirty="0" smtClean="0"/>
              <a:t>自動連接工作模式：</a:t>
            </a:r>
            <a:endParaRPr lang="en-US" altLang="zh-TW" sz="2800" b="0" dirty="0" smtClean="0"/>
          </a:p>
          <a:p>
            <a:pPr lvl="1" algn="just">
              <a:spcBef>
                <a:spcPts val="1200"/>
              </a:spcBef>
            </a:pPr>
            <a:r>
              <a:rPr lang="zh-TW" altLang="en-US" sz="2800" b="0" dirty="0" smtClean="0"/>
              <a:t>模組可分為</a:t>
            </a:r>
            <a:r>
              <a:rPr lang="en-US" altLang="zh-CN" sz="2800" dirty="0" smtClean="0"/>
              <a:t>Master</a:t>
            </a:r>
            <a:r>
              <a:rPr lang="zh-TW" altLang="en-US" sz="2800" b="0" dirty="0" smtClean="0"/>
              <a:t>、</a:t>
            </a:r>
            <a:r>
              <a:rPr lang="en-US" altLang="zh-CN" sz="2800" dirty="0" smtClean="0"/>
              <a:t>Slave</a:t>
            </a:r>
            <a:r>
              <a:rPr lang="zh-TW" altLang="en-US" sz="2800" dirty="0" smtClean="0"/>
              <a:t> </a:t>
            </a:r>
            <a:r>
              <a:rPr lang="zh-CN" altLang="en-US" sz="2800" b="0" dirty="0" smtClean="0"/>
              <a:t>和</a:t>
            </a:r>
            <a:r>
              <a:rPr lang="zh-TW" altLang="en-US" sz="2800" b="0" dirty="0" smtClean="0"/>
              <a:t> </a:t>
            </a:r>
            <a:r>
              <a:rPr lang="en-US" altLang="zh-CN" sz="2800" dirty="0" smtClean="0"/>
              <a:t>Loopback</a:t>
            </a:r>
            <a:r>
              <a:rPr lang="zh-TW" altLang="en-US" sz="2800" b="0" dirty="0" smtClean="0"/>
              <a:t>三種工作角色。</a:t>
            </a:r>
            <a:endParaRPr lang="en-US" altLang="zh-TW" sz="2800" b="0" dirty="0" smtClean="0"/>
          </a:p>
          <a:p>
            <a:pPr lvl="1" algn="just">
              <a:spcBef>
                <a:spcPts val="1200"/>
              </a:spcBef>
            </a:pPr>
            <a:r>
              <a:rPr lang="zh-TW" altLang="en-US" sz="2800" b="0" dirty="0" smtClean="0"/>
              <a:t>當模組處於自動連接工作模式時，將自動根據事先設定的方式連接的資料傳輸</a:t>
            </a:r>
            <a:endParaRPr lang="en-US" altLang="zh-CN" sz="2800" b="0" dirty="0" smtClean="0"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12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040559"/>
          </a:xfrm>
        </p:spPr>
        <p:txBody>
          <a:bodyPr/>
          <a:lstStyle/>
          <a:p>
            <a:pPr marL="342900" lvl="1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zh-TW" altLang="en-US" sz="2800" b="0" dirty="0" smtClean="0"/>
              <a:t>命令回應工作模式：</a:t>
            </a:r>
            <a:endParaRPr lang="en-US" altLang="zh-TW" sz="2800" b="0" dirty="0" smtClean="0"/>
          </a:p>
          <a:p>
            <a:pPr lvl="1" algn="just">
              <a:spcBef>
                <a:spcPts val="1200"/>
              </a:spcBef>
            </a:pPr>
            <a:r>
              <a:rPr lang="zh-TW" altLang="en-US" sz="2800" b="0" dirty="0" smtClean="0"/>
              <a:t>能執行 </a:t>
            </a:r>
            <a:r>
              <a:rPr lang="en-US" altLang="zh-CN" sz="2800" dirty="0" smtClean="0"/>
              <a:t>AT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Command</a:t>
            </a:r>
            <a:endParaRPr lang="en-US" altLang="zh-TW" sz="2800" b="0" dirty="0" smtClean="0"/>
          </a:p>
          <a:p>
            <a:pPr lvl="1" algn="just">
              <a:spcBef>
                <a:spcPts val="1200"/>
              </a:spcBef>
            </a:pPr>
            <a:r>
              <a:rPr lang="zh-TW" altLang="en-US" sz="2800" b="0" dirty="0" smtClean="0"/>
              <a:t>使用者可向模組發送各種 </a:t>
            </a:r>
            <a:r>
              <a:rPr lang="en-US" altLang="zh-CN" sz="2800" dirty="0" smtClean="0"/>
              <a:t>AT </a:t>
            </a:r>
            <a:r>
              <a:rPr lang="zh-TW" altLang="en-US" sz="2800" b="0" dirty="0" smtClean="0"/>
              <a:t>指令，為模組設定控制參數或發佈控制命令。</a:t>
            </a:r>
            <a:endParaRPr lang="en-US" altLang="zh-TW" sz="2800" b="0" dirty="0" smtClean="0"/>
          </a:p>
          <a:p>
            <a:pPr lvl="1" algn="just">
              <a:spcBef>
                <a:spcPts val="1200"/>
              </a:spcBef>
            </a:pPr>
            <a:r>
              <a:rPr lang="zh-TW" altLang="en-US" sz="2800" b="0" dirty="0" smtClean="0"/>
              <a:t>通過 </a:t>
            </a:r>
            <a:r>
              <a:rPr lang="en-US" altLang="zh-TW" sz="2800" dirty="0" smtClean="0"/>
              <a:t>HC-05</a:t>
            </a:r>
            <a:r>
              <a:rPr lang="zh-TW" altLang="en-US" sz="2800" dirty="0" smtClean="0"/>
              <a:t> </a:t>
            </a:r>
            <a:r>
              <a:rPr lang="zh-TW" altLang="en-US" sz="2800" b="0" dirty="0" smtClean="0"/>
              <a:t>模組</a:t>
            </a:r>
            <a:r>
              <a:rPr lang="en-US" altLang="zh-TW" sz="2800" dirty="0" smtClean="0">
                <a:cs typeface="Times New Roman" pitchFamily="18" charset="0"/>
              </a:rPr>
              <a:t>KEY</a:t>
            </a:r>
            <a:r>
              <a:rPr lang="zh-TW" altLang="en-US" sz="2800" b="0" dirty="0" smtClean="0"/>
              <a:t>接腳</a:t>
            </a:r>
            <a:r>
              <a:rPr lang="en-US" altLang="zh-TW" sz="2800" dirty="0" smtClean="0">
                <a:cs typeface="Times New Roman" pitchFamily="18" charset="0"/>
              </a:rPr>
              <a:t>(</a:t>
            </a:r>
            <a:r>
              <a:rPr lang="en-US" altLang="zh-CN" sz="2800" dirty="0" smtClean="0">
                <a:cs typeface="Times New Roman" pitchFamily="18" charset="0"/>
              </a:rPr>
              <a:t>34 </a:t>
            </a:r>
            <a:r>
              <a:rPr lang="zh-TW" altLang="en-US" sz="2800" b="0" dirty="0" smtClean="0">
                <a:cs typeface="Times New Roman" pitchFamily="18" charset="0"/>
              </a:rPr>
              <a:t>腳</a:t>
            </a:r>
            <a:r>
              <a:rPr lang="en-US" altLang="zh-TW" sz="2800" dirty="0" smtClean="0">
                <a:cs typeface="Times New Roman" pitchFamily="18" charset="0"/>
              </a:rPr>
              <a:t>) </a:t>
            </a:r>
            <a:r>
              <a:rPr lang="zh-TW" altLang="en-US" sz="2800" b="0" dirty="0" smtClean="0"/>
              <a:t>輸入電位，可以實現模組工作狀態的動態轉換。</a:t>
            </a:r>
            <a:endParaRPr lang="en-US" altLang="zh-TW" sz="2800" b="0" dirty="0" smtClean="0"/>
          </a:p>
          <a:p>
            <a:pPr lvl="2">
              <a:spcBef>
                <a:spcPts val="1200"/>
              </a:spcBef>
            </a:pPr>
            <a:r>
              <a:rPr lang="zh-CN" altLang="en-US" sz="2800" b="0" dirty="0" smtClean="0"/>
              <a:t>高電</a:t>
            </a:r>
            <a:r>
              <a:rPr lang="zh-TW" altLang="en-US" sz="2800" b="0" dirty="0" smtClean="0"/>
              <a:t>位：</a:t>
            </a:r>
            <a:r>
              <a:rPr lang="en-US" altLang="zh-CN" sz="2800" dirty="0" smtClean="0"/>
              <a:t>AT</a:t>
            </a:r>
            <a:r>
              <a:rPr lang="zh-TW" altLang="en-US" sz="2800" dirty="0" smtClean="0"/>
              <a:t> </a:t>
            </a:r>
            <a:r>
              <a:rPr lang="zh-TW" altLang="en-US" sz="2800" b="0" dirty="0" smtClean="0"/>
              <a:t>命令回應工作狀態</a:t>
            </a:r>
            <a:endParaRPr lang="en-US" altLang="zh-TW" sz="2800" b="0" dirty="0" smtClean="0"/>
          </a:p>
          <a:p>
            <a:pPr lvl="2">
              <a:spcBef>
                <a:spcPts val="1200"/>
              </a:spcBef>
            </a:pPr>
            <a:r>
              <a:rPr lang="zh-TW" altLang="en-US" sz="2800" b="0" dirty="0" smtClean="0"/>
              <a:t>低電平或懸空：</a:t>
            </a:r>
            <a:r>
              <a:rPr lang="zh-CN" altLang="en-US" sz="2800" b="0" dirty="0" smtClean="0"/>
              <a:t>藍牙常規工</a:t>
            </a:r>
            <a:r>
              <a:rPr lang="zh-TW" altLang="en-US" sz="2800" b="0" dirty="0" smtClean="0"/>
              <a:t>作狀態</a:t>
            </a:r>
            <a:endParaRPr lang="en-US" altLang="zh-CN" sz="2800" b="0" dirty="0" smtClean="0"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13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84575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zh-TW" altLang="en-US" sz="2800" b="0" dirty="0" smtClean="0"/>
              <a:t>進入命令回應工作模式的方式：</a:t>
            </a:r>
            <a:endParaRPr lang="en-US" altLang="zh-TW" sz="2800" b="0" dirty="0" smtClean="0"/>
          </a:p>
          <a:p>
            <a:pPr lvl="2">
              <a:spcBef>
                <a:spcPts val="1200"/>
              </a:spcBef>
            </a:pPr>
            <a:r>
              <a:rPr lang="en-US" altLang="zh-TW" sz="2800" dirty="0" smtClean="0"/>
              <a:t>AT</a:t>
            </a:r>
            <a:r>
              <a:rPr lang="zh-TW" altLang="en-US" sz="2800" dirty="0" smtClean="0"/>
              <a:t> </a:t>
            </a:r>
            <a:r>
              <a:rPr lang="zh-CN" altLang="en-US" sz="2800" b="0" dirty="0" smtClean="0">
                <a:cs typeface="Times New Roman" pitchFamily="18" charset="0"/>
              </a:rPr>
              <a:t>指令</a:t>
            </a:r>
            <a:r>
              <a:rPr lang="zh-TW" altLang="en-US" sz="2800" b="0" dirty="0" smtClean="0"/>
              <a:t>模式 </a:t>
            </a:r>
            <a:r>
              <a:rPr lang="en-US" altLang="zh-TW" sz="2800" dirty="0" smtClean="0"/>
              <a:t>1</a:t>
            </a:r>
            <a:r>
              <a:rPr lang="zh-TW" altLang="en-US" sz="2800" b="0" dirty="0" smtClean="0"/>
              <a:t>：</a:t>
            </a:r>
            <a:r>
              <a:rPr lang="en-US" altLang="zh-TW" sz="2800" b="0" dirty="0" smtClean="0"/>
              <a:t/>
            </a:r>
            <a:br>
              <a:rPr lang="en-US" altLang="zh-TW" sz="2800" b="0" dirty="0" smtClean="0"/>
            </a:br>
            <a:r>
              <a:rPr lang="zh-TW" altLang="en-US" sz="2800" b="0" dirty="0" smtClean="0">
                <a:cs typeface="Times New Roman" pitchFamily="18" charset="0"/>
              </a:rPr>
              <a:t>開機後，再將 </a:t>
            </a:r>
            <a:r>
              <a:rPr lang="en-US" altLang="zh-TW" sz="2800" dirty="0" smtClean="0">
                <a:cs typeface="Times New Roman" pitchFamily="18" charset="0"/>
              </a:rPr>
              <a:t>KEY</a:t>
            </a:r>
            <a:r>
              <a:rPr lang="en-US" altLang="zh-TW" sz="2800" b="0" dirty="0" smtClean="0">
                <a:cs typeface="Times New Roman" pitchFamily="18" charset="0"/>
              </a:rPr>
              <a:t> </a:t>
            </a:r>
            <a:r>
              <a:rPr lang="en-US" altLang="zh-TW" sz="2800" dirty="0" smtClean="0">
                <a:cs typeface="Times New Roman" pitchFamily="18" charset="0"/>
              </a:rPr>
              <a:t>(</a:t>
            </a:r>
            <a:r>
              <a:rPr lang="en-US" altLang="zh-CN" sz="2800" dirty="0" smtClean="0">
                <a:cs typeface="Times New Roman" pitchFamily="18" charset="0"/>
              </a:rPr>
              <a:t>34 </a:t>
            </a:r>
            <a:r>
              <a:rPr lang="zh-TW" altLang="en-US" sz="2800" b="0" dirty="0" smtClean="0">
                <a:cs typeface="Times New Roman" pitchFamily="18" charset="0"/>
              </a:rPr>
              <a:t>腳</a:t>
            </a:r>
            <a:r>
              <a:rPr lang="en-US" altLang="zh-TW" sz="2800" dirty="0" smtClean="0">
                <a:cs typeface="Times New Roman" pitchFamily="18" charset="0"/>
              </a:rPr>
              <a:t>) </a:t>
            </a:r>
            <a:r>
              <a:rPr lang="zh-TW" altLang="en-US" sz="2800" dirty="0" smtClean="0">
                <a:cs typeface="Times New Roman" pitchFamily="18" charset="0"/>
              </a:rPr>
              <a:t>接至</a:t>
            </a:r>
            <a:r>
              <a:rPr lang="zh-TW" altLang="en-US" sz="2800" b="0" dirty="0" smtClean="0">
                <a:cs typeface="Times New Roman" pitchFamily="18" charset="0"/>
              </a:rPr>
              <a:t>高電位即可進入 </a:t>
            </a:r>
            <a:r>
              <a:rPr lang="en-US" altLang="zh-CN" sz="2800" dirty="0" smtClean="0">
                <a:cs typeface="Times New Roman" pitchFamily="18" charset="0"/>
              </a:rPr>
              <a:t>AT</a:t>
            </a:r>
            <a:r>
              <a:rPr lang="zh-TW" altLang="en-US" sz="2800" dirty="0" smtClean="0">
                <a:cs typeface="Times New Roman" pitchFamily="18" charset="0"/>
              </a:rPr>
              <a:t> </a:t>
            </a:r>
            <a:r>
              <a:rPr lang="zh-TW" altLang="en-US" sz="2800" b="0" dirty="0" smtClean="0">
                <a:cs typeface="Times New Roman" pitchFamily="18" charset="0"/>
              </a:rPr>
              <a:t>模式。</a:t>
            </a:r>
            <a:r>
              <a:rPr lang="en-US" altLang="zh-TW" sz="2800" b="0" dirty="0" smtClean="0">
                <a:cs typeface="Times New Roman" pitchFamily="18" charset="0"/>
              </a:rPr>
              <a:t/>
            </a:r>
            <a:br>
              <a:rPr lang="en-US" altLang="zh-TW" sz="2800" b="0" dirty="0" smtClean="0">
                <a:cs typeface="Times New Roman" pitchFamily="18" charset="0"/>
              </a:rPr>
            </a:br>
            <a:r>
              <a:rPr lang="zh-TW" altLang="en-US" sz="2800" b="0" dirty="0" smtClean="0">
                <a:cs typeface="Times New Roman" pitchFamily="18" charset="0"/>
              </a:rPr>
              <a:t>此時設置 </a:t>
            </a:r>
            <a:r>
              <a:rPr lang="en-US" altLang="zh-CN" sz="2800" dirty="0" smtClean="0">
                <a:cs typeface="Times New Roman" pitchFamily="18" charset="0"/>
              </a:rPr>
              <a:t>AT</a:t>
            </a:r>
            <a:r>
              <a:rPr lang="zh-TW" altLang="en-US" sz="2800" dirty="0" smtClean="0">
                <a:cs typeface="Times New Roman" pitchFamily="18" charset="0"/>
              </a:rPr>
              <a:t> </a:t>
            </a:r>
            <a:r>
              <a:rPr lang="zh-TW" altLang="en-US" sz="2800" b="0" dirty="0" smtClean="0">
                <a:cs typeface="Times New Roman" pitchFamily="18" charset="0"/>
              </a:rPr>
              <a:t>指令使用的串列傳輸速率和通信時的串列傳輸速率一樣。</a:t>
            </a:r>
            <a:endParaRPr lang="en-US" altLang="zh-TW" sz="2800" b="0" dirty="0" smtClean="0">
              <a:cs typeface="Times New Roman" pitchFamily="18" charset="0"/>
            </a:endParaRPr>
          </a:p>
          <a:p>
            <a:pPr lvl="2">
              <a:spcBef>
                <a:spcPts val="1200"/>
              </a:spcBef>
            </a:pPr>
            <a:r>
              <a:rPr lang="en-US" altLang="zh-TW" sz="2800" dirty="0" smtClean="0"/>
              <a:t>AT</a:t>
            </a:r>
            <a:r>
              <a:rPr lang="zh-TW" altLang="en-US" sz="2800" dirty="0" smtClean="0"/>
              <a:t> </a:t>
            </a:r>
            <a:r>
              <a:rPr lang="zh-CN" altLang="en-US" sz="2800" b="0" dirty="0" smtClean="0">
                <a:cs typeface="Times New Roman" pitchFamily="18" charset="0"/>
              </a:rPr>
              <a:t>指令</a:t>
            </a:r>
            <a:r>
              <a:rPr lang="zh-TW" altLang="en-US" sz="2800" b="0" dirty="0" smtClean="0"/>
              <a:t>模式 </a:t>
            </a:r>
            <a:r>
              <a:rPr lang="en-US" altLang="zh-TW" sz="2800" dirty="0" smtClean="0"/>
              <a:t>2</a:t>
            </a:r>
            <a:r>
              <a:rPr lang="zh-TW" altLang="en-US" sz="2800" b="0" dirty="0" smtClean="0"/>
              <a:t>：</a:t>
            </a:r>
            <a:r>
              <a:rPr lang="en-US" altLang="zh-TW" sz="2800" b="0" dirty="0" smtClean="0"/>
              <a:t/>
            </a:r>
            <a:br>
              <a:rPr lang="en-US" altLang="zh-TW" sz="2800" b="0" dirty="0" smtClean="0"/>
            </a:br>
            <a:r>
              <a:rPr lang="zh-CN" altLang="en-US" sz="2800" b="0" dirty="0" smtClean="0"/>
              <a:t>先</a:t>
            </a:r>
            <a:r>
              <a:rPr lang="zh-TW" altLang="en-US" sz="2800" b="0" dirty="0" smtClean="0"/>
              <a:t>將</a:t>
            </a:r>
            <a:r>
              <a:rPr lang="zh-CN" altLang="en-US" sz="2800" b="0" dirty="0" smtClean="0"/>
              <a:t> </a:t>
            </a:r>
            <a:r>
              <a:rPr lang="en-US" altLang="zh-TW" sz="2800" dirty="0" smtClean="0">
                <a:cs typeface="Times New Roman" pitchFamily="18" charset="0"/>
              </a:rPr>
              <a:t>KEY</a:t>
            </a:r>
            <a:r>
              <a:rPr lang="en-US" altLang="zh-TW" sz="2800" b="0" dirty="0" smtClean="0">
                <a:cs typeface="Times New Roman" pitchFamily="18" charset="0"/>
              </a:rPr>
              <a:t> </a:t>
            </a:r>
            <a:r>
              <a:rPr lang="en-US" altLang="zh-TW" sz="2800" dirty="0" smtClean="0">
                <a:cs typeface="Times New Roman" pitchFamily="18" charset="0"/>
              </a:rPr>
              <a:t>(</a:t>
            </a:r>
            <a:r>
              <a:rPr lang="en-US" altLang="zh-CN" sz="2800" dirty="0" smtClean="0"/>
              <a:t>34 </a:t>
            </a:r>
            <a:r>
              <a:rPr lang="zh-TW" altLang="en-US" sz="2800" b="0" dirty="0" smtClean="0"/>
              <a:t>腳</a:t>
            </a:r>
            <a:r>
              <a:rPr lang="en-US" altLang="zh-TW" sz="2800" dirty="0" smtClean="0"/>
              <a:t>)</a:t>
            </a:r>
            <a:r>
              <a:rPr lang="zh-TW" altLang="en-US" sz="2800" dirty="0" smtClean="0">
                <a:cs typeface="Times New Roman" pitchFamily="18" charset="0"/>
              </a:rPr>
              <a:t>接至</a:t>
            </a:r>
            <a:r>
              <a:rPr lang="zh-TW" altLang="en-US" sz="2800" b="0" dirty="0" smtClean="0"/>
              <a:t>高電位，或者模組上電的同時令</a:t>
            </a:r>
            <a:r>
              <a:rPr lang="en-US" altLang="zh-TW" sz="2800" dirty="0" smtClean="0">
                <a:cs typeface="Times New Roman" pitchFamily="18" charset="0"/>
              </a:rPr>
              <a:t>KEY</a:t>
            </a:r>
            <a:r>
              <a:rPr lang="en-US" altLang="zh-TW" sz="2800" b="0" dirty="0" smtClean="0">
                <a:cs typeface="Times New Roman" pitchFamily="18" charset="0"/>
              </a:rPr>
              <a:t> </a:t>
            </a:r>
            <a:r>
              <a:rPr lang="en-US" altLang="zh-TW" sz="2800" dirty="0" smtClean="0">
                <a:cs typeface="Times New Roman" pitchFamily="18" charset="0"/>
              </a:rPr>
              <a:t>(</a:t>
            </a:r>
            <a:r>
              <a:rPr lang="zh-TW" altLang="en-US" sz="2800" b="0" dirty="0" smtClean="0"/>
              <a:t> </a:t>
            </a:r>
            <a:r>
              <a:rPr lang="en-US" altLang="zh-CN" sz="2800" dirty="0" smtClean="0"/>
              <a:t>34</a:t>
            </a:r>
            <a:r>
              <a:rPr lang="zh-TW" altLang="en-US" sz="2800" dirty="0" smtClean="0"/>
              <a:t> </a:t>
            </a:r>
            <a:r>
              <a:rPr lang="zh-TW" altLang="en-US" sz="2800" b="0" dirty="0" smtClean="0"/>
              <a:t>腳</a:t>
            </a:r>
            <a:r>
              <a:rPr lang="en-US" altLang="zh-TW" sz="2800" dirty="0" smtClean="0"/>
              <a:t>)</a:t>
            </a:r>
            <a:r>
              <a:rPr lang="zh-TW" altLang="en-US" sz="2800" b="0" dirty="0" smtClean="0"/>
              <a:t>也為高電位，則設置 </a:t>
            </a:r>
            <a:r>
              <a:rPr lang="en-US" altLang="zh-CN" sz="2800" dirty="0" smtClean="0"/>
              <a:t>AT</a:t>
            </a:r>
            <a:r>
              <a:rPr lang="zh-TW" altLang="en-US" sz="2800" b="0" dirty="0" smtClean="0"/>
              <a:t> 指令使用的串列傳輸速率使用 </a:t>
            </a:r>
            <a:r>
              <a:rPr lang="en-US" altLang="zh-CN" sz="2800" dirty="0" smtClean="0"/>
              <a:t>38400</a:t>
            </a:r>
            <a:r>
              <a:rPr lang="zh-TW" altLang="en-US" sz="2800" dirty="0" smtClean="0"/>
              <a:t> </a:t>
            </a:r>
            <a:r>
              <a:rPr lang="en-US" altLang="zh-CN" sz="2800" dirty="0" smtClean="0"/>
              <a:t>bps</a:t>
            </a:r>
            <a:r>
              <a:rPr lang="zh-TW" altLang="en-US" sz="2800" dirty="0" smtClean="0"/>
              <a:t>。</a:t>
            </a:r>
            <a:endParaRPr lang="en-US" altLang="zh-CN" sz="2800" b="0" dirty="0" smtClean="0"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14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752527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zh-CN" altLang="en-US" sz="2800" b="0" dirty="0" smtClean="0">
                <a:cs typeface="Times New Roman" pitchFamily="18" charset="0"/>
              </a:rPr>
              <a:t>注意</a:t>
            </a:r>
            <a:r>
              <a:rPr lang="en-US" altLang="zh-CN" sz="2800" b="0" dirty="0" smtClean="0">
                <a:cs typeface="Times New Roman" pitchFamily="18" charset="0"/>
              </a:rPr>
              <a:t>:</a:t>
            </a:r>
          </a:p>
          <a:p>
            <a:pPr lvl="2">
              <a:spcBef>
                <a:spcPts val="1200"/>
              </a:spcBef>
            </a:pPr>
            <a:r>
              <a:rPr lang="zh-CN" altLang="en-US" sz="2800" b="0" dirty="0" smtClean="0">
                <a:cs typeface="Times New Roman" pitchFamily="18" charset="0"/>
              </a:rPr>
              <a:t>只有</a:t>
            </a:r>
            <a:r>
              <a:rPr lang="zh-TW" altLang="en-US" sz="2800" b="0" dirty="0" smtClean="0">
                <a:cs typeface="Times New Roman" pitchFamily="18" charset="0"/>
              </a:rPr>
              <a:t> </a:t>
            </a:r>
            <a:r>
              <a:rPr lang="en-US" altLang="zh-TW" sz="2800" dirty="0" smtClean="0">
                <a:cs typeface="Times New Roman" pitchFamily="18" charset="0"/>
              </a:rPr>
              <a:t>KEY</a:t>
            </a:r>
            <a:r>
              <a:rPr lang="zh-TW" altLang="en-US" sz="2800" dirty="0" smtClean="0">
                <a:cs typeface="Times New Roman" pitchFamily="18" charset="0"/>
              </a:rPr>
              <a:t> </a:t>
            </a:r>
            <a:r>
              <a:rPr lang="en-US" altLang="zh-TW" sz="2800" dirty="0" smtClean="0">
                <a:cs typeface="Times New Roman" pitchFamily="18" charset="0"/>
              </a:rPr>
              <a:t>(</a:t>
            </a:r>
            <a:r>
              <a:rPr lang="en-US" altLang="zh-CN" sz="2800" dirty="0" smtClean="0">
                <a:cs typeface="Times New Roman" pitchFamily="18" charset="0"/>
              </a:rPr>
              <a:t>34</a:t>
            </a:r>
            <a:r>
              <a:rPr lang="zh-TW" altLang="en-US" sz="2800" dirty="0" smtClean="0">
                <a:cs typeface="Times New Roman" pitchFamily="18" charset="0"/>
              </a:rPr>
              <a:t> </a:t>
            </a:r>
            <a:r>
              <a:rPr lang="zh-TW" altLang="en-US" sz="2800" b="0" dirty="0" smtClean="0">
                <a:cs typeface="Times New Roman" pitchFamily="18" charset="0"/>
              </a:rPr>
              <a:t>腳</a:t>
            </a:r>
            <a:r>
              <a:rPr lang="en-US" altLang="zh-TW" sz="2800" dirty="0" smtClean="0">
                <a:cs typeface="Times New Roman" pitchFamily="18" charset="0"/>
              </a:rPr>
              <a:t>)</a:t>
            </a:r>
            <a:r>
              <a:rPr lang="zh-TW" altLang="en-US" sz="2800" dirty="0" smtClean="0">
                <a:cs typeface="Times New Roman" pitchFamily="18" charset="0"/>
              </a:rPr>
              <a:t> </a:t>
            </a:r>
            <a:r>
              <a:rPr lang="zh-TW" altLang="en-US" sz="2800" b="0" dirty="0" smtClean="0">
                <a:cs typeface="Times New Roman" pitchFamily="18" charset="0"/>
              </a:rPr>
              <a:t>保持高電位的時候，才能使用所有的 </a:t>
            </a:r>
            <a:r>
              <a:rPr lang="en-US" altLang="zh-CN" sz="2800" dirty="0" smtClean="0">
                <a:cs typeface="Times New Roman" pitchFamily="18" charset="0"/>
              </a:rPr>
              <a:t>AT</a:t>
            </a:r>
            <a:r>
              <a:rPr lang="zh-TW" altLang="en-US" sz="2800" b="0" dirty="0" smtClean="0">
                <a:cs typeface="Times New Roman" pitchFamily="18" charset="0"/>
              </a:rPr>
              <a:t> </a:t>
            </a:r>
            <a:r>
              <a:rPr lang="zh-CN" altLang="en-US" sz="2800" b="0" dirty="0" smtClean="0">
                <a:cs typeface="Times New Roman" pitchFamily="18" charset="0"/>
              </a:rPr>
              <a:t>指令</a:t>
            </a:r>
            <a:endParaRPr lang="en-US" altLang="zh-CN" sz="2800" b="0" dirty="0" smtClean="0">
              <a:cs typeface="Times New Roman" pitchFamily="18" charset="0"/>
            </a:endParaRPr>
          </a:p>
          <a:p>
            <a:pPr lvl="2">
              <a:spcBef>
                <a:spcPts val="1200"/>
              </a:spcBef>
            </a:pPr>
            <a:r>
              <a:rPr lang="zh-CN" altLang="en-US" sz="2800" b="0" dirty="0" smtClean="0">
                <a:cs typeface="Times New Roman" pitchFamily="18" charset="0"/>
              </a:rPr>
              <a:t>進入</a:t>
            </a:r>
            <a:r>
              <a:rPr lang="zh-TW" altLang="en-US" sz="2800" b="0" dirty="0" smtClean="0">
                <a:cs typeface="Times New Roman" pitchFamily="18" charset="0"/>
              </a:rPr>
              <a:t> </a:t>
            </a:r>
            <a:r>
              <a:rPr lang="en-US" altLang="zh-CN" sz="2800" dirty="0" smtClean="0">
                <a:cs typeface="Times New Roman" pitchFamily="18" charset="0"/>
              </a:rPr>
              <a:t>AT</a:t>
            </a:r>
            <a:r>
              <a:rPr lang="zh-TW" altLang="en-US" sz="2800" dirty="0" smtClean="0">
                <a:cs typeface="Times New Roman" pitchFamily="18" charset="0"/>
              </a:rPr>
              <a:t> </a:t>
            </a:r>
            <a:r>
              <a:rPr lang="zh-CN" altLang="en-US" sz="2800" b="0" dirty="0" smtClean="0">
                <a:cs typeface="Times New Roman" pitchFamily="18" charset="0"/>
              </a:rPr>
              <a:t>指令</a:t>
            </a:r>
            <a:r>
              <a:rPr lang="zh-TW" altLang="en-US" sz="2800" b="0" dirty="0" smtClean="0">
                <a:cs typeface="Times New Roman" pitchFamily="18" charset="0"/>
              </a:rPr>
              <a:t>模式</a:t>
            </a:r>
            <a:r>
              <a:rPr lang="zh-CN" altLang="en-US" sz="2800" b="0" dirty="0" smtClean="0">
                <a:cs typeface="Times New Roman" pitchFamily="18" charset="0"/>
              </a:rPr>
              <a:t>之後</a:t>
            </a:r>
            <a:r>
              <a:rPr lang="zh-TW" altLang="en-US" sz="2800" b="0" dirty="0" smtClean="0">
                <a:cs typeface="Times New Roman" pitchFamily="18" charset="0"/>
              </a:rPr>
              <a:t>， </a:t>
            </a:r>
            <a:r>
              <a:rPr lang="en-US" altLang="zh-TW" sz="2800" dirty="0" smtClean="0">
                <a:cs typeface="Times New Roman" pitchFamily="18" charset="0"/>
              </a:rPr>
              <a:t>KEY</a:t>
            </a:r>
            <a:r>
              <a:rPr lang="zh-TW" altLang="en-US" sz="2800" dirty="0" smtClean="0">
                <a:cs typeface="Times New Roman" pitchFamily="18" charset="0"/>
              </a:rPr>
              <a:t> </a:t>
            </a:r>
            <a:r>
              <a:rPr lang="en-US" altLang="zh-TW" sz="2800" dirty="0" smtClean="0">
                <a:cs typeface="Times New Roman" pitchFamily="18" charset="0"/>
              </a:rPr>
              <a:t>(</a:t>
            </a:r>
            <a:r>
              <a:rPr lang="en-US" altLang="zh-CN" sz="2800" dirty="0" smtClean="0">
                <a:cs typeface="Times New Roman" pitchFamily="18" charset="0"/>
              </a:rPr>
              <a:t>34</a:t>
            </a:r>
            <a:r>
              <a:rPr lang="zh-TW" altLang="en-US" sz="2800" dirty="0" smtClean="0">
                <a:cs typeface="Times New Roman" pitchFamily="18" charset="0"/>
              </a:rPr>
              <a:t> </a:t>
            </a:r>
            <a:r>
              <a:rPr lang="zh-TW" altLang="en-US" sz="2800" b="0" dirty="0" smtClean="0">
                <a:cs typeface="Times New Roman" pitchFamily="18" charset="0"/>
              </a:rPr>
              <a:t>腳</a:t>
            </a:r>
            <a:r>
              <a:rPr lang="en-US" altLang="zh-TW" sz="2800" dirty="0" smtClean="0">
                <a:cs typeface="Times New Roman" pitchFamily="18" charset="0"/>
              </a:rPr>
              <a:t>)</a:t>
            </a:r>
            <a:r>
              <a:rPr lang="zh-TW" altLang="en-US" sz="2800" dirty="0" smtClean="0">
                <a:cs typeface="Times New Roman" pitchFamily="18" charset="0"/>
              </a:rPr>
              <a:t> </a:t>
            </a:r>
            <a:r>
              <a:rPr lang="zh-TW" altLang="en-US" sz="2800" b="0" dirty="0" smtClean="0">
                <a:cs typeface="Times New Roman" pitchFamily="18" charset="0"/>
              </a:rPr>
              <a:t>如果不保持高電位的話，只能使用部分 </a:t>
            </a:r>
            <a:r>
              <a:rPr lang="en-US" altLang="zh-CN" sz="2800" dirty="0" smtClean="0">
                <a:cs typeface="Times New Roman" pitchFamily="18" charset="0"/>
              </a:rPr>
              <a:t>AT</a:t>
            </a:r>
            <a:r>
              <a:rPr lang="zh-TW" altLang="en-US" sz="2800" b="0" dirty="0" smtClean="0">
                <a:cs typeface="Times New Roman" pitchFamily="18" charset="0"/>
              </a:rPr>
              <a:t> 指令</a:t>
            </a:r>
            <a:endParaRPr lang="en-US" altLang="zh-TW" sz="2800" b="0" dirty="0" smtClean="0">
              <a:cs typeface="Times New Roman" pitchFamily="18" charset="0"/>
            </a:endParaRPr>
          </a:p>
          <a:p>
            <a:pPr lvl="2">
              <a:spcBef>
                <a:spcPts val="1200"/>
              </a:spcBef>
            </a:pPr>
            <a:r>
              <a:rPr lang="zh-TW" altLang="en-US" sz="2800" b="0" dirty="0" smtClean="0">
                <a:cs typeface="Times New Roman" pitchFamily="18" charset="0"/>
              </a:rPr>
              <a:t>這種設計是把模組的設置許可權留給了使用者的週邊控制電路，使 模組的應用非常靈活</a:t>
            </a:r>
            <a:endParaRPr lang="en-US" altLang="zh-CN" sz="2800" b="0" dirty="0" smtClean="0"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15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12567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zh-TW" altLang="en-US" sz="2800" b="0" dirty="0" smtClean="0">
                <a:cs typeface="Times New Roman" pitchFamily="18" charset="0"/>
              </a:rPr>
              <a:t>傳輸過程中 令 </a:t>
            </a:r>
            <a:r>
              <a:rPr lang="en-US" altLang="zh-TW" sz="2800" dirty="0" smtClean="0">
                <a:cs typeface="Times New Roman" pitchFamily="18" charset="0"/>
              </a:rPr>
              <a:t>KEY</a:t>
            </a:r>
            <a:r>
              <a:rPr lang="zh-TW" altLang="en-US" sz="2800" dirty="0" smtClean="0">
                <a:cs typeface="Times New Roman" pitchFamily="18" charset="0"/>
              </a:rPr>
              <a:t> </a:t>
            </a:r>
            <a:r>
              <a:rPr lang="en-US" altLang="zh-TW" sz="2800" dirty="0" smtClean="0">
                <a:cs typeface="Times New Roman" pitchFamily="18" charset="0"/>
              </a:rPr>
              <a:t>(</a:t>
            </a:r>
            <a:r>
              <a:rPr lang="zh-TW" altLang="en-US" sz="2800" dirty="0" smtClean="0">
                <a:cs typeface="Times New Roman" pitchFamily="18" charset="0"/>
              </a:rPr>
              <a:t> </a:t>
            </a:r>
            <a:r>
              <a:rPr lang="en-US" altLang="zh-CN" sz="2800" dirty="0" smtClean="0">
                <a:cs typeface="Times New Roman" pitchFamily="18" charset="0"/>
              </a:rPr>
              <a:t>34</a:t>
            </a:r>
            <a:r>
              <a:rPr lang="zh-TW" altLang="en-US" sz="2800" dirty="0" smtClean="0">
                <a:cs typeface="Times New Roman" pitchFamily="18" charset="0"/>
              </a:rPr>
              <a:t> </a:t>
            </a:r>
            <a:r>
              <a:rPr lang="zh-TW" altLang="en-US" sz="2800" b="0" dirty="0" smtClean="0">
                <a:cs typeface="Times New Roman" pitchFamily="18" charset="0"/>
              </a:rPr>
              <a:t>腳</a:t>
            </a:r>
            <a:r>
              <a:rPr lang="en-US" altLang="zh-TW" sz="2800" dirty="0" smtClean="0">
                <a:cs typeface="Times New Roman" pitchFamily="18" charset="0"/>
              </a:rPr>
              <a:t>)</a:t>
            </a:r>
            <a:r>
              <a:rPr lang="zh-TW" altLang="en-US" sz="2800" dirty="0" smtClean="0">
                <a:cs typeface="Times New Roman" pitchFamily="18" charset="0"/>
              </a:rPr>
              <a:t> </a:t>
            </a:r>
            <a:r>
              <a:rPr lang="zh-TW" altLang="en-US" sz="2800" b="0" dirty="0" smtClean="0">
                <a:cs typeface="Times New Roman" pitchFamily="18" charset="0"/>
              </a:rPr>
              <a:t>為高電位，可以進入</a:t>
            </a:r>
            <a:r>
              <a:rPr lang="zh-TW" altLang="en-US" sz="2800" b="0" dirty="0" smtClean="0"/>
              <a:t>命令回應工作模式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 </a:t>
            </a:r>
            <a:r>
              <a:rPr lang="en-US" altLang="zh-CN" sz="2800" dirty="0" smtClean="0">
                <a:cs typeface="Times New Roman" pitchFamily="18" charset="0"/>
              </a:rPr>
              <a:t>AT</a:t>
            </a:r>
            <a:r>
              <a:rPr lang="zh-TW" altLang="en-US" sz="2800" b="0" dirty="0" smtClean="0">
                <a:cs typeface="Times New Roman" pitchFamily="18" charset="0"/>
              </a:rPr>
              <a:t> </a:t>
            </a:r>
            <a:r>
              <a:rPr lang="en-US" altLang="zh-TW" sz="2800" dirty="0" smtClean="0">
                <a:cs typeface="Times New Roman" pitchFamily="18" charset="0"/>
              </a:rPr>
              <a:t>Command Mode)</a:t>
            </a:r>
            <a:r>
              <a:rPr lang="zh-CN" altLang="en-US" sz="2800" b="0" dirty="0" smtClean="0">
                <a:cs typeface="Times New Roman" pitchFamily="18" charset="0"/>
              </a:rPr>
              <a:t>，</a:t>
            </a:r>
            <a:r>
              <a:rPr lang="zh-TW" altLang="en-US" sz="2800" b="0" dirty="0" smtClean="0">
                <a:cs typeface="Times New Roman" pitchFamily="18" charset="0"/>
              </a:rPr>
              <a:t>放開後恢復通信模式，這個功能可以動態查詢某些資訊，比如查詢是否正處於配對完畢的狀態等</a:t>
            </a:r>
            <a:endParaRPr lang="en-US" altLang="zh-TW" sz="2800" b="0" dirty="0" smtClean="0">
              <a:cs typeface="Times New Roman" pitchFamily="18" charset="0"/>
            </a:endParaRPr>
          </a:p>
          <a:p>
            <a:pPr lvl="1">
              <a:spcBef>
                <a:spcPts val="1200"/>
              </a:spcBef>
            </a:pPr>
            <a:r>
              <a:rPr lang="zh-TW" altLang="en-US" sz="2800" b="0" dirty="0" smtClean="0">
                <a:cs typeface="Times New Roman" pitchFamily="18" charset="0"/>
              </a:rPr>
              <a:t>預設</a:t>
            </a:r>
            <a:r>
              <a:rPr lang="en-US" altLang="zh-TW" sz="2800" dirty="0" smtClean="0">
                <a:cs typeface="Times New Roman" pitchFamily="18" charset="0"/>
              </a:rPr>
              <a:t>(default)</a:t>
            </a:r>
            <a:r>
              <a:rPr lang="zh-TW" altLang="en-US" sz="2800" b="0" dirty="0" smtClean="0">
                <a:cs typeface="Times New Roman" pitchFamily="18" charset="0"/>
              </a:rPr>
              <a:t>串列傳輸速率：</a:t>
            </a:r>
            <a:r>
              <a:rPr lang="en-US" altLang="zh-CN" sz="2800" dirty="0" smtClean="0">
                <a:cs typeface="Times New Roman" pitchFamily="18" charset="0"/>
              </a:rPr>
              <a:t>9600</a:t>
            </a:r>
          </a:p>
          <a:p>
            <a:pPr lvl="1">
              <a:spcBef>
                <a:spcPts val="1200"/>
              </a:spcBef>
            </a:pPr>
            <a:r>
              <a:rPr lang="zh-TW" altLang="en-US" sz="2800" b="0" dirty="0" smtClean="0">
                <a:cs typeface="Times New Roman" pitchFamily="18" charset="0"/>
              </a:rPr>
              <a:t>串列傳輸速率：</a:t>
            </a:r>
            <a:r>
              <a:rPr lang="en-US" altLang="zh-CN" sz="2800" dirty="0" smtClean="0">
                <a:cs typeface="Times New Roman" pitchFamily="18" charset="0"/>
              </a:rPr>
              <a:t>4800</a:t>
            </a:r>
            <a:r>
              <a:rPr lang="zh-TW" altLang="en-US" sz="2800" dirty="0" smtClean="0">
                <a:cs typeface="Times New Roman" pitchFamily="18" charset="0"/>
              </a:rPr>
              <a:t> </a:t>
            </a:r>
            <a:r>
              <a:rPr lang="en-US" altLang="zh-CN" sz="2800" dirty="0" smtClean="0">
                <a:cs typeface="Times New Roman" pitchFamily="18" charset="0"/>
              </a:rPr>
              <a:t>~</a:t>
            </a:r>
            <a:r>
              <a:rPr lang="zh-TW" altLang="en-US" sz="2800" dirty="0" smtClean="0"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cs typeface="Times New Roman" pitchFamily="18" charset="0"/>
              </a:rPr>
              <a:t>1.3M</a:t>
            </a:r>
            <a:r>
              <a:rPr lang="zh-TW" altLang="en-US" sz="2800" dirty="0" smtClean="0">
                <a:cs typeface="Times New Roman" pitchFamily="18" charset="0"/>
              </a:rPr>
              <a:t> </a:t>
            </a:r>
            <a:r>
              <a:rPr lang="zh-CN" altLang="en-US" sz="2800" b="0" dirty="0" smtClean="0">
                <a:cs typeface="Times New Roman" pitchFamily="18" charset="0"/>
              </a:rPr>
              <a:t>可</a:t>
            </a:r>
            <a:r>
              <a:rPr lang="zh-TW" altLang="en-US" sz="2800" b="0" dirty="0" smtClean="0">
                <a:cs typeface="Times New Roman" pitchFamily="18" charset="0"/>
              </a:rPr>
              <a:t>調</a:t>
            </a:r>
            <a:endParaRPr lang="en-US" altLang="zh-CN" sz="2800" b="0" dirty="0" smtClean="0">
              <a:cs typeface="Times New Roman" pitchFamily="18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sz="2800" dirty="0" smtClean="0">
                <a:cs typeface="Times New Roman" pitchFamily="18" charset="0"/>
              </a:rPr>
              <a:t>KEY</a:t>
            </a:r>
            <a:r>
              <a:rPr lang="zh-CN" altLang="en-US" sz="2800" b="0" dirty="0" smtClean="0">
                <a:cs typeface="Times New Roman" pitchFamily="18" charset="0"/>
              </a:rPr>
              <a:t>：</a:t>
            </a:r>
            <a:r>
              <a:rPr lang="en-US" altLang="zh-CN" sz="2800" dirty="0" smtClean="0">
                <a:cs typeface="Times New Roman" pitchFamily="18" charset="0"/>
              </a:rPr>
              <a:t>34</a:t>
            </a:r>
            <a:r>
              <a:rPr lang="zh-TW" altLang="en-US" sz="2800" dirty="0" smtClean="0">
                <a:cs typeface="Times New Roman" pitchFamily="18" charset="0"/>
              </a:rPr>
              <a:t> </a:t>
            </a:r>
            <a:r>
              <a:rPr lang="zh-TW" altLang="en-US" sz="2800" b="0" dirty="0" smtClean="0">
                <a:cs typeface="Times New Roman" pitchFamily="18" charset="0"/>
              </a:rPr>
              <a:t>腳，用於進入</a:t>
            </a:r>
            <a:r>
              <a:rPr lang="zh-TW" altLang="en-US" sz="2800" b="0" dirty="0" smtClean="0"/>
              <a:t>命令回應工作模式</a:t>
            </a:r>
            <a:r>
              <a:rPr lang="en-US" altLang="zh-TW" sz="2800" b="0" dirty="0" smtClean="0"/>
              <a:t/>
            </a:r>
            <a:br>
              <a:rPr lang="en-US" altLang="zh-TW" sz="2800" b="0" dirty="0" smtClean="0"/>
            </a:br>
            <a:r>
              <a:rPr lang="zh-TW" altLang="en-US" sz="2800" b="0" dirty="0" smtClean="0"/>
              <a:t>           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 </a:t>
            </a:r>
            <a:r>
              <a:rPr lang="en-US" altLang="zh-CN" sz="2800" dirty="0" smtClean="0">
                <a:cs typeface="Times New Roman" pitchFamily="18" charset="0"/>
              </a:rPr>
              <a:t>AT</a:t>
            </a:r>
            <a:r>
              <a:rPr lang="zh-TW" altLang="en-US" sz="2800" b="0" dirty="0" smtClean="0">
                <a:cs typeface="Times New Roman" pitchFamily="18" charset="0"/>
              </a:rPr>
              <a:t> </a:t>
            </a:r>
            <a:r>
              <a:rPr lang="en-US" altLang="zh-TW" sz="2800" dirty="0" smtClean="0">
                <a:cs typeface="Times New Roman" pitchFamily="18" charset="0"/>
              </a:rPr>
              <a:t>Command Mode)</a:t>
            </a:r>
            <a:endParaRPr lang="en-US" altLang="zh-CN" sz="2800" b="0" dirty="0" smtClean="0"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16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328591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US" altLang="zh-CN" sz="2800" dirty="0" err="1" smtClean="0">
                <a:cs typeface="Times New Roman" pitchFamily="18" charset="0"/>
              </a:rPr>
              <a:t>LED1</a:t>
            </a:r>
            <a:r>
              <a:rPr lang="zh-CN" altLang="en-US" sz="2800" b="0" dirty="0" smtClean="0">
                <a:cs typeface="Times New Roman" pitchFamily="18" charset="0"/>
              </a:rPr>
              <a:t>：</a:t>
            </a:r>
            <a:r>
              <a:rPr lang="en-US" altLang="zh-CN" sz="2800" dirty="0" smtClean="0">
                <a:cs typeface="Times New Roman" pitchFamily="18" charset="0"/>
              </a:rPr>
              <a:t>31</a:t>
            </a:r>
            <a:r>
              <a:rPr lang="zh-TW" altLang="en-US" sz="2800" dirty="0" smtClean="0">
                <a:cs typeface="Times New Roman" pitchFamily="18" charset="0"/>
              </a:rPr>
              <a:t> </a:t>
            </a:r>
            <a:r>
              <a:rPr lang="zh-TW" altLang="en-US" sz="2800" b="0" dirty="0" smtClean="0">
                <a:cs typeface="Times New Roman" pitchFamily="18" charset="0"/>
              </a:rPr>
              <a:t>腳，藍牙狀態指示燈</a:t>
            </a:r>
            <a:endParaRPr lang="en-US" altLang="zh-TW" sz="2800" b="0" dirty="0" smtClean="0">
              <a:cs typeface="Times New Roman" pitchFamily="18" charset="0"/>
            </a:endParaRPr>
          </a:p>
          <a:p>
            <a:pPr lvl="2">
              <a:spcBef>
                <a:spcPts val="1200"/>
              </a:spcBef>
            </a:pPr>
            <a:r>
              <a:rPr lang="zh-TW" altLang="en-US" sz="2800" b="0" dirty="0" smtClean="0">
                <a:cs typeface="Times New Roman" pitchFamily="18" charset="0"/>
              </a:rPr>
              <a:t>慢閃 </a:t>
            </a:r>
            <a:r>
              <a:rPr lang="en-US" altLang="zh-TW" sz="2800" dirty="0" smtClean="0">
                <a:cs typeface="Times New Roman" pitchFamily="18" charset="0"/>
              </a:rPr>
              <a:t>(</a:t>
            </a:r>
            <a:r>
              <a:rPr lang="en-US" altLang="zh-CN" sz="2800" dirty="0" err="1" smtClean="0">
                <a:cs typeface="Times New Roman" pitchFamily="18" charset="0"/>
              </a:rPr>
              <a:t>1Hz</a:t>
            </a:r>
            <a:r>
              <a:rPr lang="en-US" altLang="zh-TW" sz="2800" dirty="0" smtClean="0">
                <a:cs typeface="Times New Roman" pitchFamily="18" charset="0"/>
              </a:rPr>
              <a:t>)  </a:t>
            </a:r>
            <a:r>
              <a:rPr lang="zh-CN" altLang="en-US" sz="2800" b="0" dirty="0" smtClean="0">
                <a:cs typeface="Times New Roman" pitchFamily="18" charset="0"/>
              </a:rPr>
              <a:t>表示進入 </a:t>
            </a:r>
            <a:r>
              <a:rPr lang="en-US" altLang="zh-CN" sz="2800" dirty="0" smtClean="0">
                <a:cs typeface="Times New Roman" pitchFamily="18" charset="0"/>
              </a:rPr>
              <a:t>AT </a:t>
            </a:r>
            <a:r>
              <a:rPr lang="zh-CN" altLang="en-US" sz="2800" b="0" dirty="0" smtClean="0">
                <a:cs typeface="Times New Roman" pitchFamily="18" charset="0"/>
              </a:rPr>
              <a:t>模式</a:t>
            </a:r>
            <a:r>
              <a:rPr lang="en-US" altLang="zh-CN" sz="2800" dirty="0" smtClean="0">
                <a:cs typeface="Times New Roman" pitchFamily="18" charset="0"/>
              </a:rPr>
              <a:t>2</a:t>
            </a:r>
          </a:p>
          <a:p>
            <a:pPr lvl="2">
              <a:spcBef>
                <a:spcPts val="1200"/>
              </a:spcBef>
            </a:pPr>
            <a:r>
              <a:rPr lang="zh-CN" altLang="en-US" sz="2800" b="0" dirty="0" smtClean="0">
                <a:cs typeface="Times New Roman" pitchFamily="18" charset="0"/>
              </a:rPr>
              <a:t>快閃 </a:t>
            </a:r>
            <a:r>
              <a:rPr lang="en-US" altLang="zh-CN" sz="2800" dirty="0" smtClean="0">
                <a:cs typeface="Times New Roman" pitchFamily="18" charset="0"/>
              </a:rPr>
              <a:t>(</a:t>
            </a:r>
            <a:r>
              <a:rPr lang="en-US" altLang="zh-CN" sz="2800" dirty="0" err="1" smtClean="0">
                <a:cs typeface="Times New Roman" pitchFamily="18" charset="0"/>
              </a:rPr>
              <a:t>2Hz</a:t>
            </a:r>
            <a:r>
              <a:rPr lang="en-US" altLang="zh-CN" sz="2800" dirty="0" smtClean="0">
                <a:cs typeface="Times New Roman" pitchFamily="18" charset="0"/>
              </a:rPr>
              <a:t>)  </a:t>
            </a:r>
            <a:r>
              <a:rPr lang="zh-CN" altLang="en-US" sz="2800" b="0" dirty="0" smtClean="0">
                <a:cs typeface="Times New Roman" pitchFamily="18" charset="0"/>
              </a:rPr>
              <a:t>表示進入 </a:t>
            </a:r>
            <a:r>
              <a:rPr lang="en-US" altLang="zh-CN" sz="2800" dirty="0" smtClean="0">
                <a:cs typeface="Times New Roman" pitchFamily="18" charset="0"/>
              </a:rPr>
              <a:t>AT </a:t>
            </a:r>
            <a:r>
              <a:rPr lang="zh-CN" altLang="en-US" sz="2800" b="0" dirty="0" smtClean="0">
                <a:cs typeface="Times New Roman" pitchFamily="18" charset="0"/>
              </a:rPr>
              <a:t>模式</a:t>
            </a:r>
            <a:r>
              <a:rPr lang="en-US" altLang="zh-CN" sz="2800" dirty="0" smtClean="0">
                <a:cs typeface="Times New Roman" pitchFamily="18" charset="0"/>
              </a:rPr>
              <a:t>1</a:t>
            </a:r>
            <a:r>
              <a:rPr lang="zh-TW" altLang="en-US" sz="2800" b="0" dirty="0" smtClean="0">
                <a:cs typeface="Times New Roman" pitchFamily="18" charset="0"/>
              </a:rPr>
              <a:t>，或者是通</a:t>
            </a:r>
            <a:r>
              <a:rPr lang="en-US" altLang="zh-TW" sz="2800" b="0" dirty="0" smtClean="0">
                <a:cs typeface="Times New Roman" pitchFamily="18" charset="0"/>
              </a:rPr>
              <a:t/>
            </a:r>
            <a:br>
              <a:rPr lang="en-US" altLang="zh-TW" sz="2800" b="0" dirty="0" smtClean="0">
                <a:cs typeface="Times New Roman" pitchFamily="18" charset="0"/>
              </a:rPr>
            </a:br>
            <a:r>
              <a:rPr lang="en-US" altLang="zh-TW" sz="2800" b="0" dirty="0" smtClean="0">
                <a:cs typeface="Times New Roman" pitchFamily="18" charset="0"/>
              </a:rPr>
              <a:t>                     </a:t>
            </a:r>
            <a:r>
              <a:rPr lang="zh-TW" altLang="en-US" sz="2800" b="0" dirty="0" smtClean="0">
                <a:cs typeface="Times New Roman" pitchFamily="18" charset="0"/>
              </a:rPr>
              <a:t>信配對中</a:t>
            </a:r>
            <a:endParaRPr lang="en-US" altLang="zh-TW" sz="2800" b="0" dirty="0" smtClean="0">
              <a:cs typeface="Times New Roman" pitchFamily="18" charset="0"/>
            </a:endParaRPr>
          </a:p>
          <a:p>
            <a:pPr lvl="2">
              <a:spcBef>
                <a:spcPts val="1200"/>
              </a:spcBef>
            </a:pPr>
            <a:r>
              <a:rPr lang="zh-TW" altLang="en-US" sz="2800" b="0" dirty="0" smtClean="0">
                <a:cs typeface="Times New Roman" pitchFamily="18" charset="0"/>
              </a:rPr>
              <a:t>雙閃</a:t>
            </a:r>
            <a:r>
              <a:rPr lang="en-US" altLang="zh-CN" sz="2800" b="0" dirty="0" smtClean="0">
                <a:cs typeface="Times New Roman" pitchFamily="18" charset="0"/>
              </a:rPr>
              <a:t>/</a:t>
            </a:r>
            <a:r>
              <a:rPr lang="zh-TW" altLang="en-US" sz="2800" b="0" dirty="0" smtClean="0">
                <a:cs typeface="Times New Roman" pitchFamily="18" charset="0"/>
              </a:rPr>
              <a:t>秒</a:t>
            </a:r>
            <a:r>
              <a:rPr lang="en-US" altLang="zh-TW" sz="2800" b="0" dirty="0" smtClean="0">
                <a:cs typeface="Times New Roman" pitchFamily="18" charset="0"/>
              </a:rPr>
              <a:t>	   </a:t>
            </a:r>
            <a:r>
              <a:rPr lang="zh-TW" altLang="en-US" sz="2800" b="0" dirty="0" smtClean="0">
                <a:cs typeface="Times New Roman" pitchFamily="18" charset="0"/>
              </a:rPr>
              <a:t>表示配對完畢，可以通信</a:t>
            </a:r>
            <a:endParaRPr lang="en-US" altLang="zh-TW" sz="2800" b="0" dirty="0" smtClean="0">
              <a:cs typeface="Times New Roman" pitchFamily="18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sz="2800" dirty="0" err="1" smtClean="0">
                <a:cs typeface="Times New Roman" pitchFamily="18" charset="0"/>
              </a:rPr>
              <a:t>LED2</a:t>
            </a:r>
            <a:r>
              <a:rPr lang="zh-CN" altLang="en-US" sz="2800" b="0" dirty="0" smtClean="0">
                <a:cs typeface="Times New Roman" pitchFamily="18" charset="0"/>
              </a:rPr>
              <a:t>：</a:t>
            </a:r>
            <a:r>
              <a:rPr lang="en-US" altLang="zh-CN" sz="2800" dirty="0" smtClean="0">
                <a:cs typeface="Times New Roman" pitchFamily="18" charset="0"/>
              </a:rPr>
              <a:t>32</a:t>
            </a:r>
            <a:r>
              <a:rPr lang="zh-TW" altLang="en-US" sz="2800" dirty="0" smtClean="0">
                <a:cs typeface="Times New Roman" pitchFamily="18" charset="0"/>
              </a:rPr>
              <a:t> </a:t>
            </a:r>
            <a:r>
              <a:rPr lang="zh-TW" altLang="en-US" sz="2800" b="0" dirty="0" smtClean="0">
                <a:cs typeface="Times New Roman" pitchFamily="18" charset="0"/>
              </a:rPr>
              <a:t>腳</a:t>
            </a:r>
            <a:endParaRPr lang="en-US" altLang="zh-TW" sz="2800" b="0" dirty="0" smtClean="0">
              <a:cs typeface="Times New Roman" pitchFamily="18" charset="0"/>
            </a:endParaRPr>
          </a:p>
          <a:p>
            <a:pPr lvl="2">
              <a:spcBef>
                <a:spcPts val="1200"/>
              </a:spcBef>
            </a:pPr>
            <a:r>
              <a:rPr lang="zh-TW" altLang="en-US" sz="2800" b="0" dirty="0" smtClean="0">
                <a:cs typeface="Times New Roman" pitchFamily="18" charset="0"/>
              </a:rPr>
              <a:t>配對前低電位，配對完畢可以通信為高電位</a:t>
            </a:r>
            <a:endParaRPr lang="en-US" altLang="zh-TW" sz="2800" b="0" dirty="0" smtClean="0">
              <a:cs typeface="Times New Roman" pitchFamily="18" charset="0"/>
            </a:endParaRPr>
          </a:p>
          <a:p>
            <a:pPr lvl="2">
              <a:spcBef>
                <a:spcPts val="1200"/>
              </a:spcBef>
            </a:pPr>
            <a:r>
              <a:rPr lang="zh-TW" altLang="en-US" sz="2800" b="0" dirty="0" smtClean="0">
                <a:cs typeface="Times New Roman" pitchFamily="18" charset="0"/>
              </a:rPr>
              <a:t>主從機指示燈用法是一樣的。</a:t>
            </a:r>
            <a:endParaRPr lang="en-US" altLang="zh-CN" sz="2800" b="0" dirty="0" smtClean="0"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17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040559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zh-TW" altLang="en-US" sz="2600" b="0" dirty="0" smtClean="0">
                <a:cs typeface="Times New Roman" pitchFamily="18" charset="0"/>
              </a:rPr>
              <a:t>功耗：</a:t>
            </a:r>
            <a:endParaRPr lang="en-US" altLang="zh-TW" sz="2600" b="0" dirty="0" smtClean="0">
              <a:cs typeface="Times New Roman" pitchFamily="18" charset="0"/>
            </a:endParaRPr>
          </a:p>
          <a:p>
            <a:pPr lvl="2">
              <a:spcBef>
                <a:spcPts val="1200"/>
              </a:spcBef>
            </a:pPr>
            <a:r>
              <a:rPr lang="zh-TW" altLang="en-US" sz="2400" b="0" dirty="0" smtClean="0">
                <a:cs typeface="Times New Roman" pitchFamily="18" charset="0"/>
              </a:rPr>
              <a:t>配對中是 </a:t>
            </a:r>
            <a:r>
              <a:rPr lang="en-US" altLang="zh-CN" sz="2400" dirty="0" smtClean="0">
                <a:cs typeface="Times New Roman" pitchFamily="18" charset="0"/>
              </a:rPr>
              <a:t>30</a:t>
            </a:r>
            <a:r>
              <a:rPr lang="zh-TW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~</a:t>
            </a:r>
            <a:r>
              <a:rPr lang="zh-TW" altLang="en-US" sz="2400" dirty="0" smtClean="0">
                <a:cs typeface="Times New Roman" pitchFamily="18" charset="0"/>
              </a:rPr>
              <a:t> </a:t>
            </a:r>
            <a:r>
              <a:rPr lang="en-US" altLang="zh-CN" sz="2400" dirty="0" smtClean="0">
                <a:cs typeface="Times New Roman" pitchFamily="18" charset="0"/>
              </a:rPr>
              <a:t>40 </a:t>
            </a:r>
            <a:r>
              <a:rPr lang="en-US" altLang="zh-CN" sz="2400" dirty="0" err="1" smtClean="0">
                <a:cs typeface="Times New Roman" pitchFamily="18" charset="0"/>
              </a:rPr>
              <a:t>mA</a:t>
            </a:r>
            <a:r>
              <a:rPr lang="zh-TW" altLang="en-US" sz="2400" dirty="0" smtClean="0">
                <a:cs typeface="Times New Roman" pitchFamily="18" charset="0"/>
              </a:rPr>
              <a:t> </a:t>
            </a:r>
            <a:r>
              <a:rPr lang="zh-TW" altLang="en-US" sz="2400" b="0" dirty="0" smtClean="0">
                <a:cs typeface="Times New Roman" pitchFamily="18" charset="0"/>
              </a:rPr>
              <a:t>左右</a:t>
            </a:r>
            <a:endParaRPr lang="en-US" altLang="zh-TW" sz="2400" b="0" dirty="0" smtClean="0">
              <a:cs typeface="Times New Roman" pitchFamily="18" charset="0"/>
            </a:endParaRPr>
          </a:p>
          <a:p>
            <a:pPr lvl="2">
              <a:spcBef>
                <a:spcPts val="1200"/>
              </a:spcBef>
            </a:pPr>
            <a:r>
              <a:rPr lang="zh-TW" altLang="en-US" sz="2400" b="0" dirty="0" smtClean="0">
                <a:cs typeface="Times New Roman" pitchFamily="18" charset="0"/>
              </a:rPr>
              <a:t>配對完畢，不論通信與否，都是 </a:t>
            </a:r>
            <a:r>
              <a:rPr lang="en-US" altLang="zh-CN" sz="2400" dirty="0" smtClean="0">
                <a:cs typeface="Times New Roman" pitchFamily="18" charset="0"/>
              </a:rPr>
              <a:t>8 </a:t>
            </a:r>
            <a:r>
              <a:rPr lang="en-US" altLang="zh-CN" sz="2400" dirty="0" err="1" smtClean="0">
                <a:cs typeface="Times New Roman" pitchFamily="18" charset="0"/>
              </a:rPr>
              <a:t>mA</a:t>
            </a:r>
            <a:endParaRPr lang="en-US" altLang="zh-CN" sz="2400" dirty="0" smtClean="0">
              <a:cs typeface="Times New Roman" pitchFamily="18" charset="0"/>
            </a:endParaRPr>
          </a:p>
          <a:p>
            <a:pPr lvl="2">
              <a:spcBef>
                <a:spcPts val="1200"/>
              </a:spcBef>
            </a:pPr>
            <a:r>
              <a:rPr lang="zh-TW" altLang="en-US" sz="2400" b="0" dirty="0" smtClean="0">
                <a:cs typeface="Times New Roman" pitchFamily="18" charset="0"/>
              </a:rPr>
              <a:t>無休眠模式</a:t>
            </a:r>
            <a:endParaRPr lang="en-US" altLang="zh-CN" sz="2400" b="0" dirty="0" smtClean="0">
              <a:cs typeface="Times New Roman" pitchFamily="18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sz="2800" dirty="0" smtClean="0"/>
              <a:t>Reset</a:t>
            </a:r>
            <a:r>
              <a:rPr lang="zh-CN" altLang="en-US" sz="2800" b="0" dirty="0" smtClean="0"/>
              <a:t>：</a:t>
            </a:r>
            <a:r>
              <a:rPr lang="en-US" altLang="zh-CN" sz="2800" dirty="0" smtClean="0"/>
              <a:t>11</a:t>
            </a:r>
            <a:r>
              <a:rPr lang="zh-TW" altLang="en-US" sz="2800" dirty="0" smtClean="0"/>
              <a:t> </a:t>
            </a:r>
            <a:r>
              <a:rPr lang="zh-TW" altLang="en-US" sz="2800" b="0" dirty="0" smtClean="0"/>
              <a:t>腳，低電位</a:t>
            </a:r>
            <a:r>
              <a:rPr lang="en-US" altLang="zh-TW" sz="2800" dirty="0" smtClean="0"/>
              <a:t>reset</a:t>
            </a:r>
            <a:r>
              <a:rPr lang="zh-TW" altLang="en-US" sz="2800" b="0" dirty="0" smtClean="0"/>
              <a:t>，使用時可以懸空</a:t>
            </a:r>
            <a:endParaRPr lang="en-US" altLang="zh-CN" sz="2800" b="0" dirty="0" smtClean="0"/>
          </a:p>
          <a:p>
            <a:pPr lvl="1">
              <a:spcBef>
                <a:spcPts val="1200"/>
              </a:spcBef>
            </a:pPr>
            <a:r>
              <a:rPr lang="zh-TW" altLang="en-US" sz="2800" b="0" dirty="0" smtClean="0"/>
              <a:t>級別：民用級</a:t>
            </a:r>
            <a:endParaRPr lang="en-US" altLang="zh-CN" sz="2600" b="0" dirty="0" smtClean="0"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18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32859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800" b="0" dirty="0" smtClean="0"/>
              <a:t>首次使用</a:t>
            </a:r>
            <a:r>
              <a:rPr lang="zh-TW" altLang="en-US" sz="2800" b="0" dirty="0" smtClean="0"/>
              <a:t> </a:t>
            </a:r>
            <a:r>
              <a:rPr lang="en-US" altLang="zh-CN" sz="2800" dirty="0" smtClean="0"/>
              <a:t>HC-05</a:t>
            </a:r>
            <a:r>
              <a:rPr lang="zh-TW" altLang="en-US" sz="2800" dirty="0" smtClean="0"/>
              <a:t> </a:t>
            </a:r>
            <a:r>
              <a:rPr lang="zh-TW" altLang="en-US" sz="2800" b="0" dirty="0" smtClean="0"/>
              <a:t>及測試方法</a:t>
            </a:r>
            <a:endParaRPr lang="zh-CN" altLang="en-US" sz="2800" b="0" dirty="0" smtClean="0"/>
          </a:p>
          <a:p>
            <a:pPr lvl="1">
              <a:spcBef>
                <a:spcPts val="600"/>
              </a:spcBef>
            </a:pPr>
            <a:r>
              <a:rPr lang="zh-TW" altLang="en-US" sz="2400" b="0" dirty="0" smtClean="0"/>
              <a:t>主要接腳定義</a:t>
            </a:r>
            <a:endParaRPr lang="en-US" altLang="zh-TW" sz="2400" b="0" dirty="0" smtClean="0"/>
          </a:p>
          <a:p>
            <a:pPr lvl="2">
              <a:spcBef>
                <a:spcPts val="600"/>
              </a:spcBef>
            </a:pPr>
            <a:r>
              <a:rPr lang="en-US" altLang="zh-CN" sz="2400" dirty="0" err="1" smtClean="0"/>
              <a:t>PIN1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UART_TxD</a:t>
            </a:r>
            <a:r>
              <a:rPr lang="en-US" altLang="zh-CN" sz="2400" b="0" dirty="0" smtClean="0"/>
              <a:t>  </a:t>
            </a:r>
            <a:br>
              <a:rPr lang="en-US" altLang="zh-CN" sz="2400" b="0" dirty="0" smtClean="0"/>
            </a:br>
            <a:r>
              <a:rPr lang="zh-TW" altLang="en-US" sz="2400" b="0" dirty="0" smtClean="0"/>
              <a:t>藍牙串列發送腳，可接微控器的 </a:t>
            </a:r>
            <a:r>
              <a:rPr lang="en-US" altLang="zh-CN" sz="2400" dirty="0" err="1" smtClean="0"/>
              <a:t>RxD</a:t>
            </a:r>
            <a:r>
              <a:rPr lang="en-US" altLang="zh-CN" sz="2400" b="0" dirty="0" smtClean="0"/>
              <a:t> </a:t>
            </a:r>
            <a:r>
              <a:rPr lang="zh-CN" altLang="en-US" sz="2400" b="0" dirty="0" smtClean="0"/>
              <a:t>腳</a:t>
            </a:r>
          </a:p>
          <a:p>
            <a:pPr lvl="2">
              <a:spcBef>
                <a:spcPts val="600"/>
              </a:spcBef>
            </a:pPr>
            <a:r>
              <a:rPr lang="en-US" altLang="zh-CN" sz="2400" dirty="0" err="1" smtClean="0"/>
              <a:t>PIN2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UART_RxD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TW" altLang="en-US" sz="2400" b="0" dirty="0" smtClean="0"/>
              <a:t>藍牙串列接收腳，可接微控器的 </a:t>
            </a:r>
            <a:r>
              <a:rPr lang="en-US" altLang="zh-CN" sz="2400" dirty="0" err="1" smtClean="0"/>
              <a:t>TxD</a:t>
            </a:r>
            <a:r>
              <a:rPr lang="en-US" altLang="zh-CN" sz="2400" b="0" dirty="0" smtClean="0"/>
              <a:t> </a:t>
            </a:r>
            <a:r>
              <a:rPr lang="zh-TW" altLang="en-US" sz="2400" b="0" dirty="0" smtClean="0"/>
              <a:t>腳，該引腳無</a:t>
            </a:r>
            <a:r>
              <a:rPr lang="en-US" altLang="zh-TW" sz="2400" dirty="0" smtClean="0"/>
              <a:t>pull-up</a:t>
            </a:r>
            <a:r>
              <a:rPr lang="zh-TW" altLang="en-US" sz="2400" b="0" dirty="0" smtClean="0"/>
              <a:t>，需外加 </a:t>
            </a:r>
            <a:r>
              <a:rPr lang="en-US" altLang="zh-TW" sz="2400" dirty="0" smtClean="0"/>
              <a:t>pull-up </a:t>
            </a:r>
            <a:r>
              <a:rPr lang="zh-TW" altLang="en-US" sz="2400" b="0" dirty="0" smtClean="0"/>
              <a:t>電阻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</a:pPr>
            <a:r>
              <a:rPr lang="en-US" altLang="zh-CN" sz="2400" dirty="0" err="1" smtClean="0"/>
              <a:t>PIN11</a:t>
            </a:r>
            <a:r>
              <a:rPr lang="zh-TW" altLang="en-US" sz="2400" dirty="0" smtClean="0"/>
              <a:t> </a:t>
            </a:r>
            <a:r>
              <a:rPr lang="en-US" altLang="zh-CN" sz="2400" dirty="0" smtClean="0"/>
              <a:t> RESET</a:t>
            </a:r>
            <a:br>
              <a:rPr lang="en-US" altLang="zh-CN" sz="2400" dirty="0" smtClean="0"/>
            </a:br>
            <a:r>
              <a:rPr lang="zh-TW" altLang="en-US" sz="2400" b="0" dirty="0" smtClean="0"/>
              <a:t>模組重置接腳，低電位時重置，使用時候可以懸空處理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</a:pPr>
            <a:r>
              <a:rPr lang="en-US" altLang="zh-CN" sz="2400" dirty="0" err="1" smtClean="0"/>
              <a:t>PIN12</a:t>
            </a:r>
            <a:r>
              <a:rPr lang="zh-TW" altLang="en-US" sz="2400" dirty="0" smtClean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VCC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TW" altLang="en-US" sz="2400" b="0" dirty="0" smtClean="0"/>
              <a:t>電源輸入引腳，典型值 </a:t>
            </a:r>
            <a:r>
              <a:rPr lang="en-US" altLang="zh-CN" sz="2400" dirty="0" err="1" smtClean="0"/>
              <a:t>3.3V</a:t>
            </a:r>
            <a:r>
              <a:rPr lang="zh-CN" altLang="en-US" sz="2400" b="0" dirty="0" smtClean="0"/>
              <a:t>，可以使用</a:t>
            </a:r>
            <a:r>
              <a:rPr lang="zh-TW" altLang="en-US" sz="2400" dirty="0" smtClean="0"/>
              <a:t> </a:t>
            </a:r>
            <a:r>
              <a:rPr lang="en-US" altLang="zh-CN" sz="2400" dirty="0" err="1" smtClean="0"/>
              <a:t>3.1</a:t>
            </a:r>
            <a:r>
              <a:rPr lang="en-US" altLang="zh-TW" sz="2400" dirty="0" err="1" smtClean="0"/>
              <a:t>V</a:t>
            </a:r>
            <a:r>
              <a:rPr lang="zh-TW" altLang="en-US" sz="2400" dirty="0" smtClean="0"/>
              <a:t> </a:t>
            </a:r>
            <a:r>
              <a:rPr lang="en-US" altLang="zh-CN" sz="2400" dirty="0" smtClean="0"/>
              <a:t>~</a:t>
            </a:r>
            <a:r>
              <a:rPr lang="zh-TW" altLang="en-US" sz="2400" dirty="0" smtClean="0"/>
              <a:t> </a:t>
            </a:r>
            <a:r>
              <a:rPr lang="en-US" altLang="zh-CN" sz="2400" dirty="0" err="1" smtClean="0"/>
              <a:t>4.2V</a:t>
            </a:r>
            <a:r>
              <a:rPr lang="zh-TW" altLang="en-US" sz="2400" b="0" dirty="0" smtClean="0"/>
              <a:t> </a:t>
            </a:r>
            <a:r>
              <a:rPr lang="zh-CN" altLang="en-US" sz="2400" b="0" dirty="0" smtClean="0"/>
              <a:t>電壓</a:t>
            </a:r>
            <a:endParaRPr lang="en-US" altLang="zh-CN" sz="1400" b="0" dirty="0" smtClean="0"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19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pc="-100" dirty="0" smtClean="0">
                <a:latin typeface="+mn-lt"/>
                <a:cs typeface="Times New Roman" pitchFamily="18" charset="0"/>
              </a:rPr>
              <a:t>Bluetooth (</a:t>
            </a:r>
            <a:r>
              <a:rPr lang="zh-TW" altLang="en-US" b="0" spc="-100" dirty="0" smtClean="0">
                <a:latin typeface="+mn-lt"/>
                <a:cs typeface="Times New Roman" pitchFamily="18" charset="0"/>
              </a:rPr>
              <a:t>藍牙</a:t>
            </a:r>
            <a:r>
              <a:rPr lang="en-US" altLang="zh-TW" spc="-100" dirty="0" smtClean="0">
                <a:latin typeface="+mn-lt"/>
                <a:cs typeface="Times New Roman" pitchFamily="18" charset="0"/>
              </a:rPr>
              <a:t>) </a:t>
            </a:r>
            <a:r>
              <a:rPr lang="zh-TW" altLang="en-US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44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2132855"/>
            <a:ext cx="8229600" cy="38164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TW" sz="2800" spc="-100" dirty="0" smtClean="0">
                <a:latin typeface="+mn-lt"/>
                <a:cs typeface="Times New Roman" pitchFamily="18" charset="0"/>
              </a:rPr>
              <a:t>Bluetooth </a:t>
            </a:r>
            <a:r>
              <a:rPr lang="zh-TW" altLang="en-US" sz="2800" b="0" dirty="0" smtClean="0">
                <a:cs typeface="Times New Roman" pitchFamily="18" charset="0"/>
              </a:rPr>
              <a:t>名稱源自十世紀的丹麥和挪威國王 </a:t>
            </a:r>
            <a:r>
              <a:rPr lang="en-US" altLang="zh-CN" sz="2800" dirty="0" err="1" smtClean="0">
                <a:cs typeface="Times New Roman" pitchFamily="18" charset="0"/>
              </a:rPr>
              <a:t>Harald</a:t>
            </a:r>
            <a:r>
              <a:rPr lang="en-US" altLang="zh-CN" sz="2800" dirty="0" smtClean="0">
                <a:cs typeface="Times New Roman" pitchFamily="18" charset="0"/>
              </a:rPr>
              <a:t> </a:t>
            </a:r>
            <a:r>
              <a:rPr lang="en-US" altLang="zh-TW" sz="2800" dirty="0" err="1" smtClean="0">
                <a:cs typeface="Times New Roman" pitchFamily="18" charset="0"/>
              </a:rPr>
              <a:t>Blåtand</a:t>
            </a:r>
            <a:r>
              <a:rPr lang="zh-TW" altLang="en-US" sz="2800" b="0" dirty="0" smtClean="0">
                <a:cs typeface="Times New Roman" pitchFamily="18" charset="0"/>
              </a:rPr>
              <a:t>，他以統一了因宗教戰爭和領土爭議而分裂的挪威與丹麥而聞名於世。</a:t>
            </a:r>
            <a:r>
              <a:rPr lang="en-US" altLang="zh-CN" sz="2800" dirty="0" err="1" smtClean="0">
                <a:solidFill>
                  <a:srgbClr val="0070C0"/>
                </a:solidFill>
                <a:cs typeface="Times New Roman" pitchFamily="18" charset="0"/>
              </a:rPr>
              <a:t>Bl</a:t>
            </a:r>
            <a:r>
              <a:rPr lang="en-US" altLang="zh-TW" sz="2800" dirty="0" err="1" smtClean="0">
                <a:solidFill>
                  <a:srgbClr val="0070C0"/>
                </a:solidFill>
                <a:cs typeface="Times New Roman" pitchFamily="18" charset="0"/>
              </a:rPr>
              <a:t>å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itchFamily="18" charset="0"/>
              </a:rPr>
              <a:t>tand</a:t>
            </a:r>
            <a:r>
              <a:rPr lang="en-US" altLang="zh-CN" sz="2800" dirty="0" smtClean="0">
                <a:cs typeface="Times New Roman" pitchFamily="18" charset="0"/>
              </a:rPr>
              <a:t> </a:t>
            </a:r>
            <a:r>
              <a:rPr lang="zh-TW" altLang="en-US" sz="2800" b="0" dirty="0" smtClean="0">
                <a:cs typeface="Times New Roman" pitchFamily="18" charset="0"/>
              </a:rPr>
              <a:t>的英文意思為</a:t>
            </a:r>
            <a:r>
              <a:rPr lang="zh-CN" altLang="en-US" sz="2800" b="0" dirty="0" smtClean="0">
                <a:solidFill>
                  <a:srgbClr val="0070C0"/>
                </a:solidFill>
                <a:cs typeface="Times New Roman" pitchFamily="18" charset="0"/>
              </a:rPr>
              <a:t>藍</a:t>
            </a:r>
            <a:r>
              <a:rPr lang="zh-CN" altLang="en-US" sz="2800" b="0" dirty="0" smtClean="0">
                <a:solidFill>
                  <a:srgbClr val="C00000"/>
                </a:solidFill>
                <a:cs typeface="Times New Roman" pitchFamily="18" charset="0"/>
              </a:rPr>
              <a:t>牙</a:t>
            </a:r>
          </a:p>
          <a:p>
            <a:pPr>
              <a:spcBef>
                <a:spcPts val="1200"/>
              </a:spcBef>
            </a:pPr>
            <a:r>
              <a:rPr lang="zh-TW" altLang="en-US" sz="2800" b="0" dirty="0" smtClean="0">
                <a:cs typeface="Times New Roman" pitchFamily="18" charset="0"/>
              </a:rPr>
              <a:t>利用藍牙技術能簡化筆記型電腦、平板電腦和手機等移動通信終端設備之間的通信，也能簡化以上這些設備與網際網路 </a:t>
            </a:r>
            <a:r>
              <a:rPr lang="en-US" altLang="zh-TW" sz="2800" dirty="0" smtClean="0">
                <a:cs typeface="Times New Roman" pitchFamily="18" charset="0"/>
              </a:rPr>
              <a:t>(</a:t>
            </a:r>
            <a:r>
              <a:rPr lang="en-US" altLang="zh-CN" sz="2800" dirty="0" smtClean="0">
                <a:cs typeface="Times New Roman" pitchFamily="18" charset="0"/>
              </a:rPr>
              <a:t>Internet</a:t>
            </a:r>
            <a:r>
              <a:rPr lang="en-US" altLang="zh-TW" sz="2800" dirty="0" smtClean="0">
                <a:cs typeface="Times New Roman" pitchFamily="18" charset="0"/>
              </a:rPr>
              <a:t>)</a:t>
            </a:r>
            <a:r>
              <a:rPr lang="zh-TW" altLang="en-US" sz="2800" dirty="0" smtClean="0">
                <a:cs typeface="Times New Roman" pitchFamily="18" charset="0"/>
              </a:rPr>
              <a:t> </a:t>
            </a:r>
            <a:r>
              <a:rPr lang="zh-TW" altLang="en-US" sz="2800" b="0" dirty="0" smtClean="0">
                <a:cs typeface="Times New Roman" pitchFamily="18" charset="0"/>
              </a:rPr>
              <a:t>之間的通信，從而使這些現代通信設備與網際網路之間的資料傳輸變得更加迅速。</a:t>
            </a:r>
            <a:endParaRPr lang="en-US" altLang="zh-TW" sz="2800" b="0" dirty="0" smtClean="0"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24535"/>
          </a:xfrm>
        </p:spPr>
        <p:txBody>
          <a:bodyPr/>
          <a:lstStyle/>
          <a:p>
            <a:pPr lvl="2">
              <a:spcBef>
                <a:spcPts val="600"/>
              </a:spcBef>
            </a:pPr>
            <a:r>
              <a:rPr lang="en-US" altLang="zh-TW" sz="2400" dirty="0" err="1" smtClean="0"/>
              <a:t>PIN13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GND</a:t>
            </a:r>
            <a:endParaRPr lang="en-US" altLang="zh-TW" sz="2400" dirty="0" smtClean="0"/>
          </a:p>
          <a:p>
            <a:pPr lvl="2">
              <a:spcBef>
                <a:spcPts val="600"/>
              </a:spcBef>
            </a:pPr>
            <a:r>
              <a:rPr lang="en-US" altLang="zh-TW" sz="2400" dirty="0" err="1" smtClean="0"/>
              <a:t>PIN31</a:t>
            </a:r>
            <a:r>
              <a:rPr lang="zh-TW" altLang="en-US" sz="2400" dirty="0" smtClean="0"/>
              <a:t>  </a:t>
            </a:r>
            <a:r>
              <a:rPr lang="en-US" altLang="zh-CN" sz="2400" dirty="0" err="1" smtClean="0"/>
              <a:t>LED1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TW" altLang="en-US" sz="2400" b="0" dirty="0" smtClean="0"/>
              <a:t>工作狀態指示燈，該燈有 </a:t>
            </a:r>
            <a:r>
              <a:rPr lang="en-US" altLang="zh-CN" sz="2400" dirty="0" smtClean="0"/>
              <a:t>3</a:t>
            </a:r>
            <a:r>
              <a:rPr lang="zh-TW" altLang="en-US" sz="2400" b="0" dirty="0" smtClean="0"/>
              <a:t> 種狀態，分別如下：</a:t>
            </a:r>
            <a:endParaRPr lang="zh-CN" altLang="en-US" b="0" dirty="0" smtClean="0"/>
          </a:p>
          <a:p>
            <a:pPr lvl="3">
              <a:spcBef>
                <a:spcPts val="600"/>
              </a:spcBef>
            </a:pPr>
            <a:r>
              <a:rPr lang="zh-TW" altLang="en-US" b="0" dirty="0" smtClean="0"/>
              <a:t>模組上電同時令 </a:t>
            </a:r>
            <a:r>
              <a:rPr lang="en-US" altLang="zh-CN" dirty="0" err="1" smtClean="0"/>
              <a:t>PIN34</a:t>
            </a:r>
            <a:r>
              <a:rPr lang="zh-TW" altLang="en-US" dirty="0" smtClean="0"/>
              <a:t> </a:t>
            </a:r>
            <a:r>
              <a:rPr lang="en-US" altLang="zh-TW" dirty="0" smtClean="0"/>
              <a:t>(KEY)</a:t>
            </a:r>
            <a:r>
              <a:rPr lang="zh-TW" altLang="en-US" dirty="0" smtClean="0"/>
              <a:t> </a:t>
            </a:r>
            <a:r>
              <a:rPr lang="zh-CN" altLang="en-US" b="0" dirty="0" smtClean="0"/>
              <a:t>為高電</a:t>
            </a:r>
            <a:r>
              <a:rPr lang="zh-TW" altLang="en-US" b="0" dirty="0" smtClean="0"/>
              <a:t>位</a:t>
            </a:r>
            <a:r>
              <a:rPr lang="en-US" altLang="zh-TW" b="0" dirty="0" smtClean="0"/>
              <a:t/>
            </a:r>
            <a:br>
              <a:rPr lang="en-US" altLang="zh-TW" b="0" dirty="0" smtClean="0"/>
            </a:br>
            <a:r>
              <a:rPr lang="en-US" altLang="zh-CN" dirty="0" err="1" smtClean="0"/>
              <a:t>PIN31</a:t>
            </a:r>
            <a:r>
              <a:rPr lang="zh-TW" altLang="en-US" dirty="0" smtClean="0"/>
              <a:t> </a:t>
            </a:r>
            <a:r>
              <a:rPr lang="zh-CN" altLang="en-US" b="0" dirty="0" smtClean="0"/>
              <a:t>輸出</a:t>
            </a:r>
            <a:r>
              <a:rPr lang="zh-TW" altLang="en-US" b="0" dirty="0" smtClean="0"/>
              <a:t> </a:t>
            </a:r>
            <a:r>
              <a:rPr lang="en-US" altLang="zh-CN" dirty="0" smtClean="0"/>
              <a:t>1 Hz</a:t>
            </a:r>
            <a:r>
              <a:rPr lang="zh-TW" altLang="en-US" dirty="0" smtClean="0"/>
              <a:t> </a:t>
            </a:r>
            <a:r>
              <a:rPr lang="zh-TW" altLang="en-US" b="0" dirty="0" smtClean="0"/>
              <a:t>方波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zh-TW" altLang="en-US" b="0" dirty="0" smtClean="0"/>
              <a:t>慢閃 </a:t>
            </a:r>
            <a:r>
              <a:rPr lang="en-US" altLang="zh-TW" dirty="0" smtClean="0"/>
              <a:t>)</a:t>
            </a:r>
            <a:r>
              <a:rPr lang="zh-TW" altLang="en-US" b="0" dirty="0" smtClean="0"/>
              <a:t>，表示進入了 </a:t>
            </a:r>
            <a:r>
              <a:rPr lang="en-US" altLang="zh-CN" dirty="0" smtClean="0"/>
              <a:t>AT</a:t>
            </a:r>
            <a:r>
              <a:rPr lang="zh-CN" altLang="en-US" b="0" dirty="0" smtClean="0"/>
              <a:t>狀態，</a:t>
            </a:r>
            <a:r>
              <a:rPr lang="zh-TW" altLang="en-US" b="0" dirty="0" smtClean="0"/>
              <a:t>使用 </a:t>
            </a:r>
            <a:r>
              <a:rPr lang="en-US" altLang="zh-TW" dirty="0" smtClean="0"/>
              <a:t>38400</a:t>
            </a:r>
            <a:r>
              <a:rPr lang="zh-TW" altLang="en-US" dirty="0" smtClean="0"/>
              <a:t> </a:t>
            </a:r>
            <a:r>
              <a:rPr lang="zh-TW" altLang="en-US" b="0" dirty="0" smtClean="0"/>
              <a:t>的串列傳輸速率</a:t>
            </a:r>
          </a:p>
          <a:p>
            <a:pPr lvl="3">
              <a:spcBef>
                <a:spcPts val="600"/>
              </a:spcBef>
            </a:pPr>
            <a:r>
              <a:rPr lang="zh-TW" altLang="en-US" b="0" dirty="0" smtClean="0"/>
              <a:t>模組上電同時令 </a:t>
            </a:r>
            <a:r>
              <a:rPr lang="en-US" altLang="zh-CN" dirty="0" err="1" smtClean="0"/>
              <a:t>PIN34</a:t>
            </a:r>
            <a:r>
              <a:rPr lang="zh-TW" altLang="en-US" dirty="0" smtClean="0"/>
              <a:t> </a:t>
            </a:r>
            <a:r>
              <a:rPr lang="en-US" altLang="zh-TW" dirty="0" smtClean="0"/>
              <a:t>(KEY)</a:t>
            </a:r>
            <a:r>
              <a:rPr lang="zh-TW" altLang="en-US" b="0" dirty="0" smtClean="0"/>
              <a:t>低電位，此時 </a:t>
            </a:r>
            <a:r>
              <a:rPr lang="en-US" altLang="zh-CN" dirty="0" err="1" smtClean="0"/>
              <a:t>PIN31</a:t>
            </a:r>
            <a:r>
              <a:rPr lang="zh-TW" altLang="en-US" dirty="0" smtClean="0"/>
              <a:t> </a:t>
            </a:r>
            <a:r>
              <a:rPr lang="zh-CN" altLang="en-US" b="0" dirty="0" smtClean="0"/>
              <a:t>輸出</a:t>
            </a:r>
            <a:r>
              <a:rPr lang="zh-TW" altLang="en-US" b="0" dirty="0" smtClean="0"/>
              <a:t> </a:t>
            </a:r>
            <a:r>
              <a:rPr lang="en-US" altLang="zh-CN" dirty="0" smtClean="0"/>
              <a:t>2 Hz ( </a:t>
            </a:r>
            <a:r>
              <a:rPr lang="zh-TW" altLang="en-US" b="0" dirty="0" smtClean="0"/>
              <a:t>快閃 </a:t>
            </a:r>
            <a:r>
              <a:rPr lang="en-US" altLang="zh-TW" dirty="0" smtClean="0"/>
              <a:t>)</a:t>
            </a:r>
            <a:r>
              <a:rPr lang="zh-TW" altLang="en-US" b="0" dirty="0" smtClean="0"/>
              <a:t>，表示此時處於可配對狀態。</a:t>
            </a:r>
            <a:r>
              <a:rPr lang="zh-CN" altLang="en-US" b="0" dirty="0" smtClean="0"/>
              <a:t>如果</a:t>
            </a:r>
            <a:r>
              <a:rPr lang="zh-TW" altLang="en-US" b="0" dirty="0" smtClean="0"/>
              <a:t> </a:t>
            </a:r>
            <a:r>
              <a:rPr lang="en-US" altLang="zh-CN" dirty="0" err="1" smtClean="0"/>
              <a:t>PIN34</a:t>
            </a:r>
            <a:r>
              <a:rPr lang="zh-TW" altLang="en-US" dirty="0" smtClean="0"/>
              <a:t> </a:t>
            </a:r>
            <a:r>
              <a:rPr lang="en-US" altLang="zh-TW" dirty="0" smtClean="0"/>
              <a:t>(KEY)</a:t>
            </a:r>
            <a:r>
              <a:rPr lang="zh-TW" altLang="en-US" b="0" dirty="0" smtClean="0"/>
              <a:t>再設置為高電位，則會進入 </a:t>
            </a:r>
            <a:r>
              <a:rPr lang="en-US" altLang="zh-CN" dirty="0" smtClean="0"/>
              <a:t>AT</a:t>
            </a:r>
            <a:r>
              <a:rPr lang="zh-TW" altLang="en-US" dirty="0" smtClean="0"/>
              <a:t> </a:t>
            </a:r>
            <a:r>
              <a:rPr lang="zh-CN" altLang="en-US" b="0" dirty="0" smtClean="0"/>
              <a:t>狀態，但</a:t>
            </a:r>
            <a:r>
              <a:rPr lang="zh-TW" altLang="en-US" b="0" dirty="0" smtClean="0"/>
              <a:t> </a:t>
            </a:r>
            <a:r>
              <a:rPr lang="en-US" altLang="zh-CN" dirty="0" err="1" smtClean="0"/>
              <a:t>PIN31</a:t>
            </a:r>
            <a:r>
              <a:rPr lang="zh-TW" altLang="en-US" b="0" dirty="0" smtClean="0"/>
              <a:t> 維持 </a:t>
            </a:r>
            <a:r>
              <a:rPr lang="en-US" altLang="zh-CN" dirty="0" smtClean="0"/>
              <a:t>2</a:t>
            </a:r>
            <a:r>
              <a:rPr lang="zh-TW" altLang="en-US" dirty="0" smtClean="0"/>
              <a:t> </a:t>
            </a:r>
            <a:r>
              <a:rPr lang="en-US" altLang="zh-CN" dirty="0" smtClean="0"/>
              <a:t>Hz </a:t>
            </a:r>
            <a:r>
              <a:rPr lang="zh-CN" altLang="en-US" dirty="0" smtClean="0"/>
              <a:t>方</a:t>
            </a:r>
            <a:r>
              <a:rPr lang="zh-CN" altLang="en-US" b="0" dirty="0" smtClean="0"/>
              <a:t>波輸出</a:t>
            </a:r>
          </a:p>
          <a:p>
            <a:pPr lvl="3">
              <a:spcBef>
                <a:spcPts val="600"/>
              </a:spcBef>
            </a:pPr>
            <a:r>
              <a:rPr lang="zh-TW" altLang="en-US" b="0" dirty="0" smtClean="0"/>
              <a:t>配對完畢，</a:t>
            </a:r>
            <a:r>
              <a:rPr lang="en-US" altLang="zh-CN" dirty="0" err="1" smtClean="0"/>
              <a:t>PIN31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將雙閃</a:t>
            </a:r>
            <a:r>
              <a:rPr lang="en-US" altLang="zh-CN" b="0" dirty="0" smtClean="0"/>
              <a:t>/</a:t>
            </a:r>
            <a:r>
              <a:rPr lang="zh-CN" altLang="en-US" b="0" dirty="0" smtClean="0"/>
              <a:t>秒，也是 </a:t>
            </a:r>
            <a:r>
              <a:rPr lang="en-US" altLang="zh-CN" dirty="0" err="1" smtClean="0"/>
              <a:t>2Hz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的頻率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20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328591"/>
          </a:xfrm>
        </p:spPr>
        <p:txBody>
          <a:bodyPr/>
          <a:lstStyle/>
          <a:p>
            <a:pPr lvl="2">
              <a:spcBef>
                <a:spcPts val="600"/>
              </a:spcBef>
            </a:pPr>
            <a:r>
              <a:rPr lang="en-US" altLang="zh-CN" sz="2400" dirty="0" err="1" smtClean="0"/>
              <a:t>PIN32</a:t>
            </a:r>
            <a:r>
              <a:rPr lang="zh-TW" altLang="en-US" sz="2400" dirty="0" smtClean="0"/>
              <a:t>  </a:t>
            </a:r>
            <a:r>
              <a:rPr lang="en-US" altLang="zh-TW" sz="2400" dirty="0" err="1" smtClean="0"/>
              <a:t>LED2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b="0" dirty="0" smtClean="0"/>
              <a:t>配對完畢前為低電位，配對完畢後為高電位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</a:pPr>
            <a:r>
              <a:rPr lang="en-US" altLang="zh-TW" sz="2400" dirty="0" err="1" smtClean="0"/>
              <a:t>PIN34</a:t>
            </a:r>
            <a:r>
              <a:rPr lang="en-US" altLang="zh-TW" sz="2400" dirty="0" smtClean="0"/>
              <a:t>  KEY</a:t>
            </a:r>
          </a:p>
          <a:p>
            <a:pPr lvl="3">
              <a:spcBef>
                <a:spcPts val="600"/>
              </a:spcBef>
            </a:pPr>
            <a:r>
              <a:rPr lang="zh-TW" altLang="en-US" b="0" dirty="0" smtClean="0"/>
              <a:t>模組配對及通信時，必須處於低電位</a:t>
            </a:r>
            <a:endParaRPr lang="en-US" altLang="zh-TW" b="0" dirty="0" smtClean="0"/>
          </a:p>
          <a:p>
            <a:pPr lvl="3">
              <a:spcBef>
                <a:spcPts val="600"/>
              </a:spcBef>
            </a:pPr>
            <a:r>
              <a:rPr lang="zh-TW" altLang="en-US" b="0" dirty="0" smtClean="0"/>
              <a:t>高電位可以進入  </a:t>
            </a:r>
            <a:r>
              <a:rPr lang="en-US" altLang="zh-CN" dirty="0" smtClean="0"/>
              <a:t>AT</a:t>
            </a:r>
            <a:r>
              <a:rPr lang="zh-TW" altLang="en-US" b="0" dirty="0" smtClean="0"/>
              <a:t> 模式</a:t>
            </a:r>
            <a:endParaRPr lang="en-US" altLang="zh-TW" b="0" dirty="0" smtClean="0"/>
          </a:p>
          <a:p>
            <a:pPr lvl="3">
              <a:spcBef>
                <a:spcPts val="600"/>
              </a:spcBef>
            </a:pPr>
            <a:r>
              <a:rPr lang="zh-TW" altLang="en-US" b="0" dirty="0" smtClean="0"/>
              <a:t>通信過程中也可以通</a:t>
            </a:r>
            <a:r>
              <a:rPr lang="zh-CN" altLang="en-US" sz="2400" b="0" dirty="0" smtClean="0"/>
              <a:t>過置</a:t>
            </a:r>
            <a:r>
              <a:rPr lang="zh-TW" altLang="en-US" sz="2400" b="0" dirty="0" smtClean="0"/>
              <a:t> </a:t>
            </a:r>
            <a:r>
              <a:rPr lang="en-US" altLang="zh-CN" dirty="0" err="1" smtClean="0"/>
              <a:t>PIN34</a:t>
            </a:r>
            <a:r>
              <a:rPr lang="zh-TW" altLang="en-US" dirty="0" smtClean="0"/>
              <a:t> 於</a:t>
            </a:r>
            <a:r>
              <a:rPr lang="zh-CN" altLang="en-US" sz="2400" b="0" dirty="0" smtClean="0"/>
              <a:t>高電</a:t>
            </a:r>
            <a:r>
              <a:rPr lang="zh-TW" altLang="en-US" sz="2400" b="0" dirty="0" smtClean="0"/>
              <a:t>位，以</a:t>
            </a:r>
            <a:r>
              <a:rPr lang="zh-CN" altLang="en-US" sz="2400" b="0" dirty="0" smtClean="0"/>
              <a:t>進入</a:t>
            </a:r>
            <a:r>
              <a:rPr lang="zh-TW" altLang="en-US" sz="2400" b="0" dirty="0" smtClean="0"/>
              <a:t> </a:t>
            </a:r>
            <a:r>
              <a:rPr lang="en-US" altLang="zh-CN" sz="2400" dirty="0" smtClean="0"/>
              <a:t>AT</a:t>
            </a:r>
            <a:r>
              <a:rPr lang="zh-TW" altLang="en-US" sz="2400" b="0" dirty="0" smtClean="0"/>
              <a:t> 狀態，置低</a:t>
            </a:r>
            <a:r>
              <a:rPr lang="zh-CN" altLang="en-US" b="0" dirty="0" smtClean="0"/>
              <a:t>電</a:t>
            </a:r>
            <a:r>
              <a:rPr lang="zh-TW" altLang="en-US" b="0" dirty="0" smtClean="0"/>
              <a:t>位</a:t>
            </a:r>
            <a:r>
              <a:rPr lang="zh-TW" altLang="en-US" sz="2400" b="0" dirty="0" smtClean="0"/>
              <a:t>後恢復通信狀態</a:t>
            </a:r>
            <a:endParaRPr lang="zh-CN" altLang="en-US" sz="2400" b="0" dirty="0" smtClean="0"/>
          </a:p>
          <a:p>
            <a:pPr lvl="3">
              <a:spcBef>
                <a:spcPts val="600"/>
              </a:spcBef>
            </a:pPr>
            <a:r>
              <a:rPr lang="zh-CN" altLang="en-US" b="0" dirty="0" smtClean="0"/>
              <a:t>注意：</a:t>
            </a:r>
            <a:r>
              <a:rPr lang="en-US" altLang="zh-CN" b="0" dirty="0" smtClean="0"/>
              <a:t/>
            </a:r>
            <a:br>
              <a:rPr lang="en-US" altLang="zh-CN" b="0" dirty="0" smtClean="0"/>
            </a:br>
            <a:r>
              <a:rPr lang="en-US" altLang="zh-CN" dirty="0" err="1" smtClean="0"/>
              <a:t>PIN34</a:t>
            </a:r>
            <a:r>
              <a:rPr lang="en-US" altLang="zh-CN" dirty="0" smtClean="0"/>
              <a:t> </a:t>
            </a:r>
            <a:r>
              <a:rPr lang="zh-TW" altLang="en-US" dirty="0" smtClean="0"/>
              <a:t> </a:t>
            </a:r>
            <a:r>
              <a:rPr lang="zh-TW" altLang="en-US" b="0" dirty="0" smtClean="0"/>
              <a:t>一直處於高電位時，可以使用 </a:t>
            </a:r>
            <a:r>
              <a:rPr lang="en-US" altLang="zh-CN" dirty="0" smtClean="0"/>
              <a:t>AT</a:t>
            </a:r>
            <a:r>
              <a:rPr lang="zh-TW" altLang="en-US" b="0" dirty="0" smtClean="0"/>
              <a:t> 指令集裡所有的指令</a:t>
            </a:r>
            <a:r>
              <a:rPr lang="en-US" altLang="zh-TW" b="0" dirty="0" smtClean="0"/>
              <a:t/>
            </a:r>
            <a:br>
              <a:rPr lang="en-US" altLang="zh-TW" b="0" dirty="0" smtClean="0"/>
            </a:br>
            <a:r>
              <a:rPr lang="zh-TW" altLang="en-US" b="0" dirty="0" smtClean="0"/>
              <a:t>如果只是通</a:t>
            </a:r>
            <a:r>
              <a:rPr lang="zh-CN" altLang="en-US" b="0" dirty="0" smtClean="0"/>
              <a:t>過觸發</a:t>
            </a:r>
            <a:r>
              <a:rPr lang="zh-TW" altLang="en-US" b="0" dirty="0" smtClean="0"/>
              <a:t> </a:t>
            </a:r>
            <a:r>
              <a:rPr lang="en-US" altLang="zh-CN" dirty="0" smtClean="0"/>
              <a:t>34</a:t>
            </a:r>
            <a:r>
              <a:rPr lang="zh-TW" altLang="en-US" dirty="0" smtClean="0"/>
              <a:t> </a:t>
            </a:r>
            <a:r>
              <a:rPr lang="zh-TW" altLang="en-US" b="0" dirty="0" smtClean="0"/>
              <a:t>腳高電位，然後令 </a:t>
            </a:r>
            <a:r>
              <a:rPr lang="en-US" altLang="zh-CN" dirty="0" smtClean="0"/>
              <a:t>34</a:t>
            </a:r>
            <a:r>
              <a:rPr lang="zh-TW" altLang="en-US" dirty="0" smtClean="0"/>
              <a:t> </a:t>
            </a:r>
            <a:r>
              <a:rPr lang="zh-TW" altLang="en-US" b="0" dirty="0" smtClean="0"/>
              <a:t>腳恢復低電位的方式進入 </a:t>
            </a:r>
            <a:r>
              <a:rPr lang="en-US" altLang="zh-CN" dirty="0" smtClean="0"/>
              <a:t>AT</a:t>
            </a:r>
            <a:r>
              <a:rPr lang="zh-TW" altLang="en-US" b="0" dirty="0" smtClean="0"/>
              <a:t> 模式，則只能使用部分的 </a:t>
            </a:r>
            <a:r>
              <a:rPr lang="en-US" altLang="zh-CN" dirty="0" smtClean="0"/>
              <a:t>AT</a:t>
            </a:r>
            <a:r>
              <a:rPr lang="zh-TW" altLang="en-US" b="0" dirty="0" smtClean="0"/>
              <a:t> 指令。</a:t>
            </a:r>
            <a:endParaRPr lang="en-US" altLang="zh-CN" sz="1400" b="0" dirty="0" smtClean="0"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21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328591"/>
          </a:xfrm>
        </p:spPr>
        <p:txBody>
          <a:bodyPr/>
          <a:lstStyle/>
          <a:p>
            <a:pPr lvl="1">
              <a:spcBef>
                <a:spcPts val="600"/>
              </a:spcBef>
            </a:pPr>
            <a:r>
              <a:rPr lang="zh-CN" altLang="en-US" sz="2400" b="0" dirty="0" smtClean="0"/>
              <a:t>模組和</a:t>
            </a:r>
            <a:r>
              <a:rPr lang="en-US" altLang="zh-CN" sz="2400" b="0" dirty="0" err="1" smtClean="0"/>
              <a:t>3.3V</a:t>
            </a:r>
            <a:r>
              <a:rPr lang="zh-TW" altLang="en-US" sz="2400" b="0" dirty="0" smtClean="0"/>
              <a:t>系統的典型接法</a:t>
            </a:r>
            <a:endParaRPr lang="en-US" altLang="zh-TW" sz="2400" b="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22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84784"/>
            <a:ext cx="6984776" cy="482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908721"/>
            <a:ext cx="8229600" cy="576064"/>
          </a:xfrm>
        </p:spPr>
        <p:txBody>
          <a:bodyPr/>
          <a:lstStyle/>
          <a:p>
            <a:pPr lvl="1">
              <a:spcBef>
                <a:spcPts val="600"/>
              </a:spcBef>
            </a:pPr>
            <a:r>
              <a:rPr lang="zh-CN" altLang="en-US" sz="2400" b="0" dirty="0" smtClean="0"/>
              <a:t>模組與</a:t>
            </a:r>
            <a:r>
              <a:rPr lang="zh-TW" altLang="en-US" sz="2400" b="0" dirty="0" smtClean="0"/>
              <a:t> </a:t>
            </a:r>
            <a:r>
              <a:rPr lang="en-US" altLang="zh-CN" sz="2400" dirty="0" err="1" smtClean="0"/>
              <a:t>5V</a:t>
            </a:r>
            <a:r>
              <a:rPr lang="zh-TW" altLang="en-US" sz="2400" b="0" dirty="0" smtClean="0"/>
              <a:t> 串口系統或者電腦的串口的典型接法</a:t>
            </a:r>
            <a:endParaRPr lang="en-US" altLang="zh-TW" sz="2800" b="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23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12776"/>
            <a:ext cx="6341541" cy="495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328591"/>
          </a:xfrm>
        </p:spPr>
        <p:txBody>
          <a:bodyPr/>
          <a:lstStyle/>
          <a:p>
            <a:pPr lvl="1">
              <a:spcBef>
                <a:spcPts val="600"/>
              </a:spcBef>
            </a:pPr>
            <a:r>
              <a:rPr lang="en-US" altLang="zh-CN" sz="2400" dirty="0" smtClean="0"/>
              <a:t>AT </a:t>
            </a:r>
            <a:r>
              <a:rPr lang="zh-CN" altLang="en-US" sz="2400" b="0" dirty="0" smtClean="0"/>
              <a:t>指令的測試</a:t>
            </a:r>
            <a:r>
              <a:rPr lang="en-US" altLang="zh-CN" sz="2400" b="0" dirty="0" smtClean="0"/>
              <a:t/>
            </a:r>
            <a:br>
              <a:rPr lang="en-US" altLang="zh-CN" sz="2400" b="0" dirty="0" smtClean="0"/>
            </a:br>
            <a:r>
              <a:rPr lang="zh-TW" altLang="en-US" sz="2400" b="0" dirty="0" smtClean="0"/>
              <a:t>常用的 </a:t>
            </a:r>
            <a:r>
              <a:rPr lang="en-US" altLang="zh-TW" sz="2400" dirty="0" smtClean="0"/>
              <a:t>AT</a:t>
            </a:r>
            <a:r>
              <a:rPr lang="en-US" altLang="zh-TW" sz="2400" b="0" dirty="0" smtClean="0"/>
              <a:t> </a:t>
            </a:r>
            <a:r>
              <a:rPr lang="zh-TW" altLang="en-US" sz="2400" b="0" dirty="0" smtClean="0"/>
              <a:t>指令介紹</a:t>
            </a:r>
          </a:p>
          <a:p>
            <a:pPr lvl="2">
              <a:spcBef>
                <a:spcPts val="600"/>
              </a:spcBef>
            </a:pPr>
            <a:r>
              <a:rPr lang="zh-CN" altLang="en-US" sz="2400" b="0" dirty="0" smtClean="0"/>
              <a:t>進入 </a:t>
            </a:r>
            <a:r>
              <a:rPr lang="en-US" altLang="zh-CN" sz="2400" dirty="0" smtClean="0"/>
              <a:t>AT</a:t>
            </a:r>
            <a:r>
              <a:rPr lang="en-US" altLang="zh-CN" sz="2400" b="0" dirty="0" smtClean="0"/>
              <a:t> </a:t>
            </a:r>
            <a:r>
              <a:rPr lang="zh-TW" altLang="en-US" sz="2400" b="0" dirty="0" smtClean="0"/>
              <a:t>狀態：</a:t>
            </a:r>
            <a:r>
              <a:rPr lang="en-US" altLang="zh-TW" sz="2400" b="0" dirty="0" smtClean="0"/>
              <a:t/>
            </a:r>
            <a:br>
              <a:rPr lang="en-US" altLang="zh-TW" sz="2400" b="0" dirty="0" smtClean="0"/>
            </a:br>
            <a:r>
              <a:rPr lang="zh-TW" altLang="en-US" sz="2400" b="0" dirty="0" smtClean="0"/>
              <a:t>模組上電的時候同時令 </a:t>
            </a:r>
            <a:r>
              <a:rPr lang="en-US" altLang="zh-CN" sz="2400" dirty="0" err="1" smtClean="0"/>
              <a:t>PIN34</a:t>
            </a:r>
            <a:r>
              <a:rPr lang="en-US" altLang="zh-CN" sz="2400" dirty="0" smtClean="0"/>
              <a:t> </a:t>
            </a:r>
            <a:r>
              <a:rPr lang="zh-TW" altLang="en-US" sz="2400" b="0" dirty="0" smtClean="0"/>
              <a:t>高電位，使用 </a:t>
            </a:r>
            <a:r>
              <a:rPr lang="en-US" altLang="zh-CN" sz="2400" dirty="0" smtClean="0"/>
              <a:t>38400</a:t>
            </a:r>
            <a:r>
              <a:rPr lang="zh-TW" altLang="en-US" sz="2400" b="0" dirty="0" smtClean="0"/>
              <a:t>串列傳輸速率進入 </a:t>
            </a:r>
            <a:r>
              <a:rPr lang="en-US" altLang="zh-CN" sz="2400" dirty="0" smtClean="0"/>
              <a:t>AT</a:t>
            </a:r>
            <a:r>
              <a:rPr lang="zh-TW" altLang="en-US" sz="2400" b="0" dirty="0" smtClean="0"/>
              <a:t> </a:t>
            </a:r>
            <a:r>
              <a:rPr lang="zh-CN" altLang="en-US" sz="2400" b="0" dirty="0" smtClean="0"/>
              <a:t>狀態</a:t>
            </a:r>
            <a:r>
              <a:rPr lang="en-US" altLang="zh-CN" sz="2400" b="0" dirty="0" smtClean="0"/>
              <a:t/>
            </a:r>
            <a:br>
              <a:rPr lang="en-US" altLang="zh-CN" sz="2400" b="0" dirty="0" smtClean="0"/>
            </a:br>
            <a:r>
              <a:rPr lang="zh-CN" altLang="en-US" sz="2400" b="0" dirty="0" smtClean="0"/>
              <a:t>或者</a:t>
            </a:r>
            <a:r>
              <a:rPr lang="zh-TW" altLang="en-US" sz="2400" b="0" dirty="0" smtClean="0"/>
              <a:t>模組上電後再令</a:t>
            </a:r>
            <a:r>
              <a:rPr lang="en-US" altLang="zh-CN" sz="2400" dirty="0" err="1" smtClean="0"/>
              <a:t>PIN34</a:t>
            </a:r>
            <a:r>
              <a:rPr lang="en-US" altLang="zh-CN" sz="2400" b="0" dirty="0" smtClean="0"/>
              <a:t> </a:t>
            </a:r>
            <a:r>
              <a:rPr lang="zh-TW" altLang="en-US" sz="2400" b="0" dirty="0" smtClean="0"/>
              <a:t>為高電位，串列傳輸速率將和通信串列傳輸速率一致，進入 </a:t>
            </a:r>
            <a:r>
              <a:rPr lang="en-US" altLang="zh-CN" sz="2400" dirty="0" smtClean="0"/>
              <a:t>AT</a:t>
            </a:r>
            <a:r>
              <a:rPr lang="zh-TW" altLang="en-US" sz="2400" b="0" dirty="0" smtClean="0"/>
              <a:t> </a:t>
            </a:r>
            <a:r>
              <a:rPr lang="zh-CN" altLang="en-US" sz="2400" b="0" dirty="0" smtClean="0"/>
              <a:t>狀態</a:t>
            </a:r>
            <a:r>
              <a:rPr lang="en-US" altLang="zh-CN" sz="2400" b="0" dirty="0" smtClean="0"/>
              <a:t/>
            </a:r>
            <a:br>
              <a:rPr lang="en-US" altLang="zh-CN" sz="2400" b="0" dirty="0" smtClean="0"/>
            </a:br>
            <a:r>
              <a:rPr lang="zh-TW" altLang="en-US" sz="2400" b="0" dirty="0" smtClean="0"/>
              <a:t>推薦使用第一種方式進入 </a:t>
            </a:r>
            <a:r>
              <a:rPr lang="en-US" altLang="zh-CN" sz="2400" dirty="0" smtClean="0"/>
              <a:t>AT</a:t>
            </a:r>
            <a:r>
              <a:rPr lang="zh-TW" altLang="en-US" sz="2400" b="0" dirty="0" smtClean="0"/>
              <a:t> </a:t>
            </a:r>
            <a:r>
              <a:rPr lang="zh-CN" altLang="en-US" sz="2400" b="0" dirty="0" smtClean="0"/>
              <a:t>狀態。</a:t>
            </a:r>
          </a:p>
          <a:p>
            <a:pPr lvl="2">
              <a:spcBef>
                <a:spcPts val="600"/>
              </a:spcBef>
            </a:pPr>
            <a:r>
              <a:rPr lang="zh-TW" altLang="en-US" sz="2400" b="0" dirty="0" smtClean="0"/>
              <a:t>指令結構：</a:t>
            </a:r>
            <a:r>
              <a:rPr lang="en-US" altLang="zh-TW" sz="2400" b="0" dirty="0" smtClean="0"/>
              <a:t/>
            </a:r>
            <a:br>
              <a:rPr lang="en-US" altLang="zh-TW" sz="2400" b="0" dirty="0" smtClean="0"/>
            </a:br>
            <a:r>
              <a:rPr lang="zh-TW" altLang="en-US" sz="2400" b="0" dirty="0" smtClean="0"/>
              <a:t>指令後面需要有 </a:t>
            </a:r>
            <a:r>
              <a:rPr lang="en-US" altLang="zh-TW" sz="2400" dirty="0" smtClean="0"/>
              <a:t>CR, LF</a:t>
            </a:r>
            <a:r>
              <a:rPr lang="zh-TW" altLang="en-US" sz="2400" b="0" dirty="0" smtClean="0"/>
              <a:t>符號作為結束，也就是十六進位的 </a:t>
            </a:r>
            <a:r>
              <a:rPr lang="en-US" altLang="zh-CN" sz="2400" dirty="0" err="1" smtClean="0"/>
              <a:t>0X0D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0X0A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TW" altLang="en-US" sz="2400" b="0" dirty="0" smtClean="0"/>
              <a:t>若需</a:t>
            </a:r>
            <a:r>
              <a:rPr lang="zh-CN" altLang="en-US" sz="2400" b="0" dirty="0" smtClean="0"/>
              <a:t>使用</a:t>
            </a:r>
            <a:r>
              <a:rPr lang="zh-TW" altLang="en-US" sz="2400" b="0" dirty="0" smtClean="0"/>
              <a:t>串列助手</a:t>
            </a:r>
            <a:r>
              <a:rPr lang="en-US" altLang="zh-TW" sz="2400" dirty="0" smtClean="0"/>
              <a:t>(HELP)</a:t>
            </a:r>
            <a:r>
              <a:rPr lang="zh-TW" altLang="en-US" sz="2400" b="0" dirty="0" smtClean="0"/>
              <a:t>，就是 </a:t>
            </a:r>
            <a:r>
              <a:rPr lang="en-US" altLang="zh-TW" sz="2400" dirty="0" smtClean="0"/>
              <a:t>AT</a:t>
            </a:r>
            <a:r>
              <a:rPr lang="en-US" altLang="zh-TW" sz="2400" b="0" dirty="0" smtClean="0"/>
              <a:t> </a:t>
            </a:r>
            <a:r>
              <a:rPr lang="zh-TW" altLang="en-US" sz="2400" b="0" dirty="0" smtClean="0"/>
              <a:t>後面敲一下 </a:t>
            </a:r>
            <a:r>
              <a:rPr lang="en-US" altLang="zh-TW" sz="2400" dirty="0" smtClean="0"/>
              <a:t>ENTER</a:t>
            </a:r>
            <a:r>
              <a:rPr lang="en-US" altLang="zh-TW" sz="2400" b="0" dirty="0" smtClean="0"/>
              <a:t> </a:t>
            </a:r>
            <a:r>
              <a:rPr lang="zh-TW" altLang="en-US" sz="2400" b="0" dirty="0" smtClean="0"/>
              <a:t>鍵，然後發送指令。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24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544615"/>
          </a:xfrm>
        </p:spPr>
        <p:txBody>
          <a:bodyPr/>
          <a:lstStyle/>
          <a:p>
            <a:pPr lvl="2">
              <a:spcBef>
                <a:spcPts val="600"/>
              </a:spcBef>
            </a:pPr>
            <a:r>
              <a:rPr lang="zh-TW" altLang="en-US" sz="2400" b="0" dirty="0" smtClean="0"/>
              <a:t>修改主從指令：</a:t>
            </a:r>
            <a:endParaRPr lang="en-US" altLang="zh-TW" sz="2400" b="0" dirty="0" smtClean="0"/>
          </a:p>
          <a:p>
            <a:pPr lvl="3">
              <a:spcBef>
                <a:spcPts val="600"/>
              </a:spcBef>
            </a:pPr>
            <a:r>
              <a:rPr lang="zh-TW" altLang="en-US" b="0" dirty="0" smtClean="0"/>
              <a:t> </a:t>
            </a:r>
            <a:r>
              <a:rPr lang="en-US" altLang="zh-TW" dirty="0" smtClean="0"/>
              <a:t>AT + ROLE = 0</a:t>
            </a:r>
            <a:br>
              <a:rPr lang="en-US" altLang="zh-TW" dirty="0" smtClean="0"/>
            </a:br>
            <a:r>
              <a:rPr lang="zh-TW" altLang="en-US" b="0" dirty="0" smtClean="0"/>
              <a:t>這是設置模組為從機模式</a:t>
            </a:r>
            <a:endParaRPr lang="en-US" altLang="zh-TW" b="0" dirty="0" smtClean="0"/>
          </a:p>
          <a:p>
            <a:pPr lvl="3">
              <a:spcBef>
                <a:spcPts val="600"/>
              </a:spcBef>
            </a:pPr>
            <a:r>
              <a:rPr lang="en-US" altLang="zh-TW" dirty="0" smtClean="0"/>
              <a:t>AT + ROLE = 1</a:t>
            </a:r>
            <a:br>
              <a:rPr lang="en-US" altLang="zh-TW" dirty="0" smtClean="0"/>
            </a:br>
            <a:r>
              <a:rPr lang="zh-TW" altLang="en-US" sz="2400" b="0" dirty="0" smtClean="0"/>
              <a:t>修改模組為主機模式。</a:t>
            </a:r>
            <a:r>
              <a:rPr lang="en-US" altLang="zh-TW" sz="2400" dirty="0" smtClean="0"/>
              <a:t>( </a:t>
            </a:r>
            <a:r>
              <a:rPr lang="zh-TW" altLang="en-US" b="0" dirty="0" smtClean="0"/>
              <a:t>預設出廠就是從機模式</a:t>
            </a:r>
            <a:r>
              <a:rPr lang="en-US" altLang="zh-TW" dirty="0" smtClean="0"/>
              <a:t>)</a:t>
            </a:r>
            <a:endParaRPr lang="zh-CN" altLang="en-US" sz="2400" dirty="0" smtClean="0"/>
          </a:p>
          <a:p>
            <a:pPr lvl="2">
              <a:spcBef>
                <a:spcPts val="600"/>
              </a:spcBef>
            </a:pPr>
            <a:r>
              <a:rPr lang="zh-TW" altLang="en-US" sz="2400" b="0" dirty="0" smtClean="0"/>
              <a:t>設置記憶指令：</a:t>
            </a:r>
            <a:endParaRPr lang="en-US" altLang="zh-TW" sz="2400" b="0" dirty="0" smtClean="0"/>
          </a:p>
          <a:p>
            <a:pPr lvl="3">
              <a:spcBef>
                <a:spcPts val="600"/>
              </a:spcBef>
            </a:pPr>
            <a:r>
              <a:rPr lang="en-US" altLang="zh-CN" dirty="0" smtClean="0"/>
              <a:t>AT + </a:t>
            </a:r>
            <a:r>
              <a:rPr lang="en-US" altLang="zh-CN" dirty="0" err="1" smtClean="0"/>
              <a:t>CMODE</a:t>
            </a:r>
            <a:r>
              <a:rPr lang="en-US" altLang="zh-CN" dirty="0" smtClean="0"/>
              <a:t> = 1</a:t>
            </a:r>
            <a:br>
              <a:rPr lang="en-US" altLang="zh-CN" dirty="0" smtClean="0"/>
            </a:br>
            <a:r>
              <a:rPr lang="zh-TW" altLang="en-US" sz="2400" b="0" dirty="0" smtClean="0"/>
              <a:t>該指令設置模組可以對任意位址的藍牙模組進行配對，</a:t>
            </a:r>
            <a:r>
              <a:rPr lang="en-US" altLang="zh-TW" sz="2400" b="0" dirty="0" smtClean="0"/>
              <a:t>(</a:t>
            </a:r>
            <a:r>
              <a:rPr lang="zh-TW" altLang="en-US" sz="2400" b="0" dirty="0" smtClean="0"/>
              <a:t>出廠預設</a:t>
            </a:r>
            <a:r>
              <a:rPr lang="en-US" altLang="zh-TW" sz="2400" b="0" dirty="0" smtClean="0"/>
              <a:t>)</a:t>
            </a:r>
            <a:endParaRPr lang="zh-CN" altLang="en-US" sz="2400" b="0" dirty="0" smtClean="0"/>
          </a:p>
          <a:p>
            <a:pPr lvl="3">
              <a:spcBef>
                <a:spcPts val="600"/>
              </a:spcBef>
            </a:pPr>
            <a:r>
              <a:rPr lang="en-US" altLang="zh-TW" dirty="0" smtClean="0"/>
              <a:t>AT + </a:t>
            </a:r>
            <a:r>
              <a:rPr lang="en-US" altLang="zh-TW" dirty="0" err="1" smtClean="0"/>
              <a:t>CMODE</a:t>
            </a:r>
            <a:r>
              <a:rPr lang="en-US" altLang="zh-TW" dirty="0" smtClean="0"/>
              <a:t> = 0</a:t>
            </a:r>
            <a:br>
              <a:rPr lang="en-US" altLang="zh-TW" dirty="0" smtClean="0"/>
            </a:br>
            <a:r>
              <a:rPr lang="zh-TW" altLang="en-US" sz="2400" b="0" dirty="0" smtClean="0"/>
              <a:t>該指令設置模組為指定位址配對</a:t>
            </a:r>
            <a:r>
              <a:rPr lang="en-US" altLang="zh-TW" b="0" dirty="0" smtClean="0"/>
              <a:t/>
            </a:r>
            <a:br>
              <a:rPr lang="en-US" altLang="zh-TW" b="0" dirty="0" smtClean="0"/>
            </a:br>
            <a:r>
              <a:rPr lang="zh-TW" altLang="en-US" sz="2400" b="0" dirty="0" smtClean="0"/>
              <a:t>如果先設置模組為任意位址，然後配對，接下去使用該指令，則模組會記憶最後一次配對的位址，下次上電會一直搜索該位址的模組，直到搜索到為止。</a:t>
            </a:r>
            <a:endParaRPr lang="zh-CN" altLang="en-US" sz="2400" b="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25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328591"/>
          </a:xfrm>
        </p:spPr>
        <p:txBody>
          <a:bodyPr/>
          <a:lstStyle/>
          <a:p>
            <a:pPr lvl="2">
              <a:spcBef>
                <a:spcPts val="600"/>
              </a:spcBef>
            </a:pPr>
            <a:r>
              <a:rPr lang="zh-TW" altLang="en-US" sz="2400" b="0" dirty="0" smtClean="0"/>
              <a:t>修改密碼指令：</a:t>
            </a:r>
            <a:endParaRPr lang="en-US" altLang="zh-TW" sz="2400" b="0" dirty="0" smtClean="0"/>
          </a:p>
          <a:p>
            <a:pPr lvl="3">
              <a:spcBef>
                <a:spcPts val="600"/>
              </a:spcBef>
            </a:pPr>
            <a:r>
              <a:rPr lang="en-US" altLang="zh-TW" dirty="0" smtClean="0"/>
              <a:t>AT + </a:t>
            </a:r>
            <a:r>
              <a:rPr lang="en-US" altLang="zh-TW" dirty="0" err="1" smtClean="0"/>
              <a:t>PSWD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xxxx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400" b="0" dirty="0" smtClean="0"/>
              <a:t>該指令設置模組的配對密碼</a:t>
            </a:r>
            <a:endParaRPr lang="en-US" altLang="zh-TW" sz="2400" b="0" dirty="0" smtClean="0"/>
          </a:p>
          <a:p>
            <a:pPr lvl="3">
              <a:spcBef>
                <a:spcPts val="600"/>
              </a:spcBef>
            </a:pPr>
            <a:r>
              <a:rPr lang="zh-TW" altLang="en-US" sz="2400" b="0" dirty="0" smtClean="0"/>
              <a:t>必須是 </a:t>
            </a:r>
            <a:r>
              <a:rPr lang="en-US" altLang="zh-CN" sz="2400" dirty="0" smtClean="0"/>
              <a:t>4 </a:t>
            </a:r>
            <a:r>
              <a:rPr lang="zh-TW" altLang="en-US" sz="2400" b="0" dirty="0" smtClean="0"/>
              <a:t>個位元組長度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</a:pPr>
            <a:r>
              <a:rPr lang="zh-TW" altLang="en-US" sz="2400" b="0" dirty="0" smtClean="0"/>
              <a:t>修改通信串列傳輸速率指令：</a:t>
            </a:r>
          </a:p>
          <a:p>
            <a:pPr lvl="3">
              <a:spcBef>
                <a:spcPts val="600"/>
              </a:spcBef>
            </a:pPr>
            <a:r>
              <a:rPr lang="en-US" altLang="zh-TW" dirty="0" smtClean="0"/>
              <a:t>AT + </a:t>
            </a:r>
            <a:r>
              <a:rPr lang="en-US" altLang="zh-TW" dirty="0" err="1" smtClean="0"/>
              <a:t>UART</a:t>
            </a:r>
            <a:r>
              <a:rPr lang="en-US" altLang="zh-TW" dirty="0" smtClean="0"/>
              <a:t> =  &lt;</a:t>
            </a:r>
            <a:r>
              <a:rPr lang="en-US" altLang="zh-TW" dirty="0" err="1" smtClean="0"/>
              <a:t>Param</a:t>
            </a:r>
            <a:r>
              <a:rPr lang="en-US" altLang="zh-TW" dirty="0" smtClean="0"/>
              <a:t>&gt;, &lt;</a:t>
            </a:r>
            <a:r>
              <a:rPr lang="en-US" altLang="zh-TW" dirty="0" err="1" smtClean="0"/>
              <a:t>Param2</a:t>
            </a:r>
            <a:r>
              <a:rPr lang="en-US" altLang="zh-TW" dirty="0" smtClean="0"/>
              <a:t>&gt;, &lt;</a:t>
            </a:r>
            <a:r>
              <a:rPr lang="en-US" altLang="zh-TW" dirty="0" err="1" smtClean="0"/>
              <a:t>Param3</a:t>
            </a:r>
            <a:r>
              <a:rPr lang="en-US" altLang="zh-TW" dirty="0" smtClean="0"/>
              <a:t>&gt;</a:t>
            </a:r>
          </a:p>
          <a:p>
            <a:pPr lvl="3">
              <a:spcBef>
                <a:spcPts val="600"/>
              </a:spcBef>
            </a:pPr>
            <a:r>
              <a:rPr lang="zh-TW" altLang="en-US" b="0" dirty="0" smtClean="0"/>
              <a:t>舉例：</a:t>
            </a:r>
            <a:endParaRPr lang="en-US" altLang="zh-TW" b="0" dirty="0" smtClean="0"/>
          </a:p>
          <a:p>
            <a:pPr lvl="4">
              <a:spcBef>
                <a:spcPts val="600"/>
              </a:spcBef>
            </a:pPr>
            <a:r>
              <a:rPr lang="en-US" altLang="zh-TW" dirty="0" smtClean="0"/>
              <a:t>AT + </a:t>
            </a:r>
            <a:r>
              <a:rPr lang="en-US" altLang="zh-TW" dirty="0" err="1" smtClean="0"/>
              <a:t>UART</a:t>
            </a:r>
            <a:r>
              <a:rPr lang="en-US" altLang="zh-TW" dirty="0" smtClean="0"/>
              <a:t> = 9600, 0, 0</a:t>
            </a:r>
            <a:br>
              <a:rPr lang="en-US" altLang="zh-TW" dirty="0" smtClean="0"/>
            </a:br>
            <a:r>
              <a:rPr lang="zh-TW" altLang="en-US" sz="2400" b="0" dirty="0" smtClean="0"/>
              <a:t>就是設置串列傳輸速率為 </a:t>
            </a:r>
            <a:r>
              <a:rPr lang="en-US" altLang="zh-TW" sz="2400" dirty="0" err="1" smtClean="0"/>
              <a:t>9600N81</a:t>
            </a:r>
            <a:endParaRPr lang="en-US" altLang="zh-TW" sz="2400" dirty="0" smtClean="0"/>
          </a:p>
          <a:p>
            <a:pPr lvl="2">
              <a:spcBef>
                <a:spcPts val="600"/>
              </a:spcBef>
            </a:pPr>
            <a:r>
              <a:rPr lang="zh-TW" altLang="en-US" sz="2400" b="0" dirty="0" smtClean="0"/>
              <a:t>修改藍牙名：</a:t>
            </a:r>
            <a:r>
              <a:rPr lang="en-US" altLang="zh-TW" sz="2400" dirty="0" smtClean="0"/>
              <a:t>AT + NAME = </a:t>
            </a:r>
            <a:r>
              <a:rPr lang="en-US" altLang="zh-TW" sz="2400" dirty="0" err="1" smtClean="0"/>
              <a:t>XXXXX</a:t>
            </a:r>
            <a:endParaRPr lang="en-US" altLang="zh-TW" sz="240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26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pc="-100" dirty="0" smtClean="0">
                <a:latin typeface="+mn-lt"/>
                <a:cs typeface="Times New Roman" pitchFamily="18" charset="0"/>
              </a:rPr>
              <a:t>AT Command</a:t>
            </a:r>
            <a:endParaRPr lang="zh-TW" altLang="en-US" sz="44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2132855"/>
            <a:ext cx="8229600" cy="38164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TW" altLang="zh-TW" sz="2800" dirty="0" smtClean="0"/>
              <a:t>AT command set</a:t>
            </a:r>
            <a:r>
              <a:rPr lang="zh-TW" altLang="en-US" sz="2800" dirty="0" smtClean="0"/>
              <a:t> </a:t>
            </a:r>
            <a:r>
              <a:rPr lang="zh-TW" altLang="en-US" sz="2800" b="0" dirty="0" smtClean="0"/>
              <a:t>就是 </a:t>
            </a:r>
            <a:r>
              <a:rPr lang="zh-TW" altLang="zh-TW" sz="2800" dirty="0" smtClean="0"/>
              <a:t>Hayes command set</a:t>
            </a:r>
            <a:endParaRPr lang="en-US" altLang="zh-TW" sz="2800" dirty="0" smtClean="0"/>
          </a:p>
          <a:p>
            <a:pPr>
              <a:spcBef>
                <a:spcPts val="1200"/>
              </a:spcBef>
            </a:pPr>
            <a:r>
              <a:rPr lang="zh-TW" altLang="zh-TW" sz="2800" b="0" dirty="0" smtClean="0"/>
              <a:t>原本是為了</a:t>
            </a:r>
            <a:r>
              <a:rPr lang="zh-TW" altLang="en-US" sz="2800" b="0" dirty="0" smtClean="0"/>
              <a:t> </a:t>
            </a:r>
            <a:r>
              <a:rPr lang="zh-TW" altLang="zh-TW" sz="2800" dirty="0" smtClean="0"/>
              <a:t>Hayes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Smartmodem</a:t>
            </a:r>
            <a:r>
              <a:rPr lang="en-US" altLang="zh-TW" sz="2800" dirty="0" smtClean="0"/>
              <a:t> 300</a:t>
            </a:r>
            <a:r>
              <a:rPr lang="zh-TW" altLang="en-US" sz="2800" dirty="0" smtClean="0"/>
              <a:t> </a:t>
            </a:r>
            <a:r>
              <a:rPr lang="zh-TW" altLang="zh-TW" sz="2800" b="0" dirty="0" smtClean="0"/>
              <a:t>數據機</a:t>
            </a:r>
            <a:r>
              <a:rPr lang="en-US" altLang="zh-TW" sz="2800" b="0" dirty="0" smtClean="0"/>
              <a:t> </a:t>
            </a:r>
            <a:r>
              <a:rPr lang="en-US" altLang="zh-TW" sz="2800" dirty="0" smtClean="0"/>
              <a:t>(baud modem) </a:t>
            </a:r>
            <a:r>
              <a:rPr lang="zh-TW" altLang="zh-TW" sz="2800" b="0" dirty="0" smtClean="0"/>
              <a:t>所開發的一種命令語言。</a:t>
            </a:r>
            <a:endParaRPr lang="en-US" altLang="zh-TW" sz="2800" b="0" dirty="0" smtClean="0"/>
          </a:p>
          <a:p>
            <a:pPr>
              <a:spcBef>
                <a:spcPts val="1200"/>
              </a:spcBef>
            </a:pPr>
            <a:r>
              <a:rPr lang="zh-TW" altLang="zh-TW" sz="2800" b="0" dirty="0" smtClean="0"/>
              <a:t>這些命令集是由許多短的字串組成，用於代表撥號</a:t>
            </a:r>
            <a:r>
              <a:rPr lang="en-US" altLang="zh-TW" sz="2800" dirty="0" smtClean="0"/>
              <a:t>(dialing)</a:t>
            </a:r>
            <a:r>
              <a:rPr lang="zh-TW" altLang="zh-TW" sz="2800" b="0" dirty="0" smtClean="0"/>
              <a:t>、掛</a:t>
            </a:r>
            <a:r>
              <a:rPr lang="zh-TW" altLang="en-US" sz="2800" b="0" dirty="0" smtClean="0"/>
              <a:t>斷</a:t>
            </a:r>
            <a:r>
              <a:rPr lang="en-US" altLang="zh-TW" sz="2800" dirty="0" smtClean="0"/>
              <a:t>(hanging up)</a:t>
            </a:r>
            <a:r>
              <a:rPr lang="zh-TW" altLang="zh-TW" sz="2800" b="0" dirty="0" smtClean="0"/>
              <a:t>以及改變通訊參數的動作。</a:t>
            </a:r>
            <a:endParaRPr lang="en-US" altLang="zh-TW" sz="2800" b="0" dirty="0" smtClean="0"/>
          </a:p>
          <a:p>
            <a:pPr>
              <a:spcBef>
                <a:spcPts val="1200"/>
              </a:spcBef>
            </a:pPr>
            <a:r>
              <a:rPr lang="zh-TW" altLang="zh-TW" sz="2800" b="0" dirty="0" smtClean="0"/>
              <a:t>大部分的數據機都</a:t>
            </a:r>
            <a:r>
              <a:rPr lang="zh-TW" altLang="en-US" sz="2800" b="0" dirty="0" smtClean="0"/>
              <a:t>使用</a:t>
            </a:r>
            <a:r>
              <a:rPr lang="zh-TW" altLang="zh-TW" sz="2800" dirty="0" smtClean="0"/>
              <a:t>Hayes command set</a:t>
            </a:r>
            <a:r>
              <a:rPr lang="zh-TW" altLang="zh-TW" sz="2800" b="0" dirty="0" smtClean="0"/>
              <a:t>所制定的規則。</a:t>
            </a:r>
            <a:endParaRPr lang="en-US" altLang="zh-TW" sz="2800" b="0" dirty="0" smtClean="0"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27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7045424" y="0"/>
            <a:ext cx="2098576" cy="1143000"/>
          </a:xfrm>
        </p:spPr>
        <p:txBody>
          <a:bodyPr/>
          <a:lstStyle/>
          <a:p>
            <a:pPr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AT Command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04056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TW" sz="2800" dirty="0" smtClean="0"/>
              <a:t>Modem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(modulator-demodulator, </a:t>
            </a:r>
            <a:r>
              <a:rPr lang="zh-TW" altLang="zh-TW" sz="2800" b="0" dirty="0" smtClean="0"/>
              <a:t>數據機</a:t>
            </a:r>
            <a:r>
              <a:rPr lang="en-US" altLang="zh-TW" sz="2800" dirty="0" smtClean="0"/>
              <a:t>) </a:t>
            </a:r>
            <a:r>
              <a:rPr lang="zh-TW" altLang="en-US" sz="2800" b="0" dirty="0" smtClean="0"/>
              <a:t>最初是用於電傳打字機而不是電腦，而且資料傳輸率只達</a:t>
            </a:r>
            <a:r>
              <a:rPr lang="en-US" altLang="zh-TW" sz="2800" dirty="0" smtClean="0"/>
              <a:t>110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bps</a:t>
            </a:r>
            <a:r>
              <a:rPr lang="zh-TW" altLang="en-US" sz="2800" b="0" dirty="0" smtClean="0"/>
              <a:t>。</a:t>
            </a:r>
            <a:endParaRPr lang="en-US" altLang="zh-TW" sz="2800" b="0" dirty="0" smtClean="0"/>
          </a:p>
          <a:p>
            <a:pPr>
              <a:spcBef>
                <a:spcPts val="1200"/>
              </a:spcBef>
            </a:pPr>
            <a:r>
              <a:rPr lang="en-US" altLang="zh-TW" sz="2800" dirty="0" smtClean="0"/>
              <a:t>1960</a:t>
            </a:r>
            <a:r>
              <a:rPr lang="zh-TW" altLang="en-US" sz="2800" dirty="0" smtClean="0"/>
              <a:t> </a:t>
            </a:r>
            <a:r>
              <a:rPr lang="zh-TW" altLang="en-US" sz="2800" b="0" dirty="0" smtClean="0"/>
              <a:t>年代，</a:t>
            </a:r>
            <a:r>
              <a:rPr lang="en-US" altLang="zh-TW" sz="2800" dirty="0" smtClean="0"/>
              <a:t>AT&amp;T</a:t>
            </a:r>
            <a:r>
              <a:rPr lang="zh-TW" altLang="en-US" sz="2800" dirty="0" smtClean="0"/>
              <a:t> </a:t>
            </a:r>
            <a:r>
              <a:rPr lang="zh-TW" altLang="en-US" sz="2800" b="0" dirty="0" smtClean="0"/>
              <a:t>發表一款用於其電話網路上的</a:t>
            </a:r>
            <a:r>
              <a:rPr lang="en-US" altLang="zh-TW" sz="2800" dirty="0" smtClean="0"/>
              <a:t>300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bps</a:t>
            </a:r>
            <a:r>
              <a:rPr lang="zh-TW" altLang="en-US" sz="2800" b="0" dirty="0" smtClean="0"/>
              <a:t>的 </a:t>
            </a:r>
            <a:r>
              <a:rPr lang="en-US" altLang="zh-TW" sz="2800" dirty="0" smtClean="0"/>
              <a:t>Modem</a:t>
            </a:r>
            <a:r>
              <a:rPr lang="zh-TW" altLang="en-US" sz="2800" dirty="0" smtClean="0"/>
              <a:t> </a:t>
            </a:r>
            <a:r>
              <a:rPr lang="zh-TW" altLang="en-US" sz="2800" b="0" dirty="0" smtClean="0"/>
              <a:t>用於電腦上，在當時是為了連接大型電腦主機 </a:t>
            </a:r>
            <a:r>
              <a:rPr lang="en-US" altLang="zh-TW" sz="2800" dirty="0" smtClean="0"/>
              <a:t>(Mainframe)</a:t>
            </a:r>
            <a:r>
              <a:rPr lang="zh-TW" altLang="en-US" sz="2800" dirty="0" smtClean="0"/>
              <a:t> </a:t>
            </a:r>
            <a:r>
              <a:rPr lang="zh-TW" altLang="en-US" sz="2800" b="0" dirty="0" smtClean="0"/>
              <a:t>與終端機。</a:t>
            </a:r>
          </a:p>
          <a:p>
            <a:pPr>
              <a:spcBef>
                <a:spcPts val="1200"/>
              </a:spcBef>
            </a:pPr>
            <a:r>
              <a:rPr lang="zh-TW" altLang="en-US" sz="2800" b="0" dirty="0" smtClean="0"/>
              <a:t>早期的 </a:t>
            </a:r>
            <a:r>
              <a:rPr lang="en-US" altLang="zh-TW" sz="2800" dirty="0" smtClean="0"/>
              <a:t>Modem</a:t>
            </a:r>
            <a:r>
              <a:rPr lang="zh-TW" altLang="en-US" sz="2800" b="0" dirty="0" smtClean="0"/>
              <a:t> 控制上並沒有公開標準，因此每個使用 </a:t>
            </a:r>
            <a:r>
              <a:rPr lang="en-US" altLang="zh-TW" sz="2800" dirty="0" smtClean="0"/>
              <a:t>Modem</a:t>
            </a:r>
            <a:r>
              <a:rPr lang="zh-TW" altLang="en-US" sz="2800" b="0" dirty="0" smtClean="0"/>
              <a:t> 的通訊軟體，就需要針對不同的驅動程式，</a:t>
            </a:r>
            <a:r>
              <a:rPr lang="en-US" altLang="zh-TW" sz="2800" dirty="0" smtClean="0"/>
              <a:t>AT Command</a:t>
            </a:r>
            <a:r>
              <a:rPr lang="zh-TW" altLang="en-US" sz="2800" b="0" dirty="0" smtClean="0"/>
              <a:t>的誕生，才解決了這惱人的問題。</a:t>
            </a:r>
            <a:endParaRPr lang="en-US" altLang="zh-TW" sz="2800" b="0" dirty="0" smtClean="0"/>
          </a:p>
          <a:p>
            <a:pPr>
              <a:spcBef>
                <a:spcPts val="1200"/>
              </a:spcBef>
            </a:pPr>
            <a:r>
              <a:rPr lang="en-US" altLang="zh-TW" sz="2800" dirty="0" smtClean="0"/>
              <a:t>AT</a:t>
            </a:r>
            <a:r>
              <a:rPr lang="zh-TW" altLang="en-US" sz="2800" b="0" dirty="0" smtClean="0"/>
              <a:t>：</a:t>
            </a:r>
            <a:r>
              <a:rPr lang="en-US" altLang="zh-TW" sz="2800" i="1" dirty="0" smtClean="0"/>
              <a:t>attention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28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7045424" y="0"/>
            <a:ext cx="2098576" cy="1143000"/>
          </a:xfrm>
        </p:spPr>
        <p:txBody>
          <a:bodyPr/>
          <a:lstStyle/>
          <a:p>
            <a:pPr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AT Command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96855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TW" altLang="en-US" sz="2800" b="0" dirty="0" smtClean="0"/>
              <a:t>目前的 </a:t>
            </a:r>
            <a:r>
              <a:rPr lang="en-US" altLang="zh-TW" sz="2800" dirty="0" smtClean="0"/>
              <a:t>AT Command</a:t>
            </a:r>
            <a:r>
              <a:rPr lang="zh-TW" altLang="en-US" sz="2800" b="0" dirty="0" smtClean="0"/>
              <a:t>，是以</a:t>
            </a:r>
            <a:r>
              <a:rPr lang="en-US" altLang="zh-TW" sz="2800" dirty="0" smtClean="0"/>
              <a:t>1980</a:t>
            </a:r>
            <a:r>
              <a:rPr lang="zh-TW" altLang="en-US" sz="2800" b="0" dirty="0" smtClean="0"/>
              <a:t>年初 </a:t>
            </a:r>
            <a:r>
              <a:rPr lang="en-US" altLang="zh-TW" sz="2800" dirty="0" smtClean="0"/>
              <a:t>Hayes</a:t>
            </a:r>
            <a:r>
              <a:rPr lang="en-US" altLang="zh-TW" sz="2800" b="0" dirty="0" smtClean="0"/>
              <a:t> </a:t>
            </a:r>
            <a:r>
              <a:rPr lang="zh-TW" altLang="en-US" sz="2800" b="0" dirty="0" smtClean="0"/>
              <a:t>公司</a:t>
            </a:r>
            <a:r>
              <a:rPr lang="en-US" altLang="zh-TW" sz="2800" dirty="0" err="1" smtClean="0"/>
              <a:t>Smartmodem</a:t>
            </a:r>
            <a:r>
              <a:rPr lang="en-US" altLang="zh-TW" sz="2800" dirty="0" smtClean="0"/>
              <a:t> 300 </a:t>
            </a:r>
            <a:r>
              <a:rPr lang="zh-TW" altLang="en-US" sz="2800" b="0" dirty="0" smtClean="0"/>
              <a:t>的 </a:t>
            </a:r>
            <a:r>
              <a:rPr lang="en-US" altLang="zh-TW" sz="2800" b="0" dirty="0" smtClean="0">
                <a:hlinkClick r:id="rId2"/>
              </a:rPr>
              <a:t>Hayes Command Set</a:t>
            </a:r>
            <a:r>
              <a:rPr lang="zh-TW" altLang="en-US" sz="2800" b="0" dirty="0" smtClean="0"/>
              <a:t> 為基礎所加強與延伸出來的</a:t>
            </a:r>
            <a:endParaRPr lang="en-US" altLang="zh-TW" sz="2800" b="0" dirty="0" smtClean="0"/>
          </a:p>
          <a:p>
            <a:pPr>
              <a:spcBef>
                <a:spcPts val="1200"/>
              </a:spcBef>
            </a:pPr>
            <a:r>
              <a:rPr lang="zh-TW" altLang="en-US" sz="2800" b="0" dirty="0" smtClean="0"/>
              <a:t>最初是 </a:t>
            </a:r>
            <a:r>
              <a:rPr lang="en-US" altLang="zh-TW" sz="2800" dirty="0" smtClean="0"/>
              <a:t>Hayes</a:t>
            </a:r>
            <a:r>
              <a:rPr lang="zh-TW" altLang="en-US" sz="2800" b="0" dirty="0" smtClean="0"/>
              <a:t>公司為了解決使用 </a:t>
            </a:r>
            <a:r>
              <a:rPr lang="en-US" altLang="zh-TW" sz="2800" dirty="0" smtClean="0"/>
              <a:t>Modem</a:t>
            </a:r>
            <a:r>
              <a:rPr lang="zh-TW" altLang="en-US" sz="2800" dirty="0" smtClean="0"/>
              <a:t> </a:t>
            </a:r>
            <a:r>
              <a:rPr lang="zh-TW" altLang="en-US" sz="2800" b="0" dirty="0" smtClean="0"/>
              <a:t>時，必須由使用者手動撥號與聽連線的 </a:t>
            </a:r>
            <a:r>
              <a:rPr lang="en-US" altLang="zh-TW" sz="2800" dirty="0" smtClean="0"/>
              <a:t>Modem</a:t>
            </a:r>
            <a:r>
              <a:rPr lang="zh-TW" altLang="en-US" sz="2800" b="0" dirty="0" smtClean="0"/>
              <a:t> 應答聲所設計的。</a:t>
            </a:r>
            <a:endParaRPr lang="en-US" altLang="zh-TW" sz="2800" b="0" dirty="0" smtClean="0"/>
          </a:p>
          <a:p>
            <a:pPr>
              <a:spcBef>
                <a:spcPts val="1200"/>
              </a:spcBef>
            </a:pPr>
            <a:r>
              <a:rPr lang="zh-TW" altLang="en-US" sz="2800" b="0" dirty="0" smtClean="0"/>
              <a:t>採用 </a:t>
            </a:r>
            <a:r>
              <a:rPr lang="en-US" altLang="zh-TW" sz="2800" dirty="0" smtClean="0"/>
              <a:t>Hayes Commands</a:t>
            </a:r>
            <a:r>
              <a:rPr lang="zh-TW" altLang="en-US" sz="2800" b="0" dirty="0" smtClean="0"/>
              <a:t> 的 </a:t>
            </a:r>
            <a:r>
              <a:rPr lang="en-US" altLang="zh-TW" sz="2800" dirty="0" err="1" smtClean="0"/>
              <a:t>Smartmodem</a:t>
            </a:r>
            <a:r>
              <a:rPr lang="en-US" altLang="zh-TW" sz="2800" b="0" dirty="0" smtClean="0"/>
              <a:t> </a:t>
            </a:r>
            <a:r>
              <a:rPr lang="en-US" altLang="zh-TW" sz="2800" dirty="0" smtClean="0"/>
              <a:t>300</a:t>
            </a:r>
            <a:r>
              <a:rPr lang="en-US" altLang="zh-TW" sz="2800" b="0" dirty="0" smtClean="0"/>
              <a:t> </a:t>
            </a:r>
            <a:r>
              <a:rPr lang="zh-TW" altLang="en-US" sz="2800" b="0" dirty="0" smtClean="0"/>
              <a:t>可讓軟體自動的處理這些問題，讓 </a:t>
            </a:r>
            <a:r>
              <a:rPr lang="en-US" altLang="zh-TW" sz="2800" dirty="0" smtClean="0"/>
              <a:t>Modem</a:t>
            </a:r>
            <a:r>
              <a:rPr lang="zh-TW" altLang="en-US" sz="2800" dirty="0" smtClean="0"/>
              <a:t> </a:t>
            </a:r>
            <a:r>
              <a:rPr lang="zh-TW" altLang="en-US" sz="2800" b="0" dirty="0" smtClean="0"/>
              <a:t>的使用更加容易。</a:t>
            </a:r>
          </a:p>
          <a:p>
            <a:pPr>
              <a:spcBef>
                <a:spcPts val="1200"/>
              </a:spcBef>
            </a:pPr>
            <a:r>
              <a:rPr lang="en-US" altLang="zh-TW" sz="2800" dirty="0" smtClean="0"/>
              <a:t>Hayes Command </a:t>
            </a:r>
            <a:r>
              <a:rPr lang="zh-TW" altLang="en-US" sz="2800" b="0" dirty="0" smtClean="0"/>
              <a:t>後來被改稱為 </a:t>
            </a:r>
            <a:r>
              <a:rPr lang="en-US" altLang="zh-TW" sz="2800" dirty="0" smtClean="0"/>
              <a:t>AT Command</a:t>
            </a:r>
            <a:r>
              <a:rPr lang="en-US" altLang="zh-TW" sz="2800" b="0" dirty="0" smtClean="0"/>
              <a:t> </a:t>
            </a:r>
            <a:r>
              <a:rPr lang="zh-TW" altLang="en-US" sz="2800" b="0" dirty="0" smtClean="0"/>
              <a:t>的原因：幾乎所有的命令都是由 </a:t>
            </a:r>
            <a:r>
              <a:rPr lang="en-US" altLang="zh-TW" sz="2800" dirty="0" smtClean="0"/>
              <a:t>AT</a:t>
            </a:r>
            <a:r>
              <a:rPr lang="zh-TW" altLang="en-US" sz="2800" b="0" dirty="0" smtClean="0"/>
              <a:t>作為命令的起始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29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5677272" y="0"/>
            <a:ext cx="3466728" cy="1143000"/>
          </a:xfrm>
        </p:spPr>
        <p:txBody>
          <a:bodyPr/>
          <a:lstStyle/>
          <a:p>
            <a:pPr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Bluetooth (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藍牙</a:t>
            </a:r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)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32048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TW" altLang="en-US" sz="2800" b="0" dirty="0" smtClean="0">
                <a:cs typeface="Times New Roman" pitchFamily="18" charset="0"/>
              </a:rPr>
              <a:t>藍牙的標誌是 </a:t>
            </a:r>
            <a:r>
              <a:rPr lang="en-US" altLang="zh-TW" sz="2800" dirty="0" smtClean="0">
                <a:cs typeface="Times New Roman" pitchFamily="18" charset="0"/>
              </a:rPr>
              <a:t>ᚼ</a:t>
            </a:r>
            <a:r>
              <a:rPr lang="zh-TW" altLang="en-US" sz="2800" dirty="0" smtClean="0">
                <a:cs typeface="Times New Roman" pitchFamily="18" charset="0"/>
              </a:rPr>
              <a:t> </a:t>
            </a:r>
            <a:r>
              <a:rPr lang="en-US" altLang="zh-TW" sz="2800" dirty="0" smtClean="0">
                <a:cs typeface="Times New Roman" pitchFamily="18" charset="0"/>
              </a:rPr>
              <a:t>(</a:t>
            </a:r>
            <a:r>
              <a:rPr lang="en-US" altLang="zh-TW" sz="2800" dirty="0" err="1" smtClean="0">
                <a:cs typeface="Times New Roman" pitchFamily="18" charset="0"/>
              </a:rPr>
              <a:t>Hagall</a:t>
            </a:r>
            <a:r>
              <a:rPr lang="en-US" altLang="zh-TW" sz="2800" dirty="0" smtClean="0">
                <a:cs typeface="Times New Roman" pitchFamily="18" charset="0"/>
              </a:rPr>
              <a:t>)</a:t>
            </a:r>
            <a:r>
              <a:rPr lang="zh-TW" altLang="en-US" sz="2800" dirty="0" smtClean="0">
                <a:cs typeface="Times New Roman" pitchFamily="18" charset="0"/>
              </a:rPr>
              <a:t> </a:t>
            </a:r>
            <a:r>
              <a:rPr lang="zh-TW" altLang="en-US" sz="2800" b="0" dirty="0" smtClean="0">
                <a:cs typeface="Times New Roman" pitchFamily="18" charset="0"/>
              </a:rPr>
              <a:t>和 </a:t>
            </a:r>
            <a:r>
              <a:rPr lang="en-US" altLang="zh-TW" sz="2800" dirty="0" smtClean="0">
                <a:cs typeface="Times New Roman" pitchFamily="18" charset="0"/>
              </a:rPr>
              <a:t>ᛒ</a:t>
            </a:r>
            <a:r>
              <a:rPr lang="zh-TW" altLang="en-US" sz="2800" dirty="0" smtClean="0">
                <a:cs typeface="Times New Roman" pitchFamily="18" charset="0"/>
              </a:rPr>
              <a:t> </a:t>
            </a:r>
            <a:r>
              <a:rPr lang="en-US" altLang="zh-TW" sz="2800" dirty="0" smtClean="0">
                <a:cs typeface="Times New Roman" pitchFamily="18" charset="0"/>
              </a:rPr>
              <a:t>(</a:t>
            </a:r>
            <a:r>
              <a:rPr lang="en-US" altLang="zh-TW" sz="2800" dirty="0" err="1" smtClean="0">
                <a:cs typeface="Times New Roman" pitchFamily="18" charset="0"/>
              </a:rPr>
              <a:t>Bjarkan</a:t>
            </a:r>
            <a:r>
              <a:rPr lang="en-US" altLang="zh-TW" sz="2800" dirty="0" smtClean="0">
                <a:cs typeface="Times New Roman" pitchFamily="18" charset="0"/>
              </a:rPr>
              <a:t>)</a:t>
            </a:r>
            <a:r>
              <a:rPr lang="zh-TW" altLang="en-US" sz="2800" dirty="0" smtClean="0">
                <a:cs typeface="Times New Roman" pitchFamily="18" charset="0"/>
              </a:rPr>
              <a:t> </a:t>
            </a:r>
            <a:r>
              <a:rPr lang="zh-TW" altLang="en-US" sz="2800" b="0" dirty="0" smtClean="0">
                <a:cs typeface="Times New Roman" pitchFamily="18" charset="0"/>
              </a:rPr>
              <a:t>的組合，也就是 </a:t>
            </a:r>
            <a:r>
              <a:rPr lang="en-US" altLang="zh-TW" sz="2800" dirty="0" err="1" smtClean="0">
                <a:cs typeface="Times New Roman" pitchFamily="18" charset="0"/>
              </a:rPr>
              <a:t>Harald</a:t>
            </a:r>
            <a:r>
              <a:rPr lang="en-US" altLang="zh-TW" sz="2800" dirty="0" smtClean="0">
                <a:cs typeface="Times New Roman" pitchFamily="18" charset="0"/>
              </a:rPr>
              <a:t> </a:t>
            </a:r>
            <a:r>
              <a:rPr lang="en-US" altLang="zh-TW" sz="2800" dirty="0" err="1" smtClean="0">
                <a:cs typeface="Times New Roman" pitchFamily="18" charset="0"/>
              </a:rPr>
              <a:t>Blåtand</a:t>
            </a:r>
            <a:r>
              <a:rPr lang="en-US" altLang="zh-TW" sz="2800" b="0" dirty="0" smtClean="0">
                <a:cs typeface="Times New Roman" pitchFamily="18" charset="0"/>
              </a:rPr>
              <a:t> </a:t>
            </a:r>
            <a:r>
              <a:rPr lang="zh-TW" altLang="en-US" sz="2800" b="0" dirty="0" smtClean="0">
                <a:cs typeface="Times New Roman" pitchFamily="18" charset="0"/>
              </a:rPr>
              <a:t>的首字母 </a:t>
            </a:r>
            <a:r>
              <a:rPr lang="en-US" altLang="zh-TW" sz="2800" dirty="0" err="1" smtClean="0">
                <a:cs typeface="Times New Roman" pitchFamily="18" charset="0"/>
              </a:rPr>
              <a:t>HB</a:t>
            </a:r>
            <a:r>
              <a:rPr lang="en-US" altLang="zh-TW" sz="2800" b="0" dirty="0" smtClean="0">
                <a:cs typeface="Times New Roman" pitchFamily="18" charset="0"/>
              </a:rPr>
              <a:t> </a:t>
            </a:r>
            <a:r>
              <a:rPr lang="zh-TW" altLang="en-US" sz="2800" b="0" dirty="0" smtClean="0">
                <a:cs typeface="Times New Roman" pitchFamily="18" charset="0"/>
              </a:rPr>
              <a:t>的合寫。</a:t>
            </a:r>
            <a:endParaRPr lang="en-US" altLang="zh-TW" sz="2800" b="0" dirty="0" smtClean="0"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endParaRPr lang="en-US" altLang="zh-TW" sz="2800" b="0" dirty="0" smtClean="0"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800" b="0" dirty="0" smtClean="0">
                <a:cs typeface="Times New Roman" pitchFamily="18" charset="0"/>
              </a:rPr>
              <a:t>藍牙</a:t>
            </a:r>
            <a:r>
              <a:rPr lang="en-US" altLang="zh-CN" sz="2800" dirty="0" smtClean="0">
                <a:cs typeface="Times New Roman" pitchFamily="18" charset="0"/>
              </a:rPr>
              <a:t>(Bluetooth) </a:t>
            </a:r>
            <a:r>
              <a:rPr lang="zh-TW" altLang="en-US" sz="2800" b="0" dirty="0" smtClean="0">
                <a:cs typeface="Times New Roman" pitchFamily="18" charset="0"/>
              </a:rPr>
              <a:t>技術是一種</a:t>
            </a:r>
            <a:r>
              <a:rPr lang="zh-TW" altLang="en-US" sz="2800" b="0" dirty="0" smtClean="0">
                <a:solidFill>
                  <a:srgbClr val="0070C0"/>
                </a:solidFill>
                <a:cs typeface="Times New Roman" pitchFamily="18" charset="0"/>
              </a:rPr>
              <a:t>短距離無線電技術</a:t>
            </a:r>
            <a:endParaRPr lang="en-US" altLang="zh-TW" sz="2800" b="0" dirty="0" smtClean="0"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800" b="0" dirty="0" smtClean="0">
                <a:cs typeface="Times New Roman" pitchFamily="18" charset="0"/>
              </a:rPr>
              <a:t>最初由易利信創製，後來由藍牙技術聯盟訂定技術標準。</a:t>
            </a:r>
            <a:endParaRPr lang="en-US" altLang="zh-TW" sz="2800" b="0" dirty="0" smtClean="0"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zh-TW" sz="2800" b="0" dirty="0" smtClean="0"/>
              <a:t>技術始於易利信的</a:t>
            </a:r>
            <a:r>
              <a:rPr lang="zh-TW" altLang="en-US" sz="2800" b="0" dirty="0" smtClean="0"/>
              <a:t> </a:t>
            </a:r>
            <a:r>
              <a:rPr lang="zh-TW" altLang="zh-TW" sz="2800" dirty="0" smtClean="0"/>
              <a:t>1994</a:t>
            </a:r>
            <a:r>
              <a:rPr lang="zh-TW" altLang="en-US" sz="2800" dirty="0" smtClean="0"/>
              <a:t> </a:t>
            </a:r>
            <a:r>
              <a:rPr lang="zh-TW" altLang="zh-TW" sz="2800" b="0" dirty="0" smtClean="0"/>
              <a:t>方案，它是研究在行動電話和其他配件間進行低功耗、低成本無線通訊連線的方法。</a:t>
            </a:r>
            <a:endParaRPr lang="en-US" altLang="zh-TW" sz="2800" b="0" dirty="0" smtClean="0"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348880"/>
            <a:ext cx="1944216" cy="47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12567"/>
          </a:xfrm>
        </p:spPr>
        <p:txBody>
          <a:bodyPr/>
          <a:lstStyle/>
          <a:p>
            <a:pPr lvl="1">
              <a:spcBef>
                <a:spcPts val="600"/>
              </a:spcBef>
            </a:pPr>
            <a:r>
              <a:rPr lang="en-US" altLang="zh-TW" sz="2800" dirty="0" smtClean="0"/>
              <a:t>AT</a:t>
            </a:r>
            <a:r>
              <a:rPr lang="en-US" altLang="zh-TW" sz="2800" b="0" dirty="0" smtClean="0"/>
              <a:t> </a:t>
            </a:r>
            <a:r>
              <a:rPr lang="zh-TW" altLang="en-US" sz="2800" b="0" dirty="0" smtClean="0"/>
              <a:t>指令集：</a:t>
            </a:r>
            <a:endParaRPr lang="en-US" altLang="zh-TW" sz="2800" b="0" dirty="0" smtClean="0"/>
          </a:p>
          <a:p>
            <a:pPr lvl="2">
              <a:spcBef>
                <a:spcPts val="600"/>
              </a:spcBef>
            </a:pPr>
            <a:r>
              <a:rPr lang="zh-TW" altLang="en-US" sz="2400" b="0" dirty="0" smtClean="0"/>
              <a:t>測試指令：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smtClean="0">
                <a:solidFill>
                  <a:srgbClr val="002060"/>
                </a:solidFill>
              </a:rPr>
              <a:t>AT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smtClean="0">
                <a:solidFill>
                  <a:srgbClr val="0070C0"/>
                </a:solidFill>
              </a:rPr>
              <a:t>OK</a:t>
            </a:r>
            <a:endParaRPr lang="zh-TW" altLang="en-US" sz="2400" b="0" dirty="0" smtClean="0">
              <a:solidFill>
                <a:srgbClr val="0070C0"/>
              </a:solidFill>
            </a:endParaRPr>
          </a:p>
          <a:p>
            <a:pPr lvl="2">
              <a:spcBef>
                <a:spcPts val="600"/>
              </a:spcBef>
            </a:pPr>
            <a:r>
              <a:rPr lang="zh-TW" altLang="en-US" sz="2400" b="0" dirty="0" smtClean="0"/>
              <a:t>模組重置</a:t>
            </a:r>
            <a:r>
              <a:rPr lang="en-US" altLang="zh-TW" sz="2400" b="0" dirty="0" smtClean="0"/>
              <a:t>(</a:t>
            </a:r>
            <a:r>
              <a:rPr lang="zh-TW" altLang="en-US" sz="2400" b="0" dirty="0" smtClean="0"/>
              <a:t>重置</a:t>
            </a:r>
            <a:r>
              <a:rPr lang="en-US" altLang="zh-TW" sz="2400" b="0" dirty="0" smtClean="0"/>
              <a:t>)</a:t>
            </a:r>
            <a:r>
              <a:rPr lang="zh-TW" altLang="en-US" sz="2400" b="0" dirty="0" smtClean="0"/>
              <a:t>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>
                <a:solidFill>
                  <a:srgbClr val="002060"/>
                </a:solidFill>
              </a:rPr>
              <a:t>AT+RESET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</a:t>
            </a:r>
            <a:r>
              <a:rPr lang="en-US" altLang="zh-TW" sz="2400" dirty="0" smtClean="0">
                <a:solidFill>
                  <a:srgbClr val="002060"/>
                </a:solidFill>
              </a:rPr>
              <a:t>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smtClean="0">
                <a:solidFill>
                  <a:srgbClr val="0070C0"/>
                </a:solidFill>
              </a:rPr>
              <a:t>OK</a:t>
            </a:r>
            <a:endParaRPr lang="zh-TW" altLang="en-US" sz="2400" b="0" dirty="0" smtClean="0">
              <a:solidFill>
                <a:srgbClr val="0070C0"/>
              </a:solidFill>
            </a:endParaRPr>
          </a:p>
          <a:p>
            <a:pPr lvl="2">
              <a:spcBef>
                <a:spcPts val="600"/>
              </a:spcBef>
            </a:pPr>
            <a:r>
              <a:rPr lang="zh-TW" altLang="en-US" sz="2400" b="0" dirty="0" smtClean="0"/>
              <a:t>獲取軟體版本號：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>
                <a:solidFill>
                  <a:srgbClr val="002060"/>
                </a:solidFill>
              </a:rPr>
              <a:t>AT+VERSION</a:t>
            </a:r>
            <a:r>
              <a:rPr lang="en-US" altLang="zh-TW" sz="2400" dirty="0" smtClean="0">
                <a:solidFill>
                  <a:srgbClr val="002060"/>
                </a:solidFill>
              </a:rPr>
              <a:t>?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 </a:t>
            </a:r>
            <a:r>
              <a:rPr lang="en-US" altLang="zh-TW" sz="2400" dirty="0" smtClean="0">
                <a:solidFill>
                  <a:srgbClr val="002060"/>
                </a:solidFill>
              </a:rPr>
              <a:t>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smtClean="0">
                <a:solidFill>
                  <a:srgbClr val="0070C0"/>
                </a:solidFill>
              </a:rPr>
              <a:t>+VERSION</a:t>
            </a:r>
            <a:r>
              <a:rPr lang="zh-TW" altLang="en-US" sz="2400" dirty="0" smtClean="0">
                <a:solidFill>
                  <a:srgbClr val="0070C0"/>
                </a:solidFill>
              </a:rPr>
              <a:t>：</a:t>
            </a:r>
            <a:r>
              <a:rPr lang="en-US" altLang="zh-TW" sz="2400" dirty="0" smtClean="0">
                <a:solidFill>
                  <a:srgbClr val="0070C0"/>
                </a:solidFill>
              </a:rPr>
              <a:t>&lt;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Param</a:t>
            </a:r>
            <a:r>
              <a:rPr lang="en-US" altLang="zh-TW" sz="2400" dirty="0" smtClean="0">
                <a:solidFill>
                  <a:srgbClr val="0070C0"/>
                </a:solidFill>
              </a:rPr>
              <a:t>&gt;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>
                <a:solidFill>
                  <a:srgbClr val="0070C0"/>
                </a:solidFill>
              </a:rPr>
              <a:t>		OK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				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30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12567"/>
          </a:xfrm>
        </p:spPr>
        <p:txBody>
          <a:bodyPr/>
          <a:lstStyle/>
          <a:p>
            <a:pPr lvl="2">
              <a:spcBef>
                <a:spcPts val="600"/>
              </a:spcBef>
            </a:pPr>
            <a:r>
              <a:rPr lang="zh-TW" altLang="en-US" sz="2400" b="0" dirty="0" smtClean="0"/>
              <a:t>恢復預設狀態：</a:t>
            </a:r>
            <a:endParaRPr lang="zh-CN" altLang="en-US" sz="2400" b="0" dirty="0" smtClean="0"/>
          </a:p>
          <a:p>
            <a:pPr lvl="3">
              <a:spcBef>
                <a:spcPts val="600"/>
              </a:spcBef>
              <a:buNone/>
            </a:pPr>
            <a:r>
              <a:rPr lang="en-US" altLang="zh-TW" dirty="0" err="1" smtClean="0"/>
              <a:t>A</a:t>
            </a:r>
            <a:r>
              <a:rPr lang="en-US" altLang="zh-TW" dirty="0" err="1" smtClean="0">
                <a:solidFill>
                  <a:srgbClr val="002060"/>
                </a:solidFill>
              </a:rPr>
              <a:t>T+ORGL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2060"/>
                </a:solidFill>
                <a:sym typeface="Symbol"/>
              </a:rPr>
              <a:t></a:t>
            </a:r>
          </a:p>
          <a:p>
            <a:pPr lvl="3">
              <a:spcBef>
                <a:spcPts val="600"/>
              </a:spcBef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OK</a:t>
            </a:r>
            <a:r>
              <a:rPr lang="en-US" altLang="zh-TW" dirty="0" smtClean="0">
                <a:solidFill>
                  <a:srgbClr val="002060"/>
                </a:solidFill>
                <a:sym typeface="Symbol"/>
              </a:rPr>
              <a:t> </a:t>
            </a:r>
            <a:endParaRPr lang="zh-TW" altLang="en-US" dirty="0" smtClean="0"/>
          </a:p>
          <a:p>
            <a:pPr lvl="3">
              <a:spcBef>
                <a:spcPts val="600"/>
              </a:spcBef>
            </a:pPr>
            <a:r>
              <a:rPr lang="zh-TW" altLang="en-US" b="0" dirty="0" smtClean="0"/>
              <a:t>出廠預設狀態：</a:t>
            </a:r>
            <a:endParaRPr lang="zh-CN" altLang="en-US" b="0" dirty="0" smtClean="0"/>
          </a:p>
          <a:p>
            <a:pPr lvl="3">
              <a:spcBef>
                <a:spcPts val="600"/>
              </a:spcBef>
              <a:buNone/>
            </a:pPr>
            <a:r>
              <a:rPr lang="zh-TW" altLang="en-US" b="0" dirty="0" smtClean="0"/>
              <a:t>①設備類：</a:t>
            </a:r>
            <a:r>
              <a:rPr lang="en-US" altLang="zh-TW" b="0" dirty="0" smtClean="0"/>
              <a:t>0</a:t>
            </a:r>
          </a:p>
          <a:p>
            <a:pPr lvl="3">
              <a:spcBef>
                <a:spcPts val="600"/>
              </a:spcBef>
              <a:buNone/>
            </a:pPr>
            <a:r>
              <a:rPr lang="zh-TW" altLang="en-US" b="0" dirty="0" smtClean="0"/>
              <a:t>②查詢碼：</a:t>
            </a:r>
            <a:r>
              <a:rPr lang="en-US" altLang="zh-TW" b="0" dirty="0" err="1" smtClean="0"/>
              <a:t>0x009e8b33</a:t>
            </a:r>
            <a:endParaRPr lang="en-US" altLang="zh-TW" b="0" dirty="0" smtClean="0"/>
          </a:p>
          <a:p>
            <a:pPr lvl="3">
              <a:spcBef>
                <a:spcPts val="600"/>
              </a:spcBef>
              <a:buNone/>
            </a:pPr>
            <a:r>
              <a:rPr lang="zh-TW" altLang="en-US" b="0" dirty="0" smtClean="0"/>
              <a:t>③模組工作角色：</a:t>
            </a:r>
            <a:r>
              <a:rPr lang="en-US" altLang="zh-TW" b="0" dirty="0" smtClean="0"/>
              <a:t>Slave Mode</a:t>
            </a:r>
          </a:p>
          <a:p>
            <a:pPr lvl="3">
              <a:spcBef>
                <a:spcPts val="600"/>
              </a:spcBef>
              <a:buNone/>
            </a:pPr>
            <a:r>
              <a:rPr lang="zh-TW" altLang="en-US" b="0" dirty="0" smtClean="0"/>
              <a:t>④連接模式：指定專用藍牙設備連接模式</a:t>
            </a:r>
            <a:endParaRPr lang="zh-CN" altLang="en-US" b="0" dirty="0" smtClean="0"/>
          </a:p>
          <a:p>
            <a:pPr lvl="3">
              <a:spcBef>
                <a:spcPts val="600"/>
              </a:spcBef>
              <a:buNone/>
            </a:pPr>
            <a:r>
              <a:rPr lang="zh-TW" altLang="en-US" b="0" dirty="0" smtClean="0"/>
              <a:t>⑤串口參數：串列傳輸速率</a:t>
            </a:r>
            <a:r>
              <a:rPr lang="en-US" altLang="zh-TW" b="0" dirty="0" smtClean="0"/>
              <a:t>—</a:t>
            </a:r>
            <a:r>
              <a:rPr lang="en-US" altLang="zh-TW" b="0" dirty="0" err="1" smtClean="0"/>
              <a:t>38400bits</a:t>
            </a:r>
            <a:r>
              <a:rPr lang="en-US" altLang="zh-TW" b="0" dirty="0" smtClean="0"/>
              <a:t>/s;</a:t>
            </a:r>
            <a:br>
              <a:rPr lang="en-US" altLang="zh-TW" b="0" dirty="0" smtClean="0"/>
            </a:br>
            <a:r>
              <a:rPr lang="en-US" altLang="zh-TW" b="0" dirty="0" smtClean="0"/>
              <a:t>		</a:t>
            </a:r>
            <a:r>
              <a:rPr lang="zh-TW" altLang="en-US" b="0" dirty="0" smtClean="0"/>
              <a:t>      停止位：</a:t>
            </a:r>
            <a:r>
              <a:rPr lang="en-US" altLang="zh-TW" b="0" dirty="0" smtClean="0"/>
              <a:t>1</a:t>
            </a:r>
            <a:r>
              <a:rPr lang="zh-TW" altLang="en-US" b="0" dirty="0" smtClean="0"/>
              <a:t>位</a:t>
            </a:r>
            <a:r>
              <a:rPr lang="en-US" altLang="zh-TW" b="0" dirty="0" smtClean="0"/>
              <a:t>	</a:t>
            </a:r>
            <a:r>
              <a:rPr lang="zh-TW" altLang="en-US" b="0" dirty="0" smtClean="0"/>
              <a:t>校驗位：無</a:t>
            </a:r>
          </a:p>
          <a:p>
            <a:pPr lvl="3">
              <a:spcBef>
                <a:spcPts val="600"/>
              </a:spcBef>
              <a:buNone/>
            </a:pPr>
            <a:r>
              <a:rPr lang="zh-TW" altLang="en-US" b="0" dirty="0" smtClean="0"/>
              <a:t>⑥配對碼：</a:t>
            </a:r>
            <a:r>
              <a:rPr lang="en-US" altLang="zh-CN" b="0" dirty="0" smtClean="0"/>
              <a:t>1234</a:t>
            </a:r>
          </a:p>
          <a:p>
            <a:pPr lvl="3">
              <a:spcBef>
                <a:spcPts val="600"/>
              </a:spcBef>
              <a:buNone/>
            </a:pPr>
            <a:r>
              <a:rPr lang="zh-TW" altLang="en-US" b="0" dirty="0" smtClean="0"/>
              <a:t>⑦設備名稱：</a:t>
            </a:r>
            <a:r>
              <a:rPr lang="en-US" altLang="zh-TW" b="0" dirty="0" smtClean="0"/>
              <a:t>H-C-2010-06-01</a:t>
            </a:r>
            <a:endParaRPr lang="en-US" altLang="zh-TW" sz="6600" b="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31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12567"/>
          </a:xfrm>
        </p:spPr>
        <p:txBody>
          <a:bodyPr/>
          <a:lstStyle/>
          <a:p>
            <a:pPr lvl="2">
              <a:spcBef>
                <a:spcPts val="600"/>
              </a:spcBef>
            </a:pPr>
            <a:r>
              <a:rPr lang="zh-TW" altLang="en-US" sz="2400" b="0" dirty="0" smtClean="0"/>
              <a:t>獲取模組藍牙位址：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>
                <a:solidFill>
                  <a:srgbClr val="002060"/>
                </a:solidFill>
              </a:rPr>
              <a:t>AT+ADDR</a:t>
            </a:r>
            <a:r>
              <a:rPr lang="en-US" altLang="zh-TW" sz="2400" dirty="0" smtClean="0">
                <a:solidFill>
                  <a:srgbClr val="002060"/>
                </a:solidFill>
              </a:rPr>
              <a:t>?</a:t>
            </a: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 </a:t>
            </a:r>
            <a:endParaRPr lang="zh-TW" altLang="en-US" sz="2400" dirty="0" smtClean="0">
              <a:solidFill>
                <a:srgbClr val="002060"/>
              </a:solidFill>
            </a:endParaRP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smtClean="0">
                <a:solidFill>
                  <a:srgbClr val="002060"/>
                </a:solidFill>
              </a:rPr>
              <a:t>+</a:t>
            </a:r>
            <a:r>
              <a:rPr lang="en-US" altLang="zh-TW" sz="2400" dirty="0" err="1" smtClean="0">
                <a:solidFill>
                  <a:srgbClr val="002060"/>
                </a:solidFill>
              </a:rPr>
              <a:t>ADDR</a:t>
            </a:r>
            <a:r>
              <a:rPr lang="zh-TW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TW" sz="2400" dirty="0" smtClean="0">
                <a:solidFill>
                  <a:srgbClr val="002060"/>
                </a:solidFill>
              </a:rPr>
              <a:t>&lt;</a:t>
            </a:r>
            <a:r>
              <a:rPr lang="en-US" altLang="zh-TW" sz="2400" dirty="0" err="1" smtClean="0">
                <a:solidFill>
                  <a:srgbClr val="002060"/>
                </a:solidFill>
              </a:rPr>
              <a:t>Param</a:t>
            </a:r>
            <a:r>
              <a:rPr lang="en-US" altLang="zh-TW" sz="2400" dirty="0" smtClean="0">
                <a:solidFill>
                  <a:srgbClr val="002060"/>
                </a:solidFill>
              </a:rPr>
              <a:t>&gt;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</a:rPr>
              <a:t>		OK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			</a:t>
            </a:r>
            <a:r>
              <a:rPr lang="en-US" altLang="zh-TW" sz="2400" dirty="0" err="1" smtClean="0"/>
              <a:t>Param</a:t>
            </a:r>
            <a:r>
              <a:rPr lang="zh-TW" altLang="en-US" sz="2400" b="0" dirty="0" smtClean="0"/>
              <a:t>：模組藍牙位址</a:t>
            </a:r>
          </a:p>
          <a:p>
            <a:pPr lvl="3">
              <a:spcBef>
                <a:spcPts val="600"/>
              </a:spcBef>
            </a:pPr>
            <a:r>
              <a:rPr lang="zh-TW" altLang="en-US" b="0" dirty="0" smtClean="0"/>
              <a:t>藍牙位址表示方法：</a:t>
            </a:r>
            <a:r>
              <a:rPr lang="en-US" altLang="zh-TW" b="0" dirty="0" smtClean="0"/>
              <a:t/>
            </a:r>
            <a:br>
              <a:rPr lang="en-US" altLang="zh-TW" b="0" dirty="0" smtClean="0"/>
            </a:br>
            <a:r>
              <a:rPr lang="en-US" altLang="zh-TW" b="0" dirty="0" smtClean="0"/>
              <a:t>	</a:t>
            </a:r>
            <a:r>
              <a:rPr lang="en-US" altLang="zh-TW" dirty="0" smtClean="0"/>
              <a:t>NAP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UAP</a:t>
            </a:r>
            <a:r>
              <a:rPr lang="zh-TW" altLang="en-US" dirty="0" smtClean="0"/>
              <a:t>：</a:t>
            </a:r>
            <a:r>
              <a:rPr lang="en-US" altLang="zh-TW" dirty="0" smtClean="0"/>
              <a:t>LAP   (</a:t>
            </a:r>
            <a:r>
              <a:rPr lang="zh-TW" altLang="en-US" b="0" dirty="0" smtClean="0"/>
              <a:t>十六進位</a:t>
            </a:r>
            <a:r>
              <a:rPr lang="en-US" altLang="zh-TW" dirty="0" smtClean="0"/>
              <a:t>)</a:t>
            </a:r>
            <a:endParaRPr lang="zh-TW" altLang="en-US" sz="1600" dirty="0" smtClean="0"/>
          </a:p>
          <a:p>
            <a:pPr lvl="3">
              <a:spcBef>
                <a:spcPts val="600"/>
              </a:spcBef>
            </a:pPr>
            <a:r>
              <a:rPr lang="zh-TW" altLang="en-US" b="0" dirty="0" smtClean="0"/>
              <a:t>舉例說明：</a:t>
            </a:r>
          </a:p>
          <a:p>
            <a:pPr lvl="4">
              <a:spcBef>
                <a:spcPts val="600"/>
              </a:spcBef>
            </a:pPr>
            <a:r>
              <a:rPr lang="zh-TW" altLang="en-US" b="0" dirty="0" smtClean="0"/>
              <a:t>藍牙模組設備位址為：</a:t>
            </a:r>
            <a:r>
              <a:rPr lang="en-US" altLang="zh-TW" b="0" dirty="0" smtClean="0"/>
              <a:t>12</a:t>
            </a:r>
            <a:r>
              <a:rPr lang="zh-TW" altLang="en-US" b="0" dirty="0" smtClean="0"/>
              <a:t>：</a:t>
            </a:r>
            <a:r>
              <a:rPr lang="en-US" altLang="zh-TW" b="0" dirty="0" smtClean="0"/>
              <a:t>34</a:t>
            </a:r>
            <a:r>
              <a:rPr lang="zh-TW" altLang="en-US" b="0" dirty="0" smtClean="0"/>
              <a:t>：</a:t>
            </a:r>
            <a:r>
              <a:rPr lang="en-US" altLang="zh-TW" b="0" dirty="0" smtClean="0"/>
              <a:t>56</a:t>
            </a:r>
            <a:r>
              <a:rPr lang="zh-TW" altLang="en-US" b="0" dirty="0" smtClean="0"/>
              <a:t>：</a:t>
            </a:r>
            <a:r>
              <a:rPr lang="en-US" altLang="zh-TW" b="0" dirty="0" err="1" smtClean="0"/>
              <a:t>ab:cd:ef</a:t>
            </a:r>
            <a:endParaRPr lang="en-US" altLang="zh-TW" b="0" dirty="0" smtClean="0"/>
          </a:p>
          <a:p>
            <a:pPr lvl="4">
              <a:spcBef>
                <a:spcPts val="600"/>
              </a:spcBef>
            </a:pPr>
            <a:r>
              <a:rPr lang="en-US" altLang="zh-TW" dirty="0" err="1" smtClean="0"/>
              <a:t>at+addr</a:t>
            </a:r>
            <a:r>
              <a:rPr lang="en-US" altLang="zh-TW" dirty="0" smtClean="0"/>
              <a:t>?</a:t>
            </a:r>
            <a:r>
              <a:rPr lang="en-US" altLang="zh-TW" dirty="0" smtClean="0">
                <a:solidFill>
                  <a:srgbClr val="002060"/>
                </a:solidFill>
                <a:sym typeface="Symbol"/>
              </a:rPr>
              <a:t> </a:t>
            </a:r>
            <a:r>
              <a:rPr lang="en-US" altLang="zh-TW" dirty="0" smtClean="0">
                <a:sym typeface="Symbol"/>
              </a:rPr>
              <a:t></a:t>
            </a:r>
            <a:br>
              <a:rPr lang="en-US" altLang="zh-TW" dirty="0" smtClean="0">
                <a:sym typeface="Symbol"/>
              </a:rPr>
            </a:br>
            <a:r>
              <a:rPr lang="en-US" altLang="zh-TW" dirty="0" smtClean="0"/>
              <a:t>+</a:t>
            </a:r>
            <a:r>
              <a:rPr lang="en-US" altLang="zh-TW" dirty="0" err="1" smtClean="0"/>
              <a:t>ADDR:1234:56:abcdef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OK</a:t>
            </a:r>
            <a:endParaRPr lang="zh-CN" altLang="en-US" b="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32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12567"/>
          </a:xfrm>
        </p:spPr>
        <p:txBody>
          <a:bodyPr/>
          <a:lstStyle/>
          <a:p>
            <a:pPr lvl="2">
              <a:spcBef>
                <a:spcPts val="600"/>
              </a:spcBef>
            </a:pPr>
            <a:r>
              <a:rPr lang="zh-TW" altLang="en-US" sz="2400" b="0" dirty="0" smtClean="0"/>
              <a:t>設置</a:t>
            </a:r>
            <a:r>
              <a:rPr lang="en-US" altLang="zh-TW" sz="2400" b="0" dirty="0" smtClean="0"/>
              <a:t>/</a:t>
            </a:r>
            <a:r>
              <a:rPr lang="zh-TW" altLang="en-US" sz="2400" b="0" dirty="0" smtClean="0"/>
              <a:t>查詢設備名稱：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AT+NAME</a:t>
            </a:r>
            <a:r>
              <a:rPr lang="en-US" altLang="zh-TW" sz="2400" dirty="0" smtClean="0"/>
              <a:t>=&lt;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&gt; 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OK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AT+NAME</a:t>
            </a:r>
            <a:r>
              <a:rPr lang="en-US" altLang="zh-TW" sz="2400" dirty="0" smtClean="0"/>
              <a:t>?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</a:t>
            </a:r>
            <a:endParaRPr lang="zh-TW" altLang="en-US" sz="240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smtClean="0"/>
              <a:t>+NAME:&lt;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&gt;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</a:t>
            </a:r>
            <a:endParaRPr lang="en-US" altLang="zh-TW" sz="240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smtClean="0"/>
              <a:t>OK</a:t>
            </a:r>
            <a:r>
              <a:rPr lang="en-US" altLang="zh-TW" sz="2400" b="0" dirty="0" smtClean="0"/>
              <a:t>			——</a:t>
            </a:r>
            <a:r>
              <a:rPr lang="zh-TW" altLang="en-US" sz="2400" b="0" dirty="0" smtClean="0"/>
              <a:t>成功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AT+NAME</a:t>
            </a:r>
            <a:r>
              <a:rPr lang="en-US" altLang="zh-TW" sz="2400" dirty="0" smtClean="0"/>
              <a:t>?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FAIL</a:t>
            </a:r>
            <a:r>
              <a:rPr lang="en-US" altLang="zh-TW" sz="2400" b="0" dirty="0" smtClean="0"/>
              <a:t>			——</a:t>
            </a:r>
            <a:r>
              <a:rPr lang="zh-TW" altLang="en-US" sz="2400" b="0" dirty="0" smtClean="0"/>
              <a:t>失敗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			</a:t>
            </a:r>
            <a:r>
              <a:rPr lang="en-US" altLang="zh-TW" sz="2400" dirty="0" smtClean="0"/>
              <a:t>      </a:t>
            </a:r>
            <a:r>
              <a:rPr lang="en-US" altLang="zh-TW" sz="2400" dirty="0" err="1" smtClean="0"/>
              <a:t>Param</a:t>
            </a:r>
            <a:r>
              <a:rPr lang="zh-TW" altLang="en-US" sz="2400" b="0" dirty="0" smtClean="0"/>
              <a:t>：藍牙設備名稱</a:t>
            </a:r>
            <a:r>
              <a:rPr lang="en-US" altLang="zh-TW" sz="2400" b="0" dirty="0" smtClean="0"/>
              <a:t>				      </a:t>
            </a:r>
            <a:r>
              <a:rPr lang="zh-TW" altLang="en-US" sz="2400" b="0" dirty="0" smtClean="0"/>
              <a:t>預設名稱：</a:t>
            </a:r>
            <a:r>
              <a:rPr lang="en-US" altLang="zh-TW" sz="2400" b="0" dirty="0" smtClean="0"/>
              <a:t>HC-05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33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12567"/>
          </a:xfrm>
        </p:spPr>
        <p:txBody>
          <a:bodyPr/>
          <a:lstStyle/>
          <a:p>
            <a:pPr lvl="3">
              <a:spcBef>
                <a:spcPts val="600"/>
              </a:spcBef>
            </a:pPr>
            <a:r>
              <a:rPr lang="zh-TW" altLang="en-US" sz="2200" b="0" dirty="0" smtClean="0"/>
              <a:t>例如：</a:t>
            </a:r>
          </a:p>
          <a:p>
            <a:pPr lvl="3">
              <a:spcBef>
                <a:spcPts val="600"/>
              </a:spcBef>
            </a:pPr>
            <a:r>
              <a:rPr lang="en-US" altLang="zh-TW" sz="2200" dirty="0" err="1" smtClean="0"/>
              <a:t>AT+NAME</a:t>
            </a:r>
            <a:r>
              <a:rPr lang="en-US" altLang="zh-TW" sz="2200" dirty="0" smtClean="0"/>
              <a:t>=HC-05</a:t>
            </a:r>
            <a:r>
              <a:rPr lang="en-US" altLang="zh-TW" sz="2200" dirty="0" smtClean="0">
                <a:solidFill>
                  <a:srgbClr val="002060"/>
                </a:solidFill>
                <a:sym typeface="Symbol"/>
              </a:rPr>
              <a:t></a:t>
            </a:r>
            <a:r>
              <a:rPr lang="zh-TW" altLang="en-US" sz="2200" dirty="0" smtClean="0">
                <a:solidFill>
                  <a:srgbClr val="002060"/>
                </a:solidFill>
                <a:sym typeface="Symbol"/>
              </a:rPr>
              <a:t>   </a:t>
            </a:r>
            <a:r>
              <a:rPr lang="en-US" altLang="zh-TW" sz="2200" dirty="0" smtClean="0">
                <a:solidFill>
                  <a:srgbClr val="002060"/>
                </a:solidFill>
                <a:sym typeface="Symbol"/>
              </a:rPr>
              <a:t>	</a:t>
            </a:r>
            <a:r>
              <a:rPr lang="zh-TW" altLang="en-US" sz="2200" dirty="0" smtClean="0">
                <a:solidFill>
                  <a:srgbClr val="002060"/>
                </a:solidFill>
                <a:sym typeface="Symbol"/>
              </a:rPr>
              <a:t>    </a:t>
            </a:r>
            <a:r>
              <a:rPr lang="en-US" altLang="zh-TW" sz="2200" b="0" dirty="0" smtClean="0"/>
              <a:t>—</a:t>
            </a:r>
            <a:r>
              <a:rPr lang="zh-TW" altLang="en-US" sz="2200" b="0" dirty="0" smtClean="0"/>
              <a:t> 設置模組名為：</a:t>
            </a:r>
            <a:r>
              <a:rPr lang="en-US" altLang="zh-TW" sz="2200" b="0" dirty="0" smtClean="0"/>
              <a:t>HC-05</a:t>
            </a:r>
          </a:p>
          <a:p>
            <a:pPr lvl="3">
              <a:spcBef>
                <a:spcPts val="600"/>
              </a:spcBef>
            </a:pPr>
            <a:r>
              <a:rPr lang="en-US" altLang="zh-TW" sz="2200" dirty="0" smtClean="0"/>
              <a:t>OK</a:t>
            </a:r>
          </a:p>
          <a:p>
            <a:pPr lvl="3">
              <a:spcBef>
                <a:spcPts val="600"/>
              </a:spcBef>
            </a:pPr>
            <a:r>
              <a:rPr lang="en-US" altLang="zh-TW" sz="2200" dirty="0" err="1" smtClean="0"/>
              <a:t>AT+NAME</a:t>
            </a:r>
            <a:r>
              <a:rPr lang="en-US" altLang="zh-TW" sz="2200" dirty="0" smtClean="0"/>
              <a:t>=“HC-05”</a:t>
            </a:r>
            <a:r>
              <a:rPr lang="en-US" altLang="zh-TW" sz="2200" dirty="0" smtClean="0">
                <a:solidFill>
                  <a:srgbClr val="002060"/>
                </a:solidFill>
                <a:sym typeface="Symbol"/>
              </a:rPr>
              <a:t> </a:t>
            </a:r>
            <a:r>
              <a:rPr lang="zh-TW" altLang="en-US" sz="2200" dirty="0" smtClean="0">
                <a:solidFill>
                  <a:srgbClr val="002060"/>
                </a:solidFill>
                <a:sym typeface="Symbol"/>
              </a:rPr>
              <a:t> </a:t>
            </a:r>
            <a:r>
              <a:rPr lang="en-US" altLang="zh-TW" sz="2200" b="0" dirty="0" smtClean="0"/>
              <a:t> </a:t>
            </a:r>
            <a:r>
              <a:rPr lang="zh-TW" altLang="en-US" sz="2200" b="0" dirty="0" smtClean="0"/>
              <a:t>    </a:t>
            </a:r>
            <a:r>
              <a:rPr lang="en-US" altLang="zh-TW" sz="2200" b="0" dirty="0" smtClean="0"/>
              <a:t>—</a:t>
            </a:r>
            <a:r>
              <a:rPr lang="zh-TW" altLang="en-US" sz="2200" b="0" dirty="0" smtClean="0"/>
              <a:t> 設置模組名為：</a:t>
            </a:r>
            <a:r>
              <a:rPr lang="en-US" altLang="zh-TW" sz="2200" b="0" dirty="0" smtClean="0"/>
              <a:t>HC-05</a:t>
            </a:r>
          </a:p>
          <a:p>
            <a:pPr lvl="3">
              <a:spcBef>
                <a:spcPts val="600"/>
              </a:spcBef>
            </a:pPr>
            <a:r>
              <a:rPr lang="en-US" altLang="zh-TW" sz="2200" dirty="0" smtClean="0"/>
              <a:t>OK</a:t>
            </a:r>
          </a:p>
          <a:p>
            <a:pPr lvl="3">
              <a:spcBef>
                <a:spcPts val="600"/>
              </a:spcBef>
            </a:pPr>
            <a:r>
              <a:rPr lang="en-US" altLang="zh-TW" sz="2200" dirty="0" err="1" smtClean="0"/>
              <a:t>at+name</a:t>
            </a:r>
            <a:r>
              <a:rPr lang="en-US" altLang="zh-TW" sz="2200" dirty="0" smtClean="0"/>
              <a:t>=</a:t>
            </a:r>
            <a:r>
              <a:rPr lang="en-US" altLang="zh-TW" sz="2200" dirty="0" err="1" smtClean="0"/>
              <a:t>Beijin</a:t>
            </a:r>
            <a:r>
              <a:rPr lang="en-US" altLang="zh-TW" sz="2200" dirty="0" smtClean="0">
                <a:solidFill>
                  <a:srgbClr val="002060"/>
                </a:solidFill>
                <a:sym typeface="Symbol"/>
              </a:rPr>
              <a:t></a:t>
            </a:r>
            <a:r>
              <a:rPr lang="en-US" altLang="zh-TW" sz="2200" b="0" dirty="0" smtClean="0"/>
              <a:t> 	</a:t>
            </a:r>
            <a:r>
              <a:rPr lang="zh-TW" altLang="en-US" sz="2200" b="0" dirty="0" smtClean="0"/>
              <a:t>    </a:t>
            </a:r>
            <a:r>
              <a:rPr lang="en-US" altLang="zh-TW" sz="2200" b="0" dirty="0" smtClean="0"/>
              <a:t>—</a:t>
            </a:r>
            <a:r>
              <a:rPr lang="zh-TW" altLang="en-US" sz="2200" b="0" dirty="0" smtClean="0"/>
              <a:t> 設置模組名為：</a:t>
            </a:r>
            <a:r>
              <a:rPr lang="en-US" altLang="zh-TW" sz="2200" b="0" dirty="0" err="1" smtClean="0"/>
              <a:t>Beijin</a:t>
            </a:r>
            <a:endParaRPr lang="en-US" altLang="zh-TW" sz="2200" b="0" dirty="0" smtClean="0"/>
          </a:p>
          <a:p>
            <a:pPr lvl="3">
              <a:spcBef>
                <a:spcPts val="600"/>
              </a:spcBef>
            </a:pPr>
            <a:r>
              <a:rPr lang="en-US" altLang="zh-TW" sz="2200" dirty="0" smtClean="0"/>
              <a:t>OK</a:t>
            </a:r>
          </a:p>
          <a:p>
            <a:pPr lvl="3">
              <a:spcBef>
                <a:spcPts val="600"/>
              </a:spcBef>
            </a:pPr>
            <a:r>
              <a:rPr lang="en-US" altLang="zh-TW" sz="2200" b="0" dirty="0" err="1" smtClean="0"/>
              <a:t>at+name</a:t>
            </a:r>
            <a:r>
              <a:rPr lang="en-US" altLang="zh-TW" sz="2200" b="0" dirty="0" smtClean="0"/>
              <a:t>=“</a:t>
            </a:r>
            <a:r>
              <a:rPr lang="en-US" altLang="zh-TW" sz="2200" b="0" dirty="0" err="1" smtClean="0"/>
              <a:t>Beijin</a:t>
            </a:r>
            <a:r>
              <a:rPr lang="en-US" altLang="zh-TW" sz="2200" b="0" dirty="0" smtClean="0"/>
              <a:t>”</a:t>
            </a:r>
            <a:r>
              <a:rPr lang="en-US" altLang="zh-TW" sz="2200" dirty="0" smtClean="0">
                <a:solidFill>
                  <a:srgbClr val="002060"/>
                </a:solidFill>
                <a:sym typeface="Symbol"/>
              </a:rPr>
              <a:t> </a:t>
            </a:r>
            <a:r>
              <a:rPr lang="en-US" altLang="zh-TW" sz="2200" b="0" dirty="0" smtClean="0"/>
              <a:t> 	</a:t>
            </a:r>
            <a:r>
              <a:rPr lang="zh-TW" altLang="en-US" sz="2200" b="0" dirty="0" smtClean="0"/>
              <a:t>    </a:t>
            </a:r>
            <a:r>
              <a:rPr lang="en-US" altLang="zh-TW" sz="2200" b="0" dirty="0" smtClean="0"/>
              <a:t>—</a:t>
            </a:r>
            <a:r>
              <a:rPr lang="zh-TW" altLang="en-US" sz="2200" b="0" dirty="0" smtClean="0"/>
              <a:t> 設置模組名為：</a:t>
            </a:r>
            <a:r>
              <a:rPr lang="en-US" altLang="zh-TW" sz="2200" b="0" dirty="0" err="1" smtClean="0"/>
              <a:t>Beijin</a:t>
            </a:r>
            <a:endParaRPr lang="en-US" altLang="zh-TW" sz="2200" b="0" dirty="0" smtClean="0"/>
          </a:p>
          <a:p>
            <a:pPr lvl="3">
              <a:spcBef>
                <a:spcPts val="600"/>
              </a:spcBef>
            </a:pPr>
            <a:r>
              <a:rPr lang="en-US" altLang="zh-TW" sz="2200" dirty="0" smtClean="0"/>
              <a:t>OK</a:t>
            </a:r>
          </a:p>
          <a:p>
            <a:pPr lvl="3">
              <a:spcBef>
                <a:spcPts val="600"/>
              </a:spcBef>
            </a:pPr>
            <a:r>
              <a:rPr lang="en-US" altLang="zh-TW" sz="2200" dirty="0" err="1" smtClean="0"/>
              <a:t>at+name</a:t>
            </a:r>
            <a:r>
              <a:rPr lang="en-US" altLang="zh-TW" sz="2200" dirty="0" smtClean="0"/>
              <a:t>?</a:t>
            </a:r>
            <a:r>
              <a:rPr lang="en-US" altLang="zh-TW" sz="2200" dirty="0" smtClean="0">
                <a:solidFill>
                  <a:srgbClr val="002060"/>
                </a:solidFill>
                <a:sym typeface="Symbol"/>
              </a:rPr>
              <a:t></a:t>
            </a:r>
            <a:r>
              <a:rPr lang="en-US" altLang="zh-TW" sz="2200" b="0" dirty="0" smtClean="0"/>
              <a:t> </a:t>
            </a:r>
          </a:p>
          <a:p>
            <a:pPr lvl="3">
              <a:spcBef>
                <a:spcPts val="600"/>
              </a:spcBef>
            </a:pPr>
            <a:r>
              <a:rPr lang="en-US" altLang="zh-TW" sz="2200" dirty="0" smtClean="0"/>
              <a:t>+NAME: </a:t>
            </a:r>
            <a:r>
              <a:rPr lang="en-US" altLang="zh-TW" sz="2200" dirty="0" err="1" smtClean="0"/>
              <a:t>Beijin</a:t>
            </a:r>
            <a:endParaRPr lang="en-US" altLang="zh-TW" sz="2200" dirty="0" smtClean="0"/>
          </a:p>
          <a:p>
            <a:pPr lvl="3">
              <a:spcBef>
                <a:spcPts val="600"/>
              </a:spcBef>
            </a:pPr>
            <a:r>
              <a:rPr lang="en-US" altLang="zh-TW" sz="2200" dirty="0" smtClean="0"/>
              <a:t>OK</a:t>
            </a:r>
            <a:endParaRPr lang="zh-TW" altLang="en-US" sz="2200" dirty="0" smtClean="0">
              <a:solidFill>
                <a:srgbClr val="002060"/>
              </a:solidFill>
            </a:endParaRPr>
          </a:p>
          <a:p>
            <a:pPr lvl="2">
              <a:spcBef>
                <a:spcPts val="600"/>
              </a:spcBef>
              <a:buNone/>
            </a:pPr>
            <a:r>
              <a:rPr lang="en-US" altLang="zh-TW" sz="2200" b="0" dirty="0" smtClean="0"/>
              <a:t>		</a:t>
            </a:r>
            <a:endParaRPr lang="zh-CN" altLang="en-US" sz="2200" b="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34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12567"/>
          </a:xfrm>
        </p:spPr>
        <p:txBody>
          <a:bodyPr/>
          <a:lstStyle/>
          <a:p>
            <a:pPr lvl="2">
              <a:spcBef>
                <a:spcPts val="600"/>
              </a:spcBef>
            </a:pPr>
            <a:r>
              <a:rPr lang="zh-TW" altLang="en-US" sz="2400" b="0" dirty="0" smtClean="0"/>
              <a:t>獲取遠端藍牙設備名稱：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AT+RNAME</a:t>
            </a:r>
            <a:r>
              <a:rPr lang="en-US" altLang="zh-TW" sz="2400" dirty="0" smtClean="0"/>
              <a:t>?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Param1</a:t>
            </a:r>
            <a:r>
              <a:rPr lang="en-US" altLang="zh-TW" sz="2400" dirty="0" smtClean="0"/>
              <a:t>&gt; 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+NAME:&lt;</a:t>
            </a:r>
            <a:r>
              <a:rPr lang="en-US" altLang="zh-TW" sz="2400" dirty="0" err="1" smtClean="0"/>
              <a:t>Param2</a:t>
            </a:r>
            <a:r>
              <a:rPr lang="en-US" altLang="zh-TW" sz="2400" dirty="0" smtClean="0"/>
              <a:t>&gt;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</a:t>
            </a:r>
            <a:endParaRPr lang="en-US" altLang="zh-TW" sz="240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smtClean="0"/>
              <a:t>OK</a:t>
            </a:r>
            <a:r>
              <a:rPr lang="en-US" altLang="zh-TW" sz="2400" b="0" dirty="0" smtClean="0"/>
              <a:t>				——</a:t>
            </a:r>
            <a:r>
              <a:rPr lang="zh-TW" altLang="en-US" sz="2400" b="0" dirty="0" smtClean="0"/>
              <a:t>成功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AT+RNAME</a:t>
            </a:r>
            <a:r>
              <a:rPr lang="en-US" altLang="zh-TW" sz="2400" dirty="0" smtClean="0"/>
              <a:t>?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Param1</a:t>
            </a:r>
            <a:r>
              <a:rPr lang="en-US" altLang="zh-TW" sz="2400" dirty="0" smtClean="0"/>
              <a:t>&gt; 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FAIL</a:t>
            </a:r>
            <a:r>
              <a:rPr lang="en-US" altLang="zh-TW" sz="2400" b="0" dirty="0" smtClean="0"/>
              <a:t>				——</a:t>
            </a:r>
            <a:r>
              <a:rPr lang="zh-TW" altLang="en-US" sz="2400" b="0" dirty="0" smtClean="0"/>
              <a:t>失敗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		</a:t>
            </a:r>
            <a:r>
              <a:rPr lang="zh-TW" altLang="en-US" sz="2400" b="0" dirty="0" smtClean="0"/>
              <a:t>        </a:t>
            </a:r>
            <a:r>
              <a:rPr lang="en-US" altLang="zh-TW" sz="2400" dirty="0" err="1" smtClean="0"/>
              <a:t>Param1</a:t>
            </a:r>
            <a:r>
              <a:rPr lang="zh-TW" altLang="en-US" sz="2400" b="0" dirty="0" smtClean="0"/>
              <a:t>：遠端藍牙設備地址</a:t>
            </a:r>
            <a:r>
              <a:rPr lang="en-US" altLang="zh-TW" sz="2400" b="0" dirty="0" smtClean="0"/>
              <a:t>			</a:t>
            </a:r>
            <a:r>
              <a:rPr lang="zh-TW" altLang="en-US" sz="2400" b="0" dirty="0" smtClean="0"/>
              <a:t>        </a:t>
            </a:r>
            <a:r>
              <a:rPr lang="en-US" altLang="zh-TW" sz="2400" dirty="0" err="1" smtClean="0"/>
              <a:t>Param2</a:t>
            </a:r>
            <a:r>
              <a:rPr lang="zh-TW" altLang="en-US" sz="2400" b="0" dirty="0" smtClean="0"/>
              <a:t>：遠端藍牙設備地址</a:t>
            </a:r>
            <a:endParaRPr lang="en-US" altLang="zh-TW" sz="2400" b="0" dirty="0" smtClean="0"/>
          </a:p>
          <a:p>
            <a:pPr lvl="2">
              <a:spcBef>
                <a:spcPts val="600"/>
              </a:spcBef>
            </a:pPr>
            <a:r>
              <a:rPr lang="zh-TW" altLang="en-US" sz="2400" b="0" dirty="0" smtClean="0"/>
              <a:t>範例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err="1" smtClean="0"/>
              <a:t>at+rname</a:t>
            </a:r>
            <a:r>
              <a:rPr lang="en-US" altLang="zh-TW" sz="2400" dirty="0" smtClean="0"/>
              <a:t>? 0002, 72, </a:t>
            </a:r>
            <a:r>
              <a:rPr lang="en-US" altLang="zh-TW" sz="2400" dirty="0" err="1" smtClean="0"/>
              <a:t>od2224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+</a:t>
            </a:r>
            <a:r>
              <a:rPr lang="en-US" altLang="zh-TW" sz="2400" dirty="0" err="1" smtClean="0"/>
              <a:t>RNAME:Bluetooth</a:t>
            </a:r>
            <a:endParaRPr lang="en-US" altLang="zh-TW" sz="240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OK</a:t>
            </a:r>
            <a:endParaRPr lang="en-US" altLang="zh-TW" sz="6600" b="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35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12567"/>
          </a:xfrm>
        </p:spPr>
        <p:txBody>
          <a:bodyPr/>
          <a:lstStyle/>
          <a:p>
            <a:pPr lvl="2">
              <a:spcBef>
                <a:spcPts val="600"/>
              </a:spcBef>
            </a:pPr>
            <a:r>
              <a:rPr lang="zh-CN" altLang="en-US" sz="2400" b="0" dirty="0" smtClean="0"/>
              <a:t>設置</a:t>
            </a:r>
            <a:r>
              <a:rPr lang="en-US" altLang="zh-CN" sz="2400" b="0" dirty="0" smtClean="0"/>
              <a:t>/</a:t>
            </a:r>
            <a:r>
              <a:rPr lang="zh-CN" altLang="en-US" sz="2400" b="0" dirty="0" smtClean="0"/>
              <a:t>查詢</a:t>
            </a:r>
            <a:r>
              <a:rPr lang="en-US" altLang="zh-CN" sz="2400" b="0" dirty="0" smtClean="0"/>
              <a:t>—</a:t>
            </a:r>
            <a:r>
              <a:rPr lang="zh-CN" altLang="en-US" sz="2400" b="0" dirty="0" smtClean="0"/>
              <a:t>模組角色</a:t>
            </a:r>
            <a:r>
              <a:rPr lang="zh-TW" altLang="en-US" sz="2400" b="0" dirty="0" smtClean="0"/>
              <a:t>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AT+ROLE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&gt; 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OK</a:t>
            </a:r>
            <a:endParaRPr lang="zh-TW" altLang="en-US" sz="2400" b="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AT+ROLE</a:t>
            </a:r>
            <a:r>
              <a:rPr lang="en-US" altLang="zh-TW" sz="2400" dirty="0" smtClean="0"/>
              <a:t>?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+ ROLE:&lt;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&gt;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OK</a:t>
            </a:r>
            <a:endParaRPr lang="zh-TW" altLang="en-US" sz="2400" b="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	     </a:t>
            </a:r>
            <a:r>
              <a:rPr lang="en-US" altLang="zh-TW" sz="2400" dirty="0" err="1" smtClean="0"/>
              <a:t>Param</a:t>
            </a:r>
            <a:r>
              <a:rPr lang="zh-TW" altLang="en-US" sz="2400" b="0" dirty="0" smtClean="0"/>
              <a:t>：參數值如下</a:t>
            </a:r>
            <a:endParaRPr lang="en-US" altLang="zh-TW" sz="6600" b="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  				</a:t>
            </a:r>
            <a:r>
              <a:rPr lang="en-US" altLang="zh-TW" sz="2400" dirty="0" smtClean="0"/>
              <a:t>0 — </a:t>
            </a:r>
            <a:r>
              <a:rPr lang="zh-TW" altLang="en-US" sz="2400" b="0" dirty="0" smtClean="0"/>
              <a:t>從角色 </a:t>
            </a:r>
            <a:r>
              <a:rPr lang="en-US" altLang="zh-TW" sz="2400" dirty="0" smtClean="0"/>
              <a:t>(Slave)</a:t>
            </a:r>
            <a:endParaRPr lang="zh-TW" altLang="en-US" sz="240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		</a:t>
            </a:r>
            <a:r>
              <a:rPr lang="en-US" altLang="zh-TW" sz="2400" dirty="0" smtClean="0"/>
              <a:t>1 — </a:t>
            </a:r>
            <a:r>
              <a:rPr lang="zh-TW" altLang="en-US" sz="2400" b="0" dirty="0" smtClean="0"/>
              <a:t>主角色 </a:t>
            </a:r>
            <a:r>
              <a:rPr lang="en-US" altLang="zh-TW" sz="2400" dirty="0" smtClean="0"/>
              <a:t>(Master)</a:t>
            </a:r>
            <a:endParaRPr lang="zh-TW" altLang="en-US" sz="240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		</a:t>
            </a:r>
            <a:r>
              <a:rPr lang="en-US" altLang="zh-TW" sz="2400" dirty="0" smtClean="0"/>
              <a:t>2 — </a:t>
            </a:r>
            <a:r>
              <a:rPr lang="zh-TW" altLang="en-US" sz="2400" b="0" dirty="0" smtClean="0"/>
              <a:t>回環角色 </a:t>
            </a:r>
            <a:r>
              <a:rPr lang="en-US" altLang="zh-TW" sz="2400" dirty="0" smtClean="0"/>
              <a:t>(Slave-Loop)</a:t>
            </a:r>
            <a:endParaRPr lang="zh-TW" altLang="en-US" sz="240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		</a:t>
            </a:r>
            <a:r>
              <a:rPr lang="zh-TW" altLang="en-US" sz="2400" b="0" dirty="0" smtClean="0"/>
              <a:t>預設值：</a:t>
            </a:r>
            <a:r>
              <a:rPr lang="en-US" altLang="zh-TW" sz="2400" b="0" dirty="0" smtClean="0"/>
              <a:t>0</a:t>
            </a:r>
            <a:endParaRPr lang="en-US" altLang="zh-TW" sz="900" b="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36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12567"/>
          </a:xfrm>
        </p:spPr>
        <p:txBody>
          <a:bodyPr/>
          <a:lstStyle/>
          <a:p>
            <a:pPr lvl="2">
              <a:spcBef>
                <a:spcPts val="600"/>
              </a:spcBef>
              <a:buNone/>
            </a:pPr>
            <a:r>
              <a:rPr lang="zh-TW" altLang="en-US" sz="2400" b="0" dirty="0" smtClean="0"/>
              <a:t>模組角色說明：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CN" sz="2400" b="0" dirty="0" smtClean="0"/>
              <a:t>	</a:t>
            </a:r>
            <a:r>
              <a:rPr lang="en-US" altLang="zh-CN" sz="2400" dirty="0" smtClean="0"/>
              <a:t>Slave</a:t>
            </a:r>
            <a:r>
              <a:rPr lang="zh-TW" altLang="en-US" sz="2400" dirty="0" smtClean="0"/>
              <a:t> </a:t>
            </a:r>
            <a:r>
              <a:rPr lang="en-US" altLang="zh-CN" sz="2400" dirty="0" smtClean="0"/>
              <a:t>(</a:t>
            </a:r>
            <a:r>
              <a:rPr lang="zh-CN" altLang="en-US" sz="2400" b="0" dirty="0" smtClean="0"/>
              <a:t>從角色</a:t>
            </a:r>
            <a:r>
              <a:rPr lang="en-US" altLang="zh-CN" sz="2400" dirty="0" smtClean="0"/>
              <a:t>)</a:t>
            </a:r>
            <a:r>
              <a:rPr lang="zh-TW" altLang="en-US" sz="2400" dirty="0" smtClean="0"/>
              <a:t>  </a:t>
            </a:r>
            <a:r>
              <a:rPr lang="en-US" altLang="zh-CN" sz="2400" b="0" dirty="0" smtClean="0"/>
              <a:t>——</a:t>
            </a:r>
            <a:r>
              <a:rPr lang="zh-TW" altLang="en-US" sz="2400" b="0" dirty="0" smtClean="0"/>
              <a:t>  </a:t>
            </a:r>
            <a:r>
              <a:rPr lang="zh-CN" altLang="en-US" sz="2400" b="0" dirty="0" smtClean="0"/>
              <a:t>被動連接；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CN" sz="2400" b="0" dirty="0" smtClean="0"/>
              <a:t>	</a:t>
            </a:r>
            <a:r>
              <a:rPr lang="en-US" altLang="zh-CN" sz="2400" dirty="0" smtClean="0"/>
              <a:t>Slave-Loop</a:t>
            </a:r>
            <a:r>
              <a:rPr lang="zh-TW" altLang="en-US" sz="2400" dirty="0" smtClean="0"/>
              <a:t> </a:t>
            </a:r>
            <a:r>
              <a:rPr lang="en-US" altLang="zh-CN" sz="2400" dirty="0" smtClean="0"/>
              <a:t>(</a:t>
            </a:r>
            <a:r>
              <a:rPr lang="zh-CN" altLang="en-US" sz="2400" b="0" dirty="0" smtClean="0"/>
              <a:t>回環角色</a:t>
            </a:r>
            <a:r>
              <a:rPr lang="en-US" altLang="zh-CN" sz="2400" dirty="0" smtClean="0"/>
              <a:t>)</a:t>
            </a:r>
            <a:r>
              <a:rPr lang="zh-TW" altLang="en-US" sz="2400" dirty="0" smtClean="0"/>
              <a:t>  </a:t>
            </a:r>
            <a:r>
              <a:rPr lang="en-US" altLang="zh-CN" sz="2400" b="0" dirty="0" smtClean="0"/>
              <a:t>——</a:t>
            </a:r>
            <a:r>
              <a:rPr lang="zh-TW" altLang="en-US" sz="2400" b="0" dirty="0" smtClean="0"/>
              <a:t>  被動連接</a:t>
            </a:r>
            <a:r>
              <a:rPr lang="en-US" altLang="zh-TW" sz="2400" b="0" dirty="0" smtClean="0"/>
              <a:t/>
            </a:r>
            <a:br>
              <a:rPr lang="en-US" altLang="zh-TW" sz="2400" b="0" dirty="0" smtClean="0"/>
            </a:br>
            <a:r>
              <a:rPr lang="en-US" altLang="zh-TW" sz="2400" b="0" dirty="0" smtClean="0"/>
              <a:t>	</a:t>
            </a:r>
            <a:r>
              <a:rPr lang="zh-TW" altLang="en-US" sz="2400" b="0" dirty="0" smtClean="0"/>
              <a:t>接收遠端藍牙主設備資料並將資料原樣返回給</a:t>
            </a:r>
            <a:r>
              <a:rPr lang="en-US" altLang="zh-TW" sz="2400" b="0" dirty="0" smtClean="0"/>
              <a:t/>
            </a:r>
            <a:br>
              <a:rPr lang="en-US" altLang="zh-TW" sz="2400" b="0" dirty="0" smtClean="0"/>
            </a:br>
            <a:r>
              <a:rPr lang="zh-TW" altLang="en-US" sz="2400" b="0" dirty="0" smtClean="0"/>
              <a:t>         遠端藍</a:t>
            </a:r>
            <a:r>
              <a:rPr lang="zh-CN" altLang="en-US" sz="2400" b="0" dirty="0" smtClean="0"/>
              <a:t>牙主設備；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CN" sz="2400" b="0" dirty="0" smtClean="0"/>
              <a:t>	</a:t>
            </a:r>
            <a:r>
              <a:rPr lang="en-US" altLang="zh-CN" sz="2400" dirty="0" smtClean="0"/>
              <a:t>Master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</a:t>
            </a:r>
            <a:r>
              <a:rPr lang="zh-CN" altLang="en-US" sz="2400" b="0" dirty="0" smtClean="0"/>
              <a:t>主角色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  </a:t>
            </a:r>
            <a:r>
              <a:rPr lang="en-US" altLang="zh-CN" sz="2400" b="0" dirty="0" smtClean="0"/>
              <a:t>——</a:t>
            </a:r>
            <a:br>
              <a:rPr lang="en-US" altLang="zh-CN" sz="2400" b="0" dirty="0" smtClean="0"/>
            </a:br>
            <a:r>
              <a:rPr lang="en-US" altLang="zh-CN" sz="2400" b="0" dirty="0" smtClean="0"/>
              <a:t>	</a:t>
            </a:r>
            <a:r>
              <a:rPr lang="zh-CN" altLang="en-US" sz="2400" b="0" dirty="0" smtClean="0"/>
              <a:t>查詢周圍</a:t>
            </a:r>
            <a:r>
              <a:rPr lang="zh-TW" altLang="en-US" sz="2400" b="0" dirty="0" smtClean="0"/>
              <a:t> </a:t>
            </a:r>
            <a:r>
              <a:rPr lang="en-US" altLang="zh-CN" sz="2400" dirty="0" err="1" smtClean="0"/>
              <a:t>SPP</a:t>
            </a:r>
            <a:r>
              <a:rPr lang="zh-TW" altLang="en-US" sz="2400" dirty="0" smtClean="0"/>
              <a:t> </a:t>
            </a:r>
            <a:r>
              <a:rPr lang="zh-TW" altLang="en-US" sz="2400" b="0" dirty="0" smtClean="0"/>
              <a:t>藍牙從設備，並主動發起連接，</a:t>
            </a:r>
            <a:r>
              <a:rPr lang="en-US" altLang="zh-TW" sz="2400" b="0" dirty="0" smtClean="0"/>
              <a:t/>
            </a:r>
            <a:br>
              <a:rPr lang="en-US" altLang="zh-TW" sz="2400" b="0" dirty="0" smtClean="0"/>
            </a:br>
            <a:r>
              <a:rPr lang="en-US" altLang="zh-TW" sz="2400" b="0" dirty="0" smtClean="0"/>
              <a:t>	</a:t>
            </a:r>
            <a:r>
              <a:rPr lang="zh-TW" altLang="en-US" sz="2400" b="0" dirty="0" smtClean="0"/>
              <a:t>從而建立主、從藍牙設備間的資料傳輸通道。</a:t>
            </a:r>
            <a:endParaRPr lang="en-US" altLang="zh-TW" sz="900" b="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37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12567"/>
          </a:xfrm>
        </p:spPr>
        <p:txBody>
          <a:bodyPr/>
          <a:lstStyle/>
          <a:p>
            <a:pPr lvl="2">
              <a:spcBef>
                <a:spcPts val="600"/>
              </a:spcBef>
            </a:pPr>
            <a:r>
              <a:rPr lang="zh-CN" altLang="en-US" sz="2400" b="0" dirty="0" smtClean="0"/>
              <a:t>設置</a:t>
            </a:r>
            <a:r>
              <a:rPr lang="en-US" altLang="zh-CN" sz="2400" b="0" dirty="0" smtClean="0"/>
              <a:t>/</a:t>
            </a:r>
            <a:r>
              <a:rPr lang="zh-CN" altLang="en-US" sz="2400" b="0" dirty="0" smtClean="0"/>
              <a:t>查詢</a:t>
            </a:r>
            <a:r>
              <a:rPr lang="en-US" altLang="zh-CN" sz="2400" b="0" dirty="0" smtClean="0"/>
              <a:t>—</a:t>
            </a:r>
            <a:r>
              <a:rPr lang="zh-TW" altLang="en-US" sz="2400" b="0" dirty="0" smtClean="0"/>
              <a:t>設備類：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AT+CLASS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&gt; 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OK</a:t>
            </a:r>
            <a:endParaRPr lang="zh-TW" altLang="en-US" sz="2400" b="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AT+CLASS</a:t>
            </a:r>
            <a:r>
              <a:rPr lang="en-US" altLang="zh-TW" sz="2400" dirty="0" smtClean="0"/>
              <a:t>?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+ CLASS:&lt;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&gt;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OK				</a:t>
            </a:r>
            <a:r>
              <a:rPr lang="en-US" altLang="zh-TW" sz="2400" b="0" dirty="0" smtClean="0"/>
              <a:t> ——</a:t>
            </a:r>
            <a:r>
              <a:rPr lang="zh-TW" altLang="en-US" sz="2400" b="0" dirty="0" smtClean="0"/>
              <a:t>成功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AT+CLASS</a:t>
            </a:r>
            <a:r>
              <a:rPr lang="en-US" altLang="zh-TW" sz="2400" dirty="0" smtClean="0"/>
              <a:t>?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FAIL</a:t>
            </a:r>
            <a:r>
              <a:rPr lang="en-US" altLang="zh-TW" sz="2400" b="0" dirty="0" smtClean="0"/>
              <a:t>				——</a:t>
            </a:r>
            <a:r>
              <a:rPr lang="zh-TW" altLang="en-US" sz="2400" b="0" dirty="0" smtClean="0"/>
              <a:t>失敗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zh-TW" altLang="en-US" sz="2400" b="0" dirty="0" smtClean="0"/>
              <a:t>      </a:t>
            </a:r>
            <a:r>
              <a:rPr lang="en-US" altLang="zh-TW" sz="2400" dirty="0" err="1" smtClean="0"/>
              <a:t>Param</a:t>
            </a:r>
            <a:r>
              <a:rPr lang="zh-TW" altLang="en-US" sz="2400" b="0" dirty="0" smtClean="0"/>
              <a:t>：設備類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zh-TW" altLang="en-US" sz="2400" b="0" dirty="0" smtClean="0"/>
              <a:t>      藍牙設備類實際上是一個</a:t>
            </a:r>
            <a:r>
              <a:rPr lang="en-US" altLang="zh-CN" sz="2400" b="0" dirty="0" smtClean="0"/>
              <a:t>32</a:t>
            </a:r>
            <a:r>
              <a:rPr lang="zh-TW" altLang="en-US" sz="2400" b="0" dirty="0" smtClean="0"/>
              <a:t>位元的參數，</a:t>
            </a:r>
            <a:r>
              <a:rPr lang="en-US" altLang="zh-TW" sz="2400" b="0" dirty="0" smtClean="0"/>
              <a:t/>
            </a:r>
            <a:br>
              <a:rPr lang="en-US" altLang="zh-TW" sz="2400" b="0" dirty="0" smtClean="0"/>
            </a:br>
            <a:r>
              <a:rPr lang="zh-TW" altLang="en-US" sz="2400" b="0" dirty="0" smtClean="0"/>
              <a:t>               該參數用於指出設備類型，以及所支援的</a:t>
            </a:r>
            <a:r>
              <a:rPr lang="en-US" altLang="zh-TW" sz="2400" b="0" dirty="0" smtClean="0"/>
              <a:t/>
            </a:r>
            <a:br>
              <a:rPr lang="en-US" altLang="zh-TW" sz="2400" b="0" dirty="0" smtClean="0"/>
            </a:br>
            <a:r>
              <a:rPr lang="zh-TW" altLang="en-US" sz="2400" b="0" dirty="0" smtClean="0"/>
              <a:t>               服務類型。</a:t>
            </a:r>
            <a:r>
              <a:rPr lang="en-US" altLang="zh-TW" sz="2400" b="0" dirty="0" smtClean="0"/>
              <a:t>		</a:t>
            </a:r>
            <a:r>
              <a:rPr lang="zh-TW" altLang="en-US" sz="2400" b="0" dirty="0" smtClean="0"/>
              <a:t>預設值：</a:t>
            </a:r>
            <a:r>
              <a:rPr lang="en-US" altLang="zh-CN" sz="2400" b="0" dirty="0" smtClean="0"/>
              <a:t>0</a:t>
            </a:r>
            <a:endParaRPr lang="en-US" altLang="zh-TW" sz="900" b="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38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040559"/>
          </a:xfrm>
        </p:spPr>
        <p:txBody>
          <a:bodyPr/>
          <a:lstStyle/>
          <a:p>
            <a:pPr lvl="2">
              <a:spcBef>
                <a:spcPts val="600"/>
              </a:spcBef>
            </a:pPr>
            <a:r>
              <a:rPr lang="zh-CN" altLang="en-US" sz="2400" b="0" dirty="0" smtClean="0"/>
              <a:t>設置</a:t>
            </a:r>
            <a:r>
              <a:rPr lang="en-US" altLang="zh-CN" sz="2400" b="0" dirty="0" smtClean="0"/>
              <a:t>/</a:t>
            </a:r>
            <a:r>
              <a:rPr lang="zh-CN" altLang="en-US" sz="2400" b="0" dirty="0" smtClean="0"/>
              <a:t>查詢</a:t>
            </a:r>
            <a:r>
              <a:rPr lang="en-US" altLang="zh-CN" sz="2400" b="0" dirty="0" smtClean="0"/>
              <a:t>—</a:t>
            </a:r>
            <a:r>
              <a:rPr lang="zh-TW" altLang="en-US" sz="2400" b="0" dirty="0" smtClean="0"/>
              <a:t>查詢訪問模式：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AT+INQM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&gt;,&lt;</a:t>
            </a:r>
            <a:r>
              <a:rPr lang="en-US" altLang="zh-TW" sz="2400" dirty="0" err="1" smtClean="0"/>
              <a:t>Param2</a:t>
            </a:r>
            <a:r>
              <a:rPr lang="en-US" altLang="zh-TW" sz="2400" dirty="0" smtClean="0"/>
              <a:t>&gt;,&lt;</a:t>
            </a:r>
            <a:r>
              <a:rPr lang="en-US" altLang="zh-TW" sz="2400" dirty="0" err="1" smtClean="0"/>
              <a:t>Param3</a:t>
            </a:r>
            <a:r>
              <a:rPr lang="en-US" altLang="zh-TW" sz="2400" dirty="0" smtClean="0"/>
              <a:t>&gt; 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OK				</a:t>
            </a:r>
            <a:r>
              <a:rPr lang="en-US" altLang="zh-TW" sz="2400" b="0" dirty="0" smtClean="0"/>
              <a:t>——</a:t>
            </a:r>
            <a:r>
              <a:rPr lang="zh-TW" altLang="en-US" sz="2400" b="0" dirty="0" smtClean="0"/>
              <a:t>成功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AT+INQM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&gt;,&lt;</a:t>
            </a:r>
            <a:r>
              <a:rPr lang="en-US" altLang="zh-TW" sz="2400" dirty="0" err="1" smtClean="0"/>
              <a:t>Param2</a:t>
            </a:r>
            <a:r>
              <a:rPr lang="en-US" altLang="zh-TW" sz="2400" dirty="0" smtClean="0"/>
              <a:t>&gt;,&lt;</a:t>
            </a:r>
            <a:r>
              <a:rPr lang="en-US" altLang="zh-TW" sz="2400" dirty="0" err="1" smtClean="0"/>
              <a:t>Param3</a:t>
            </a:r>
            <a:r>
              <a:rPr lang="en-US" altLang="zh-TW" sz="2400" dirty="0" smtClean="0"/>
              <a:t>&gt; 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FAIL</a:t>
            </a:r>
            <a:r>
              <a:rPr lang="en-US" altLang="zh-TW" sz="2400" b="0" dirty="0" smtClean="0"/>
              <a:t>				——</a:t>
            </a:r>
            <a:r>
              <a:rPr lang="zh-TW" altLang="en-US" sz="2400" b="0" dirty="0" smtClean="0"/>
              <a:t>失敗</a:t>
            </a:r>
            <a:endParaRPr lang="en-US" altLang="zh-TW" sz="2400" b="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AT+INQM</a:t>
            </a:r>
            <a:r>
              <a:rPr lang="en-US" altLang="zh-TW" sz="2400" dirty="0" smtClean="0"/>
              <a:t>?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+</a:t>
            </a:r>
            <a:r>
              <a:rPr lang="en-US" altLang="zh-TW" sz="2400" dirty="0" err="1" smtClean="0"/>
              <a:t>INQM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&gt;,&lt;</a:t>
            </a:r>
            <a:r>
              <a:rPr lang="en-US" altLang="zh-TW" sz="2400" dirty="0" err="1" smtClean="0"/>
              <a:t>Param2</a:t>
            </a:r>
            <a:r>
              <a:rPr lang="en-US" altLang="zh-TW" sz="2400" dirty="0" smtClean="0"/>
              <a:t>&gt;,&lt;</a:t>
            </a:r>
            <a:r>
              <a:rPr lang="en-US" altLang="zh-TW" sz="2400" dirty="0" err="1" smtClean="0"/>
              <a:t>Param3</a:t>
            </a:r>
            <a:r>
              <a:rPr lang="en-US" altLang="zh-TW" sz="2400" dirty="0" smtClean="0"/>
              <a:t>&gt;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OK</a:t>
            </a: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endParaRPr lang="zh-TW" altLang="en-US" sz="2400" b="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	</a:t>
            </a:r>
            <a:endParaRPr lang="en-US" altLang="zh-TW" sz="900" b="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39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5677272" y="0"/>
            <a:ext cx="3466728" cy="1143000"/>
          </a:xfrm>
        </p:spPr>
        <p:txBody>
          <a:bodyPr/>
          <a:lstStyle/>
          <a:p>
            <a:pPr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Bluetooth (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藍牙</a:t>
            </a:r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)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266429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TW" altLang="zh-TW" sz="2800" dirty="0" smtClean="0"/>
              <a:t>1999</a:t>
            </a:r>
            <a:r>
              <a:rPr lang="zh-TW" altLang="zh-TW" sz="2800" b="0" dirty="0" smtClean="0"/>
              <a:t>年</a:t>
            </a:r>
            <a:r>
              <a:rPr lang="zh-TW" altLang="zh-TW" sz="2800" dirty="0" smtClean="0"/>
              <a:t>5</a:t>
            </a:r>
            <a:r>
              <a:rPr lang="zh-TW" altLang="zh-TW" sz="2800" b="0" dirty="0" smtClean="0"/>
              <a:t>月</a:t>
            </a:r>
            <a:r>
              <a:rPr lang="zh-TW" altLang="zh-TW" sz="2800" dirty="0" smtClean="0"/>
              <a:t>20</a:t>
            </a:r>
            <a:r>
              <a:rPr lang="zh-TW" altLang="zh-TW" sz="2800" b="0" dirty="0" smtClean="0"/>
              <a:t>日，</a:t>
            </a:r>
            <a:r>
              <a:rPr lang="zh-TW" altLang="zh-TW" sz="2800" b="0" dirty="0" smtClean="0">
                <a:hlinkClick r:id="rId2" tooltip="索尼益立信"/>
              </a:rPr>
              <a:t>索尼易立信</a:t>
            </a:r>
            <a:r>
              <a:rPr lang="zh-TW" altLang="zh-TW" sz="2800" b="0" dirty="0" smtClean="0"/>
              <a:t>、</a:t>
            </a:r>
            <a:r>
              <a:rPr lang="zh-TW" altLang="zh-TW" sz="2800" b="0" dirty="0" smtClean="0">
                <a:hlinkClick r:id="rId3" tooltip="國際商業機器"/>
              </a:rPr>
              <a:t>國際商業機器</a:t>
            </a:r>
            <a:r>
              <a:rPr lang="zh-TW" altLang="zh-TW" sz="2800" b="0" dirty="0" smtClean="0"/>
              <a:t>、</a:t>
            </a:r>
            <a:r>
              <a:rPr lang="zh-TW" altLang="zh-TW" sz="2800" b="0" dirty="0" smtClean="0">
                <a:hlinkClick r:id="rId4" tooltip="英特爾"/>
              </a:rPr>
              <a:t>英特爾</a:t>
            </a:r>
            <a:r>
              <a:rPr lang="zh-TW" altLang="zh-TW" sz="2800" b="0" dirty="0" smtClean="0"/>
              <a:t>、</a:t>
            </a:r>
            <a:r>
              <a:rPr lang="zh-TW" altLang="zh-TW" sz="2800" b="0" dirty="0" smtClean="0">
                <a:hlinkClick r:id="rId5" tooltip="諾基亞"/>
              </a:rPr>
              <a:t>諾基亞</a:t>
            </a:r>
            <a:r>
              <a:rPr lang="zh-TW" altLang="zh-TW" sz="2800" b="0" dirty="0" smtClean="0"/>
              <a:t>及</a:t>
            </a:r>
            <a:r>
              <a:rPr lang="zh-TW" altLang="zh-TW" sz="2800" b="0" dirty="0" smtClean="0">
                <a:hlinkClick r:id="rId6" tooltip="東芝公司"/>
              </a:rPr>
              <a:t>東芝公司</a:t>
            </a:r>
            <a:r>
              <a:rPr lang="zh-TW" altLang="zh-TW" sz="2800" b="0" dirty="0" smtClean="0"/>
              <a:t>等業界龍頭創立「特別興趣小組」</a:t>
            </a:r>
            <a:r>
              <a:rPr lang="en-US" altLang="zh-TW" sz="2800" dirty="0" smtClean="0"/>
              <a:t>(</a:t>
            </a:r>
            <a:r>
              <a:rPr lang="zh-TW" altLang="zh-TW" sz="2800" dirty="0" smtClean="0"/>
              <a:t>Special Interest Group，SIG</a:t>
            </a:r>
            <a:r>
              <a:rPr lang="en-US" altLang="zh-TW" sz="2800" dirty="0" smtClean="0"/>
              <a:t>)</a:t>
            </a:r>
            <a:r>
              <a:rPr lang="zh-TW" altLang="zh-TW" sz="2800" b="0" dirty="0" smtClean="0"/>
              <a:t>，即</a:t>
            </a:r>
            <a:r>
              <a:rPr lang="zh-TW" altLang="zh-TW" sz="2800" b="0" dirty="0" smtClean="0">
                <a:hlinkClick r:id="rId7" tooltip="藍牙技術聯盟"/>
              </a:rPr>
              <a:t>藍牙技術聯盟</a:t>
            </a:r>
            <a:r>
              <a:rPr lang="zh-TW" altLang="zh-TW" sz="2800" b="0" dirty="0" smtClean="0"/>
              <a:t>的前身，</a:t>
            </a:r>
            <a:r>
              <a:rPr lang="zh-TW" altLang="en-US" sz="2800" b="0" dirty="0" smtClean="0"/>
              <a:t>目標</a:t>
            </a:r>
            <a:r>
              <a:rPr lang="zh-TW" altLang="zh-TW" sz="2800" b="0" dirty="0" smtClean="0"/>
              <a:t>是開發一個成本低、效益高、可以在短距離範圍內隨意無線連線的藍牙技術標準。</a:t>
            </a:r>
            <a:endParaRPr lang="en-US" altLang="zh-TW" sz="2800" b="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752527"/>
          </a:xfrm>
        </p:spPr>
        <p:txBody>
          <a:bodyPr/>
          <a:lstStyle/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Param</a:t>
            </a:r>
            <a:r>
              <a:rPr lang="zh-TW" altLang="en-US" sz="2400" b="0" dirty="0" smtClean="0"/>
              <a:t>：查詢訪問模式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	</a:t>
            </a:r>
            <a:r>
              <a:rPr lang="en-US" altLang="zh-TW" sz="2400" dirty="0" smtClean="0"/>
              <a:t>0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—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inquiry_mode_standard</a:t>
            </a:r>
            <a:endParaRPr lang="en-US" altLang="zh-TW" sz="240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	1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—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inquiry_mode_rssi</a:t>
            </a:r>
            <a:endParaRPr lang="en-US" altLang="zh-TW" sz="240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Param2</a:t>
            </a:r>
            <a:r>
              <a:rPr lang="zh-TW" altLang="en-US" sz="2400" b="0" dirty="0" smtClean="0"/>
              <a:t>：最多藍牙設備回應數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Param3</a:t>
            </a:r>
            <a:r>
              <a:rPr lang="zh-TW" altLang="en-US" sz="2400" b="0" dirty="0" smtClean="0"/>
              <a:t>：</a:t>
            </a:r>
            <a:r>
              <a:rPr lang="en-US" altLang="zh-TW" sz="2400" b="0" dirty="0" smtClean="0"/>
              <a:t>:</a:t>
            </a:r>
            <a:r>
              <a:rPr lang="zh-TW" altLang="en-US" sz="2400" b="0" dirty="0" smtClean="0"/>
              <a:t>最大查詢超時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zh-TW" altLang="en-US" sz="2400" b="0" dirty="0" smtClean="0"/>
              <a:t>超時範圍：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~ 48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	        (</a:t>
            </a:r>
            <a:r>
              <a:rPr lang="zh-TW" altLang="en-US" sz="2400" b="0" dirty="0" smtClean="0"/>
              <a:t>換算成時間：</a:t>
            </a:r>
            <a:r>
              <a:rPr lang="en-US" altLang="zh-TW" sz="2400" b="0" dirty="0" smtClean="0"/>
              <a:t>1.28</a:t>
            </a:r>
            <a:r>
              <a:rPr lang="zh-TW" altLang="en-US" sz="2400" b="0" dirty="0" smtClean="0"/>
              <a:t>秒 </a:t>
            </a:r>
            <a:r>
              <a:rPr lang="en-US" altLang="zh-TW" sz="2400" b="0" dirty="0" smtClean="0"/>
              <a:t>~</a:t>
            </a:r>
            <a:r>
              <a:rPr lang="zh-TW" altLang="en-US" sz="2400" b="0" dirty="0" smtClean="0"/>
              <a:t> </a:t>
            </a:r>
            <a:r>
              <a:rPr lang="en-US" altLang="zh-TW" sz="2400" b="0" dirty="0" smtClean="0"/>
              <a:t>61.44</a:t>
            </a:r>
            <a:r>
              <a:rPr lang="zh-TW" altLang="en-US" sz="2400" b="0" dirty="0" smtClean="0"/>
              <a:t>秒</a:t>
            </a:r>
            <a:r>
              <a:rPr lang="en-US" altLang="zh-TW" sz="2400" b="0" dirty="0" smtClean="0"/>
              <a:t>)</a:t>
            </a:r>
            <a:endParaRPr lang="zh-TW" altLang="en-US" sz="2400" b="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zh-TW" altLang="en-US" sz="2400" b="0" dirty="0" smtClean="0"/>
              <a:t>預設值：</a:t>
            </a:r>
            <a:r>
              <a:rPr lang="en-US" altLang="zh-TW" sz="2400" b="0" dirty="0" smtClean="0"/>
              <a:t>1, 1, 48</a:t>
            </a:r>
            <a:endParaRPr lang="en-US" altLang="zh-TW" sz="900" b="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40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040559"/>
          </a:xfrm>
        </p:spPr>
        <p:txBody>
          <a:bodyPr/>
          <a:lstStyle/>
          <a:p>
            <a:pPr lvl="2">
              <a:spcBef>
                <a:spcPts val="600"/>
              </a:spcBef>
            </a:pPr>
            <a:r>
              <a:rPr lang="zh-CN" altLang="en-US" sz="2400" b="0" dirty="0" smtClean="0"/>
              <a:t>設置</a:t>
            </a:r>
            <a:r>
              <a:rPr lang="en-US" altLang="zh-CN" sz="2400" b="0" dirty="0" smtClean="0"/>
              <a:t>/</a:t>
            </a:r>
            <a:r>
              <a:rPr lang="zh-CN" altLang="en-US" sz="2400" b="0" dirty="0" smtClean="0"/>
              <a:t>查詢</a:t>
            </a:r>
            <a:r>
              <a:rPr lang="en-US" altLang="zh-CN" sz="2400" b="0" dirty="0" smtClean="0"/>
              <a:t>—</a:t>
            </a:r>
            <a:r>
              <a:rPr lang="zh-TW" altLang="en-US" sz="2400" b="0" dirty="0" smtClean="0"/>
              <a:t>配對碼：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AT+PSWD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&gt; 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OK			</a:t>
            </a:r>
            <a:endParaRPr lang="zh-TW" altLang="en-US" sz="2400" b="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AT+PSWD</a:t>
            </a:r>
            <a:r>
              <a:rPr lang="en-US" altLang="zh-TW" sz="2400" dirty="0" smtClean="0"/>
              <a:t>?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+</a:t>
            </a:r>
            <a:r>
              <a:rPr lang="en-US" altLang="zh-TW" sz="2400" dirty="0" err="1" smtClean="0"/>
              <a:t>PSWD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&gt;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OK</a:t>
            </a:r>
          </a:p>
          <a:p>
            <a:pPr lvl="2">
              <a:spcBef>
                <a:spcPts val="600"/>
              </a:spcBef>
              <a:buNone/>
            </a:pPr>
            <a:endParaRPr lang="en-US" altLang="zh-TW" sz="2400" b="0" dirty="0" smtClean="0">
              <a:solidFill>
                <a:srgbClr val="002060"/>
              </a:solidFill>
              <a:sym typeface="Symbol"/>
            </a:endParaRP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	</a:t>
            </a:r>
            <a:r>
              <a:rPr lang="en-US" altLang="zh-TW" sz="2400" dirty="0" err="1" smtClean="0"/>
              <a:t>Param</a:t>
            </a:r>
            <a:r>
              <a:rPr lang="zh-TW" altLang="en-US" sz="2400" b="0" dirty="0" smtClean="0"/>
              <a:t>：配對碼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	</a:t>
            </a:r>
            <a:r>
              <a:rPr lang="zh-TW" altLang="en-US" sz="2400" b="0" dirty="0" smtClean="0"/>
              <a:t>預設值：</a:t>
            </a:r>
            <a:r>
              <a:rPr lang="en-US" altLang="zh-TW" sz="2400" b="0" dirty="0" smtClean="0"/>
              <a:t>1234</a:t>
            </a: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endParaRPr lang="zh-TW" altLang="en-US" sz="2400" b="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	</a:t>
            </a:r>
            <a:endParaRPr lang="en-US" altLang="zh-TW" sz="900" b="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41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472607"/>
          </a:xfrm>
        </p:spPr>
        <p:txBody>
          <a:bodyPr/>
          <a:lstStyle/>
          <a:p>
            <a:pPr lvl="2">
              <a:spcBef>
                <a:spcPts val="600"/>
              </a:spcBef>
            </a:pPr>
            <a:r>
              <a:rPr lang="zh-CN" altLang="en-US" sz="2400" b="0" dirty="0" smtClean="0"/>
              <a:t>設置</a:t>
            </a:r>
            <a:r>
              <a:rPr lang="en-US" altLang="zh-CN" sz="2400" b="0" dirty="0" smtClean="0"/>
              <a:t>/</a:t>
            </a:r>
            <a:r>
              <a:rPr lang="zh-CN" altLang="en-US" sz="2400" b="0" dirty="0" smtClean="0"/>
              <a:t>查詢</a:t>
            </a:r>
            <a:r>
              <a:rPr lang="en-US" altLang="zh-CN" sz="2400" b="0" dirty="0" smtClean="0"/>
              <a:t>—</a:t>
            </a:r>
            <a:r>
              <a:rPr lang="zh-TW" altLang="en-US" sz="2400" b="0" dirty="0" smtClean="0"/>
              <a:t>串列參數：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AT+UART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&gt;,&lt;</a:t>
            </a:r>
            <a:r>
              <a:rPr lang="en-US" altLang="zh-TW" sz="2400" dirty="0" err="1" smtClean="0"/>
              <a:t>Param2</a:t>
            </a:r>
            <a:r>
              <a:rPr lang="en-US" altLang="zh-TW" sz="2400" dirty="0" smtClean="0"/>
              <a:t>&gt;,&lt;</a:t>
            </a:r>
            <a:r>
              <a:rPr lang="en-US" altLang="zh-TW" sz="2400" dirty="0" err="1" smtClean="0"/>
              <a:t>Param3</a:t>
            </a:r>
            <a:r>
              <a:rPr lang="en-US" altLang="zh-TW" sz="2400" dirty="0" smtClean="0"/>
              <a:t>&gt; 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OK					</a:t>
            </a: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AT+UART</a:t>
            </a:r>
            <a:r>
              <a:rPr lang="en-US" altLang="zh-TW" sz="2400" dirty="0" smtClean="0"/>
              <a:t>?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+</a:t>
            </a:r>
            <a:r>
              <a:rPr lang="en-US" altLang="zh-TW" sz="2400" dirty="0" err="1" smtClean="0"/>
              <a:t>UART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&gt;,&lt;</a:t>
            </a:r>
            <a:r>
              <a:rPr lang="en-US" altLang="zh-TW" sz="2400" dirty="0" err="1" smtClean="0"/>
              <a:t>Param2</a:t>
            </a:r>
            <a:r>
              <a:rPr lang="en-US" altLang="zh-TW" sz="2400" dirty="0" smtClean="0"/>
              <a:t>&gt;,&lt;</a:t>
            </a:r>
            <a:r>
              <a:rPr lang="en-US" altLang="zh-TW" sz="2400" dirty="0" err="1" smtClean="0"/>
              <a:t>Param3</a:t>
            </a:r>
            <a:r>
              <a:rPr lang="en-US" altLang="zh-TW" sz="2400" dirty="0" smtClean="0"/>
              <a:t>&gt;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OK</a:t>
            </a: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		</a:t>
            </a:r>
            <a:r>
              <a:rPr lang="zh-TW" altLang="en-US" sz="2400" b="0" dirty="0" smtClean="0"/>
              <a:t>預設值：</a:t>
            </a:r>
            <a:r>
              <a:rPr lang="en-US" altLang="zh-TW" sz="2400" dirty="0" smtClean="0"/>
              <a:t>9600, 0, 0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Param</a:t>
            </a:r>
            <a:r>
              <a:rPr lang="zh-TW" altLang="en-US" sz="2400" b="0" dirty="0" smtClean="0"/>
              <a:t>：</a:t>
            </a:r>
            <a:r>
              <a:rPr lang="en-US" altLang="zh-TW" sz="2400" dirty="0" smtClean="0"/>
              <a:t>baud rate (bit/s)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		    4800 ~ 1382400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	</a:t>
            </a:r>
            <a:r>
              <a:rPr lang="en-US" altLang="zh-TW" sz="2400" dirty="0" err="1" smtClean="0"/>
              <a:t>Param2</a:t>
            </a:r>
            <a:r>
              <a:rPr lang="zh-TW" altLang="en-US" sz="2400" b="0" dirty="0" smtClean="0"/>
              <a:t>：</a:t>
            </a:r>
            <a:r>
              <a:rPr lang="en-US" altLang="zh-TW" sz="2400" dirty="0" smtClean="0"/>
              <a:t>stop bit	0 : 1 bit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				1 : 2 bit	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	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Param3</a:t>
            </a:r>
            <a:r>
              <a:rPr lang="zh-TW" altLang="en-US" sz="2400" b="0" dirty="0" smtClean="0"/>
              <a:t>：</a:t>
            </a:r>
            <a:r>
              <a:rPr lang="en-US" altLang="zh-TW" sz="2400" dirty="0" smtClean="0"/>
              <a:t>parity bit	0 : None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				1 : Odd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				2 : Even</a:t>
            </a: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</a:t>
            </a:r>
            <a:endParaRPr lang="zh-TW" altLang="en-US" sz="2400" b="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	</a:t>
            </a:r>
            <a:endParaRPr lang="en-US" altLang="zh-TW" sz="900" b="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42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256583"/>
          </a:xfrm>
        </p:spPr>
        <p:txBody>
          <a:bodyPr/>
          <a:lstStyle/>
          <a:p>
            <a:pPr lvl="2">
              <a:spcBef>
                <a:spcPts val="600"/>
              </a:spcBef>
            </a:pPr>
            <a:r>
              <a:rPr lang="zh-CN" altLang="en-US" sz="2400" b="0" dirty="0" smtClean="0"/>
              <a:t>設置</a:t>
            </a:r>
            <a:r>
              <a:rPr lang="en-US" altLang="zh-CN" sz="2400" b="0" dirty="0" smtClean="0"/>
              <a:t>/</a:t>
            </a:r>
            <a:r>
              <a:rPr lang="zh-CN" altLang="en-US" sz="2400" b="0" dirty="0" smtClean="0"/>
              <a:t>查詢</a:t>
            </a:r>
            <a:r>
              <a:rPr lang="en-US" altLang="zh-CN" sz="2400" b="0" dirty="0" smtClean="0"/>
              <a:t>—</a:t>
            </a:r>
            <a:r>
              <a:rPr lang="zh-TW" altLang="en-US" sz="2400" b="0" dirty="0" smtClean="0"/>
              <a:t>連接模式：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AT+CMODE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&gt; 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OK					</a:t>
            </a: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AT+CMODE</a:t>
            </a:r>
            <a:r>
              <a:rPr lang="en-US" altLang="zh-TW" sz="2400" dirty="0" smtClean="0"/>
              <a:t>?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+</a:t>
            </a:r>
            <a:r>
              <a:rPr lang="en-US" altLang="zh-TW" sz="2400" dirty="0" err="1" smtClean="0"/>
              <a:t>CMODE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&gt;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OK</a:t>
            </a: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		</a:t>
            </a:r>
            <a:endParaRPr lang="en-US" altLang="zh-TW" sz="240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</a:t>
            </a:r>
            <a:r>
              <a:rPr lang="zh-TW" altLang="en-US" sz="2400" dirty="0" smtClean="0"/>
              <a:t>    </a:t>
            </a:r>
            <a:r>
              <a:rPr lang="en-US" altLang="zh-TW" sz="2400" dirty="0" err="1" smtClean="0"/>
              <a:t>Param</a:t>
            </a:r>
            <a:r>
              <a:rPr lang="zh-TW" altLang="en-US" sz="2400" b="0" dirty="0" smtClean="0"/>
              <a:t>：</a:t>
            </a:r>
            <a:r>
              <a:rPr lang="en-US" altLang="zh-TW" sz="2400" b="0" dirty="0" smtClean="0"/>
              <a:t>	</a:t>
            </a:r>
            <a:r>
              <a:rPr lang="en-US" altLang="zh-TW" sz="2400" dirty="0" smtClean="0"/>
              <a:t>0 </a:t>
            </a:r>
            <a:r>
              <a:rPr lang="en-US" altLang="zh-CN" sz="2400" b="0" dirty="0" smtClean="0"/>
              <a:t>—</a:t>
            </a:r>
            <a:r>
              <a:rPr lang="zh-TW" altLang="en-US" sz="2400" b="0" dirty="0" smtClean="0"/>
              <a:t>指定藍牙位址連接模式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		</a:t>
            </a:r>
            <a:r>
              <a:rPr lang="zh-TW" altLang="en-US" sz="2400" b="0" dirty="0" smtClean="0"/>
              <a:t>    指定藍牙位址由綁定指令設置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CN" sz="2400" b="0" dirty="0" smtClean="0"/>
              <a:t>				1—</a:t>
            </a:r>
            <a:r>
              <a:rPr lang="zh-TW" altLang="en-US" sz="2400" b="0" dirty="0" smtClean="0"/>
              <a:t>任意藍牙位址連接模式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		</a:t>
            </a:r>
            <a:r>
              <a:rPr lang="zh-TW" altLang="en-US" sz="2400" b="0" dirty="0" smtClean="0"/>
              <a:t>    不受綁定指令設置位址的約束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CN" sz="2400" b="0" dirty="0" smtClean="0"/>
              <a:t>				2—</a:t>
            </a:r>
            <a:r>
              <a:rPr lang="zh-CN" altLang="en-US" sz="2400" b="0" dirty="0" smtClean="0"/>
              <a:t>回環角色</a:t>
            </a:r>
            <a:r>
              <a:rPr lang="en-US" altLang="zh-TW" sz="2400" b="0" dirty="0" smtClean="0"/>
              <a:t>(</a:t>
            </a:r>
            <a:r>
              <a:rPr lang="en-US" altLang="zh-CN" sz="2400" b="0" dirty="0" smtClean="0"/>
              <a:t>Slave-Loop</a:t>
            </a:r>
            <a:r>
              <a:rPr lang="en-US" altLang="zh-TW" sz="2400" b="0" dirty="0" smtClean="0"/>
              <a:t>)		</a:t>
            </a:r>
            <a:r>
              <a:rPr lang="zh-TW" altLang="en-US" sz="2400" b="0" dirty="0" smtClean="0"/>
              <a:t>    預設值：</a:t>
            </a:r>
            <a:r>
              <a:rPr lang="en-US" altLang="zh-TW" sz="2400" dirty="0" smtClean="0"/>
              <a:t>0</a:t>
            </a:r>
            <a:endParaRPr lang="en-US" altLang="zh-TW" sz="900" b="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43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256583"/>
          </a:xfrm>
        </p:spPr>
        <p:txBody>
          <a:bodyPr/>
          <a:lstStyle/>
          <a:p>
            <a:pPr lvl="2">
              <a:spcBef>
                <a:spcPts val="600"/>
              </a:spcBef>
            </a:pPr>
            <a:r>
              <a:rPr lang="zh-CN" altLang="en-US" sz="2400" b="0" dirty="0" smtClean="0"/>
              <a:t>設置</a:t>
            </a:r>
            <a:r>
              <a:rPr lang="en-US" altLang="zh-CN" sz="2400" b="0" dirty="0" smtClean="0"/>
              <a:t>/</a:t>
            </a:r>
            <a:r>
              <a:rPr lang="zh-CN" altLang="en-US" sz="2400" b="0" dirty="0" smtClean="0"/>
              <a:t>查詢</a:t>
            </a:r>
            <a:r>
              <a:rPr lang="en-US" altLang="zh-CN" sz="2400" b="0" dirty="0" smtClean="0"/>
              <a:t>—</a:t>
            </a:r>
            <a:r>
              <a:rPr lang="zh-CN" altLang="en-US" sz="2400" b="0" dirty="0" smtClean="0"/>
              <a:t>綁定藍牙地址</a:t>
            </a:r>
            <a:r>
              <a:rPr lang="zh-TW" altLang="en-US" sz="2400" b="0" dirty="0" smtClean="0"/>
              <a:t>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AT+BIND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&gt; 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OK					</a:t>
            </a: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AT+BIND</a:t>
            </a:r>
            <a:r>
              <a:rPr lang="en-US" altLang="zh-TW" sz="2400" dirty="0" smtClean="0"/>
              <a:t>?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+BIND=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&gt;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OK</a:t>
            </a: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		</a:t>
            </a:r>
            <a:endParaRPr lang="en-US" altLang="zh-TW" sz="240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</a:t>
            </a:r>
            <a:r>
              <a:rPr lang="zh-TW" altLang="en-US" sz="2400" dirty="0" smtClean="0"/>
              <a:t>    </a:t>
            </a: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 </a:t>
            </a:r>
            <a:r>
              <a:rPr lang="en-US" altLang="zh-CN" sz="2400" b="0" dirty="0" smtClean="0"/>
              <a:t>— </a:t>
            </a:r>
            <a:r>
              <a:rPr lang="zh-CN" altLang="en-US" sz="2400" b="0" dirty="0" smtClean="0"/>
              <a:t>綁定藍牙地址</a:t>
            </a:r>
            <a:endParaRPr lang="zh-TW" altLang="en-US" sz="2400" b="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	</a:t>
            </a:r>
            <a:r>
              <a:rPr lang="zh-TW" altLang="en-US" sz="2400" b="0" dirty="0" smtClean="0"/>
              <a:t>預設</a:t>
            </a:r>
            <a:r>
              <a:rPr lang="zh-CN" altLang="en-US" sz="2400" b="0" dirty="0" smtClean="0"/>
              <a:t>綁定藍牙地址</a:t>
            </a:r>
            <a:r>
              <a:rPr lang="zh-TW" altLang="en-US" sz="2400" b="0" dirty="0" smtClean="0"/>
              <a:t>：</a:t>
            </a:r>
            <a:r>
              <a:rPr lang="en-US" altLang="zh-TW" sz="2400" dirty="0" smtClean="0"/>
              <a:t>00.00.00.00.00.00</a:t>
            </a:r>
            <a:endParaRPr lang="en-US" altLang="zh-TW" sz="900" b="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44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256583"/>
          </a:xfrm>
        </p:spPr>
        <p:txBody>
          <a:bodyPr/>
          <a:lstStyle/>
          <a:p>
            <a:pPr lvl="2">
              <a:spcBef>
                <a:spcPts val="600"/>
              </a:spcBef>
            </a:pPr>
            <a:r>
              <a:rPr lang="zh-CN" altLang="en-US" sz="2400" b="0" dirty="0" smtClean="0"/>
              <a:t>設置</a:t>
            </a:r>
            <a:r>
              <a:rPr lang="en-US" altLang="zh-CN" sz="2400" b="0" dirty="0" smtClean="0"/>
              <a:t>/</a:t>
            </a:r>
            <a:r>
              <a:rPr lang="zh-CN" altLang="en-US" sz="2400" b="0" dirty="0" smtClean="0"/>
              <a:t>查詢</a:t>
            </a:r>
            <a:r>
              <a:rPr lang="en-US" altLang="zh-CN" sz="2400" b="0" dirty="0" smtClean="0"/>
              <a:t>—</a:t>
            </a:r>
            <a:r>
              <a:rPr lang="zh-CN" altLang="en-US" sz="2400" b="0" dirty="0" smtClean="0"/>
              <a:t>綁定藍牙地址</a:t>
            </a:r>
            <a:r>
              <a:rPr lang="zh-TW" altLang="en-US" sz="2400" b="0" dirty="0" smtClean="0"/>
              <a:t>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AT+BIND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&gt; 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OK					</a:t>
            </a: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AT+BIND</a:t>
            </a:r>
            <a:r>
              <a:rPr lang="en-US" altLang="zh-TW" sz="2400" dirty="0" smtClean="0"/>
              <a:t>?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+BIND=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&gt;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OK</a:t>
            </a: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		</a:t>
            </a:r>
            <a:endParaRPr lang="en-US" altLang="zh-TW" sz="240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</a:t>
            </a:r>
            <a:r>
              <a:rPr lang="zh-TW" altLang="en-US" sz="2400" dirty="0" smtClean="0"/>
              <a:t>    </a:t>
            </a: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 </a:t>
            </a:r>
            <a:r>
              <a:rPr lang="en-US" altLang="zh-CN" sz="2400" b="0" dirty="0" smtClean="0"/>
              <a:t>— </a:t>
            </a:r>
            <a:r>
              <a:rPr lang="zh-CN" altLang="en-US" sz="2400" b="0" dirty="0" smtClean="0"/>
              <a:t>綁定藍牙地址</a:t>
            </a:r>
            <a:endParaRPr lang="zh-TW" altLang="en-US" sz="2400" b="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	</a:t>
            </a:r>
            <a:r>
              <a:rPr lang="zh-TW" altLang="en-US" sz="2400" b="0" dirty="0" smtClean="0"/>
              <a:t>預設</a:t>
            </a:r>
            <a:r>
              <a:rPr lang="zh-CN" altLang="en-US" sz="2400" b="0" dirty="0" smtClean="0"/>
              <a:t>綁定藍牙地址</a:t>
            </a:r>
            <a:r>
              <a:rPr lang="zh-TW" altLang="en-US" sz="2400" b="0" dirty="0" smtClean="0"/>
              <a:t>：</a:t>
            </a:r>
            <a:r>
              <a:rPr lang="en-US" altLang="zh-TW" sz="2400" dirty="0" smtClean="0"/>
              <a:t>00.00.00.00.00.00</a:t>
            </a:r>
            <a:endParaRPr lang="en-US" altLang="zh-TW" sz="900" b="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45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68551"/>
          </a:xfrm>
        </p:spPr>
        <p:txBody>
          <a:bodyPr/>
          <a:lstStyle/>
          <a:p>
            <a:pPr lvl="2">
              <a:spcBef>
                <a:spcPts val="600"/>
              </a:spcBef>
            </a:pPr>
            <a:r>
              <a:rPr lang="zh-CN" altLang="en-US" sz="2400" b="0" dirty="0" smtClean="0"/>
              <a:t>設置</a:t>
            </a:r>
            <a:r>
              <a:rPr lang="en-US" altLang="zh-CN" sz="2400" b="0" dirty="0" smtClean="0"/>
              <a:t>/</a:t>
            </a:r>
            <a:r>
              <a:rPr lang="zh-CN" altLang="en-US" sz="2400" b="0" dirty="0" smtClean="0"/>
              <a:t>查詢</a:t>
            </a:r>
            <a:r>
              <a:rPr lang="en-US" altLang="zh-CN" sz="2400" b="0" dirty="0" smtClean="0"/>
              <a:t>—</a:t>
            </a:r>
            <a:r>
              <a:rPr lang="en-US" altLang="zh-CN" sz="2400" dirty="0" smtClean="0"/>
              <a:t>LED</a:t>
            </a:r>
            <a:r>
              <a:rPr lang="zh-TW" altLang="en-US" sz="2400" b="0" dirty="0" smtClean="0"/>
              <a:t>指示驅動及連接狀態輸出極性：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AT+POLAR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Param1</a:t>
            </a:r>
            <a:r>
              <a:rPr lang="en-US" altLang="zh-TW" sz="2400" dirty="0" smtClean="0"/>
              <a:t>&gt;, &lt;</a:t>
            </a:r>
            <a:r>
              <a:rPr lang="en-US" altLang="zh-TW" sz="2400" dirty="0" err="1" smtClean="0"/>
              <a:t>Param2</a:t>
            </a:r>
            <a:r>
              <a:rPr lang="en-US" altLang="zh-TW" sz="2400" dirty="0" smtClean="0"/>
              <a:t>&gt; 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OK					</a:t>
            </a: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AT+POLAR</a:t>
            </a:r>
            <a:r>
              <a:rPr lang="en-US" altLang="zh-TW" sz="2400" dirty="0" smtClean="0"/>
              <a:t>?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+POLAR=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Param1</a:t>
            </a:r>
            <a:r>
              <a:rPr lang="en-US" altLang="zh-TW" sz="2400" dirty="0" smtClean="0"/>
              <a:t>&gt;, &lt;</a:t>
            </a:r>
            <a:r>
              <a:rPr lang="en-US" altLang="zh-TW" sz="2400" dirty="0" err="1" smtClean="0"/>
              <a:t>Param2</a:t>
            </a:r>
            <a:r>
              <a:rPr lang="en-US" altLang="zh-TW" sz="2400" dirty="0" smtClean="0"/>
              <a:t>&gt;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OK</a:t>
            </a: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		</a:t>
            </a:r>
            <a:endParaRPr lang="en-US" altLang="zh-TW" sz="240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</a:t>
            </a:r>
            <a:r>
              <a:rPr lang="zh-TW" altLang="en-US" sz="2400" dirty="0" smtClean="0"/>
              <a:t>     </a:t>
            </a:r>
            <a:r>
              <a:rPr lang="en-US" altLang="zh-TW" sz="2400" dirty="0" err="1" smtClean="0"/>
              <a:t>Param1</a:t>
            </a:r>
            <a:r>
              <a:rPr lang="en-US" altLang="zh-TW" sz="2400" dirty="0" smtClean="0"/>
              <a:t> :</a:t>
            </a:r>
            <a:r>
              <a:rPr lang="zh-TW" altLang="en-US" sz="2400" dirty="0" smtClean="0"/>
              <a:t> </a:t>
            </a:r>
            <a:r>
              <a:rPr lang="en-US" altLang="zh-CN" sz="2400" b="0" dirty="0" smtClean="0"/>
              <a:t> </a:t>
            </a:r>
            <a:r>
              <a:rPr lang="en-US" altLang="zh-CN" sz="2400" dirty="0" smtClean="0"/>
              <a:t>0</a:t>
            </a:r>
            <a:r>
              <a:rPr lang="en-US" altLang="zh-CN" sz="2400" b="0" dirty="0" smtClean="0"/>
              <a:t>—</a:t>
            </a:r>
            <a:r>
              <a:rPr lang="en-US" altLang="zh-CN" sz="2400" dirty="0" err="1" smtClean="0"/>
              <a:t>PI08</a:t>
            </a:r>
            <a:r>
              <a:rPr lang="zh-TW" altLang="en-US" sz="2400" b="0" dirty="0" smtClean="0"/>
              <a:t>輸出低電平點亮</a:t>
            </a:r>
            <a:r>
              <a:rPr lang="en-US" altLang="zh-CN" sz="2400" dirty="0" smtClean="0"/>
              <a:t>LED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CN" sz="2400" b="0" dirty="0" smtClean="0"/>
              <a:t>			</a:t>
            </a:r>
            <a:r>
              <a:rPr lang="zh-TW" altLang="en-US" sz="2400" b="0" dirty="0" smtClean="0"/>
              <a:t>           </a:t>
            </a:r>
            <a:r>
              <a:rPr lang="en-US" altLang="zh-CN" sz="2400" dirty="0" smtClean="0"/>
              <a:t>1</a:t>
            </a:r>
            <a:r>
              <a:rPr lang="en-US" altLang="zh-CN" sz="2400" b="0" dirty="0" smtClean="0"/>
              <a:t>—</a:t>
            </a:r>
            <a:r>
              <a:rPr lang="en-US" altLang="zh-CN" sz="2400" dirty="0" err="1" smtClean="0"/>
              <a:t>PI08</a:t>
            </a:r>
            <a:r>
              <a:rPr lang="zh-TW" altLang="en-US" sz="2400" b="0" dirty="0" smtClean="0"/>
              <a:t>輸出高電平點亮</a:t>
            </a:r>
            <a:r>
              <a:rPr lang="en-US" altLang="zh-CN" sz="2400" dirty="0" smtClean="0"/>
              <a:t>LED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CN" sz="2400" b="0" dirty="0" smtClean="0"/>
              <a:t>		</a:t>
            </a:r>
            <a:r>
              <a:rPr lang="zh-TW" altLang="en-US" sz="2400" b="0" dirty="0" smtClean="0"/>
              <a:t>     </a:t>
            </a:r>
            <a:r>
              <a:rPr lang="en-US" altLang="zh-CN" sz="2400" dirty="0" err="1" smtClean="0"/>
              <a:t>Param2</a:t>
            </a:r>
            <a:r>
              <a:rPr lang="zh-TW" altLang="en-US" sz="2400" dirty="0" smtClean="0"/>
              <a:t> </a:t>
            </a:r>
            <a:r>
              <a:rPr lang="en-US" altLang="zh-CN" sz="2400" dirty="0" smtClean="0"/>
              <a:t>:</a:t>
            </a:r>
            <a:r>
              <a:rPr lang="zh-TW" altLang="en-US" sz="2400" dirty="0" smtClean="0"/>
              <a:t>  </a:t>
            </a:r>
            <a:r>
              <a:rPr lang="en-US" altLang="zh-CN" sz="2400" dirty="0" smtClean="0"/>
              <a:t>0</a:t>
            </a:r>
            <a:r>
              <a:rPr lang="en-US" altLang="zh-CN" sz="2400" b="0" dirty="0" smtClean="0"/>
              <a:t>—</a:t>
            </a:r>
            <a:r>
              <a:rPr lang="en-US" altLang="zh-CN" sz="2400" dirty="0" err="1" smtClean="0"/>
              <a:t>PI09</a:t>
            </a:r>
            <a:r>
              <a:rPr lang="zh-TW" altLang="en-US" sz="2400" b="0" dirty="0" smtClean="0"/>
              <a:t>輸出低電平指示連接成功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  <a:buNone/>
            </a:pPr>
            <a:r>
              <a:rPr lang="zh-TW" altLang="en-US" sz="2400" b="0" dirty="0" smtClean="0"/>
              <a:t>                                   </a:t>
            </a:r>
            <a:r>
              <a:rPr lang="en-US" altLang="zh-CN" sz="2400" dirty="0" smtClean="0"/>
              <a:t>1</a:t>
            </a:r>
            <a:r>
              <a:rPr lang="en-US" altLang="zh-CN" sz="2400" b="0" dirty="0" smtClean="0"/>
              <a:t>—</a:t>
            </a:r>
            <a:r>
              <a:rPr lang="en-US" altLang="zh-CN" sz="2400" dirty="0" err="1" smtClean="0"/>
              <a:t>PI09</a:t>
            </a:r>
            <a:r>
              <a:rPr lang="zh-TW" altLang="en-US" sz="2400" b="0" dirty="0" smtClean="0"/>
              <a:t>輸出高電平指示連接成功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zh-TW" altLang="en-US" sz="2400" b="0" dirty="0" smtClean="0"/>
              <a:t>     默認設置：</a:t>
            </a:r>
            <a:r>
              <a:rPr lang="en-US" altLang="zh-CN" sz="2400" dirty="0" smtClean="0"/>
              <a:t>1, 1</a:t>
            </a:r>
            <a:endParaRPr lang="en-US" altLang="zh-TW" sz="90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46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256583"/>
          </a:xfrm>
        </p:spPr>
        <p:txBody>
          <a:bodyPr/>
          <a:lstStyle/>
          <a:p>
            <a:pPr lvl="2">
              <a:spcBef>
                <a:spcPts val="600"/>
              </a:spcBef>
            </a:pPr>
            <a:r>
              <a:rPr lang="zh-CN" altLang="en-US" sz="2400" b="0" dirty="0" smtClean="0"/>
              <a:t>設置</a:t>
            </a:r>
            <a:r>
              <a:rPr lang="en-US" altLang="zh-CN" sz="2400" dirty="0" err="1" smtClean="0"/>
              <a:t>PIO</a:t>
            </a:r>
            <a:r>
              <a:rPr lang="zh-CN" altLang="en-US" sz="2400" b="0" dirty="0" smtClean="0"/>
              <a:t>單埠輸出</a:t>
            </a:r>
            <a:r>
              <a:rPr lang="zh-TW" altLang="en-US" sz="2400" b="0" dirty="0" smtClean="0"/>
              <a:t>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AT+PIO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Param1</a:t>
            </a:r>
            <a:r>
              <a:rPr lang="en-US" altLang="zh-TW" sz="2400" dirty="0" smtClean="0"/>
              <a:t>&gt;, &lt;</a:t>
            </a:r>
            <a:r>
              <a:rPr lang="en-US" altLang="zh-TW" sz="2400" dirty="0" err="1" smtClean="0"/>
              <a:t>Param2</a:t>
            </a:r>
            <a:r>
              <a:rPr lang="en-US" altLang="zh-TW" sz="2400" dirty="0" smtClean="0"/>
              <a:t>&gt; 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OK					</a:t>
            </a:r>
            <a:r>
              <a:rPr lang="en-US" altLang="zh-TW" sz="2400" b="0" dirty="0" smtClean="0"/>
              <a:t>		</a:t>
            </a:r>
            <a:r>
              <a:rPr lang="zh-TW" altLang="en-US" sz="2400" dirty="0" smtClean="0"/>
              <a:t>     </a:t>
            </a:r>
            <a:r>
              <a:rPr lang="en-US" altLang="zh-TW" sz="2400" dirty="0" err="1" smtClean="0"/>
              <a:t>Param1</a:t>
            </a:r>
            <a:r>
              <a:rPr lang="en-US" altLang="zh-TW" sz="2400" dirty="0" smtClean="0"/>
              <a:t> : </a:t>
            </a:r>
            <a:r>
              <a:rPr lang="en-US" altLang="zh-CN" sz="2400" dirty="0" err="1" smtClean="0"/>
              <a:t>PIO</a:t>
            </a:r>
            <a:r>
              <a:rPr lang="en-US" altLang="zh-CN" sz="2400" dirty="0" smtClean="0"/>
              <a:t> </a:t>
            </a:r>
            <a:r>
              <a:rPr lang="zh-TW" altLang="en-US" sz="2400" b="0" dirty="0" smtClean="0"/>
              <a:t>埠序號 </a:t>
            </a:r>
            <a:r>
              <a:rPr lang="en-US" altLang="zh-TW" sz="2400" dirty="0" smtClean="0"/>
              <a:t>(</a:t>
            </a:r>
            <a:r>
              <a:rPr lang="zh-TW" altLang="en-US" sz="2400" b="0" dirty="0" smtClean="0"/>
              <a:t>十進位數字</a:t>
            </a:r>
            <a:r>
              <a:rPr lang="en-US" altLang="zh-TW" sz="2400" dirty="0" smtClean="0"/>
              <a:t>)</a:t>
            </a:r>
            <a:endParaRPr lang="en-US" altLang="zh-CN" sz="240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CN" sz="2400" b="0" dirty="0" smtClean="0"/>
              <a:t>		</a:t>
            </a:r>
            <a:r>
              <a:rPr lang="zh-TW" altLang="en-US" sz="2400" b="0" dirty="0" smtClean="0"/>
              <a:t>     </a:t>
            </a:r>
            <a:r>
              <a:rPr lang="en-US" altLang="zh-CN" sz="2400" dirty="0" err="1" smtClean="0"/>
              <a:t>Param2</a:t>
            </a:r>
            <a:r>
              <a:rPr lang="zh-TW" altLang="en-US" sz="2400" dirty="0" smtClean="0"/>
              <a:t> </a:t>
            </a:r>
            <a:r>
              <a:rPr lang="en-US" altLang="zh-CN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CN" sz="2400" dirty="0" err="1" smtClean="0"/>
              <a:t>PIO</a:t>
            </a:r>
            <a:r>
              <a:rPr lang="zh-CN" altLang="en-US" sz="2400" b="0" dirty="0" smtClean="0"/>
              <a:t>埠輸出狀態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CN" sz="2400" b="0" dirty="0" smtClean="0"/>
              <a:t>				</a:t>
            </a:r>
            <a:r>
              <a:rPr lang="en-US" altLang="zh-CN" sz="2400" dirty="0" smtClean="0"/>
              <a:t>0 </a:t>
            </a:r>
            <a:r>
              <a:rPr lang="en-US" altLang="zh-CN" sz="2400" b="0" dirty="0" smtClean="0"/>
              <a:t>— </a:t>
            </a:r>
            <a:r>
              <a:rPr lang="zh-CN" altLang="en-US" sz="2400" b="0" dirty="0" smtClean="0"/>
              <a:t>低電</a:t>
            </a:r>
            <a:r>
              <a:rPr lang="zh-TW" altLang="en-US" sz="2400" b="0" dirty="0" smtClean="0"/>
              <a:t>位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CN" sz="2400" b="0" dirty="0" smtClean="0"/>
              <a:t>				</a:t>
            </a:r>
            <a:r>
              <a:rPr lang="en-US" altLang="zh-CN" sz="2400" dirty="0" smtClean="0"/>
              <a:t>1 </a:t>
            </a:r>
            <a:r>
              <a:rPr lang="en-US" altLang="zh-CN" sz="2400" b="0" dirty="0" smtClean="0"/>
              <a:t>— </a:t>
            </a:r>
            <a:r>
              <a:rPr lang="zh-CN" altLang="en-US" sz="2400" b="0" dirty="0" smtClean="0"/>
              <a:t>高電</a:t>
            </a:r>
            <a:r>
              <a:rPr lang="zh-TW" altLang="en-US" sz="2400" b="0" dirty="0" smtClean="0"/>
              <a:t>位</a:t>
            </a:r>
            <a:endParaRPr lang="en-US" altLang="zh-TW" sz="2400" b="0" dirty="0" smtClean="0"/>
          </a:p>
          <a:p>
            <a:pPr lvl="2">
              <a:spcBef>
                <a:spcPts val="600"/>
              </a:spcBef>
            </a:pPr>
            <a:r>
              <a:rPr lang="zh-CN" altLang="en-US" sz="2400" b="0" dirty="0" smtClean="0"/>
              <a:t>設置</a:t>
            </a:r>
            <a:r>
              <a:rPr lang="en-US" altLang="zh-CN" sz="2400" dirty="0" err="1" smtClean="0"/>
              <a:t>PIO</a:t>
            </a:r>
            <a:r>
              <a:rPr lang="zh-TW" altLang="en-US" sz="2400" b="0" dirty="0" smtClean="0"/>
              <a:t>多埠</a:t>
            </a:r>
            <a:r>
              <a:rPr lang="zh-CN" altLang="en-US" sz="2400" b="0" dirty="0" smtClean="0"/>
              <a:t>輸出</a:t>
            </a:r>
            <a:r>
              <a:rPr lang="zh-TW" altLang="en-US" sz="2400" b="0" dirty="0" smtClean="0"/>
              <a:t>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AT+MPIO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&gt; 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OK					</a:t>
            </a:r>
            <a:r>
              <a:rPr lang="en-US" altLang="zh-TW" sz="2400" b="0" dirty="0" smtClean="0"/>
              <a:t>		</a:t>
            </a:r>
            <a:r>
              <a:rPr lang="zh-TW" altLang="en-US" sz="2400" dirty="0" smtClean="0"/>
              <a:t>     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 : </a:t>
            </a:r>
            <a:r>
              <a:rPr lang="en-US" altLang="zh-CN" sz="2400" dirty="0" err="1" smtClean="0"/>
              <a:t>PIO</a:t>
            </a:r>
            <a:r>
              <a:rPr lang="en-US" altLang="zh-CN" sz="2400" dirty="0" smtClean="0"/>
              <a:t> </a:t>
            </a:r>
            <a:r>
              <a:rPr lang="zh-TW" altLang="en-US" sz="2400" b="0" dirty="0" smtClean="0"/>
              <a:t>埠序號遮罩組合</a:t>
            </a:r>
            <a:r>
              <a:rPr lang="en-US" altLang="zh-TW" sz="2400" dirty="0" smtClean="0"/>
              <a:t>(</a:t>
            </a:r>
            <a:r>
              <a:rPr lang="zh-TW" altLang="en-US" sz="2400" b="0" dirty="0" smtClean="0"/>
              <a:t>十進位數字</a:t>
            </a:r>
            <a:r>
              <a:rPr lang="en-US" altLang="zh-TW" sz="2400" dirty="0" smtClean="0"/>
              <a:t>)</a:t>
            </a:r>
            <a:endParaRPr lang="en-US" altLang="zh-CN" sz="240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CN" sz="2400" b="0" dirty="0" smtClean="0"/>
              <a:t>		</a:t>
            </a:r>
            <a:endParaRPr lang="en-US" altLang="zh-TW" sz="2400" b="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47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040559"/>
          </a:xfrm>
        </p:spPr>
        <p:txBody>
          <a:bodyPr/>
          <a:lstStyle/>
          <a:p>
            <a:pPr lvl="2">
              <a:spcBef>
                <a:spcPts val="600"/>
              </a:spcBef>
            </a:pPr>
            <a:r>
              <a:rPr lang="zh-TW" altLang="en-US" sz="2400" b="0" dirty="0" smtClean="0"/>
              <a:t>查詢</a:t>
            </a:r>
            <a:r>
              <a:rPr lang="en-US" altLang="zh-CN" sz="2400" dirty="0" err="1" smtClean="0"/>
              <a:t>PIO</a:t>
            </a:r>
            <a:r>
              <a:rPr lang="zh-CN" altLang="en-US" sz="2400" b="0" dirty="0" smtClean="0"/>
              <a:t>埠輸</a:t>
            </a:r>
            <a:r>
              <a:rPr lang="zh-TW" altLang="en-US" sz="2400" b="0" dirty="0" smtClean="0"/>
              <a:t>入：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AT+MPIO</a:t>
            </a:r>
            <a:r>
              <a:rPr lang="en-US" altLang="zh-TW" sz="2400" dirty="0" smtClean="0"/>
              <a:t>? 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+</a:t>
            </a:r>
            <a:r>
              <a:rPr lang="en-US" altLang="zh-TW" sz="2400" dirty="0" err="1" smtClean="0"/>
              <a:t>MPIO</a:t>
            </a:r>
            <a:r>
              <a:rPr lang="en-US" altLang="zh-TW" sz="2400" dirty="0" smtClean="0"/>
              <a:t>:&lt;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&gt;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OK					</a:t>
            </a:r>
            <a:r>
              <a:rPr lang="en-US" altLang="zh-TW" sz="2400" b="0" dirty="0" smtClean="0"/>
              <a:t>		</a:t>
            </a:r>
            <a:r>
              <a:rPr lang="zh-TW" altLang="en-US" sz="2400" dirty="0" smtClean="0"/>
              <a:t>     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 : </a:t>
            </a:r>
            <a:r>
              <a:rPr lang="en-US" altLang="zh-CN" sz="2400" dirty="0" err="1" smtClean="0"/>
              <a:t>PIO</a:t>
            </a:r>
            <a:r>
              <a:rPr lang="en-US" altLang="zh-CN" sz="2400" dirty="0" smtClean="0"/>
              <a:t> </a:t>
            </a:r>
            <a:r>
              <a:rPr lang="zh-TW" altLang="en-US" sz="2400" b="0" dirty="0" smtClean="0"/>
              <a:t>埠值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16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bits)</a:t>
            </a:r>
            <a:endParaRPr lang="en-US" altLang="zh-CN" sz="240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CN" sz="2400" b="0" dirty="0" smtClean="0"/>
              <a:t>		</a:t>
            </a:r>
            <a:r>
              <a:rPr lang="zh-TW" altLang="en-US" sz="2400" b="0" dirty="0" smtClean="0"/>
              <a:t>     </a:t>
            </a:r>
            <a:r>
              <a:rPr lang="en-US" altLang="zh-CN" sz="2400" dirty="0" err="1" smtClean="0"/>
              <a:t>Param</a:t>
            </a:r>
            <a:r>
              <a:rPr lang="en-US" altLang="zh-CN" sz="2400" dirty="0" smtClean="0"/>
              <a:t>[0]</a:t>
            </a:r>
            <a:r>
              <a:rPr lang="zh-TW" altLang="en-US" sz="2400" dirty="0" smtClean="0"/>
              <a:t> </a:t>
            </a:r>
            <a:r>
              <a:rPr lang="en-US" altLang="zh-CN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CN" sz="2400" dirty="0" err="1" smtClean="0"/>
              <a:t>PIO00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CN" sz="2400" b="0" dirty="0" smtClean="0"/>
              <a:t>		</a:t>
            </a:r>
            <a:r>
              <a:rPr lang="zh-TW" altLang="en-US" sz="2400" b="0" dirty="0" smtClean="0"/>
              <a:t>     </a:t>
            </a:r>
            <a:r>
              <a:rPr lang="en-US" altLang="zh-CN" sz="2400" dirty="0" err="1" smtClean="0"/>
              <a:t>Param</a:t>
            </a:r>
            <a:r>
              <a:rPr lang="en-US" altLang="zh-CN" sz="2400" dirty="0" smtClean="0"/>
              <a:t>[1]</a:t>
            </a:r>
            <a:r>
              <a:rPr lang="zh-TW" altLang="en-US" sz="2400" dirty="0" smtClean="0"/>
              <a:t> </a:t>
            </a:r>
            <a:r>
              <a:rPr lang="en-US" altLang="zh-CN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CN" sz="2400" dirty="0" err="1" smtClean="0"/>
              <a:t>PIO01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CN" sz="2400" b="0" dirty="0" smtClean="0"/>
              <a:t>		</a:t>
            </a:r>
            <a:r>
              <a:rPr lang="zh-TW" altLang="en-US" sz="2400" b="0" dirty="0" smtClean="0"/>
              <a:t>     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	          </a:t>
            </a:r>
            <a:r>
              <a:rPr lang="en-US" altLang="zh-CN" sz="2400" dirty="0" smtClean="0"/>
              <a:t>: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CN" sz="2400" b="0" dirty="0" smtClean="0"/>
              <a:t>		</a:t>
            </a:r>
            <a:r>
              <a:rPr lang="zh-TW" altLang="en-US" sz="2400" b="0" dirty="0" smtClean="0"/>
              <a:t>     </a:t>
            </a:r>
            <a:r>
              <a:rPr lang="en-US" altLang="zh-CN" sz="2400" dirty="0" err="1" smtClean="0"/>
              <a:t>Param</a:t>
            </a:r>
            <a:r>
              <a:rPr lang="en-US" altLang="zh-CN" sz="2400" dirty="0" smtClean="0"/>
              <a:t>[10]</a:t>
            </a:r>
            <a:r>
              <a:rPr lang="zh-TW" altLang="en-US" sz="2400" dirty="0" smtClean="0"/>
              <a:t> </a:t>
            </a:r>
            <a:r>
              <a:rPr lang="en-US" altLang="zh-CN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CN" sz="2400" dirty="0" err="1" smtClean="0"/>
              <a:t>PIO010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CN" sz="2400" b="0" dirty="0" smtClean="0"/>
              <a:t>		</a:t>
            </a:r>
            <a:r>
              <a:rPr lang="zh-TW" altLang="en-US" sz="2400" b="0" dirty="0" smtClean="0"/>
              <a:t>     </a:t>
            </a:r>
            <a:r>
              <a:rPr lang="en-US" altLang="zh-CN" sz="2400" dirty="0" err="1" smtClean="0"/>
              <a:t>Param</a:t>
            </a:r>
            <a:r>
              <a:rPr lang="en-US" altLang="zh-CN" sz="2400" dirty="0" smtClean="0"/>
              <a:t>[11]</a:t>
            </a:r>
            <a:r>
              <a:rPr lang="zh-TW" altLang="en-US" sz="2400" dirty="0" smtClean="0"/>
              <a:t> </a:t>
            </a:r>
            <a:r>
              <a:rPr lang="en-US" altLang="zh-CN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CN" sz="2400" dirty="0" err="1" smtClean="0"/>
              <a:t>PIO011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  <a:buNone/>
            </a:pPr>
            <a:endParaRPr lang="en-US" altLang="zh-TW" sz="2400" b="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48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400599"/>
          </a:xfrm>
        </p:spPr>
        <p:txBody>
          <a:bodyPr/>
          <a:lstStyle/>
          <a:p>
            <a:pPr lvl="2">
              <a:spcBef>
                <a:spcPts val="600"/>
              </a:spcBef>
            </a:pPr>
            <a:r>
              <a:rPr lang="zh-CN" altLang="en-US" sz="2400" b="0" dirty="0" smtClean="0"/>
              <a:t>設置</a:t>
            </a:r>
            <a:r>
              <a:rPr lang="en-US" altLang="zh-CN" sz="2400" b="0" dirty="0" smtClean="0"/>
              <a:t>/</a:t>
            </a:r>
            <a:r>
              <a:rPr lang="zh-CN" altLang="en-US" sz="2400" b="0" dirty="0" smtClean="0"/>
              <a:t>查詢</a:t>
            </a:r>
            <a:r>
              <a:rPr lang="en-US" altLang="zh-CN" sz="2400" b="0" dirty="0" smtClean="0"/>
              <a:t>—</a:t>
            </a:r>
            <a:r>
              <a:rPr lang="zh-TW" altLang="en-US" sz="2400" b="0" dirty="0" smtClean="0"/>
              <a:t>尋呼掃描、查詢掃描參數：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AT+IPSCAN</a:t>
            </a:r>
            <a:r>
              <a:rPr lang="en-US" altLang="zh-TW" sz="2400" dirty="0" smtClean="0"/>
              <a:t>=&lt;</a:t>
            </a:r>
            <a:r>
              <a:rPr lang="en-US" altLang="zh-TW" sz="2400" dirty="0" err="1" smtClean="0"/>
              <a:t>Param1</a:t>
            </a:r>
            <a:r>
              <a:rPr lang="en-US" altLang="zh-TW" sz="2400" dirty="0" smtClean="0"/>
              <a:t>&gt;, &lt;</a:t>
            </a:r>
            <a:r>
              <a:rPr lang="en-US" altLang="zh-TW" sz="2400" dirty="0" err="1" smtClean="0"/>
              <a:t>Param2</a:t>
            </a:r>
            <a:r>
              <a:rPr lang="en-US" altLang="zh-TW" sz="2400" dirty="0" smtClean="0"/>
              <a:t>&gt;, </a:t>
            </a:r>
            <a:br>
              <a:rPr lang="en-US" altLang="zh-TW" sz="2400" dirty="0" smtClean="0"/>
            </a:br>
            <a:r>
              <a:rPr lang="en-US" altLang="zh-TW" sz="2400" dirty="0" smtClean="0"/>
              <a:t>         &lt;</a:t>
            </a:r>
            <a:r>
              <a:rPr lang="en-US" altLang="zh-TW" sz="2400" dirty="0" err="1" smtClean="0"/>
              <a:t>Param3</a:t>
            </a:r>
            <a:r>
              <a:rPr lang="en-US" altLang="zh-TW" sz="2400" dirty="0" smtClean="0"/>
              <a:t>&gt;, &lt;</a:t>
            </a:r>
            <a:r>
              <a:rPr lang="en-US" altLang="zh-TW" sz="2400" dirty="0" err="1" smtClean="0"/>
              <a:t>Param4</a:t>
            </a:r>
            <a:r>
              <a:rPr lang="en-US" altLang="zh-TW" sz="2400" dirty="0" smtClean="0"/>
              <a:t>&gt; 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OK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AT+IPSCAN</a:t>
            </a:r>
            <a:r>
              <a:rPr lang="en-US" altLang="zh-TW" sz="2400" dirty="0" smtClean="0"/>
              <a:t>?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+</a:t>
            </a:r>
            <a:r>
              <a:rPr lang="en-US" altLang="zh-TW" sz="2400" dirty="0" err="1" smtClean="0"/>
              <a:t>IPSCAN</a:t>
            </a:r>
            <a:r>
              <a:rPr lang="en-US" altLang="zh-TW" sz="2400" dirty="0" smtClean="0"/>
              <a:t>=&lt;</a:t>
            </a:r>
            <a:r>
              <a:rPr lang="en-US" altLang="zh-TW" sz="2400" dirty="0" err="1" smtClean="0"/>
              <a:t>Param1</a:t>
            </a:r>
            <a:r>
              <a:rPr lang="en-US" altLang="zh-TW" sz="2400" dirty="0" smtClean="0"/>
              <a:t>&gt; , &lt;</a:t>
            </a:r>
            <a:r>
              <a:rPr lang="en-US" altLang="zh-TW" sz="2400" dirty="0" err="1" smtClean="0"/>
              <a:t>Param2</a:t>
            </a:r>
            <a:r>
              <a:rPr lang="en-US" altLang="zh-TW" sz="2400" dirty="0" smtClean="0"/>
              <a:t>&gt;,&lt;</a:t>
            </a:r>
            <a:r>
              <a:rPr lang="en-US" altLang="zh-TW" sz="2400" dirty="0" err="1" smtClean="0"/>
              <a:t>Param3</a:t>
            </a:r>
            <a:r>
              <a:rPr lang="en-US" altLang="zh-TW" sz="2400" dirty="0" smtClean="0"/>
              <a:t>&gt;, 	&lt;</a:t>
            </a:r>
            <a:r>
              <a:rPr lang="en-US" altLang="zh-TW" sz="2400" dirty="0" err="1" smtClean="0"/>
              <a:t>Param4</a:t>
            </a:r>
            <a:r>
              <a:rPr lang="en-US" altLang="zh-TW" sz="2400" dirty="0" smtClean="0"/>
              <a:t>&gt;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OK	</a:t>
            </a:r>
            <a:r>
              <a:rPr lang="en-US" altLang="zh-TW" sz="2400" b="0" dirty="0" smtClean="0"/>
              <a:t>	</a:t>
            </a:r>
            <a:r>
              <a:rPr lang="zh-TW" altLang="en-US" sz="2400" dirty="0" smtClean="0"/>
              <a:t>     </a:t>
            </a:r>
            <a:endParaRPr lang="en-US" altLang="zh-TW" sz="240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		</a:t>
            </a:r>
            <a:r>
              <a:rPr lang="en-US" altLang="zh-TW" sz="2400" dirty="0" err="1" smtClean="0"/>
              <a:t>Param1</a:t>
            </a:r>
            <a:r>
              <a:rPr lang="zh-TW" altLang="en-US" sz="2400" b="0" dirty="0" smtClean="0"/>
              <a:t>：查詢時間間隔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CN" sz="2400" dirty="0" smtClean="0"/>
              <a:t>				</a:t>
            </a:r>
            <a:r>
              <a:rPr lang="en-US" altLang="zh-CN" sz="2400" dirty="0" err="1" smtClean="0"/>
              <a:t>Param2</a:t>
            </a:r>
            <a:r>
              <a:rPr lang="zh-TW" altLang="en-US" sz="2400" b="0" dirty="0" smtClean="0"/>
              <a:t>：查詢持續時間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CN" sz="2400" dirty="0" smtClean="0"/>
              <a:t>				</a:t>
            </a:r>
            <a:r>
              <a:rPr lang="en-US" altLang="zh-CN" sz="2400" dirty="0" err="1" smtClean="0"/>
              <a:t>Param3</a:t>
            </a:r>
            <a:r>
              <a:rPr lang="zh-TW" altLang="en-US" sz="2400" b="0" dirty="0" smtClean="0"/>
              <a:t>：尋呼時間間隔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CN" sz="2400" dirty="0" smtClean="0"/>
              <a:t>				</a:t>
            </a:r>
            <a:r>
              <a:rPr lang="en-US" altLang="zh-CN" sz="2400" dirty="0" err="1" smtClean="0"/>
              <a:t>Param4</a:t>
            </a:r>
            <a:r>
              <a:rPr lang="zh-TW" altLang="en-US" sz="2400" b="0" dirty="0" smtClean="0"/>
              <a:t>：尋呼持續時間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		</a:t>
            </a:r>
            <a:r>
              <a:rPr lang="zh-TW" altLang="en-US" sz="2400" b="0" dirty="0" smtClean="0"/>
              <a:t>預設值：</a:t>
            </a:r>
            <a:r>
              <a:rPr lang="en-US" altLang="zh-CN" sz="2400" dirty="0" smtClean="0"/>
              <a:t>1024,512,1024,512</a:t>
            </a:r>
            <a:endParaRPr lang="en-US" altLang="zh-TW" sz="240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49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44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2204863"/>
            <a:ext cx="8229600" cy="2016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TW" altLang="en-US" sz="2800" b="0" dirty="0" smtClean="0">
                <a:cs typeface="Times New Roman" pitchFamily="18" charset="0"/>
              </a:rPr>
              <a:t>藍牙模組 </a:t>
            </a:r>
            <a:r>
              <a:rPr lang="en-US" altLang="zh-TW" sz="2800" spc="-100" dirty="0" smtClean="0">
                <a:latin typeface="+mn-lt"/>
                <a:cs typeface="Times New Roman" pitchFamily="18" charset="0"/>
              </a:rPr>
              <a:t>HC-05</a:t>
            </a:r>
            <a:r>
              <a:rPr lang="zh-TW" altLang="en-US" sz="2800" spc="-100" dirty="0" smtClean="0">
                <a:latin typeface="+mn-lt"/>
                <a:cs typeface="Times New Roman" pitchFamily="18" charset="0"/>
              </a:rPr>
              <a:t> </a:t>
            </a:r>
            <a:r>
              <a:rPr lang="zh-TW" altLang="en-US" sz="2800" b="0" dirty="0" smtClean="0">
                <a:cs typeface="Times New Roman" pitchFamily="18" charset="0"/>
              </a:rPr>
              <a:t>用於把串列埠轉換為藍牙</a:t>
            </a:r>
            <a:endParaRPr lang="en-US" altLang="zh-TW" sz="2800" b="0" dirty="0" smtClean="0"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800" b="0" dirty="0" smtClean="0">
                <a:cs typeface="Times New Roman" pitchFamily="18" charset="0"/>
              </a:rPr>
              <a:t>模組工作時分為</a:t>
            </a:r>
            <a:r>
              <a:rPr lang="en-US" altLang="zh-TW" sz="2800" dirty="0" smtClean="0">
                <a:cs typeface="Times New Roman" pitchFamily="18" charset="0"/>
              </a:rPr>
              <a:t>Master</a:t>
            </a:r>
            <a:r>
              <a:rPr lang="zh-TW" altLang="en-US" sz="2800" b="0" dirty="0" smtClean="0">
                <a:cs typeface="Times New Roman" pitchFamily="18" charset="0"/>
              </a:rPr>
              <a:t> </a:t>
            </a:r>
            <a:r>
              <a:rPr lang="en-US" altLang="zh-TW" sz="2800" dirty="0" smtClean="0">
                <a:cs typeface="Times New Roman" pitchFamily="18" charset="0"/>
              </a:rPr>
              <a:t>(</a:t>
            </a:r>
            <a:r>
              <a:rPr lang="zh-TW" altLang="en-US" sz="2800" b="0" dirty="0" smtClean="0">
                <a:cs typeface="Times New Roman" pitchFamily="18" charset="0"/>
              </a:rPr>
              <a:t>主機</a:t>
            </a:r>
            <a:r>
              <a:rPr lang="en-US" altLang="zh-TW" sz="2800" dirty="0" smtClean="0">
                <a:cs typeface="Times New Roman" pitchFamily="18" charset="0"/>
              </a:rPr>
              <a:t>) </a:t>
            </a:r>
            <a:r>
              <a:rPr lang="zh-TW" altLang="en-US" sz="2800" b="0" dirty="0" smtClean="0">
                <a:cs typeface="Times New Roman" pitchFamily="18" charset="0"/>
              </a:rPr>
              <a:t>和</a:t>
            </a:r>
            <a:r>
              <a:rPr lang="en-US" altLang="zh-TW" sz="2800" dirty="0" smtClean="0">
                <a:cs typeface="Times New Roman" pitchFamily="18" charset="0"/>
              </a:rPr>
              <a:t>Slave</a:t>
            </a:r>
            <a:r>
              <a:rPr lang="zh-TW" altLang="en-US" sz="2800" b="0" dirty="0" smtClean="0">
                <a:cs typeface="Times New Roman" pitchFamily="18" charset="0"/>
              </a:rPr>
              <a:t> </a:t>
            </a:r>
            <a:r>
              <a:rPr lang="en-US" altLang="zh-TW" sz="2800" dirty="0" smtClean="0">
                <a:cs typeface="Times New Roman" pitchFamily="18" charset="0"/>
              </a:rPr>
              <a:t>(</a:t>
            </a:r>
            <a:r>
              <a:rPr lang="zh-TW" altLang="en-US" sz="2800" b="0" dirty="0" smtClean="0">
                <a:cs typeface="Times New Roman" pitchFamily="18" charset="0"/>
              </a:rPr>
              <a:t>從機</a:t>
            </a:r>
            <a:r>
              <a:rPr lang="en-US" altLang="zh-TW" sz="2800" dirty="0" smtClean="0">
                <a:cs typeface="Times New Roman" pitchFamily="18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zh-TW" altLang="en-US" sz="2800" b="0" dirty="0" smtClean="0">
                <a:cs typeface="Times New Roman" pitchFamily="18" charset="0"/>
              </a:rPr>
              <a:t>用戶可以用 </a:t>
            </a:r>
            <a:r>
              <a:rPr lang="en-US" altLang="zh-CN" sz="2800" dirty="0" smtClean="0">
                <a:cs typeface="Times New Roman" pitchFamily="18" charset="0"/>
              </a:rPr>
              <a:t>AT </a:t>
            </a:r>
            <a:r>
              <a:rPr lang="zh-TW" altLang="en-US" sz="2800" b="0" dirty="0" smtClean="0">
                <a:cs typeface="Times New Roman" pitchFamily="18" charset="0"/>
              </a:rPr>
              <a:t>指令修改模組為 </a:t>
            </a:r>
            <a:r>
              <a:rPr lang="en-US" altLang="zh-TW" sz="2800" dirty="0" smtClean="0">
                <a:cs typeface="Times New Roman" pitchFamily="18" charset="0"/>
              </a:rPr>
              <a:t>Master</a:t>
            </a:r>
            <a:r>
              <a:rPr lang="zh-TW" altLang="en-US" sz="2800" dirty="0" smtClean="0">
                <a:cs typeface="Times New Roman" pitchFamily="18" charset="0"/>
              </a:rPr>
              <a:t> </a:t>
            </a:r>
            <a:r>
              <a:rPr lang="zh-TW" altLang="en-US" sz="2800" b="0" dirty="0" smtClean="0">
                <a:cs typeface="Times New Roman" pitchFamily="18" charset="0"/>
              </a:rPr>
              <a:t>或 </a:t>
            </a:r>
            <a:r>
              <a:rPr lang="en-US" altLang="zh-TW" sz="2800" dirty="0" smtClean="0">
                <a:cs typeface="Times New Roman" pitchFamily="18" charset="0"/>
              </a:rPr>
              <a:t>Slave</a:t>
            </a:r>
            <a:endParaRPr lang="en-US" altLang="zh-TW" sz="2800" b="0" dirty="0" smtClean="0"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  <p:pic>
        <p:nvPicPr>
          <p:cNvPr id="18434" name="Picture 2" descr="[image2.png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4005064"/>
            <a:ext cx="4733925" cy="2162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400599"/>
          </a:xfrm>
        </p:spPr>
        <p:txBody>
          <a:bodyPr/>
          <a:lstStyle/>
          <a:p>
            <a:pPr lvl="2">
              <a:spcBef>
                <a:spcPts val="600"/>
              </a:spcBef>
            </a:pPr>
            <a:r>
              <a:rPr lang="zh-CN" altLang="en-US" sz="2400" b="0" dirty="0" smtClean="0"/>
              <a:t>設置</a:t>
            </a:r>
            <a:r>
              <a:rPr lang="en-US" altLang="zh-CN" sz="2400" b="0" dirty="0" smtClean="0"/>
              <a:t>/</a:t>
            </a:r>
            <a:r>
              <a:rPr lang="zh-CN" altLang="en-US" sz="2400" b="0" dirty="0" smtClean="0"/>
              <a:t>查詢</a:t>
            </a:r>
            <a:r>
              <a:rPr lang="en-US" altLang="zh-CN" sz="2400" b="0" dirty="0" smtClean="0"/>
              <a:t>—</a:t>
            </a:r>
            <a:r>
              <a:rPr lang="en-US" altLang="zh-TW" sz="2400" dirty="0" err="1" smtClean="0"/>
              <a:t>SHIFF</a:t>
            </a:r>
            <a:r>
              <a:rPr lang="zh-TW" altLang="en-US" sz="2400" b="0" dirty="0" smtClean="0"/>
              <a:t>節能參數：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AT+SHIFF</a:t>
            </a:r>
            <a:r>
              <a:rPr lang="en-US" altLang="zh-TW" sz="2400" dirty="0" smtClean="0"/>
              <a:t>=&lt;</a:t>
            </a:r>
            <a:r>
              <a:rPr lang="en-US" altLang="zh-TW" sz="2400" dirty="0" err="1" smtClean="0"/>
              <a:t>Param1</a:t>
            </a:r>
            <a:r>
              <a:rPr lang="en-US" altLang="zh-TW" sz="2400" dirty="0" smtClean="0"/>
              <a:t>&gt;, &lt;</a:t>
            </a:r>
            <a:r>
              <a:rPr lang="en-US" altLang="zh-TW" sz="2400" dirty="0" err="1" smtClean="0"/>
              <a:t>Param2</a:t>
            </a:r>
            <a:r>
              <a:rPr lang="en-US" altLang="zh-TW" sz="2400" dirty="0" smtClean="0"/>
              <a:t>&gt;, </a:t>
            </a:r>
            <a:br>
              <a:rPr lang="en-US" altLang="zh-TW" sz="2400" dirty="0" smtClean="0"/>
            </a:br>
            <a:r>
              <a:rPr lang="en-US" altLang="zh-TW" sz="2400" dirty="0" smtClean="0"/>
              <a:t>         &lt;</a:t>
            </a:r>
            <a:r>
              <a:rPr lang="en-US" altLang="zh-TW" sz="2400" dirty="0" err="1" smtClean="0"/>
              <a:t>Param3</a:t>
            </a:r>
            <a:r>
              <a:rPr lang="en-US" altLang="zh-TW" sz="2400" dirty="0" smtClean="0"/>
              <a:t>&gt;, &lt;</a:t>
            </a:r>
            <a:r>
              <a:rPr lang="en-US" altLang="zh-TW" sz="2400" dirty="0" err="1" smtClean="0"/>
              <a:t>Param4</a:t>
            </a:r>
            <a:r>
              <a:rPr lang="en-US" altLang="zh-TW" sz="2400" dirty="0" smtClean="0"/>
              <a:t>&gt; 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OK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AT+SHIFF</a:t>
            </a:r>
            <a:r>
              <a:rPr lang="en-US" altLang="zh-TW" sz="2400" dirty="0" smtClean="0"/>
              <a:t>?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+</a:t>
            </a:r>
            <a:r>
              <a:rPr lang="en-US" altLang="zh-TW" sz="2400" dirty="0" err="1" smtClean="0"/>
              <a:t>SHIFF</a:t>
            </a:r>
            <a:r>
              <a:rPr lang="en-US" altLang="zh-TW" sz="2400" dirty="0" smtClean="0"/>
              <a:t>=&lt;</a:t>
            </a:r>
            <a:r>
              <a:rPr lang="en-US" altLang="zh-TW" sz="2400" dirty="0" err="1" smtClean="0"/>
              <a:t>Param1</a:t>
            </a:r>
            <a:r>
              <a:rPr lang="en-US" altLang="zh-TW" sz="2400" dirty="0" smtClean="0"/>
              <a:t> &gt;, &lt;</a:t>
            </a:r>
            <a:r>
              <a:rPr lang="en-US" altLang="zh-TW" sz="2400" dirty="0" err="1" smtClean="0"/>
              <a:t>Param2</a:t>
            </a:r>
            <a:r>
              <a:rPr lang="en-US" altLang="zh-TW" sz="2400" dirty="0" smtClean="0"/>
              <a:t>&gt;,&lt;</a:t>
            </a:r>
            <a:r>
              <a:rPr lang="en-US" altLang="zh-TW" sz="2400" dirty="0" err="1" smtClean="0"/>
              <a:t>Param3</a:t>
            </a:r>
            <a:r>
              <a:rPr lang="en-US" altLang="zh-TW" sz="2400" dirty="0" smtClean="0"/>
              <a:t>&gt;, 	&lt;</a:t>
            </a:r>
            <a:r>
              <a:rPr lang="en-US" altLang="zh-TW" sz="2400" dirty="0" err="1" smtClean="0"/>
              <a:t>Param4</a:t>
            </a:r>
            <a:r>
              <a:rPr lang="en-US" altLang="zh-TW" sz="2400" dirty="0" smtClean="0"/>
              <a:t>&gt;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OK	</a:t>
            </a:r>
            <a:r>
              <a:rPr lang="en-US" altLang="zh-TW" sz="2400" b="0" dirty="0" smtClean="0"/>
              <a:t>	</a:t>
            </a:r>
            <a:r>
              <a:rPr lang="zh-TW" altLang="en-US" sz="2400" dirty="0" smtClean="0"/>
              <a:t>     </a:t>
            </a:r>
            <a:endParaRPr lang="en-US" altLang="zh-TW" sz="240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		</a:t>
            </a:r>
            <a:r>
              <a:rPr lang="en-US" altLang="zh-TW" sz="2400" dirty="0" err="1" smtClean="0"/>
              <a:t>Param1</a:t>
            </a:r>
            <a:r>
              <a:rPr lang="zh-TW" altLang="en-US" sz="2400" b="0" dirty="0" smtClean="0"/>
              <a:t>：最大時間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CN" sz="2400" dirty="0" smtClean="0"/>
              <a:t>				</a:t>
            </a:r>
            <a:r>
              <a:rPr lang="en-US" altLang="zh-CN" sz="2400" dirty="0" err="1" smtClean="0"/>
              <a:t>Param2</a:t>
            </a:r>
            <a:r>
              <a:rPr lang="zh-TW" altLang="en-US" sz="2400" b="0" dirty="0" smtClean="0"/>
              <a:t>：最小時間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CN" sz="2400" dirty="0" smtClean="0"/>
              <a:t>				</a:t>
            </a:r>
            <a:r>
              <a:rPr lang="en-US" altLang="zh-CN" sz="2400" dirty="0" err="1" smtClean="0"/>
              <a:t>Param3</a:t>
            </a:r>
            <a:r>
              <a:rPr lang="zh-TW" altLang="en-US" sz="2400" b="0" dirty="0" smtClean="0"/>
              <a:t>：嚐試時間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CN" sz="2400" dirty="0" smtClean="0"/>
              <a:t>				</a:t>
            </a:r>
            <a:r>
              <a:rPr lang="en-US" altLang="zh-CN" sz="2400" dirty="0" err="1" smtClean="0"/>
              <a:t>Param4</a:t>
            </a:r>
            <a:r>
              <a:rPr lang="zh-TW" altLang="en-US" sz="2400" b="0" dirty="0" smtClean="0"/>
              <a:t>：超時時間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		</a:t>
            </a:r>
            <a:r>
              <a:rPr lang="zh-TW" altLang="en-US" sz="2400" b="0" dirty="0" smtClean="0"/>
              <a:t>預設值：</a:t>
            </a:r>
            <a:r>
              <a:rPr lang="en-US" altLang="zh-CN" sz="2400" dirty="0" smtClean="0"/>
              <a:t>0,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0</a:t>
            </a:r>
            <a:r>
              <a:rPr lang="en-US" altLang="zh-CN" sz="2400" dirty="0" smtClean="0"/>
              <a:t>, 0, 0</a:t>
            </a:r>
            <a:endParaRPr lang="en-US" altLang="zh-TW" sz="240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50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68551"/>
          </a:xfrm>
        </p:spPr>
        <p:txBody>
          <a:bodyPr/>
          <a:lstStyle/>
          <a:p>
            <a:pPr lvl="2">
              <a:spcBef>
                <a:spcPts val="600"/>
              </a:spcBef>
            </a:pPr>
            <a:r>
              <a:rPr lang="zh-CN" altLang="en-US" sz="2400" b="0" dirty="0" smtClean="0"/>
              <a:t>設置</a:t>
            </a:r>
            <a:r>
              <a:rPr lang="en-US" altLang="zh-CN" sz="2400" b="0" dirty="0" smtClean="0"/>
              <a:t>/</a:t>
            </a:r>
            <a:r>
              <a:rPr lang="zh-CN" altLang="en-US" sz="2400" b="0" dirty="0" smtClean="0"/>
              <a:t>查詢</a:t>
            </a:r>
            <a:r>
              <a:rPr lang="zh-TW" altLang="en-US" sz="2400" b="0" dirty="0" smtClean="0"/>
              <a:t>安全、加密模式：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AT+SENM</a:t>
            </a:r>
            <a:r>
              <a:rPr lang="en-US" altLang="zh-TW" sz="2400" dirty="0" smtClean="0"/>
              <a:t>=&lt;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&gt;, &lt;</a:t>
            </a:r>
            <a:r>
              <a:rPr lang="en-US" altLang="zh-TW" sz="2400" dirty="0" err="1" smtClean="0"/>
              <a:t>Param2</a:t>
            </a:r>
            <a:r>
              <a:rPr lang="en-US" altLang="zh-TW" sz="2400" dirty="0" smtClean="0"/>
              <a:t>&gt; 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OK				</a:t>
            </a:r>
            <a:r>
              <a:rPr lang="en-US" altLang="zh-TW" sz="2400" b="0" dirty="0" smtClean="0"/>
              <a:t>——</a:t>
            </a:r>
            <a:r>
              <a:rPr lang="zh-TW" altLang="en-US" sz="2400" b="0" dirty="0" smtClean="0"/>
              <a:t>成功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AT+SENM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&gt;,&lt;</a:t>
            </a:r>
            <a:r>
              <a:rPr lang="en-US" altLang="zh-TW" sz="2400" dirty="0" err="1" smtClean="0"/>
              <a:t>Param2</a:t>
            </a:r>
            <a:r>
              <a:rPr lang="en-US" altLang="zh-TW" sz="2400" dirty="0" smtClean="0"/>
              <a:t>&gt; 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FAIL</a:t>
            </a:r>
            <a:r>
              <a:rPr lang="en-US" altLang="zh-TW" sz="2400" b="0" dirty="0" smtClean="0"/>
              <a:t>				——</a:t>
            </a:r>
            <a:r>
              <a:rPr lang="zh-TW" altLang="en-US" sz="2400" b="0" dirty="0" smtClean="0"/>
              <a:t>失敗</a:t>
            </a:r>
            <a:endParaRPr lang="en-US" altLang="zh-TW" sz="2400" b="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AT+SENM</a:t>
            </a:r>
            <a:r>
              <a:rPr lang="en-US" altLang="zh-TW" sz="2400" dirty="0" smtClean="0"/>
              <a:t>?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+</a:t>
            </a:r>
            <a:r>
              <a:rPr lang="en-US" altLang="zh-TW" sz="2400" dirty="0" err="1" smtClean="0"/>
              <a:t>SENM</a:t>
            </a:r>
            <a:r>
              <a:rPr lang="en-US" altLang="zh-TW" sz="2400" dirty="0" smtClean="0"/>
              <a:t>=&lt;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 &gt;, &lt;</a:t>
            </a:r>
            <a:r>
              <a:rPr lang="en-US" altLang="zh-TW" sz="2400" dirty="0" err="1" smtClean="0"/>
              <a:t>Param2</a:t>
            </a:r>
            <a:r>
              <a:rPr lang="en-US" altLang="zh-TW" sz="2400" dirty="0" smtClean="0"/>
              <a:t>&gt;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OK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51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68551"/>
          </a:xfrm>
        </p:spPr>
        <p:txBody>
          <a:bodyPr/>
          <a:lstStyle/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Param</a:t>
            </a:r>
            <a:r>
              <a:rPr lang="zh-TW" altLang="en-US" sz="2400" b="0" dirty="0" smtClean="0"/>
              <a:t>：安全模式，取值如下：</a:t>
            </a:r>
          </a:p>
          <a:p>
            <a:pPr lvl="2">
              <a:spcBef>
                <a:spcPts val="600"/>
              </a:spcBef>
              <a:buNone/>
            </a:pPr>
            <a:r>
              <a:rPr lang="fr-FR" altLang="zh-TW" sz="2400" b="0" dirty="0" smtClean="0"/>
              <a:t>			</a:t>
            </a:r>
            <a:r>
              <a:rPr lang="fr-FR" altLang="zh-TW" sz="2400" dirty="0" smtClean="0"/>
              <a:t>0</a:t>
            </a:r>
            <a:r>
              <a:rPr lang="zh-TW" altLang="en-US" sz="2400" dirty="0" smtClean="0"/>
              <a:t> </a:t>
            </a:r>
            <a:r>
              <a:rPr lang="fr-FR" altLang="zh-TW" sz="2400" dirty="0" smtClean="0"/>
              <a:t>—</a:t>
            </a:r>
            <a:r>
              <a:rPr lang="zh-TW" altLang="en-US" sz="2400" dirty="0" smtClean="0"/>
              <a:t> </a:t>
            </a:r>
            <a:r>
              <a:rPr lang="fr-FR" altLang="zh-TW" sz="2400" dirty="0" smtClean="0"/>
              <a:t>sec_mode0+off</a:t>
            </a:r>
          </a:p>
          <a:p>
            <a:pPr lvl="2">
              <a:spcBef>
                <a:spcPts val="600"/>
              </a:spcBef>
              <a:buNone/>
            </a:pPr>
            <a:r>
              <a:rPr lang="fr-FR" altLang="zh-TW" sz="2400" dirty="0" smtClean="0"/>
              <a:t>			1</a:t>
            </a:r>
            <a:r>
              <a:rPr lang="zh-TW" altLang="en-US" sz="2400" dirty="0" smtClean="0"/>
              <a:t> </a:t>
            </a:r>
            <a:r>
              <a:rPr lang="fr-FR" altLang="zh-TW" sz="2400" dirty="0" smtClean="0"/>
              <a:t>—</a:t>
            </a:r>
            <a:r>
              <a:rPr lang="zh-TW" altLang="en-US" sz="2400" dirty="0" smtClean="0"/>
              <a:t> </a:t>
            </a:r>
            <a:r>
              <a:rPr lang="fr-FR" altLang="zh-TW" sz="2400" dirty="0" smtClean="0"/>
              <a:t>sec_mode1+non_secure</a:t>
            </a:r>
          </a:p>
          <a:p>
            <a:pPr lvl="2">
              <a:spcBef>
                <a:spcPts val="600"/>
              </a:spcBef>
              <a:buNone/>
            </a:pPr>
            <a:r>
              <a:rPr lang="fr-FR" altLang="zh-TW" sz="2400" dirty="0" smtClean="0"/>
              <a:t>			2</a:t>
            </a:r>
            <a:r>
              <a:rPr lang="zh-TW" altLang="en-US" sz="2400" dirty="0" smtClean="0"/>
              <a:t> </a:t>
            </a:r>
            <a:r>
              <a:rPr lang="fr-FR" altLang="zh-TW" sz="2400" dirty="0" smtClean="0"/>
              <a:t>—</a:t>
            </a:r>
            <a:r>
              <a:rPr lang="zh-TW" altLang="en-US" sz="2400" dirty="0" smtClean="0"/>
              <a:t> </a:t>
            </a:r>
            <a:r>
              <a:rPr lang="fr-FR" altLang="zh-TW" sz="2400" dirty="0" smtClean="0"/>
              <a:t>sec_mode2_service</a:t>
            </a:r>
          </a:p>
          <a:p>
            <a:pPr lvl="2">
              <a:spcBef>
                <a:spcPts val="600"/>
              </a:spcBef>
              <a:buNone/>
            </a:pPr>
            <a:r>
              <a:rPr lang="fr-FR" altLang="zh-TW" sz="2400" dirty="0" smtClean="0"/>
              <a:t>			3</a:t>
            </a:r>
            <a:r>
              <a:rPr lang="zh-TW" altLang="en-US" sz="2400" dirty="0" smtClean="0"/>
              <a:t> </a:t>
            </a:r>
            <a:r>
              <a:rPr lang="fr-FR" altLang="zh-TW" sz="2400" dirty="0" smtClean="0"/>
              <a:t>—</a:t>
            </a:r>
            <a:r>
              <a:rPr lang="zh-TW" altLang="en-US" sz="2400" dirty="0" smtClean="0"/>
              <a:t> </a:t>
            </a:r>
            <a:r>
              <a:rPr lang="fr-FR" altLang="zh-TW" sz="2400" dirty="0" smtClean="0"/>
              <a:t>sec_mode3_link</a:t>
            </a:r>
          </a:p>
          <a:p>
            <a:pPr lvl="2">
              <a:spcBef>
                <a:spcPts val="600"/>
              </a:spcBef>
              <a:buNone/>
            </a:pPr>
            <a:r>
              <a:rPr lang="fr-FR" altLang="zh-TW" sz="2400" dirty="0" smtClean="0"/>
              <a:t>			4</a:t>
            </a:r>
            <a:r>
              <a:rPr lang="zh-TW" altLang="en-US" sz="2400" dirty="0" smtClean="0"/>
              <a:t> </a:t>
            </a:r>
            <a:r>
              <a:rPr lang="fr-FR" altLang="zh-TW" sz="2400" dirty="0" smtClean="0"/>
              <a:t>—</a:t>
            </a:r>
            <a:r>
              <a:rPr lang="zh-TW" altLang="en-US" sz="2400" dirty="0" smtClean="0"/>
              <a:t> </a:t>
            </a:r>
            <a:r>
              <a:rPr lang="fr-FR" altLang="zh-TW" sz="2400" dirty="0" smtClean="0"/>
              <a:t>sec_mode_unknown</a:t>
            </a:r>
          </a:p>
          <a:p>
            <a:pPr lvl="2">
              <a:spcBef>
                <a:spcPts val="600"/>
              </a:spcBef>
              <a:buNone/>
            </a:pPr>
            <a:r>
              <a:rPr lang="fr-FR" altLang="zh-TW" sz="2400" dirty="0" smtClean="0"/>
              <a:t>		Param2</a:t>
            </a:r>
            <a:r>
              <a:rPr lang="zh-TW" altLang="en-US" sz="2400" b="0" dirty="0" smtClean="0"/>
              <a:t>加密模式，取值如下：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	</a:t>
            </a:r>
            <a:r>
              <a:rPr lang="en-US" altLang="zh-TW" sz="2400" dirty="0" smtClean="0"/>
              <a:t>0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—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hci_enc_mode_off</a:t>
            </a:r>
            <a:endParaRPr lang="en-US" altLang="zh-TW" sz="240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	1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—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hci_enc_mode_pt_to_pt</a:t>
            </a:r>
            <a:endParaRPr lang="en-US" altLang="zh-TW" sz="240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	2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—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hci_enc_mode_pt_to_pt_and_bcast</a:t>
            </a:r>
            <a:endParaRPr lang="en-US" altLang="zh-TW" sz="2400" dirty="0" smtClean="0"/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zh-TW" altLang="en-US" sz="2400" b="0" dirty="0" smtClean="0"/>
              <a:t>預設值：</a:t>
            </a:r>
            <a:r>
              <a:rPr lang="en-US" altLang="zh-TW" sz="2400" dirty="0" smtClean="0"/>
              <a:t>0,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0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52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68551"/>
          </a:xfrm>
        </p:spPr>
        <p:txBody>
          <a:bodyPr/>
          <a:lstStyle/>
          <a:p>
            <a:pPr lvl="2">
              <a:spcBef>
                <a:spcPts val="600"/>
              </a:spcBef>
            </a:pPr>
            <a:r>
              <a:rPr lang="zh-TW" altLang="en-US" sz="2400" b="0" dirty="0" smtClean="0"/>
              <a:t>從藍牙配對清單中刪除指定認證設備 </a:t>
            </a:r>
            <a:r>
              <a:rPr lang="en-US" altLang="zh-TW" sz="2400" dirty="0" smtClean="0"/>
              <a:t>(</a:t>
            </a:r>
            <a:r>
              <a:rPr lang="en-US" altLang="zh-CN" sz="2400" dirty="0" smtClean="0"/>
              <a:t>Authenticated Device</a:t>
            </a:r>
            <a:r>
              <a:rPr lang="en-US" altLang="zh-TW" sz="2400" dirty="0" smtClean="0"/>
              <a:t>)</a:t>
            </a:r>
            <a:r>
              <a:rPr lang="zh-TW" altLang="en-US" sz="2400" b="0" dirty="0" smtClean="0"/>
              <a:t>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AT+RMSAD</a:t>
            </a:r>
            <a:r>
              <a:rPr lang="en-US" altLang="zh-TW" sz="2400" dirty="0" smtClean="0"/>
              <a:t>=&lt;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&gt; 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OK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		</a:t>
            </a:r>
            <a:r>
              <a:rPr lang="en-US" altLang="zh-TW" sz="2400" dirty="0" err="1" smtClean="0"/>
              <a:t>Param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400" b="0" dirty="0" smtClean="0"/>
              <a:t>藍牙設備位址</a:t>
            </a:r>
            <a:endParaRPr lang="en-US" altLang="zh-TW" sz="2400" b="0" dirty="0" smtClean="0"/>
          </a:p>
          <a:p>
            <a:pPr lvl="2">
              <a:spcBef>
                <a:spcPts val="600"/>
              </a:spcBef>
              <a:buNone/>
            </a:pPr>
            <a:endParaRPr lang="en-US" altLang="zh-TW" sz="2400" b="0" dirty="0" smtClean="0"/>
          </a:p>
          <a:p>
            <a:pPr lvl="2">
              <a:spcBef>
                <a:spcPts val="600"/>
              </a:spcBef>
            </a:pPr>
            <a:r>
              <a:rPr lang="zh-TW" altLang="en-US" sz="2400" b="0" dirty="0" smtClean="0"/>
              <a:t>從藍牙配對清單中刪除所有認證設備 </a:t>
            </a:r>
            <a:r>
              <a:rPr lang="en-US" altLang="zh-TW" sz="2400" dirty="0" smtClean="0"/>
              <a:t>(</a:t>
            </a:r>
            <a:r>
              <a:rPr lang="en-US" altLang="zh-CN" sz="2400" dirty="0" smtClean="0"/>
              <a:t>Authenticated Device</a:t>
            </a:r>
            <a:r>
              <a:rPr lang="en-US" altLang="zh-TW" sz="2400" dirty="0" smtClean="0"/>
              <a:t>)</a:t>
            </a:r>
            <a:r>
              <a:rPr lang="zh-TW" altLang="en-US" sz="2400" b="0" dirty="0" smtClean="0"/>
              <a:t>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AT+RMAAD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OK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53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12567"/>
          </a:xfrm>
        </p:spPr>
        <p:txBody>
          <a:bodyPr/>
          <a:lstStyle/>
          <a:p>
            <a:pPr lvl="2">
              <a:spcBef>
                <a:spcPts val="600"/>
              </a:spcBef>
            </a:pPr>
            <a:r>
              <a:rPr lang="zh-TW" altLang="en-US" sz="2400" b="0" dirty="0" smtClean="0"/>
              <a:t>從藍牙配對清單中查找指定認證設備 </a:t>
            </a:r>
            <a:r>
              <a:rPr lang="en-US" altLang="zh-TW" sz="2400" dirty="0" smtClean="0"/>
              <a:t>(</a:t>
            </a:r>
            <a:r>
              <a:rPr lang="en-US" altLang="zh-CN" sz="2400" dirty="0" smtClean="0"/>
              <a:t>Authenticated Device</a:t>
            </a:r>
            <a:r>
              <a:rPr lang="en-US" altLang="zh-TW" sz="2400" dirty="0" smtClean="0"/>
              <a:t>)</a:t>
            </a:r>
            <a:r>
              <a:rPr lang="zh-TW" altLang="en-US" sz="2400" b="0" dirty="0" smtClean="0"/>
              <a:t>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AT+FSAD</a:t>
            </a:r>
            <a:r>
              <a:rPr lang="en-US" altLang="zh-TW" sz="2400" dirty="0" smtClean="0"/>
              <a:t>=&lt;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&gt; 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OK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		</a:t>
            </a:r>
            <a:r>
              <a:rPr lang="en-US" altLang="zh-TW" sz="2400" dirty="0" err="1" smtClean="0"/>
              <a:t>Param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400" b="0" dirty="0" smtClean="0"/>
              <a:t>藍牙設備位址</a:t>
            </a:r>
            <a:endParaRPr lang="en-US" altLang="zh-TW" sz="2400" b="0" dirty="0" smtClean="0"/>
          </a:p>
          <a:p>
            <a:pPr lvl="2">
              <a:spcBef>
                <a:spcPts val="600"/>
              </a:spcBef>
              <a:buNone/>
            </a:pPr>
            <a:endParaRPr lang="en-US" altLang="zh-TW" sz="2400" b="0" dirty="0" smtClean="0"/>
          </a:p>
          <a:p>
            <a:pPr lvl="2">
              <a:spcBef>
                <a:spcPts val="600"/>
              </a:spcBef>
            </a:pPr>
            <a:r>
              <a:rPr lang="zh-TW" altLang="en-US" sz="2400" b="0" dirty="0" smtClean="0"/>
              <a:t>獲取藍牙配對清單中認證設備數 </a:t>
            </a:r>
            <a:r>
              <a:rPr lang="en-US" altLang="zh-TW" sz="2400" dirty="0" smtClean="0"/>
              <a:t>(</a:t>
            </a:r>
            <a:r>
              <a:rPr lang="en-US" altLang="zh-CN" sz="2400" dirty="0" smtClean="0"/>
              <a:t>Authenticated Device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Count)</a:t>
            </a:r>
            <a:r>
              <a:rPr lang="zh-TW" altLang="en-US" sz="2400" b="0" dirty="0" smtClean="0"/>
              <a:t>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AT+ADCN</a:t>
            </a:r>
            <a:r>
              <a:rPr lang="en-US" altLang="zh-TW" sz="2400" dirty="0" smtClean="0"/>
              <a:t>? 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+</a:t>
            </a:r>
            <a:r>
              <a:rPr lang="en-US" altLang="zh-TW" sz="2400" dirty="0" err="1" smtClean="0">
                <a:solidFill>
                  <a:srgbClr val="002060"/>
                </a:solidFill>
                <a:sym typeface="Symbol"/>
              </a:rPr>
              <a:t>ADCN</a:t>
            </a:r>
            <a:r>
              <a:rPr lang="en-US" altLang="zh-TW" sz="2400" dirty="0" smtClean="0"/>
              <a:t>=&lt;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&gt;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OK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		</a:t>
            </a:r>
            <a:r>
              <a:rPr lang="en-US" altLang="zh-TW" sz="2400" dirty="0" err="1" smtClean="0"/>
              <a:t>Param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b="0" dirty="0" smtClean="0"/>
              <a:t>配對清單中藍牙設備數</a:t>
            </a:r>
            <a:endParaRPr lang="en-US" altLang="zh-TW" sz="240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54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12567"/>
          </a:xfrm>
        </p:spPr>
        <p:txBody>
          <a:bodyPr/>
          <a:lstStyle/>
          <a:p>
            <a:pPr lvl="2">
              <a:spcBef>
                <a:spcPts val="600"/>
              </a:spcBef>
            </a:pPr>
            <a:r>
              <a:rPr lang="zh-TW" altLang="en-US" sz="2400" b="0" dirty="0" smtClean="0"/>
              <a:t>獲取最近使用過的藍牙認證設備地址 </a:t>
            </a:r>
            <a:r>
              <a:rPr lang="en-US" altLang="zh-TW" sz="2400" b="0" dirty="0" smtClean="0"/>
              <a:t/>
            </a:r>
            <a:br>
              <a:rPr lang="en-US" altLang="zh-TW" sz="2400" b="0" dirty="0" smtClean="0"/>
            </a:br>
            <a:r>
              <a:rPr lang="en-US" altLang="zh-TW" sz="2400" dirty="0" smtClean="0"/>
              <a:t>(Most Recently Used</a:t>
            </a:r>
            <a:r>
              <a:rPr lang="zh-TW" altLang="en-US" sz="2400" dirty="0" smtClean="0"/>
              <a:t> </a:t>
            </a:r>
            <a:r>
              <a:rPr lang="en-US" altLang="zh-CN" sz="2400" dirty="0" smtClean="0"/>
              <a:t>Authenticated Device</a:t>
            </a:r>
            <a:r>
              <a:rPr lang="en-US" altLang="zh-TW" sz="2400" dirty="0" smtClean="0"/>
              <a:t>)</a:t>
            </a:r>
            <a:r>
              <a:rPr lang="zh-TW" altLang="en-US" sz="2400" b="0" dirty="0" smtClean="0"/>
              <a:t>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AT+MRAD</a:t>
            </a:r>
            <a:r>
              <a:rPr lang="en-US" altLang="zh-TW" sz="2400" dirty="0" smtClean="0"/>
              <a:t>? 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+ </a:t>
            </a:r>
            <a:r>
              <a:rPr lang="en-US" altLang="zh-TW" sz="2400" dirty="0" err="1" smtClean="0">
                <a:solidFill>
                  <a:srgbClr val="002060"/>
                </a:solidFill>
                <a:sym typeface="Symbol"/>
              </a:rPr>
              <a:t>MRAD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=&lt;</a:t>
            </a:r>
            <a:r>
              <a:rPr lang="en-US" altLang="zh-TW" sz="2400" dirty="0" err="1" smtClean="0">
                <a:solidFill>
                  <a:srgbClr val="002060"/>
                </a:solidFill>
                <a:sym typeface="Symbol"/>
              </a:rPr>
              <a:t>Param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&gt;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OK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</a:t>
            </a:r>
            <a:r>
              <a:rPr lang="zh-TW" altLang="en-US" sz="2400" dirty="0" smtClean="0"/>
              <a:t>           </a:t>
            </a:r>
            <a:r>
              <a:rPr lang="en-US" altLang="zh-TW" sz="2400" dirty="0" err="1" smtClean="0"/>
              <a:t>Param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:</a:t>
            </a:r>
            <a:r>
              <a:rPr lang="zh-TW" altLang="en-US" sz="2400" b="0" dirty="0" smtClean="0"/>
              <a:t>最近使用過的藍牙認證設備地址 </a:t>
            </a:r>
            <a:endParaRPr lang="en-US" altLang="zh-TW" sz="2400" b="0" dirty="0" smtClean="0"/>
          </a:p>
          <a:p>
            <a:pPr lvl="2">
              <a:spcBef>
                <a:spcPts val="600"/>
              </a:spcBef>
              <a:buNone/>
            </a:pPr>
            <a:endParaRPr lang="en-US" altLang="zh-TW" sz="2400" b="0" dirty="0" smtClean="0"/>
          </a:p>
          <a:p>
            <a:pPr lvl="2">
              <a:spcBef>
                <a:spcPts val="600"/>
              </a:spcBef>
            </a:pPr>
            <a:r>
              <a:rPr lang="zh-TW" altLang="en-US" sz="2400" b="0" dirty="0" smtClean="0"/>
              <a:t>獲取藍牙模組工作狀態：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AT+STATE</a:t>
            </a:r>
            <a:r>
              <a:rPr lang="en-US" altLang="zh-TW" sz="2400" dirty="0" smtClean="0"/>
              <a:t>? 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+STATE=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&gt;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OK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55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12567"/>
          </a:xfrm>
        </p:spPr>
        <p:txBody>
          <a:bodyPr/>
          <a:lstStyle/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</a:t>
            </a:r>
            <a:r>
              <a:rPr lang="en-US" altLang="zh-TW" sz="2400" dirty="0" err="1" smtClean="0"/>
              <a:t>Param</a:t>
            </a:r>
            <a:r>
              <a:rPr lang="zh-TW" altLang="en-US" sz="2400" b="0" dirty="0" smtClean="0"/>
              <a:t>：模組工作狀態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smtClean="0"/>
              <a:t>INITIALIZED	</a:t>
            </a:r>
            <a:r>
              <a:rPr lang="en-US" altLang="zh-TW" sz="2400" b="0" dirty="0" smtClean="0"/>
              <a:t>—</a:t>
            </a:r>
            <a:r>
              <a:rPr lang="zh-TW" altLang="en-US" sz="2400" b="0" dirty="0" smtClean="0"/>
              <a:t> 初始化狀態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smtClean="0"/>
              <a:t>READY</a:t>
            </a:r>
            <a:r>
              <a:rPr lang="zh-TW" altLang="en-US" sz="2400" dirty="0" smtClean="0"/>
              <a:t>             </a:t>
            </a:r>
            <a:r>
              <a:rPr lang="en-US" altLang="zh-TW" sz="2400" dirty="0" smtClean="0"/>
              <a:t>	</a:t>
            </a:r>
            <a:r>
              <a:rPr lang="en-US" altLang="zh-TW" sz="2400" b="0" dirty="0" smtClean="0"/>
              <a:t>—</a:t>
            </a:r>
            <a:r>
              <a:rPr lang="zh-TW" altLang="en-US" sz="2400" b="0" dirty="0" smtClean="0"/>
              <a:t> 準備狀態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PAIRABLE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/>
              <a:t>	</a:t>
            </a:r>
            <a:r>
              <a:rPr lang="en-US" altLang="zh-TW" sz="2400" b="0" dirty="0" smtClean="0"/>
              <a:t>—</a:t>
            </a:r>
            <a:r>
              <a:rPr lang="zh-TW" altLang="en-US" sz="2400" b="0" dirty="0" smtClean="0"/>
              <a:t> 可配對狀態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smtClean="0"/>
              <a:t>PAIRED		</a:t>
            </a:r>
            <a:r>
              <a:rPr lang="en-US" altLang="zh-TW" sz="2400" b="0" dirty="0" smtClean="0"/>
              <a:t>—</a:t>
            </a:r>
            <a:r>
              <a:rPr lang="zh-TW" altLang="en-US" sz="2400" b="0" dirty="0" smtClean="0"/>
              <a:t> 配對狀態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smtClean="0"/>
              <a:t>INQUIRING		</a:t>
            </a:r>
            <a:r>
              <a:rPr lang="en-US" altLang="zh-TW" sz="2400" b="0" dirty="0" smtClean="0"/>
              <a:t>—</a:t>
            </a:r>
            <a:r>
              <a:rPr lang="zh-TW" altLang="en-US" sz="2400" b="0" dirty="0" smtClean="0"/>
              <a:t> 查詢狀態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smtClean="0"/>
              <a:t>CONNECTING	</a:t>
            </a:r>
            <a:r>
              <a:rPr lang="en-US" altLang="zh-TW" sz="2400" b="0" dirty="0" smtClean="0"/>
              <a:t>—</a:t>
            </a:r>
            <a:r>
              <a:rPr lang="zh-TW" altLang="en-US" sz="2400" b="0" dirty="0" smtClean="0"/>
              <a:t> 正在連接狀態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smtClean="0"/>
              <a:t>CONNECTED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	</a:t>
            </a:r>
            <a:r>
              <a:rPr lang="en-US" altLang="zh-TW" sz="2400" b="0" dirty="0" smtClean="0"/>
              <a:t>—</a:t>
            </a:r>
            <a:r>
              <a:rPr lang="zh-TW" altLang="en-US" sz="2400" b="0" dirty="0" smtClean="0"/>
              <a:t> 連接狀態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smtClean="0"/>
              <a:t>DISCONNECTED	</a:t>
            </a:r>
            <a:r>
              <a:rPr lang="en-US" altLang="zh-TW" sz="2400" b="0" dirty="0" smtClean="0"/>
              <a:t>—</a:t>
            </a:r>
            <a:r>
              <a:rPr lang="zh-TW" altLang="en-US" sz="2400" b="0" dirty="0" smtClean="0"/>
              <a:t> 斷開狀態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UNKNOW</a:t>
            </a:r>
            <a:r>
              <a:rPr lang="en-US" altLang="zh-TW" sz="2400" dirty="0" smtClean="0"/>
              <a:t>		</a:t>
            </a:r>
            <a:r>
              <a:rPr lang="en-US" altLang="zh-TW" sz="2400" b="0" dirty="0" smtClean="0"/>
              <a:t>—</a:t>
            </a:r>
            <a:r>
              <a:rPr lang="zh-TW" altLang="en-US" sz="2400" b="0" dirty="0" smtClean="0"/>
              <a:t> 未知狀態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56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256583"/>
          </a:xfrm>
        </p:spPr>
        <p:txBody>
          <a:bodyPr/>
          <a:lstStyle/>
          <a:p>
            <a:pPr lvl="2">
              <a:spcBef>
                <a:spcPts val="600"/>
              </a:spcBef>
            </a:pPr>
            <a:r>
              <a:rPr lang="zh-CN" altLang="en-US" sz="2400" b="0" dirty="0" smtClean="0"/>
              <a:t>初始化</a:t>
            </a:r>
            <a:r>
              <a:rPr lang="zh-TW" altLang="en-US" sz="2400" b="0" dirty="0" smtClean="0"/>
              <a:t> </a:t>
            </a:r>
            <a:r>
              <a:rPr lang="en-US" altLang="zh-CN" sz="2400" dirty="0" err="1" smtClean="0"/>
              <a:t>SPP</a:t>
            </a:r>
            <a:r>
              <a:rPr lang="zh-TW" altLang="en-US" sz="2400" dirty="0" smtClean="0"/>
              <a:t> </a:t>
            </a:r>
            <a:r>
              <a:rPr lang="zh-CN" altLang="en-US" sz="2400" b="0" dirty="0" smtClean="0"/>
              <a:t>規範庫</a:t>
            </a:r>
            <a:r>
              <a:rPr lang="zh-TW" altLang="en-US" sz="2400" b="0" dirty="0" smtClean="0"/>
              <a:t> </a:t>
            </a:r>
            <a:r>
              <a:rPr lang="en-US" altLang="zh-TW" sz="2400" dirty="0" smtClean="0"/>
              <a:t>(</a:t>
            </a:r>
            <a:r>
              <a:rPr lang="en-US" altLang="zh-CN" sz="2400" dirty="0" smtClean="0"/>
              <a:t>Initialize the </a:t>
            </a:r>
            <a:r>
              <a:rPr lang="en-US" altLang="zh-CN" sz="2400" dirty="0" err="1" smtClean="0"/>
              <a:t>spp</a:t>
            </a:r>
            <a:r>
              <a:rPr lang="en-US" altLang="zh-CN" sz="2400" dirty="0" smtClean="0"/>
              <a:t> profile lib</a:t>
            </a:r>
            <a:r>
              <a:rPr lang="en-US" altLang="zh-TW" sz="2400" dirty="0" smtClean="0"/>
              <a:t>)</a:t>
            </a:r>
            <a:r>
              <a:rPr lang="zh-TW" altLang="en-US" sz="2400" b="0" dirty="0" smtClean="0"/>
              <a:t>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AT+INIT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OK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AT+INIT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FAIL</a:t>
            </a:r>
            <a:endParaRPr lang="en-US" altLang="zh-TW" sz="2400" dirty="0" smtClean="0"/>
          </a:p>
          <a:p>
            <a:pPr lvl="2">
              <a:spcBef>
                <a:spcPts val="600"/>
              </a:spcBef>
            </a:pPr>
            <a:r>
              <a:rPr lang="zh-TW" altLang="en-US" sz="2400" b="0" dirty="0" smtClean="0"/>
              <a:t>查詢藍牙設備：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AT+INQ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+</a:t>
            </a:r>
            <a:r>
              <a:rPr lang="en-US" altLang="zh-TW" sz="2400" dirty="0" err="1" smtClean="0">
                <a:solidFill>
                  <a:srgbClr val="002060"/>
                </a:solidFill>
                <a:sym typeface="Symbol"/>
              </a:rPr>
              <a:t>INQ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=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Param1</a:t>
            </a:r>
            <a:r>
              <a:rPr lang="en-US" altLang="zh-TW" sz="2400" dirty="0" smtClean="0"/>
              <a:t>&gt;, &lt;</a:t>
            </a:r>
            <a:r>
              <a:rPr lang="en-US" altLang="zh-TW" sz="2400" dirty="0" err="1" smtClean="0"/>
              <a:t>Param2</a:t>
            </a:r>
            <a:r>
              <a:rPr lang="en-US" altLang="zh-TW" sz="2400" dirty="0" smtClean="0"/>
              <a:t>&gt;, &lt;</a:t>
            </a:r>
            <a:r>
              <a:rPr lang="en-US" altLang="zh-TW" sz="2400" dirty="0" err="1" smtClean="0"/>
              <a:t>Param3</a:t>
            </a:r>
            <a:r>
              <a:rPr lang="en-US" altLang="zh-TW" sz="2400" dirty="0" smtClean="0"/>
              <a:t>&gt;,….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OK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			</a:t>
            </a:r>
            <a:r>
              <a:rPr lang="en-US" altLang="zh-TW" sz="2400" dirty="0" err="1" smtClean="0"/>
              <a:t>Param1</a:t>
            </a:r>
            <a:r>
              <a:rPr lang="en-US" altLang="zh-TW" sz="2400" dirty="0" smtClean="0"/>
              <a:t> : </a:t>
            </a:r>
            <a:r>
              <a:rPr lang="zh-TW" altLang="en-US" sz="2400" b="0" dirty="0" smtClean="0"/>
              <a:t>藍牙地址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			</a:t>
            </a:r>
            <a:r>
              <a:rPr lang="en-US" altLang="zh-TW" sz="2400" dirty="0" err="1" smtClean="0"/>
              <a:t>Param2</a:t>
            </a:r>
            <a:r>
              <a:rPr lang="en-US" altLang="zh-TW" sz="2400" dirty="0" smtClean="0"/>
              <a:t> : </a:t>
            </a:r>
            <a:r>
              <a:rPr lang="zh-TW" altLang="en-US" sz="2400" b="0" dirty="0" smtClean="0"/>
              <a:t>設備類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			</a:t>
            </a:r>
            <a:r>
              <a:rPr lang="en-US" altLang="zh-TW" sz="2400" dirty="0" err="1" smtClean="0"/>
              <a:t>Param3</a:t>
            </a:r>
            <a:r>
              <a:rPr lang="en-US" altLang="zh-TW" sz="2400" dirty="0" smtClean="0"/>
              <a:t> : </a:t>
            </a:r>
            <a:r>
              <a:rPr lang="en-US" altLang="zh-TW" sz="2400" dirty="0" err="1" smtClean="0"/>
              <a:t>RSSI</a:t>
            </a:r>
            <a:r>
              <a:rPr lang="en-US" altLang="zh-TW" sz="2400" dirty="0" smtClean="0"/>
              <a:t> </a:t>
            </a:r>
            <a:r>
              <a:rPr lang="zh-TW" altLang="en-US" sz="2400" b="0" dirty="0" smtClean="0"/>
              <a:t>信號強度</a:t>
            </a:r>
            <a:endParaRPr lang="en-US" altLang="zh-TW" sz="2400" b="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57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040559"/>
          </a:xfrm>
        </p:spPr>
        <p:txBody>
          <a:bodyPr/>
          <a:lstStyle/>
          <a:p>
            <a:pPr lvl="2">
              <a:spcBef>
                <a:spcPts val="600"/>
              </a:spcBef>
            </a:pPr>
            <a:r>
              <a:rPr lang="zh-TW" altLang="en-US" sz="2400" b="0" dirty="0" smtClean="0"/>
              <a:t>進入節能模式：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AT+ENSNIFF</a:t>
            </a:r>
            <a:r>
              <a:rPr lang="en-US" altLang="zh-TW" sz="2400" dirty="0" smtClean="0"/>
              <a:t>=&lt;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&gt;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OK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			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 : </a:t>
            </a:r>
            <a:r>
              <a:rPr lang="zh-TW" altLang="en-US" sz="2400" b="0" dirty="0" smtClean="0"/>
              <a:t>設備藍牙位址</a:t>
            </a:r>
            <a:endParaRPr lang="en-US" altLang="zh-TW" sz="2400" dirty="0" smtClean="0"/>
          </a:p>
          <a:p>
            <a:pPr lvl="2">
              <a:spcBef>
                <a:spcPts val="600"/>
              </a:spcBef>
            </a:pPr>
            <a:endParaRPr lang="en-US" altLang="zh-TW" sz="2400" b="0" dirty="0" smtClean="0"/>
          </a:p>
          <a:p>
            <a:pPr lvl="2">
              <a:spcBef>
                <a:spcPts val="600"/>
              </a:spcBef>
            </a:pPr>
            <a:r>
              <a:rPr lang="zh-TW" altLang="en-US" sz="2400" b="0" dirty="0" smtClean="0"/>
              <a:t>退出節能模式：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AT+EXSNIFF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=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&gt;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OK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			</a:t>
            </a:r>
            <a:r>
              <a:rPr lang="en-US" altLang="zh-TW" sz="2400" dirty="0" err="1" smtClean="0"/>
              <a:t>Param1</a:t>
            </a:r>
            <a:r>
              <a:rPr lang="en-US" altLang="zh-TW" sz="2400" dirty="0" smtClean="0"/>
              <a:t> : </a:t>
            </a:r>
            <a:r>
              <a:rPr lang="zh-TW" altLang="en-US" sz="2400" b="0" dirty="0" smtClean="0"/>
              <a:t>設備藍牙位址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58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904655"/>
          </a:xfrm>
        </p:spPr>
        <p:txBody>
          <a:bodyPr/>
          <a:lstStyle/>
          <a:p>
            <a:pPr lvl="2">
              <a:spcBef>
                <a:spcPts val="600"/>
              </a:spcBef>
            </a:pPr>
            <a:r>
              <a:rPr lang="zh-TW" altLang="en-US" sz="2400" b="0" dirty="0" smtClean="0"/>
              <a:t>設備連接：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AT+LINK</a:t>
            </a:r>
            <a:r>
              <a:rPr lang="en-US" altLang="zh-TW" sz="2400" dirty="0" smtClean="0"/>
              <a:t>=&lt;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&gt; 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OK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AT+LINK</a:t>
            </a:r>
            <a:r>
              <a:rPr lang="en-US" altLang="zh-TW" sz="2400" dirty="0" smtClean="0"/>
              <a:t>=&lt;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&gt; 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FAIL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 				</a:t>
            </a:r>
            <a:r>
              <a:rPr lang="en-US" altLang="zh-TW" sz="2400" dirty="0" err="1" smtClean="0"/>
              <a:t>Param</a:t>
            </a:r>
            <a:r>
              <a:rPr lang="en-US" altLang="zh-TW" sz="2400" dirty="0" smtClean="0"/>
              <a:t> : </a:t>
            </a:r>
            <a:r>
              <a:rPr lang="zh-TW" altLang="en-US" sz="2400" b="0" dirty="0" smtClean="0"/>
              <a:t>遠端設備藍牙位址</a:t>
            </a:r>
            <a:endParaRPr lang="en-US" altLang="zh-TW" sz="2400" b="0" dirty="0" smtClean="0"/>
          </a:p>
          <a:p>
            <a:pPr lvl="2">
              <a:spcBef>
                <a:spcPts val="600"/>
              </a:spcBef>
            </a:pPr>
            <a:r>
              <a:rPr lang="zh-TW" altLang="en-US" sz="2400" b="0" dirty="0" smtClean="0"/>
              <a:t>斷開連接：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AT+DISC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1</a:t>
            </a:r>
            <a:r>
              <a:rPr lang="zh-TW" altLang="en-US" sz="2400" b="0" dirty="0" smtClean="0">
                <a:solidFill>
                  <a:srgbClr val="002060"/>
                </a:solidFill>
                <a:sym typeface="Symbol"/>
              </a:rPr>
              <a:t>、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+</a:t>
            </a:r>
            <a:r>
              <a:rPr lang="en-US" altLang="zh-TW" sz="2400" dirty="0" err="1" smtClean="0">
                <a:solidFill>
                  <a:srgbClr val="002060"/>
                </a:solidFill>
                <a:sym typeface="Symbol"/>
              </a:rPr>
              <a:t>DISC:SUCCESS</a:t>
            </a:r>
            <a:r>
              <a:rPr lang="zh-TW" altLang="en-US" sz="2400" dirty="0" smtClean="0">
                <a:solidFill>
                  <a:srgbClr val="002060"/>
                </a:solidFill>
                <a:sym typeface="Symbol"/>
              </a:rPr>
              <a:t> 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	</a:t>
            </a: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—</a:t>
            </a:r>
            <a:r>
              <a:rPr lang="zh-TW" altLang="en-US" sz="2400" b="0" dirty="0" smtClean="0">
                <a:solidFill>
                  <a:srgbClr val="002060"/>
                </a:solidFill>
                <a:sym typeface="Symbol"/>
              </a:rPr>
              <a:t> 斷開連接成功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2</a:t>
            </a:r>
            <a:r>
              <a:rPr lang="zh-TW" altLang="en-US" sz="2400" b="0" dirty="0" smtClean="0">
                <a:solidFill>
                  <a:srgbClr val="002060"/>
                </a:solidFill>
                <a:sym typeface="Symbol"/>
              </a:rPr>
              <a:t>、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+</a:t>
            </a:r>
            <a:r>
              <a:rPr lang="en-US" altLang="zh-TW" sz="2400" dirty="0" err="1" smtClean="0">
                <a:solidFill>
                  <a:srgbClr val="002060"/>
                </a:solidFill>
                <a:sym typeface="Symbol"/>
              </a:rPr>
              <a:t>DISC:LINK_LOSS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	</a:t>
            </a: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—</a:t>
            </a:r>
            <a:r>
              <a:rPr lang="zh-TW" altLang="en-US" sz="2400" b="0" dirty="0" smtClean="0">
                <a:solidFill>
                  <a:srgbClr val="002060"/>
                </a:solidFill>
                <a:sym typeface="Symbol"/>
              </a:rPr>
              <a:t> 連接丟失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3</a:t>
            </a:r>
            <a:r>
              <a:rPr lang="zh-TW" altLang="en-US" sz="2400" b="0" dirty="0" smtClean="0">
                <a:solidFill>
                  <a:srgbClr val="002060"/>
                </a:solidFill>
                <a:sym typeface="Symbol"/>
              </a:rPr>
              <a:t>、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+</a:t>
            </a:r>
            <a:r>
              <a:rPr lang="en-US" altLang="zh-TW" sz="2400" dirty="0" err="1" smtClean="0">
                <a:solidFill>
                  <a:srgbClr val="002060"/>
                </a:solidFill>
                <a:sym typeface="Symbol"/>
              </a:rPr>
              <a:t>DISC:NO_SLC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—</a:t>
            </a:r>
            <a:r>
              <a:rPr lang="zh-TW" altLang="en-US" sz="2400" b="0" dirty="0" smtClean="0">
                <a:solidFill>
                  <a:srgbClr val="002060"/>
                </a:solidFill>
                <a:sym typeface="Symbol"/>
              </a:rPr>
              <a:t> 沒有</a:t>
            </a:r>
            <a:r>
              <a:rPr lang="en-US" altLang="zh-TW" sz="2400" dirty="0" err="1" smtClean="0">
                <a:solidFill>
                  <a:srgbClr val="002060"/>
                </a:solidFill>
                <a:sym typeface="Symbol"/>
              </a:rPr>
              <a:t>SLC</a:t>
            </a:r>
            <a:r>
              <a:rPr lang="zh-TW" altLang="en-US" sz="2400" b="0" dirty="0" smtClean="0">
                <a:solidFill>
                  <a:srgbClr val="002060"/>
                </a:solidFill>
                <a:sym typeface="Symbol"/>
              </a:rPr>
              <a:t>連接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4</a:t>
            </a:r>
            <a:r>
              <a:rPr lang="zh-TW" altLang="en-US" sz="2400" b="0" dirty="0" smtClean="0">
                <a:solidFill>
                  <a:srgbClr val="002060"/>
                </a:solidFill>
                <a:sym typeface="Symbol"/>
              </a:rPr>
              <a:t>、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+</a:t>
            </a:r>
            <a:r>
              <a:rPr lang="en-US" altLang="zh-TW" sz="2400" dirty="0" err="1" smtClean="0">
                <a:solidFill>
                  <a:srgbClr val="002060"/>
                </a:solidFill>
                <a:sym typeface="Symbol"/>
              </a:rPr>
              <a:t>DISC:TIMEOUT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	</a:t>
            </a: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—</a:t>
            </a:r>
            <a:r>
              <a:rPr lang="zh-TW" altLang="en-US" sz="2400" b="0" dirty="0" smtClean="0">
                <a:solidFill>
                  <a:srgbClr val="002060"/>
                </a:solidFill>
                <a:sym typeface="Symbol"/>
              </a:rPr>
              <a:t> 斷開超時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5</a:t>
            </a:r>
            <a:r>
              <a:rPr lang="zh-TW" altLang="en-US" sz="2400" b="0" dirty="0" smtClean="0">
                <a:solidFill>
                  <a:srgbClr val="002060"/>
                </a:solidFill>
                <a:sym typeface="Symbol"/>
              </a:rPr>
              <a:t>、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+</a:t>
            </a:r>
            <a:r>
              <a:rPr lang="en-US" altLang="zh-TW" sz="2400" dirty="0" err="1" smtClean="0">
                <a:solidFill>
                  <a:srgbClr val="002060"/>
                </a:solidFill>
                <a:sym typeface="Symbol"/>
              </a:rPr>
              <a:t>DISC:ERROR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—</a:t>
            </a:r>
            <a:r>
              <a:rPr lang="zh-TW" altLang="en-US" sz="2400" b="0" dirty="0" smtClean="0">
                <a:solidFill>
                  <a:srgbClr val="002060"/>
                </a:solidFill>
                <a:sym typeface="Symbol"/>
              </a:rPr>
              <a:t> 斷開錯誤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OK</a:t>
            </a:r>
            <a:endParaRPr lang="zh-TW" altLang="en-US" sz="240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59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1256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TW" sz="2800" spc="-100" dirty="0" smtClean="0">
                <a:cs typeface="Times New Roman" pitchFamily="18" charset="0"/>
              </a:rPr>
              <a:t>HC-05</a:t>
            </a:r>
            <a:r>
              <a:rPr lang="zh-TW" altLang="en-US" sz="2800" spc="-100" dirty="0" smtClean="0">
                <a:cs typeface="Times New Roman" pitchFamily="18" charset="0"/>
              </a:rPr>
              <a:t> </a:t>
            </a:r>
            <a:r>
              <a:rPr lang="zh-TW" altLang="en-US" sz="2800" b="0" dirty="0" smtClean="0">
                <a:cs typeface="Times New Roman" pitchFamily="18" charset="0"/>
              </a:rPr>
              <a:t>最主要的功能是取代串列埠的接線</a:t>
            </a:r>
            <a:endParaRPr lang="en-US" altLang="zh-TW" sz="2800" b="0" dirty="0" smtClean="0">
              <a:cs typeface="Times New Roman" pitchFamily="18" charset="0"/>
            </a:endParaRPr>
          </a:p>
          <a:p>
            <a:pPr lvl="1">
              <a:spcBef>
                <a:spcPts val="1200"/>
              </a:spcBef>
            </a:pPr>
            <a:r>
              <a:rPr lang="zh-TW" altLang="en-US" sz="2800" b="0" dirty="0" smtClean="0">
                <a:cs typeface="Times New Roman" pitchFamily="18" charset="0"/>
              </a:rPr>
              <a:t>兩個微控器的串列埠分別上藍牙模組，一個設為主機模式 </a:t>
            </a:r>
            <a:r>
              <a:rPr lang="en-US" altLang="zh-TW" sz="2800" dirty="0" smtClean="0">
                <a:cs typeface="Times New Roman" pitchFamily="18" charset="0"/>
              </a:rPr>
              <a:t>(Master) </a:t>
            </a:r>
            <a:r>
              <a:rPr lang="zh-TW" altLang="en-US" sz="2800" b="0" dirty="0" smtClean="0">
                <a:cs typeface="Times New Roman" pitchFamily="18" charset="0"/>
              </a:rPr>
              <a:t>和一個設為從機模式 </a:t>
            </a:r>
            <a:r>
              <a:rPr lang="en-US" altLang="zh-TW" sz="2800" dirty="0" smtClean="0">
                <a:cs typeface="Times New Roman" pitchFamily="18" charset="0"/>
              </a:rPr>
              <a:t>(Slave)</a:t>
            </a:r>
            <a:r>
              <a:rPr lang="zh-TW" altLang="en-US" sz="2800" b="0" dirty="0" smtClean="0">
                <a:cs typeface="Times New Roman" pitchFamily="18" charset="0"/>
              </a:rPr>
              <a:t>，則 </a:t>
            </a:r>
            <a:r>
              <a:rPr lang="en-US" altLang="zh-TW" sz="2800" dirty="0" smtClean="0">
                <a:cs typeface="Times New Roman" pitchFamily="18" charset="0"/>
              </a:rPr>
              <a:t>Master </a:t>
            </a:r>
            <a:r>
              <a:rPr lang="zh-TW" altLang="en-US" sz="2800" b="0" dirty="0" smtClean="0">
                <a:cs typeface="Times New Roman" pitchFamily="18" charset="0"/>
              </a:rPr>
              <a:t>和 </a:t>
            </a:r>
            <a:r>
              <a:rPr lang="en-US" altLang="zh-TW" sz="2800" dirty="0" smtClean="0">
                <a:cs typeface="Times New Roman" pitchFamily="18" charset="0"/>
              </a:rPr>
              <a:t>Slave </a:t>
            </a:r>
            <a:r>
              <a:rPr lang="zh-TW" altLang="en-US" sz="2800" b="0" dirty="0" smtClean="0">
                <a:cs typeface="Times New Roman" pitchFamily="18" charset="0"/>
              </a:rPr>
              <a:t>配對之後，就相當於微控器的串列埠接上串列傳輸線 </a:t>
            </a:r>
            <a:r>
              <a:rPr lang="en-US" altLang="zh-TW" sz="2800" dirty="0" smtClean="0">
                <a:cs typeface="Times New Roman" pitchFamily="18" charset="0"/>
              </a:rPr>
              <a:t>(</a:t>
            </a:r>
            <a:r>
              <a:rPr lang="zh-TW" altLang="en-US" sz="2800" b="0" dirty="0" smtClean="0">
                <a:cs typeface="Times New Roman" pitchFamily="18" charset="0"/>
              </a:rPr>
              <a:t>包含 </a:t>
            </a:r>
            <a:r>
              <a:rPr lang="en-US" altLang="zh-CN" sz="2800" dirty="0" err="1" smtClean="0">
                <a:cs typeface="Times New Roman" pitchFamily="18" charset="0"/>
              </a:rPr>
              <a:t>RxD</a:t>
            </a:r>
            <a:r>
              <a:rPr lang="en-US" altLang="zh-CN" sz="2800" dirty="0" smtClean="0">
                <a:cs typeface="Times New Roman" pitchFamily="18" charset="0"/>
              </a:rPr>
              <a:t>, </a:t>
            </a:r>
            <a:r>
              <a:rPr lang="en-US" altLang="zh-CN" sz="2800" dirty="0" err="1" smtClean="0">
                <a:cs typeface="Times New Roman" pitchFamily="18" charset="0"/>
              </a:rPr>
              <a:t>TxD</a:t>
            </a:r>
            <a:r>
              <a:rPr lang="en-US" altLang="zh-TW" sz="2800" dirty="0" smtClean="0">
                <a:cs typeface="Times New Roman" pitchFamily="18" charset="0"/>
              </a:rPr>
              <a:t>)</a:t>
            </a:r>
            <a:r>
              <a:rPr lang="zh-TW" altLang="en-US" sz="2800" b="0" dirty="0" smtClean="0">
                <a:cs typeface="Times New Roman" pitchFamily="18" charset="0"/>
              </a:rPr>
              <a:t>，兩個微控器之間可以通過藍牙模組做串列通信。</a:t>
            </a:r>
            <a:endParaRPr lang="en-US" altLang="zh-TW" sz="2800" b="0" dirty="0" smtClean="0">
              <a:cs typeface="Times New Roman" pitchFamily="18" charset="0"/>
            </a:endParaRPr>
          </a:p>
          <a:p>
            <a:pPr lvl="1">
              <a:spcBef>
                <a:spcPts val="1200"/>
              </a:spcBef>
            </a:pPr>
            <a:r>
              <a:rPr lang="zh-TW" altLang="en-US" sz="2800" b="0" dirty="0" smtClean="0">
                <a:cs typeface="Times New Roman" pitchFamily="18" charset="0"/>
              </a:rPr>
              <a:t>微控器接上藍牙模組並設為 </a:t>
            </a:r>
            <a:r>
              <a:rPr lang="en-US" altLang="zh-TW" sz="2800" dirty="0" smtClean="0">
                <a:cs typeface="Times New Roman" pitchFamily="18" charset="0"/>
              </a:rPr>
              <a:t>Slave</a:t>
            </a:r>
            <a:r>
              <a:rPr lang="zh-TW" altLang="en-US" sz="2800" b="0" dirty="0" smtClean="0">
                <a:cs typeface="Times New Roman" pitchFamily="18" charset="0"/>
              </a:rPr>
              <a:t>，則可以和電腦的藍牙或智慧手機的藍牙配對通信，也就是微控器和電腦或手機間形成了虛擬的串列接線，如此便可以進行串列通信。</a:t>
            </a:r>
            <a:endParaRPr lang="en-US" altLang="zh-TW" sz="2800" b="0" dirty="0" smtClean="0"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256583"/>
          </a:xfrm>
        </p:spPr>
        <p:txBody>
          <a:bodyPr/>
          <a:lstStyle/>
          <a:p>
            <a:pPr lvl="2">
              <a:spcBef>
                <a:spcPts val="600"/>
              </a:spcBef>
            </a:pPr>
            <a:r>
              <a:rPr lang="zh-TW" altLang="en-US" sz="2400" b="0" dirty="0" smtClean="0"/>
              <a:t>取消查詢藍牙設備：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AT+INQC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OK</a:t>
            </a:r>
          </a:p>
          <a:p>
            <a:pPr lvl="2">
              <a:spcBef>
                <a:spcPts val="600"/>
              </a:spcBef>
            </a:pPr>
            <a:endParaRPr lang="en-US" altLang="zh-TW" sz="2400" b="0" dirty="0" smtClean="0"/>
          </a:p>
          <a:p>
            <a:pPr lvl="2">
              <a:spcBef>
                <a:spcPts val="600"/>
              </a:spcBef>
            </a:pPr>
            <a:r>
              <a:rPr lang="zh-TW" altLang="en-US" sz="2400" b="0" dirty="0" smtClean="0"/>
              <a:t>設備配對：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</a:t>
            </a:r>
            <a:r>
              <a:rPr lang="en-US" altLang="zh-TW" sz="2400" dirty="0" err="1" smtClean="0"/>
              <a:t>AT+PAIR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=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Param1</a:t>
            </a:r>
            <a:r>
              <a:rPr lang="en-US" altLang="zh-TW" sz="2400" dirty="0" smtClean="0"/>
              <a:t>&gt;, &lt;</a:t>
            </a:r>
            <a:r>
              <a:rPr lang="en-US" altLang="zh-TW" sz="2400" dirty="0" err="1" smtClean="0"/>
              <a:t>Param2</a:t>
            </a:r>
            <a:r>
              <a:rPr lang="en-US" altLang="zh-TW" sz="2400" dirty="0" smtClean="0"/>
              <a:t>&gt;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OK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AT+PAIR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=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Param1</a:t>
            </a:r>
            <a:r>
              <a:rPr lang="en-US" altLang="zh-TW" sz="2400" dirty="0" smtClean="0"/>
              <a:t>&gt;, &lt;</a:t>
            </a:r>
            <a:r>
              <a:rPr lang="en-US" altLang="zh-TW" sz="2400" dirty="0" err="1" smtClean="0"/>
              <a:t>Param2</a:t>
            </a:r>
            <a:r>
              <a:rPr lang="en-US" altLang="zh-TW" sz="2400" dirty="0" smtClean="0"/>
              <a:t>&gt;</a:t>
            </a:r>
            <a:r>
              <a:rPr lang="en-US" altLang="zh-TW" sz="2400" dirty="0" smtClean="0">
                <a:solidFill>
                  <a:srgbClr val="002060"/>
                </a:solidFill>
                <a:sym typeface="Symbol"/>
              </a:rPr>
              <a:t> 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>
                <a:solidFill>
                  <a:srgbClr val="002060"/>
                </a:solidFill>
                <a:sym typeface="Symbol"/>
              </a:rPr>
              <a:t>		</a:t>
            </a:r>
            <a:r>
              <a:rPr lang="en-US" altLang="zh-TW" sz="2400" dirty="0" smtClean="0"/>
              <a:t>FAIL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dirty="0" smtClean="0"/>
              <a:t>				</a:t>
            </a:r>
            <a:r>
              <a:rPr lang="en-US" altLang="zh-TW" sz="2400" dirty="0" err="1" smtClean="0"/>
              <a:t>Param1</a:t>
            </a:r>
            <a:r>
              <a:rPr lang="en-US" altLang="zh-TW" sz="2400" dirty="0" smtClean="0"/>
              <a:t> : </a:t>
            </a:r>
            <a:r>
              <a:rPr lang="zh-TW" altLang="en-US" sz="2400" b="0" dirty="0" smtClean="0"/>
              <a:t>遠端設備藍牙位址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TW" sz="2400" b="0" dirty="0" smtClean="0"/>
              <a:t>				</a:t>
            </a:r>
            <a:r>
              <a:rPr lang="en-US" altLang="zh-TW" sz="2400" dirty="0" err="1" smtClean="0"/>
              <a:t>Param2</a:t>
            </a:r>
            <a:r>
              <a:rPr lang="en-US" altLang="zh-TW" sz="2400" dirty="0" smtClean="0"/>
              <a:t> : </a:t>
            </a:r>
            <a:r>
              <a:rPr lang="zh-TW" altLang="en-US" sz="2400" b="0" dirty="0" smtClean="0"/>
              <a:t>連接逾時 </a:t>
            </a:r>
            <a:r>
              <a:rPr lang="en-US" altLang="zh-TW" sz="2400" b="0" dirty="0" smtClean="0"/>
              <a:t>(</a:t>
            </a:r>
            <a:r>
              <a:rPr lang="zh-TW" altLang="en-US" sz="2400" b="0" dirty="0" smtClean="0"/>
              <a:t>秒</a:t>
            </a:r>
            <a:r>
              <a:rPr lang="en-US" altLang="zh-TW" sz="2400" b="0" dirty="0" smtClean="0"/>
              <a:t>)</a:t>
            </a:r>
            <a:endParaRPr lang="zh-TW" altLang="en-US" sz="2400" b="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60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256583"/>
          </a:xfrm>
        </p:spPr>
        <p:txBody>
          <a:bodyPr/>
          <a:lstStyle/>
          <a:p>
            <a:pPr lvl="1">
              <a:spcBef>
                <a:spcPts val="600"/>
              </a:spcBef>
            </a:pPr>
            <a:r>
              <a:rPr lang="zh-TW" altLang="en-US" sz="2800" b="0" dirty="0" smtClean="0"/>
              <a:t>指令錯誤代碼說明</a:t>
            </a:r>
            <a:endParaRPr lang="en-US" altLang="zh-TW" sz="2400" b="0" dirty="0" smtClean="0"/>
          </a:p>
          <a:p>
            <a:pPr lvl="2">
              <a:spcBef>
                <a:spcPts val="600"/>
              </a:spcBef>
            </a:pPr>
            <a:r>
              <a:rPr lang="en-US" altLang="zh-CN" sz="2400" dirty="0" smtClean="0"/>
              <a:t>0	 AT</a:t>
            </a:r>
            <a:r>
              <a:rPr lang="zh-CN" altLang="en-US" sz="2400" b="0" dirty="0" smtClean="0"/>
              <a:t>命令錯誤</a:t>
            </a:r>
          </a:p>
          <a:p>
            <a:pPr lvl="2">
              <a:spcBef>
                <a:spcPts val="600"/>
              </a:spcBef>
            </a:pPr>
            <a:r>
              <a:rPr lang="en-US" altLang="zh-CN" sz="2400" dirty="0" smtClean="0"/>
              <a:t>1	</a:t>
            </a:r>
            <a:r>
              <a:rPr lang="zh-TW" altLang="en-US" sz="2400" b="0" dirty="0" smtClean="0"/>
              <a:t>指令結果為預設值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</a:pPr>
            <a:r>
              <a:rPr lang="en-US" altLang="zh-CN" sz="2400" dirty="0" smtClean="0"/>
              <a:t>2 	</a:t>
            </a:r>
            <a:r>
              <a:rPr lang="en-US" altLang="zh-CN" sz="2400" dirty="0" err="1" smtClean="0"/>
              <a:t>PSKEY</a:t>
            </a:r>
            <a:r>
              <a:rPr lang="zh-CN" altLang="en-US" sz="2400" b="0" dirty="0" smtClean="0"/>
              <a:t>寫錯誤</a:t>
            </a:r>
          </a:p>
          <a:p>
            <a:pPr lvl="2">
              <a:spcBef>
                <a:spcPts val="600"/>
              </a:spcBef>
            </a:pPr>
            <a:r>
              <a:rPr lang="en-US" altLang="zh-CN" sz="2400" dirty="0" smtClean="0"/>
              <a:t>3	</a:t>
            </a:r>
            <a:r>
              <a:rPr lang="zh-TW" altLang="en-US" sz="2400" b="0" dirty="0" smtClean="0"/>
              <a:t>設備名稱太長 </a:t>
            </a:r>
            <a:r>
              <a:rPr lang="en-US" altLang="zh-TW" sz="2400" b="0" dirty="0" smtClean="0"/>
              <a:t>(</a:t>
            </a:r>
            <a:r>
              <a:rPr lang="zh-TW" altLang="en-US" sz="2400" b="0" dirty="0" smtClean="0"/>
              <a:t>超過</a:t>
            </a:r>
            <a:r>
              <a:rPr lang="en-US" altLang="zh-CN" sz="2400" b="0" dirty="0" smtClean="0"/>
              <a:t>32</a:t>
            </a:r>
            <a:r>
              <a:rPr lang="zh-CN" altLang="en-US" sz="2400" b="0" dirty="0" smtClean="0"/>
              <a:t>個位元組</a:t>
            </a:r>
            <a:r>
              <a:rPr lang="en-US" altLang="zh-TW" sz="2400" b="0" dirty="0" smtClean="0"/>
              <a:t>)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</a:pPr>
            <a:r>
              <a:rPr lang="en-US" altLang="zh-CN" sz="2400" dirty="0" smtClean="0"/>
              <a:t>4	</a:t>
            </a:r>
            <a:r>
              <a:rPr lang="zh-TW" altLang="en-US" sz="2400" b="0" dirty="0" smtClean="0"/>
              <a:t>設備名稱長度為零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</a:pPr>
            <a:r>
              <a:rPr lang="en-US" altLang="zh-CN" sz="2400" dirty="0" smtClean="0"/>
              <a:t>5	</a:t>
            </a:r>
            <a:r>
              <a:rPr lang="zh-CN" altLang="en-US" sz="2400" b="0" dirty="0" smtClean="0"/>
              <a:t>藍牙地址：</a:t>
            </a:r>
            <a:r>
              <a:rPr lang="en-US" altLang="zh-CN" sz="2400" b="0" dirty="0" smtClean="0"/>
              <a:t>NAP</a:t>
            </a:r>
            <a:r>
              <a:rPr lang="zh-CN" altLang="en-US" sz="2400" b="0" dirty="0" smtClean="0"/>
              <a:t>太長</a:t>
            </a:r>
          </a:p>
          <a:p>
            <a:pPr lvl="2">
              <a:spcBef>
                <a:spcPts val="600"/>
              </a:spcBef>
            </a:pPr>
            <a:r>
              <a:rPr lang="en-US" altLang="zh-CN" sz="2400" dirty="0" smtClean="0"/>
              <a:t>6	</a:t>
            </a:r>
            <a:r>
              <a:rPr lang="zh-CN" altLang="en-US" sz="2400" b="0" dirty="0" smtClean="0"/>
              <a:t>藍牙地址：</a:t>
            </a:r>
            <a:r>
              <a:rPr lang="en-US" altLang="zh-CN" sz="2400" b="0" dirty="0" err="1" smtClean="0"/>
              <a:t>UAP</a:t>
            </a:r>
            <a:r>
              <a:rPr lang="zh-CN" altLang="en-US" sz="2400" b="0" dirty="0" smtClean="0"/>
              <a:t>太長</a:t>
            </a:r>
          </a:p>
          <a:p>
            <a:pPr lvl="2">
              <a:spcBef>
                <a:spcPts val="600"/>
              </a:spcBef>
            </a:pPr>
            <a:r>
              <a:rPr lang="en-US" altLang="zh-CN" sz="2400" dirty="0" smtClean="0"/>
              <a:t>7	</a:t>
            </a:r>
            <a:r>
              <a:rPr lang="zh-CN" altLang="en-US" sz="2400" b="0" dirty="0" smtClean="0"/>
              <a:t>藍牙地址：</a:t>
            </a:r>
            <a:r>
              <a:rPr lang="en-US" altLang="zh-CN" sz="2400" b="0" dirty="0" smtClean="0"/>
              <a:t>LAP</a:t>
            </a:r>
            <a:r>
              <a:rPr lang="zh-CN" altLang="en-US" sz="2400" b="0" dirty="0" smtClean="0"/>
              <a:t>太長</a:t>
            </a:r>
          </a:p>
          <a:p>
            <a:pPr lvl="2">
              <a:spcBef>
                <a:spcPts val="600"/>
              </a:spcBef>
            </a:pPr>
            <a:r>
              <a:rPr lang="en-US" altLang="zh-CN" sz="2400" dirty="0" smtClean="0"/>
              <a:t>8</a:t>
            </a:r>
            <a:r>
              <a:rPr lang="en-US" altLang="zh-CN" sz="2400" b="0" dirty="0" smtClean="0"/>
              <a:t> 	</a:t>
            </a:r>
            <a:r>
              <a:rPr lang="en-US" altLang="zh-CN" sz="2400" b="0" dirty="0" err="1" smtClean="0"/>
              <a:t>PIO</a:t>
            </a:r>
            <a:r>
              <a:rPr lang="zh-TW" altLang="en-US" sz="2400" b="0" dirty="0" smtClean="0"/>
              <a:t>序號遮罩長度為零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</a:pPr>
            <a:r>
              <a:rPr lang="en-US" altLang="zh-CN" sz="2400" dirty="0" smtClean="0"/>
              <a:t>9	</a:t>
            </a:r>
            <a:r>
              <a:rPr lang="zh-CN" altLang="en-US" sz="2400" b="0" dirty="0" smtClean="0"/>
              <a:t>無數</a:t>
            </a:r>
            <a:r>
              <a:rPr lang="en-US" altLang="zh-CN" sz="2400" b="0" dirty="0" err="1" smtClean="0"/>
              <a:t>PIO</a:t>
            </a:r>
            <a:r>
              <a:rPr lang="zh-CN" altLang="en-US" sz="2400" b="0" dirty="0" smtClean="0"/>
              <a:t>序號</a:t>
            </a:r>
          </a:p>
          <a:p>
            <a:pPr lvl="2">
              <a:spcBef>
                <a:spcPts val="600"/>
              </a:spcBef>
            </a:pPr>
            <a:r>
              <a:rPr lang="en-US" altLang="zh-CN" sz="2400" dirty="0" smtClean="0"/>
              <a:t>A	</a:t>
            </a:r>
            <a:r>
              <a:rPr lang="zh-TW" altLang="en-US" sz="2400" b="0" dirty="0" smtClean="0"/>
              <a:t>設備類長度為零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61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256583"/>
          </a:xfrm>
        </p:spPr>
        <p:txBody>
          <a:bodyPr/>
          <a:lstStyle/>
          <a:p>
            <a:pPr lvl="2">
              <a:spcBef>
                <a:spcPts val="600"/>
              </a:spcBef>
            </a:pPr>
            <a:r>
              <a:rPr lang="en-US" altLang="zh-CN" sz="2400" dirty="0" smtClean="0"/>
              <a:t>B	</a:t>
            </a:r>
            <a:r>
              <a:rPr lang="zh-TW" altLang="en-US" sz="2400" b="0" dirty="0" smtClean="0"/>
              <a:t>設備類數位太長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</a:pPr>
            <a:r>
              <a:rPr lang="en-US" altLang="zh-CN" sz="2400" dirty="0" smtClean="0"/>
              <a:t>C	</a:t>
            </a:r>
            <a:r>
              <a:rPr lang="zh-TW" altLang="en-US" sz="2400" b="0" dirty="0" smtClean="0"/>
              <a:t>查詢訪問碼長度為零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</a:pPr>
            <a:r>
              <a:rPr lang="en-US" altLang="zh-CN" sz="2400" dirty="0" smtClean="0"/>
              <a:t>D	</a:t>
            </a:r>
            <a:r>
              <a:rPr lang="zh-TW" altLang="en-US" sz="2400" b="0" dirty="0" smtClean="0"/>
              <a:t>查詢訪問碼數字太長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</a:pPr>
            <a:r>
              <a:rPr lang="en-US" altLang="zh-CN" sz="2400" dirty="0" smtClean="0"/>
              <a:t>E	</a:t>
            </a:r>
            <a:r>
              <a:rPr lang="zh-TW" altLang="en-US" sz="2400" b="0" dirty="0" smtClean="0"/>
              <a:t>無效查詢訪問碼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</a:pPr>
            <a:r>
              <a:rPr lang="en-US" altLang="zh-CN" sz="2400" dirty="0" smtClean="0"/>
              <a:t>F	</a:t>
            </a:r>
            <a:r>
              <a:rPr lang="zh-TW" altLang="en-US" sz="2400" b="0" dirty="0" smtClean="0"/>
              <a:t>配對碼長度為零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</a:pPr>
            <a:r>
              <a:rPr lang="en-US" altLang="zh-CN" sz="2400" dirty="0" smtClean="0"/>
              <a:t>10	</a:t>
            </a:r>
            <a:r>
              <a:rPr lang="zh-TW" altLang="en-US" sz="2400" b="0" dirty="0" smtClean="0"/>
              <a:t>配對碼太長 </a:t>
            </a:r>
            <a:r>
              <a:rPr lang="en-US" altLang="zh-TW" sz="2400" b="0" dirty="0" smtClean="0"/>
              <a:t>(</a:t>
            </a:r>
            <a:r>
              <a:rPr lang="zh-TW" altLang="en-US" sz="2400" b="0" dirty="0" smtClean="0"/>
              <a:t>超過</a:t>
            </a:r>
            <a:r>
              <a:rPr lang="en-US" altLang="zh-CN" sz="2400" b="0" dirty="0" smtClean="0"/>
              <a:t>16</a:t>
            </a:r>
            <a:r>
              <a:rPr lang="zh-CN" altLang="en-US" sz="2400" b="0" dirty="0" smtClean="0"/>
              <a:t>個位元組</a:t>
            </a:r>
            <a:r>
              <a:rPr lang="en-US" altLang="zh-CN" sz="2400" b="0" dirty="0" smtClean="0"/>
              <a:t>)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</a:pPr>
            <a:r>
              <a:rPr lang="en-US" altLang="zh-CN" sz="2400" dirty="0" smtClean="0"/>
              <a:t>11	</a:t>
            </a:r>
            <a:r>
              <a:rPr lang="zh-TW" altLang="en-US" sz="2400" b="0" dirty="0" smtClean="0"/>
              <a:t>模組角色無效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</a:pPr>
            <a:r>
              <a:rPr lang="en-US" altLang="zh-CN" sz="2400" dirty="0" smtClean="0"/>
              <a:t>12	</a:t>
            </a:r>
            <a:r>
              <a:rPr lang="zh-TW" altLang="en-US" sz="2400" b="0" dirty="0" smtClean="0"/>
              <a:t>串列傳輸速率無效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</a:pPr>
            <a:r>
              <a:rPr lang="en-US" altLang="zh-CN" sz="2400" dirty="0" smtClean="0"/>
              <a:t>13	</a:t>
            </a:r>
            <a:r>
              <a:rPr lang="zh-CN" altLang="en-US" sz="2400" b="0" dirty="0" smtClean="0"/>
              <a:t>停止位無效</a:t>
            </a:r>
          </a:p>
          <a:p>
            <a:pPr lvl="2">
              <a:spcBef>
                <a:spcPts val="600"/>
              </a:spcBef>
            </a:pPr>
            <a:r>
              <a:rPr lang="en-US" altLang="zh-CN" sz="2400" dirty="0" smtClean="0"/>
              <a:t>14	</a:t>
            </a:r>
            <a:r>
              <a:rPr lang="zh-CN" altLang="en-US" sz="2400" b="0" dirty="0" smtClean="0"/>
              <a:t>校驗位無效</a:t>
            </a:r>
          </a:p>
          <a:p>
            <a:pPr lvl="2">
              <a:spcBef>
                <a:spcPts val="600"/>
              </a:spcBef>
            </a:pPr>
            <a:r>
              <a:rPr lang="en-US" altLang="zh-CN" sz="2400" dirty="0" smtClean="0"/>
              <a:t>15	</a:t>
            </a:r>
            <a:r>
              <a:rPr lang="zh-TW" altLang="en-US" sz="2400" b="0" dirty="0" smtClean="0"/>
              <a:t>配對清單中不存在認證設備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</a:pPr>
            <a:r>
              <a:rPr lang="en-US" altLang="zh-CN" sz="2400" dirty="0" smtClean="0"/>
              <a:t>16 	</a:t>
            </a:r>
            <a:r>
              <a:rPr lang="en-US" altLang="zh-CN" sz="2400" dirty="0" err="1" smtClean="0"/>
              <a:t>SPP</a:t>
            </a:r>
            <a:r>
              <a:rPr lang="zh-TW" altLang="en-US" sz="2400" b="0" dirty="0" smtClean="0"/>
              <a:t>庫沒有初始化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62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256583"/>
          </a:xfrm>
        </p:spPr>
        <p:txBody>
          <a:bodyPr/>
          <a:lstStyle/>
          <a:p>
            <a:pPr lvl="2">
              <a:spcBef>
                <a:spcPts val="600"/>
              </a:spcBef>
            </a:pPr>
            <a:r>
              <a:rPr lang="en-US" altLang="zh-CN" sz="2400" dirty="0" smtClean="0"/>
              <a:t>17 	</a:t>
            </a:r>
            <a:r>
              <a:rPr lang="en-US" altLang="zh-CN" sz="2400" dirty="0" err="1" smtClean="0"/>
              <a:t>SPP</a:t>
            </a:r>
            <a:r>
              <a:rPr lang="zh-TW" altLang="en-US" sz="2400" b="0" dirty="0" smtClean="0"/>
              <a:t>庫重複初始化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</a:pPr>
            <a:r>
              <a:rPr lang="en-US" altLang="zh-CN" sz="2400" dirty="0" smtClean="0"/>
              <a:t>18	</a:t>
            </a:r>
            <a:r>
              <a:rPr lang="zh-TW" altLang="en-US" sz="2400" b="0" dirty="0" smtClean="0"/>
              <a:t>無效查詢模式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</a:pPr>
            <a:r>
              <a:rPr lang="en-US" altLang="zh-CN" sz="2400" dirty="0" smtClean="0"/>
              <a:t>19	</a:t>
            </a:r>
            <a:r>
              <a:rPr lang="zh-TW" altLang="en-US" sz="2400" b="0" dirty="0" smtClean="0"/>
              <a:t>查詢超時太大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</a:pPr>
            <a:r>
              <a:rPr lang="en-US" altLang="zh-CN" sz="2400" dirty="0" err="1" smtClean="0"/>
              <a:t>1A</a:t>
            </a:r>
            <a:r>
              <a:rPr lang="en-US" altLang="zh-CN" sz="2400" dirty="0" smtClean="0"/>
              <a:t>	</a:t>
            </a:r>
            <a:r>
              <a:rPr lang="zh-TW" altLang="en-US" sz="2400" b="0" dirty="0" smtClean="0"/>
              <a:t>藍牙地址為零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</a:pPr>
            <a:r>
              <a:rPr lang="en-US" altLang="zh-CN" sz="2400" dirty="0" err="1" smtClean="0"/>
              <a:t>1B</a:t>
            </a:r>
            <a:r>
              <a:rPr lang="en-US" altLang="zh-CN" sz="2400" dirty="0" smtClean="0"/>
              <a:t>	</a:t>
            </a:r>
            <a:r>
              <a:rPr lang="zh-TW" altLang="en-US" sz="2400" b="0" dirty="0" smtClean="0"/>
              <a:t>無效安全模式</a:t>
            </a:r>
            <a:endParaRPr lang="zh-CN" altLang="en-US" sz="2400" b="0" dirty="0" smtClean="0"/>
          </a:p>
          <a:p>
            <a:pPr lvl="2">
              <a:spcBef>
                <a:spcPts val="600"/>
              </a:spcBef>
            </a:pPr>
            <a:r>
              <a:rPr lang="en-US" altLang="zh-CN" sz="2400" dirty="0" err="1" smtClean="0"/>
              <a:t>1C</a:t>
            </a:r>
            <a:r>
              <a:rPr lang="en-US" altLang="zh-CN" sz="2400" smtClean="0"/>
              <a:t>	</a:t>
            </a:r>
            <a:r>
              <a:rPr lang="zh-TW" altLang="en-US" sz="2400" b="0" smtClean="0"/>
              <a:t>無效</a:t>
            </a:r>
            <a:r>
              <a:rPr lang="zh-TW" altLang="en-US" sz="2400" b="0" dirty="0" smtClean="0"/>
              <a:t>加密模式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63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6855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TW" altLang="en-US" sz="2800" b="0" dirty="0" smtClean="0">
                <a:cs typeface="Times New Roman" pitchFamily="18" charset="0"/>
              </a:rPr>
              <a:t>市面上大多數的藍牙設備都是使用 </a:t>
            </a:r>
            <a:r>
              <a:rPr lang="en-US" altLang="zh-TW" sz="2800" dirty="0" smtClean="0">
                <a:cs typeface="Times New Roman" pitchFamily="18" charset="0"/>
              </a:rPr>
              <a:t>Slave</a:t>
            </a:r>
            <a:r>
              <a:rPr lang="zh-TW" altLang="en-US" sz="2800" dirty="0" smtClean="0">
                <a:cs typeface="Times New Roman" pitchFamily="18" charset="0"/>
              </a:rPr>
              <a:t> </a:t>
            </a:r>
            <a:r>
              <a:rPr lang="en-US" altLang="zh-TW" sz="2800" dirty="0" smtClean="0">
                <a:cs typeface="Times New Roman" pitchFamily="18" charset="0"/>
              </a:rPr>
              <a:t>mode</a:t>
            </a:r>
            <a:r>
              <a:rPr lang="zh-TW" altLang="en-US" sz="2800" b="0" dirty="0" smtClean="0">
                <a:cs typeface="Times New Roman" pitchFamily="18" charset="0"/>
              </a:rPr>
              <a:t>，例如：藍牙印表機、藍牙</a:t>
            </a:r>
            <a:r>
              <a:rPr lang="en-US" altLang="zh-CN" sz="2800" dirty="0" smtClean="0">
                <a:cs typeface="Times New Roman" pitchFamily="18" charset="0"/>
              </a:rPr>
              <a:t>GPS</a:t>
            </a:r>
            <a:r>
              <a:rPr lang="zh-TW" altLang="en-US" sz="2800" b="0" dirty="0" smtClean="0">
                <a:cs typeface="Times New Roman" pitchFamily="18" charset="0"/>
              </a:rPr>
              <a:t>等</a:t>
            </a:r>
            <a:r>
              <a:rPr lang="zh-TW" altLang="en-US" sz="2800" dirty="0" smtClean="0">
                <a:cs typeface="Times New Roman" pitchFamily="18" charset="0"/>
              </a:rPr>
              <a:t>。所以</a:t>
            </a:r>
            <a:r>
              <a:rPr lang="zh-TW" altLang="en-US" sz="2800" b="0" dirty="0" smtClean="0">
                <a:cs typeface="Times New Roman" pitchFamily="18" charset="0"/>
              </a:rPr>
              <a:t>可使用</a:t>
            </a:r>
            <a:r>
              <a:rPr lang="en-US" altLang="zh-TW" sz="2800" dirty="0" smtClean="0">
                <a:cs typeface="Times New Roman" pitchFamily="18" charset="0"/>
              </a:rPr>
              <a:t>Master</a:t>
            </a:r>
            <a:r>
              <a:rPr lang="zh-TW" altLang="en-US" sz="2800" dirty="0" smtClean="0">
                <a:cs typeface="Times New Roman" pitchFamily="18" charset="0"/>
              </a:rPr>
              <a:t> </a:t>
            </a:r>
            <a:r>
              <a:rPr lang="en-US" altLang="zh-TW" sz="2800" dirty="0" smtClean="0">
                <a:cs typeface="Times New Roman" pitchFamily="18" charset="0"/>
              </a:rPr>
              <a:t>mode </a:t>
            </a:r>
            <a:r>
              <a:rPr lang="zh-TW" altLang="en-US" sz="2800" b="0" dirty="0" smtClean="0">
                <a:cs typeface="Times New Roman" pitchFamily="18" charset="0"/>
              </a:rPr>
              <a:t>的模組和其配對通信。</a:t>
            </a:r>
            <a:endParaRPr lang="en-US" altLang="zh-TW" sz="2800" b="0" dirty="0" smtClean="0"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zh-TW" altLang="en-US" sz="2800" b="0" dirty="0" smtClean="0">
                <a:cs typeface="Times New Roman" pitchFamily="18" charset="0"/>
              </a:rPr>
              <a:t>藍牙的模組與模組間通信需要至少 </a:t>
            </a:r>
            <a:r>
              <a:rPr lang="en-US" altLang="zh-CN" sz="2800" dirty="0" smtClean="0">
                <a:cs typeface="Times New Roman" pitchFamily="18" charset="0"/>
              </a:rPr>
              <a:t>2 </a:t>
            </a:r>
            <a:r>
              <a:rPr lang="zh-CN" altLang="en-US" sz="2800" b="0" dirty="0" smtClean="0">
                <a:cs typeface="Times New Roman" pitchFamily="18" charset="0"/>
              </a:rPr>
              <a:t>個條件：</a:t>
            </a:r>
          </a:p>
          <a:p>
            <a:pPr lvl="1">
              <a:spcBef>
                <a:spcPts val="1200"/>
              </a:spcBef>
            </a:pPr>
            <a:r>
              <a:rPr lang="zh-TW" altLang="en-US" sz="2800" b="0" dirty="0" smtClean="0">
                <a:cs typeface="Times New Roman" pitchFamily="18" charset="0"/>
              </a:rPr>
              <a:t>必須是主機 </a:t>
            </a:r>
            <a:r>
              <a:rPr lang="en-US" altLang="zh-TW" sz="2800" dirty="0" smtClean="0">
                <a:cs typeface="Times New Roman" pitchFamily="18" charset="0"/>
              </a:rPr>
              <a:t>(Master) </a:t>
            </a:r>
            <a:r>
              <a:rPr lang="zh-TW" altLang="en-US" sz="2800" b="0" dirty="0" smtClean="0">
                <a:cs typeface="Times New Roman" pitchFamily="18" charset="0"/>
              </a:rPr>
              <a:t>和從機 </a:t>
            </a:r>
            <a:r>
              <a:rPr lang="en-US" altLang="zh-TW" sz="2800" dirty="0" smtClean="0">
                <a:cs typeface="Times New Roman" pitchFamily="18" charset="0"/>
              </a:rPr>
              <a:t>(Slave)</a:t>
            </a:r>
            <a:r>
              <a:rPr lang="zh-TW" altLang="en-US" sz="2800" dirty="0" smtClean="0">
                <a:cs typeface="Times New Roman" pitchFamily="18" charset="0"/>
              </a:rPr>
              <a:t> </a:t>
            </a:r>
            <a:r>
              <a:rPr lang="zh-TW" altLang="en-US" sz="2800" b="0" dirty="0" smtClean="0">
                <a:cs typeface="Times New Roman" pitchFamily="18" charset="0"/>
              </a:rPr>
              <a:t>之間</a:t>
            </a:r>
            <a:endParaRPr lang="zh-CN" altLang="en-US" sz="2800" b="0" dirty="0" smtClean="0">
              <a:cs typeface="Times New Roman" pitchFamily="18" charset="0"/>
            </a:endParaRPr>
          </a:p>
          <a:p>
            <a:pPr lvl="1">
              <a:spcBef>
                <a:spcPts val="1200"/>
              </a:spcBef>
            </a:pPr>
            <a:r>
              <a:rPr lang="zh-TW" altLang="en-US" sz="2800" b="0" dirty="0" smtClean="0">
                <a:cs typeface="Times New Roman" pitchFamily="18" charset="0"/>
              </a:rPr>
              <a:t>必須密碼一致</a:t>
            </a:r>
            <a:endParaRPr lang="en-US" altLang="zh-TW" sz="2800" b="0" dirty="0" smtClean="0"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TW" sz="2800" dirty="0" smtClean="0"/>
              <a:t>HC-05</a:t>
            </a:r>
            <a:r>
              <a:rPr lang="zh-TW" altLang="en-US" sz="2800" b="0" dirty="0" smtClean="0"/>
              <a:t>藍牙模組可以讓使用串列傳輸的設備擺脫接線的束縛，在</a:t>
            </a:r>
            <a:r>
              <a:rPr lang="en-US" altLang="zh-TW" sz="2800" dirty="0" smtClean="0"/>
              <a:t>10</a:t>
            </a:r>
            <a:r>
              <a:rPr lang="zh-TW" altLang="en-US" sz="2800" b="0" dirty="0" smtClean="0"/>
              <a:t>米範圍內實現無線串列傳輸。</a:t>
            </a:r>
            <a:endParaRPr lang="en-US" altLang="zh-TW" sz="2800" b="0" dirty="0" smtClean="0">
              <a:cs typeface="Times New Roman" pitchFamily="18" charset="0"/>
            </a:endParaRPr>
          </a:p>
          <a:p>
            <a:pPr>
              <a:spcBef>
                <a:spcPts val="1200"/>
              </a:spcBef>
            </a:pPr>
            <a:endParaRPr lang="en-US" altLang="zh-TW" sz="28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28083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TW" altLang="en-US" sz="2800" b="0" dirty="0" smtClean="0">
                <a:cs typeface="Times New Roman" pitchFamily="18" charset="0"/>
              </a:rPr>
              <a:t>產品特性</a:t>
            </a:r>
          </a:p>
          <a:p>
            <a:pPr lvl="1">
              <a:spcBef>
                <a:spcPts val="1200"/>
              </a:spcBef>
            </a:pPr>
            <a:r>
              <a:rPr lang="zh-TW" altLang="en-US" sz="2400" b="0" dirty="0" smtClean="0">
                <a:cs typeface="Times New Roman" pitchFamily="18" charset="0"/>
              </a:rPr>
              <a:t>藍牙協定：</a:t>
            </a:r>
            <a:r>
              <a:rPr lang="en-US" altLang="zh-TW" sz="2400" dirty="0" smtClean="0">
                <a:cs typeface="Times New Roman" pitchFamily="18" charset="0"/>
              </a:rPr>
              <a:t> Bluetooth </a:t>
            </a:r>
            <a:r>
              <a:rPr lang="en-US" altLang="zh-TW" sz="2400" dirty="0" err="1" smtClean="0">
                <a:cs typeface="Times New Roman" pitchFamily="18" charset="0"/>
              </a:rPr>
              <a:t>V2.1</a:t>
            </a:r>
            <a:r>
              <a:rPr lang="en-US" altLang="zh-TW" sz="2400" dirty="0" smtClean="0">
                <a:cs typeface="Times New Roman" pitchFamily="18" charset="0"/>
              </a:rPr>
              <a:t> + </a:t>
            </a:r>
            <a:r>
              <a:rPr lang="en-US" altLang="zh-TW" sz="2400" dirty="0" err="1" smtClean="0">
                <a:cs typeface="Times New Roman" pitchFamily="18" charset="0"/>
              </a:rPr>
              <a:t>EDR</a:t>
            </a:r>
            <a:r>
              <a:rPr lang="en-US" altLang="zh-TW" sz="2400" dirty="0" smtClean="0">
                <a:cs typeface="Times New Roman" pitchFamily="18" charset="0"/>
              </a:rPr>
              <a:t> </a:t>
            </a:r>
            <a:br>
              <a:rPr lang="en-US" altLang="zh-TW" sz="2400" dirty="0" smtClean="0">
                <a:cs typeface="Times New Roman" pitchFamily="18" charset="0"/>
              </a:rPr>
            </a:br>
            <a:r>
              <a:rPr lang="zh-TW" altLang="en-US" sz="2400" dirty="0" smtClean="0">
                <a:cs typeface="Times New Roman" pitchFamily="18" charset="0"/>
              </a:rPr>
              <a:t>                                                  </a:t>
            </a:r>
            <a:r>
              <a:rPr lang="en-US" altLang="zh-TW" sz="2400" dirty="0" smtClean="0">
                <a:cs typeface="Times New Roman" pitchFamily="18" charset="0"/>
              </a:rPr>
              <a:t>(</a:t>
            </a:r>
            <a:r>
              <a:rPr lang="zh-TW" altLang="en-US" sz="2400" dirty="0" smtClean="0">
                <a:cs typeface="Times New Roman" pitchFamily="18" charset="0"/>
              </a:rPr>
              <a:t> </a:t>
            </a:r>
            <a:r>
              <a:rPr lang="en-US" altLang="zh-TW" sz="2400" dirty="0" smtClean="0">
                <a:cs typeface="Times New Roman" pitchFamily="18" charset="0"/>
              </a:rPr>
              <a:t>Enhanced Data Rate</a:t>
            </a:r>
            <a:r>
              <a:rPr lang="zh-TW" altLang="en-US" sz="2400" dirty="0" smtClean="0">
                <a:cs typeface="Times New Roman" pitchFamily="18" charset="0"/>
              </a:rPr>
              <a:t> </a:t>
            </a:r>
            <a:r>
              <a:rPr lang="en-US" altLang="zh-TW" sz="2400" dirty="0" smtClean="0">
                <a:cs typeface="Times New Roman" pitchFamily="18" charset="0"/>
              </a:rPr>
              <a:t>)</a:t>
            </a:r>
            <a:r>
              <a:rPr lang="en-US" altLang="zh-TW" sz="2400" b="0" dirty="0" smtClean="0">
                <a:cs typeface="Times New Roman" pitchFamily="18" charset="0"/>
              </a:rPr>
              <a:t> </a:t>
            </a:r>
          </a:p>
          <a:p>
            <a:pPr lvl="1">
              <a:spcBef>
                <a:spcPts val="1200"/>
              </a:spcBef>
            </a:pPr>
            <a:r>
              <a:rPr lang="zh-TW" altLang="en-US" sz="2400" b="0" dirty="0" smtClean="0">
                <a:cs typeface="Times New Roman" pitchFamily="18" charset="0"/>
              </a:rPr>
              <a:t>工作頻率：</a:t>
            </a:r>
            <a:r>
              <a:rPr lang="en-US" altLang="zh-TW" sz="2400" dirty="0" smtClean="0">
                <a:cs typeface="Times New Roman" pitchFamily="18" charset="0"/>
              </a:rPr>
              <a:t> 2.4 ~ 2.48 GHz, ISM Band</a:t>
            </a:r>
            <a:r>
              <a:rPr lang="en-US" altLang="zh-TW" sz="2400" b="0" dirty="0" smtClean="0">
                <a:cs typeface="Times New Roman" pitchFamily="18" charset="0"/>
              </a:rPr>
              <a:t> </a:t>
            </a:r>
          </a:p>
          <a:p>
            <a:pPr lvl="1">
              <a:spcBef>
                <a:spcPts val="1200"/>
              </a:spcBef>
            </a:pPr>
            <a:r>
              <a:rPr lang="zh-TW" altLang="en-US" sz="2400" b="0" dirty="0" smtClean="0">
                <a:cs typeface="Times New Roman" pitchFamily="18" charset="0"/>
              </a:rPr>
              <a:t>傳輸距離：空曠地有效距離 </a:t>
            </a:r>
            <a:r>
              <a:rPr lang="en-US" altLang="zh-TW" sz="2400" dirty="0" smtClean="0">
                <a:cs typeface="Times New Roman" pitchFamily="18" charset="0"/>
              </a:rPr>
              <a:t>10</a:t>
            </a:r>
            <a:r>
              <a:rPr lang="en-US" altLang="zh-TW" sz="2400" b="0" dirty="0" smtClean="0">
                <a:cs typeface="Times New Roman" pitchFamily="18" charset="0"/>
              </a:rPr>
              <a:t> </a:t>
            </a:r>
            <a:r>
              <a:rPr lang="zh-TW" altLang="en-US" sz="2400" b="0" dirty="0" smtClean="0">
                <a:cs typeface="Times New Roman" pitchFamily="18" charset="0"/>
              </a:rPr>
              <a:t>公尺 </a:t>
            </a:r>
          </a:p>
          <a:p>
            <a:pPr lvl="1">
              <a:spcBef>
                <a:spcPts val="1200"/>
              </a:spcBef>
            </a:pPr>
            <a:r>
              <a:rPr lang="zh-TW" altLang="en-US" sz="2400" b="0" dirty="0" smtClean="0">
                <a:cs typeface="Times New Roman" pitchFamily="18" charset="0"/>
              </a:rPr>
              <a:t>介面：</a:t>
            </a:r>
            <a:r>
              <a:rPr lang="en-US" altLang="zh-TW" sz="2400" dirty="0" smtClean="0">
                <a:cs typeface="Times New Roman" pitchFamily="18" charset="0"/>
              </a:rPr>
              <a:t> </a:t>
            </a:r>
            <a:r>
              <a:rPr lang="en-US" altLang="zh-TW" sz="2400" dirty="0" err="1" smtClean="0">
                <a:cs typeface="Times New Roman" pitchFamily="18" charset="0"/>
              </a:rPr>
              <a:t>UART</a:t>
            </a:r>
            <a:r>
              <a:rPr lang="en-US" altLang="zh-TW" sz="2400" b="0" dirty="0" smtClean="0">
                <a:cs typeface="Times New Roman" pitchFamily="18" charset="0"/>
              </a:rPr>
              <a:t> </a:t>
            </a:r>
          </a:p>
          <a:p>
            <a:pPr lvl="1">
              <a:spcBef>
                <a:spcPts val="1200"/>
              </a:spcBef>
            </a:pPr>
            <a:r>
              <a:rPr lang="zh-TW" altLang="en-US" sz="2400" b="0" dirty="0" smtClean="0">
                <a:cs typeface="Times New Roman" pitchFamily="18" charset="0"/>
              </a:rPr>
              <a:t>輸入電壓：</a:t>
            </a:r>
            <a:r>
              <a:rPr lang="en-US" altLang="zh-TW" sz="2400" dirty="0" smtClean="0">
                <a:cs typeface="Times New Roman" pitchFamily="18" charset="0"/>
              </a:rPr>
              <a:t> </a:t>
            </a:r>
            <a:r>
              <a:rPr lang="en-US" altLang="zh-TW" sz="2400" dirty="0" err="1" smtClean="0">
                <a:cs typeface="Times New Roman" pitchFamily="18" charset="0"/>
              </a:rPr>
              <a:t>3.3V</a:t>
            </a:r>
            <a:r>
              <a:rPr lang="en-US" altLang="zh-TW" sz="2400" dirty="0" smtClean="0">
                <a:cs typeface="Times New Roman" pitchFamily="18" charset="0"/>
              </a:rPr>
              <a:t> ~ </a:t>
            </a:r>
            <a:r>
              <a:rPr lang="en-US" altLang="zh-TW" sz="2400" dirty="0" err="1" smtClean="0">
                <a:cs typeface="Times New Roman" pitchFamily="18" charset="0"/>
              </a:rPr>
              <a:t>4.2V</a:t>
            </a:r>
            <a:r>
              <a:rPr lang="en-US" altLang="zh-TW" sz="2400" dirty="0" smtClean="0">
                <a:cs typeface="Times New Roman" pitchFamily="18" charset="0"/>
              </a:rPr>
              <a:t> </a:t>
            </a:r>
          </a:p>
          <a:p>
            <a:pPr lvl="1">
              <a:spcBef>
                <a:spcPts val="1200"/>
              </a:spcBef>
            </a:pPr>
            <a:r>
              <a:rPr lang="zh-TW" altLang="en-US" sz="2400" b="0" dirty="0" smtClean="0">
                <a:cs typeface="Times New Roman" pitchFamily="18" charset="0"/>
              </a:rPr>
              <a:t>工作溫度：</a:t>
            </a:r>
            <a:r>
              <a:rPr lang="en-US" altLang="zh-TW" sz="2400" dirty="0" smtClean="0">
                <a:cs typeface="Times New Roman" pitchFamily="18" charset="0"/>
              </a:rPr>
              <a:t> -20℃ ~ +75℃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r" eaLnBrk="1" hangingPunct="1"/>
            <a:r>
              <a:rPr lang="en-US" altLang="zh-TW" sz="2400" spc="-100" dirty="0" smtClean="0">
                <a:latin typeface="+mn-lt"/>
                <a:cs typeface="Times New Roman" pitchFamily="18" charset="0"/>
              </a:rPr>
              <a:t>HC-05 </a:t>
            </a:r>
            <a:r>
              <a:rPr lang="zh-TW" altLang="en-US" sz="2400" b="0" spc="-100" dirty="0" smtClean="0">
                <a:latin typeface="+mn-lt"/>
                <a:cs typeface="Times New Roman" pitchFamily="18" charset="0"/>
              </a:rPr>
              <a:t>概述</a:t>
            </a:r>
            <a:endParaRPr lang="zh-TW" altLang="en-US" sz="2000" b="0" spc="-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467544" y="1412777"/>
            <a:ext cx="8229600" cy="72008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TW" altLang="en-US" sz="2800" b="0" smtClean="0">
                <a:cs typeface="Times New Roman" pitchFamily="18" charset="0"/>
              </a:rPr>
              <a:t>產品照片</a:t>
            </a:r>
            <a:endParaRPr lang="zh-TW" altLang="en-US" sz="2800" b="0" dirty="0" smtClean="0">
              <a:cs typeface="Times New Roman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60E55C-EB9A-440A-90E9-CDCD27A6F45E}" type="datetime1">
              <a:rPr lang="zh-TW" altLang="en-US" smtClean="0"/>
              <a:pPr>
                <a:defRPr/>
              </a:pPr>
              <a:t>2018/3/12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43390-0FF5-4E9D-8BB8-6680269CBA67}" type="slidenum">
              <a:rPr lang="zh-TW" altLang="en-US" smtClean="0"/>
              <a:pPr>
                <a:defRPr/>
              </a:pPr>
              <a:t>9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Yi-Kai Wang</a:t>
            </a:r>
            <a:endParaRPr lang="zh-TW" altLang="en-US" dirty="0"/>
          </a:p>
        </p:txBody>
      </p:sp>
      <p:pic>
        <p:nvPicPr>
          <p:cNvPr id="33794" name="Picture 2" descr="[image16.png]"/>
          <p:cNvPicPr>
            <a:picLocks noChangeAspect="1" noChangeArrowheads="1"/>
          </p:cNvPicPr>
          <p:nvPr/>
        </p:nvPicPr>
        <p:blipFill>
          <a:blip r:embed="rId2" cstate="print"/>
          <a:srcRect r="5501" b="3926"/>
          <a:stretch>
            <a:fillRect/>
          </a:stretch>
        </p:blipFill>
        <p:spPr bwMode="auto">
          <a:xfrm>
            <a:off x="2771800" y="1844824"/>
            <a:ext cx="3672408" cy="4392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生醫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5776</TotalTime>
  <Words>1871</Words>
  <Application>Microsoft Office PowerPoint</Application>
  <PresentationFormat>如螢幕大小 (4:3)</PresentationFormat>
  <Paragraphs>710</Paragraphs>
  <Slides>63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71" baseType="lpstr">
      <vt:lpstr>中國龍豪行書</vt:lpstr>
      <vt:lpstr>新細明體</vt:lpstr>
      <vt:lpstr>標楷體</vt:lpstr>
      <vt:lpstr>Arial</vt:lpstr>
      <vt:lpstr>Calibri</vt:lpstr>
      <vt:lpstr>Symbol</vt:lpstr>
      <vt:lpstr>Times New Roman</vt:lpstr>
      <vt:lpstr>Office 佈景主題</vt:lpstr>
      <vt:lpstr>藍牙模組 HC-05 串列埠、Serial port</vt:lpstr>
      <vt:lpstr>Bluetooth (藍牙) 概述</vt:lpstr>
      <vt:lpstr>Bluetooth (藍牙) 概述</vt:lpstr>
      <vt:lpstr>Bluetooth (藍牙)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AT Command</vt:lpstr>
      <vt:lpstr>AT Command</vt:lpstr>
      <vt:lpstr>AT Command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  <vt:lpstr>HC-05 概述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NCTU-LAB802</dc:creator>
  <cp:lastModifiedBy>WinnieFlute</cp:lastModifiedBy>
  <cp:revision>335</cp:revision>
  <dcterms:created xsi:type="dcterms:W3CDTF">2011-01-17T11:16:00Z</dcterms:created>
  <dcterms:modified xsi:type="dcterms:W3CDTF">2018-03-12T02:07:44Z</dcterms:modified>
</cp:coreProperties>
</file>