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81" r:id="rId3"/>
    <p:sldId id="388" r:id="rId5"/>
    <p:sldId id="282" r:id="rId6"/>
    <p:sldId id="294" r:id="rId7"/>
    <p:sldId id="435" r:id="rId8"/>
    <p:sldId id="375" r:id="rId9"/>
    <p:sldId id="380" r:id="rId10"/>
    <p:sldId id="379" r:id="rId11"/>
    <p:sldId id="384" r:id="rId12"/>
    <p:sldId id="385" r:id="rId13"/>
    <p:sldId id="297" r:id="rId14"/>
    <p:sldId id="366" r:id="rId15"/>
    <p:sldId id="387" r:id="rId16"/>
    <p:sldId id="304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F3420"/>
    <a:srgbClr val="00B050"/>
    <a:srgbClr val="95BC49"/>
    <a:srgbClr val="1A7BAE"/>
    <a:srgbClr val="FDA907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8980" autoAdjust="0"/>
  </p:normalViewPr>
  <p:slideViewPr>
    <p:cSldViewPr>
      <p:cViewPr varScale="1">
        <p:scale>
          <a:sx n="98" d="100"/>
          <a:sy n="98" d="100"/>
        </p:scale>
        <p:origin x="354" y="78"/>
      </p:cViewPr>
      <p:guideLst>
        <p:guide orient="horz" pos="2327"/>
        <p:guide orient="horz" pos="858"/>
        <p:guide pos="3840"/>
        <p:guide pos="19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3008"/>
        <p:guide pos="215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Top-k</c:v>
                </c:pt>
              </c:strCache>
            </c:strRef>
          </c:tx>
          <c:spPr>
            <a:solidFill>
              <a:srgbClr val="1A7BA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Top-10</c:v>
                </c:pt>
                <c:pt idx="1">
                  <c:v>Top-50</c:v>
                </c:pt>
                <c:pt idx="2">
                  <c:v>Top-100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0.872</c:v>
                </c:pt>
                <c:pt idx="1">
                  <c:v>0.8346</c:v>
                </c:pt>
                <c:pt idx="2">
                  <c:v>0.8512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998656"/>
        <c:axId val="401011168"/>
      </c:barChart>
      <c:catAx>
        <c:axId val="4009986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Top-k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0.457987919183503"/>
              <c:y val="0.84520390580126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1011168"/>
        <c:crosses val="autoZero"/>
        <c:auto val="1"/>
        <c:lblAlgn val="ctr"/>
        <c:lblOffset val="100"/>
        <c:noMultiLvlLbl val="0"/>
      </c:catAx>
      <c:valAx>
        <c:axId val="40101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Recall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099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112"/>
          <c:y val="0.204922922574758"/>
          <c:w val="0.815488"/>
          <c:h val="0.486248492159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Dataset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data_2万</c:v>
                </c:pt>
                <c:pt idx="1">
                  <c:v>data_100万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31.6</c:v>
                </c:pt>
                <c:pt idx="1">
                  <c:v>173.8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1001376"/>
        <c:axId val="80272720"/>
      </c:barChart>
      <c:catAx>
        <c:axId val="40100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Dataset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272720"/>
        <c:crosses val="autoZero"/>
        <c:auto val="1"/>
        <c:lblAlgn val="ctr"/>
        <c:lblOffset val="100"/>
        <c:noMultiLvlLbl val="0"/>
      </c:catAx>
      <c:valAx>
        <c:axId val="8027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Duration/ms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100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各位评委各位同时大家好，我是</a:t>
            </a:r>
            <a:r>
              <a:rPr lang="en-US" altLang="zh-CN"/>
              <a:t>Yasou</a:t>
            </a:r>
            <a:r>
              <a:rPr lang="zh-CN" altLang="en-US"/>
              <a:t>的队长 来</a:t>
            </a:r>
            <a:r>
              <a:rPr lang="en-US" altLang="zh-CN"/>
              <a:t>ds</a:t>
            </a:r>
            <a:r>
              <a:rPr lang="zh-CN" altLang="en-US"/>
              <a:t>团队的申航，现在由我来给大家分享以下 我们的项目 基于</a:t>
            </a:r>
            <a:r>
              <a:rPr lang="en-US" altLang="zh-CN"/>
              <a:t>search</a:t>
            </a:r>
            <a:r>
              <a:rPr lang="zh-CN" altLang="en-US"/>
              <a:t>的向量检索引擎 </a:t>
            </a:r>
            <a:r>
              <a:rPr lang="en-US" altLang="zh-CN"/>
              <a:t>YaSou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我们的介绍主要包括四方面内容、</a:t>
            </a:r>
            <a:r>
              <a:rPr lang="en-US" altLang="zh-CN"/>
              <a:t>demo</a:t>
            </a:r>
            <a:r>
              <a:rPr lang="zh-CN" altLang="en-US"/>
              <a:t>展示 向量检索 </a:t>
            </a:r>
            <a:r>
              <a:rPr lang="en-US" altLang="zh-CN"/>
              <a:t>yasou </a:t>
            </a:r>
            <a:r>
              <a:rPr lang="zh-CN" altLang="en-US"/>
              <a:t>以及未来的计划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demo</a:t>
            </a:r>
            <a:r>
              <a:rPr lang="zh-CN" altLang="en-US"/>
              <a:t>展示主要分为两个部分，</a:t>
            </a:r>
            <a:r>
              <a:rPr lang="en-US" altLang="zh-CN"/>
              <a:t>1 yasou</a:t>
            </a:r>
            <a:r>
              <a:rPr lang="zh-CN" altLang="en-US"/>
              <a:t>的核心</a:t>
            </a:r>
            <a:r>
              <a:rPr lang="en-US" altLang="zh-CN"/>
              <a:t>api</a:t>
            </a:r>
            <a:r>
              <a:rPr lang="zh-CN" altLang="en-US"/>
              <a:t>展示 我们以</a:t>
            </a:r>
            <a:r>
              <a:rPr lang="en-US" altLang="zh-CN"/>
              <a:t>ANN</a:t>
            </a:r>
            <a:r>
              <a:rPr lang="zh-CN" altLang="en-US"/>
              <a:t>的查询流程为例 </a:t>
            </a:r>
            <a:r>
              <a:rPr lang="en-US" altLang="zh-CN"/>
              <a:t>2</a:t>
            </a:r>
            <a:r>
              <a:rPr lang="zh-CN" altLang="en-US"/>
              <a:t>， 我们在</a:t>
            </a:r>
            <a:r>
              <a:rPr lang="en-US" altLang="zh-CN"/>
              <a:t>Yasou</a:t>
            </a:r>
            <a:r>
              <a:rPr lang="zh-CN" altLang="en-US"/>
              <a:t>上构建了一个人脸识别</a:t>
            </a:r>
            <a:r>
              <a:rPr lang="en-US" altLang="zh-CN"/>
              <a:t>demo</a:t>
            </a:r>
            <a:r>
              <a:rPr lang="zh-CN" altLang="en-US"/>
              <a:t>，来展示</a:t>
            </a:r>
            <a:r>
              <a:rPr lang="en-US" altLang="zh-CN"/>
              <a:t>yasou</a:t>
            </a:r>
            <a:r>
              <a:rPr lang="zh-CN" altLang="en-US"/>
              <a:t>的实用性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</a:t>
            </a:r>
            <a:r>
              <a:rPr lang="en-US" altLang="zh-CN"/>
              <a:t>presention</a:t>
            </a:r>
            <a:r>
              <a:rPr lang="zh-CN" altLang="en-US"/>
              <a:t>主要包括四方面内容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6725" y="2710815"/>
            <a:ext cx="8210550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基于可持久化内存-AEP的KV存储引擎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申航、</a:t>
            </a:r>
            <a:r>
              <a:rPr lang="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李亚男</a:t>
            </a:r>
            <a:endParaRPr lang="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513985" y="21204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性能测试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2900" y="3474459"/>
            <a:ext cx="1710187" cy="34480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(a) Recall of Top-k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23422" y="3474459"/>
            <a:ext cx="1710187" cy="34480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(b) Query Cost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28" name="图表 5"/>
          <p:cNvGraphicFramePr/>
          <p:nvPr/>
        </p:nvGraphicFramePr>
        <p:xfrm>
          <a:off x="513715" y="1122045"/>
          <a:ext cx="3048635" cy="2211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9" name="图表 6"/>
          <p:cNvGraphicFramePr/>
          <p:nvPr/>
        </p:nvGraphicFramePr>
        <p:xfrm>
          <a:off x="4533900" y="1122045"/>
          <a:ext cx="2777490" cy="2211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>
                <a:solidFill>
                  <a:schemeClr val="bg1"/>
                </a:solidFill>
              </a:rPr>
              <a:t>未来工作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 panose="020B0806030902050204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150" y="226650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近期规划</a:t>
            </a:r>
            <a:endParaRPr 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4028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02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20072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03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87159" y="347185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04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735" y="994031"/>
            <a:ext cx="2880320" cy="307296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1400" b="1" dirty="0">
                <a:solidFill>
                  <a:schemeClr val="tx1"/>
                </a:solidFill>
                <a:latin typeface="+mj-ea"/>
              </a:rPr>
              <a:t>YaSou</a:t>
            </a:r>
            <a:endParaRPr lang="en-US" altLang="zh-CN" sz="14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736" y="2902581"/>
            <a:ext cx="2745303" cy="307296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sym typeface="+mn-ea"/>
              </a:rPr>
              <a:t>Demo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</a:rPr>
              <a:t> 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915" y="1548765"/>
            <a:ext cx="61817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优化数据入库，精简存储字段。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在更大的规模的数据集上进行测试。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375920" y="3348355"/>
            <a:ext cx="61017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优化原始图片数据的存储。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向量化的过程下降到</a:t>
            </a:r>
            <a:r>
              <a:rPr lang="en-US" altLang="zh-CN" sz="1600"/>
              <a:t>YaSou</a:t>
            </a:r>
            <a:r>
              <a:rPr lang="zh-CN" altLang="en-US" sz="1600"/>
              <a:t>中</a:t>
            </a:r>
            <a:r>
              <a:rPr lang="en-US" altLang="zh-CN" sz="1600"/>
              <a:t>, </a:t>
            </a:r>
            <a:r>
              <a:rPr lang="zh-CN" altLang="en-US" sz="1600"/>
              <a:t>提高易用性。</a:t>
            </a:r>
            <a:endParaRPr lang="zh-CN" altLang="en-US" sz="16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150" y="226650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长期规划</a:t>
            </a:r>
            <a:endParaRPr 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4028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02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20072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03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87159" y="347185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04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735" y="994031"/>
            <a:ext cx="2880320" cy="307296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sym typeface="+mn-ea"/>
              </a:rPr>
              <a:t>提升产品深度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736" y="2902581"/>
            <a:ext cx="2745303" cy="307296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sym typeface="+mn-ea"/>
              </a:rPr>
              <a:t>提升产品的应用宽度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</a:rPr>
              <a:t> 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915" y="1548765"/>
            <a:ext cx="61817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优化入库以及索引环节。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支持多种相似度查询，欧氏距离，杰卡德距离、汉明距离等。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支持更有的查询算法，</a:t>
            </a:r>
            <a:r>
              <a:rPr lang="en-US" altLang="zh-CN" sz="1600">
                <a:sym typeface="+mn-ea"/>
              </a:rPr>
              <a:t>IVFPQ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HNSW</a:t>
            </a:r>
            <a:r>
              <a:rPr lang="zh-CN" altLang="en-US" sz="1600">
                <a:sym typeface="+mn-ea"/>
              </a:rPr>
              <a:t>等。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415925" y="3401695"/>
            <a:ext cx="61017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将</a:t>
            </a:r>
            <a:r>
              <a:rPr lang="en-US" altLang="zh-CN" sz="1600">
                <a:sym typeface="+mn-ea"/>
              </a:rPr>
              <a:t>M2V</a:t>
            </a:r>
            <a:r>
              <a:rPr lang="zh-CN" altLang="en-US" sz="1600">
                <a:sym typeface="+mn-ea"/>
              </a:rPr>
              <a:t>的流程下降到平台上，提升产品的易用性。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1A7BAE"/>
                </a:solidFill>
              </a:rPr>
              <a:t>THANKS</a:t>
            </a:r>
            <a:r>
              <a:rPr lang="en-US" altLang="zh-CN" sz="2800" smtClean="0">
                <a:solidFill>
                  <a:srgbClr val="BF3420"/>
                </a:solidFill>
              </a:rPr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FOR</a:t>
            </a:r>
            <a:r>
              <a:rPr lang="zh-CN" altLang="en-US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FDA907"/>
                </a:solidFill>
              </a:rPr>
              <a:t>YOUR</a:t>
            </a:r>
            <a:r>
              <a:rPr lang="en-US" altLang="zh-CN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BF3420"/>
                </a:solidFill>
              </a:rPr>
              <a:t>WATCHING</a:t>
            </a:r>
            <a:endParaRPr lang="en-US" altLang="zh-CN" sz="2800" smtClean="0">
              <a:solidFill>
                <a:srgbClr val="BF3420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4490" y="2865120"/>
            <a:ext cx="1289685" cy="762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76245" y="3734435"/>
            <a:ext cx="1031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DS </a:t>
            </a:r>
            <a:r>
              <a:rPr lang="zh-CN" altLang="en-US"/>
              <a:t>申航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640" y="2865120"/>
            <a:ext cx="1199515" cy="7499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93640" y="3734435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DS </a:t>
            </a:r>
            <a:r>
              <a:rPr lang="" altLang="en-US"/>
              <a:t>李亚男</a:t>
            </a:r>
            <a:endParaRPr lang="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93090" y="496570"/>
            <a:ext cx="14585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ym typeface="+mn-ea"/>
              </a:rPr>
              <a:t>团</a:t>
            </a:r>
            <a:endParaRPr lang="zh-CN" altLang="en-US" sz="8000"/>
          </a:p>
        </p:txBody>
      </p:sp>
      <p:sp>
        <p:nvSpPr>
          <p:cNvPr id="16" name="文本框 15"/>
          <p:cNvSpPr txBox="1"/>
          <p:nvPr/>
        </p:nvSpPr>
        <p:spPr>
          <a:xfrm>
            <a:off x="7374255" y="496570"/>
            <a:ext cx="14585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队</a:t>
            </a:r>
            <a:endParaRPr lang="zh-CN" altLang="en-US" sz="80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00079" y="1247424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1A7BAE"/>
                </a:solidFill>
              </a:rPr>
              <a:t>Demo</a:t>
            </a:r>
            <a:r>
              <a:rPr lang="zh-CN" altLang="en-US" sz="1600">
                <a:solidFill>
                  <a:srgbClr val="1A7BAE"/>
                </a:solidFill>
              </a:rPr>
              <a:t>展示</a:t>
            </a:r>
            <a:endParaRPr lang="zh-CN" altLang="en-US" sz="160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sz="1600" smtClean="0">
                <a:solidFill>
                  <a:srgbClr val="95BC49"/>
                </a:solidFill>
              </a:rPr>
              <a:t>向量检索</a:t>
            </a:r>
            <a:endParaRPr lang="zh-CN" sz="1600" smtClean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090" y="2687584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DA907"/>
                </a:solidFill>
              </a:rPr>
              <a:t>YaSou</a:t>
            </a:r>
            <a:endParaRPr lang="en-US" altLang="zh-CN" sz="160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sz="1600" smtClean="0">
                <a:solidFill>
                  <a:srgbClr val="BF3420"/>
                </a:solidFill>
              </a:rPr>
              <a:t>未来计划</a:t>
            </a:r>
            <a:endParaRPr lang="zh-CN" sz="160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8420" y="2156460"/>
            <a:ext cx="36188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smtClean="0">
                <a:solidFill>
                  <a:schemeClr val="bg1"/>
                </a:solidFill>
              </a:rPr>
              <a:t>Demo </a:t>
            </a:r>
            <a:r>
              <a:rPr lang="zh-CN" altLang="en-US" sz="2400" smtClean="0">
                <a:solidFill>
                  <a:schemeClr val="bg1"/>
                </a:solidFill>
              </a:rPr>
              <a:t>展示</a:t>
            </a:r>
            <a:endParaRPr lang="zh-CN" altLang="en-US" sz="240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/>
        </p:nvSpPr>
        <p:spPr>
          <a:xfrm>
            <a:off x="513985" y="21204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基于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YaSou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的人脸识别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smtClean="0">
                <a:solidFill>
                  <a:schemeClr val="bg1"/>
                </a:solidFill>
              </a:rPr>
              <a:t>向量检索的需求</a:t>
            </a:r>
            <a:endParaRPr lang="zh-CN" altLang="en-US" sz="240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 panose="020B0806030902050204"/>
              </a:rPr>
              <a:t>TWO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/>
        </p:nvSpPr>
        <p:spPr>
          <a:xfrm>
            <a:off x="513985" y="21204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向量检索</a:t>
            </a:r>
            <a:endParaRPr 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715" y="909320"/>
            <a:ext cx="48990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如何查找相似图片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如何查找相似语音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问答系统如何查询问题的答案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 rot="21060000">
            <a:off x="2072005" y="3261360"/>
            <a:ext cx="499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将查询内容转化成向量，查找邻近！</a:t>
            </a:r>
            <a:endParaRPr lang="zh-CN" altLang="en-US" sz="24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b="1" smtClean="0">
                <a:solidFill>
                  <a:schemeClr val="bg1"/>
                </a:solidFill>
              </a:rPr>
              <a:t>YaSou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 panose="020B0806030902050204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985" y="21204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总体结构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2905" y="2803525"/>
            <a:ext cx="1842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YaSou-</a:t>
            </a:r>
            <a:r>
              <a:rPr lang="zh-CN" altLang="en-US"/>
              <a:t>向量检索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2355850" y="1442085"/>
            <a:ext cx="173355" cy="29540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77160" y="1253490"/>
            <a:ext cx="115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数据入库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677160" y="4232910"/>
            <a:ext cx="115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向量检索</a:t>
            </a:r>
            <a:endParaRPr lang="en-US" altLang="zh-CN"/>
          </a:p>
        </p:txBody>
      </p:sp>
      <p:sp>
        <p:nvSpPr>
          <p:cNvPr id="15" name="左大括号 14"/>
          <p:cNvSpPr/>
          <p:nvPr/>
        </p:nvSpPr>
        <p:spPr>
          <a:xfrm>
            <a:off x="3834130" y="933450"/>
            <a:ext cx="99695" cy="10083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80510" y="755650"/>
            <a:ext cx="324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Ingest /</a:t>
            </a:r>
            <a:r>
              <a:rPr lang="zh-CN" altLang="en-US"/>
              <a:t>BruteForceProcessor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080510" y="1780540"/>
            <a:ext cx="352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Ingest / LSH</a:t>
            </a:r>
            <a:r>
              <a:rPr lang="zh-CN" altLang="en-US"/>
              <a:t>Processor</a:t>
            </a:r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3834130" y="3912870"/>
            <a:ext cx="99695" cy="10083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80510" y="3684270"/>
            <a:ext cx="246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KNN/</a:t>
            </a:r>
            <a:r>
              <a:rPr lang="zh-CN" altLang="en-US"/>
              <a:t>暴力查找算法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80510" y="4709160"/>
            <a:ext cx="324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ANN/</a:t>
            </a:r>
            <a:r>
              <a:rPr lang="zh-CN" altLang="en-US"/>
              <a:t>基于</a:t>
            </a:r>
            <a:r>
              <a:rPr lang="en-US" altLang="zh-CN"/>
              <a:t>LSH</a:t>
            </a:r>
            <a:r>
              <a:rPr lang="zh-CN" altLang="en-US"/>
              <a:t>索引查找算法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77160" y="2658745"/>
            <a:ext cx="115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向量存储</a:t>
            </a:r>
            <a:endParaRPr lang="en-US" altLang="zh-CN"/>
          </a:p>
        </p:txBody>
      </p:sp>
      <p:sp>
        <p:nvSpPr>
          <p:cNvPr id="22" name="左大括号 21"/>
          <p:cNvSpPr/>
          <p:nvPr/>
        </p:nvSpPr>
        <p:spPr>
          <a:xfrm>
            <a:off x="3834130" y="2414905"/>
            <a:ext cx="99695" cy="10083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080510" y="2290445"/>
            <a:ext cx="468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ES</a:t>
            </a:r>
            <a:r>
              <a:rPr lang="zh-CN" altLang="en-US"/>
              <a:t>：</a:t>
            </a:r>
            <a:r>
              <a:rPr lang="en-US"/>
              <a:t>float_list / Lucene : BinaryDocValues</a:t>
            </a:r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4080510" y="3171825"/>
            <a:ext cx="306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相似度度量：余弦相似度</a:t>
            </a:r>
            <a:endParaRPr lang="zh-CN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演示</Application>
  <PresentationFormat>全屏显示(16:9)</PresentationFormat>
  <Paragraphs>130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Impact</vt:lpstr>
      <vt:lpstr>Impact</vt:lpstr>
      <vt:lpstr>微软雅黑</vt:lpstr>
      <vt:lpstr>Droid Sans Fallback</vt:lpstr>
      <vt:lpstr>微软雅黑</vt:lpstr>
      <vt:lpstr>Arial Unicode MS</vt:lpstr>
      <vt:lpstr>Calibri</vt:lpstr>
      <vt:lpstr>Webdings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Mr.Shadow</cp:lastModifiedBy>
  <cp:revision>628</cp:revision>
  <dcterms:created xsi:type="dcterms:W3CDTF">2021-01-15T11:05:24Z</dcterms:created>
  <dcterms:modified xsi:type="dcterms:W3CDTF">2021-01-15T11:05:24Z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