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81" r:id="rId3"/>
    <p:sldId id="388" r:id="rId5"/>
    <p:sldId id="282" r:id="rId6"/>
    <p:sldId id="294" r:id="rId7"/>
    <p:sldId id="435" r:id="rId8"/>
    <p:sldId id="445" r:id="rId9"/>
    <p:sldId id="446" r:id="rId10"/>
    <p:sldId id="447" r:id="rId11"/>
    <p:sldId id="448" r:id="rId12"/>
    <p:sldId id="375" r:id="rId13"/>
    <p:sldId id="380" r:id="rId14"/>
    <p:sldId id="379" r:id="rId15"/>
    <p:sldId id="384" r:id="rId16"/>
    <p:sldId id="449" r:id="rId17"/>
    <p:sldId id="450" r:id="rId18"/>
    <p:sldId id="453" r:id="rId19"/>
    <p:sldId id="451" r:id="rId20"/>
    <p:sldId id="452" r:id="rId21"/>
    <p:sldId id="454" r:id="rId22"/>
    <p:sldId id="455" r:id="rId23"/>
    <p:sldId id="456" r:id="rId24"/>
    <p:sldId id="297" r:id="rId25"/>
    <p:sldId id="366" r:id="rId26"/>
    <p:sldId id="304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F3420"/>
    <a:srgbClr val="00B050"/>
    <a:srgbClr val="95BC49"/>
    <a:srgbClr val="1A7BAE"/>
    <a:srgbClr val="FDA907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ä¸»é¢æ ·å¼ 1 - å¼ºè°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 varScale="1">
        <p:scale>
          <a:sx n="98" d="100"/>
          <a:sy n="98" d="100"/>
        </p:scale>
        <p:origin x="354" y="78"/>
      </p:cViewPr>
      <p:guideLst>
        <p:guide orient="horz" pos="2390"/>
        <p:guide orient="horz" pos="976"/>
        <p:guide pos="3840"/>
        <p:guide pos="1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48"/>
        <p:guide pos="215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各位评委各位同时大家好，我是</a:t>
            </a:r>
            <a:r>
              <a:rPr lang="en-US" altLang="zh-CN"/>
              <a:t>Yasou</a:t>
            </a:r>
            <a:r>
              <a:rPr lang="zh-CN" altLang="en-US"/>
              <a:t>的队长 来</a:t>
            </a:r>
            <a:r>
              <a:rPr lang="en-US" altLang="zh-CN"/>
              <a:t>ds</a:t>
            </a:r>
            <a:r>
              <a:rPr lang="zh-CN" altLang="en-US"/>
              <a:t>团队的申航，现在由我来给大家分享以下 我们的项目 基于</a:t>
            </a:r>
            <a:r>
              <a:rPr lang="en-US" altLang="zh-CN"/>
              <a:t>search</a:t>
            </a:r>
            <a:r>
              <a:rPr lang="zh-CN" altLang="en-US"/>
              <a:t>的向量检索引擎 </a:t>
            </a:r>
            <a:r>
              <a:rPr lang="en-US" altLang="zh-CN"/>
              <a:t>YaSou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我们的介绍主要包括四方面内容、</a:t>
            </a:r>
            <a:r>
              <a:rPr lang="en-US" altLang="zh-CN"/>
              <a:t>demo</a:t>
            </a:r>
            <a:r>
              <a:rPr lang="zh-CN" altLang="en-US"/>
              <a:t>展示 向量检索 </a:t>
            </a:r>
            <a:r>
              <a:rPr lang="en-US" altLang="zh-CN"/>
              <a:t>yasou </a:t>
            </a:r>
            <a:r>
              <a:rPr lang="zh-CN" altLang="en-US"/>
              <a:t>以及未来的计划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展示主要分为两个部分，</a:t>
            </a:r>
            <a:r>
              <a:rPr lang="en-US" altLang="zh-CN"/>
              <a:t>1 yasou</a:t>
            </a:r>
            <a:r>
              <a:rPr lang="zh-CN" altLang="en-US"/>
              <a:t>的核心</a:t>
            </a:r>
            <a:r>
              <a:rPr lang="en-US" altLang="zh-CN"/>
              <a:t>api</a:t>
            </a:r>
            <a:r>
              <a:rPr lang="zh-CN" altLang="en-US"/>
              <a:t>展示 我们以</a:t>
            </a:r>
            <a:r>
              <a:rPr lang="en-US" altLang="zh-CN"/>
              <a:t>ANN</a:t>
            </a:r>
            <a:r>
              <a:rPr lang="zh-CN" altLang="en-US"/>
              <a:t>的查询流程为例 </a:t>
            </a:r>
            <a:r>
              <a:rPr lang="en-US" altLang="zh-CN"/>
              <a:t>2</a:t>
            </a:r>
            <a:r>
              <a:rPr lang="zh-CN" altLang="en-US"/>
              <a:t>， 我们在</a:t>
            </a:r>
            <a:r>
              <a:rPr lang="en-US" altLang="zh-CN"/>
              <a:t>Yasou</a:t>
            </a:r>
            <a:r>
              <a:rPr lang="zh-CN" altLang="en-US"/>
              <a:t>上构建了一个人脸识别</a:t>
            </a:r>
            <a:r>
              <a:rPr lang="en-US" altLang="zh-CN"/>
              <a:t>demo</a:t>
            </a:r>
            <a:r>
              <a:rPr lang="zh-CN" altLang="en-US"/>
              <a:t>，来展示</a:t>
            </a:r>
            <a:r>
              <a:rPr lang="en-US" altLang="zh-CN"/>
              <a:t>yasou</a:t>
            </a:r>
            <a:r>
              <a:rPr lang="zh-CN" altLang="en-US"/>
              <a:t>的实用性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presention</a:t>
            </a:r>
            <a:r>
              <a:rPr lang="zh-CN" altLang="en-US"/>
              <a:t>主要包括四方面内容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presention</a:t>
            </a:r>
            <a:r>
              <a:rPr lang="zh-CN" altLang="en-US"/>
              <a:t>主要包括四方面内容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presention</a:t>
            </a:r>
            <a:r>
              <a:rPr lang="zh-CN" altLang="en-US"/>
              <a:t>主要包括四方面内容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presention</a:t>
            </a:r>
            <a:r>
              <a:rPr lang="zh-CN" altLang="en-US"/>
              <a:t>主要包括四方面内容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presention</a:t>
            </a:r>
            <a:r>
              <a:rPr lang="zh-CN" altLang="en-US"/>
              <a:t>主要包括四方面内容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6725" y="2710815"/>
            <a:ext cx="821055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基于可持久化内存-AEP的KV存储引擎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申航、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李亚男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 smtClean="0">
                <a:solidFill>
                  <a:schemeClr val="bg1"/>
                </a:solidFill>
                <a:sym typeface="+mn-ea"/>
              </a:rPr>
              <a:t>我们为啥要做这个？</a:t>
            </a:r>
            <a:endParaRPr lang="en-US" altLang="zh-CN" sz="2400" b="1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TWO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smtClean="0">
                <a:solidFill>
                  <a:srgbClr val="95BC49"/>
                </a:solidFill>
                <a:sym typeface="+mn-ea"/>
              </a:rPr>
              <a:t>我们为啥要做这个？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020" y="3073400"/>
            <a:ext cx="65030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" altLang="zh-CN"/>
              <a:t>正好在仓库里有，而且我们也想亲测一下。</a:t>
            </a:r>
            <a:endParaRPr lang="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4220" y="1424940"/>
            <a:ext cx="65030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" altLang="zh-CN"/>
              <a:t>新硬件是趋势，而且我司目前也缺乏对AEP的技术探索。</a:t>
            </a:r>
            <a:endParaRPr lang="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95020" y="991235"/>
            <a:ext cx="144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b="1"/>
              <a:t>公司角度</a:t>
            </a:r>
            <a:endParaRPr lang="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744220" y="2638425"/>
            <a:ext cx="144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个人</a:t>
            </a:r>
            <a:r>
              <a:rPr lang="en-US" altLang="zh-CN" b="1"/>
              <a:t>角度</a:t>
            </a:r>
            <a:endParaRPr lang="en-US" altLang="zh-CN" b="1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>
                <a:solidFill>
                  <a:schemeClr val="bg1"/>
                </a:solidFill>
                <a:sym typeface="+mn-ea"/>
              </a:rPr>
              <a:t>我们是怎么做的？</a:t>
            </a:r>
            <a:endParaRPr lang="en-US" altLang="zh-CN" sz="2400" b="1">
              <a:solidFill>
                <a:schemeClr val="bg1"/>
              </a:solidFill>
            </a:endParaRPr>
          </a:p>
          <a:p>
            <a:pPr algn="r"/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数据结构</a:t>
            </a:r>
            <a:endParaRPr lang="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13715" y="1071245"/>
          <a:ext cx="57340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675"/>
                <a:gridCol w="955675"/>
                <a:gridCol w="955675"/>
                <a:gridCol w="9556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 b="0">
                          <a:solidFill>
                            <a:schemeClr val="tx1"/>
                          </a:solidFill>
                        </a:rPr>
                        <a:t>Entry1</a:t>
                      </a:r>
                      <a:endParaRPr lang="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Entry</a:t>
                      </a:r>
                      <a:r>
                        <a:rPr lang="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Entry</a:t>
                      </a:r>
                      <a:r>
                        <a:rPr lang="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513715" y="2174875"/>
          <a:ext cx="52711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783"/>
                <a:gridCol w="1317783"/>
                <a:gridCol w="1317783"/>
                <a:gridCol w="1317783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b="0">
                          <a:solidFill>
                            <a:schemeClr val="tx1"/>
                          </a:solidFill>
                        </a:rPr>
                        <a:t>Meta1</a:t>
                      </a:r>
                      <a:endParaRPr lang="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Meta</a:t>
                      </a:r>
                      <a:r>
                        <a:rPr lang="" sz="1800" b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Meta</a:t>
                      </a:r>
                      <a:r>
                        <a:rPr lang="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519930" y="1078865"/>
            <a:ext cx="291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保存了链表的头部: Head</a:t>
            </a:r>
            <a:endParaRPr lang="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193165" y="1500505"/>
            <a:ext cx="3175" cy="6210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231390" y="1491615"/>
            <a:ext cx="2457450" cy="683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75350" y="2174875"/>
            <a:ext cx="205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保存了</a:t>
            </a:r>
            <a:r>
              <a:rPr lang="" altLang="en-US"/>
              <a:t>KV</a:t>
            </a:r>
            <a:r>
              <a:rPr lang="en-US" altLang="zh-CN"/>
              <a:t>的</a:t>
            </a:r>
            <a:r>
              <a:rPr lang="" altLang="en-US"/>
              <a:t>meta</a:t>
            </a:r>
            <a:endParaRPr lang="" altLang="en-US"/>
          </a:p>
        </p:txBody>
      </p:sp>
      <p:sp>
        <p:nvSpPr>
          <p:cNvPr id="27" name="矩形 26"/>
          <p:cNvSpPr/>
          <p:nvPr/>
        </p:nvSpPr>
        <p:spPr>
          <a:xfrm>
            <a:off x="1808480" y="2777490"/>
            <a:ext cx="1814830" cy="171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63090" y="2837180"/>
            <a:ext cx="1759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version_</a:t>
            </a:r>
            <a:endParaRPr lang="zh-CN" altLang="en-US"/>
          </a:p>
          <a:p>
            <a:r>
              <a:rPr lang="zh-CN" altLang="en-US"/>
              <a:t>val_length_</a:t>
            </a:r>
            <a:endParaRPr lang="zh-CN" altLang="en-US"/>
          </a:p>
          <a:p>
            <a:r>
              <a:rPr lang="zh-CN" altLang="en-US"/>
              <a:t>block_index_</a:t>
            </a:r>
            <a:endParaRPr lang="zh-CN" altLang="en-US"/>
          </a:p>
          <a:p>
            <a:r>
              <a:rPr lang="zh-CN" altLang="en-US"/>
              <a:t>next_index_</a:t>
            </a:r>
            <a:endParaRPr lang="zh-CN" altLang="en-US"/>
          </a:p>
          <a:p>
            <a:r>
              <a:rPr lang="zh-CN" altLang="en-US"/>
              <a:t>key_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075180" y="4562475"/>
            <a:ext cx="133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meta</a:t>
            </a:r>
            <a:r>
              <a:rPr lang="" altLang="en-US"/>
              <a:t>结构</a:t>
            </a:r>
            <a:endParaRPr lang="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388610" y="3945255"/>
            <a:ext cx="204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i="1"/>
              <a:t>内存中的数据结构</a:t>
            </a:r>
            <a:endParaRPr lang="" altLang="zh-CN" i="1"/>
          </a:p>
        </p:txBody>
      </p:sp>
      <p:sp>
        <p:nvSpPr>
          <p:cNvPr id="31" name="文本框 30"/>
          <p:cNvSpPr txBox="1"/>
          <p:nvPr/>
        </p:nvSpPr>
        <p:spPr>
          <a:xfrm>
            <a:off x="5513705" y="4794885"/>
            <a:ext cx="298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 i="1">
                <a:solidFill>
                  <a:srgbClr val="FF0000"/>
                </a:solidFill>
              </a:rPr>
              <a:t>简化问题将key设为定长，value为不定长</a:t>
            </a:r>
            <a:endParaRPr lang="" altLang="zh-CN" sz="12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数据结构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975360"/>
            <a:ext cx="797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为了降低IO，采用在内存中组合成Record后在写入AEP，其结构如下：</a:t>
            </a:r>
            <a:endParaRPr lang="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513715" y="1903095"/>
          <a:ext cx="7979053" cy="762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28343"/>
                <a:gridCol w="1350645"/>
                <a:gridCol w="1202690"/>
                <a:gridCol w="1360805"/>
                <a:gridCol w="1107440"/>
                <a:gridCol w="19291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字段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VAL_LEN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CHECK_SUM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字节数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&lt;1024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3425190" y="-88265"/>
            <a:ext cx="200025" cy="60223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350" y="3211195"/>
            <a:ext cx="6271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计算Hash值作为checksum，用于保证写入的完整性以及用于Recovery。</a:t>
            </a:r>
            <a:endParaRPr lang="" altLang="zh-CN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GC设计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30575" y="1297940"/>
            <a:ext cx="5102225" cy="3215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5685" y="4145280"/>
            <a:ext cx="207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可持久化内存AEP</a:t>
            </a:r>
            <a:endParaRPr lang="en-US" altLang="en-US"/>
          </a:p>
        </p:txBody>
      </p:sp>
      <p:sp>
        <p:nvSpPr>
          <p:cNvPr id="8" name="圆角矩形 7"/>
          <p:cNvSpPr/>
          <p:nvPr/>
        </p:nvSpPr>
        <p:spPr>
          <a:xfrm>
            <a:off x="3690620" y="1639570"/>
            <a:ext cx="3031490" cy="215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02380" y="1751330"/>
            <a:ext cx="2059940" cy="126428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45610" y="264731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5"/>
                </a:solidFill>
              </a:rPr>
              <a:t>Segment</a:t>
            </a:r>
            <a:endParaRPr lang="en-US" altLang="en-US">
              <a:solidFill>
                <a:schemeClr val="accent5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29380" y="1878330"/>
            <a:ext cx="1244600" cy="5708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59250" y="1979295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Block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9475" y="3426460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文件 File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5125" y="1057275"/>
            <a:ext cx="28105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我们将AEP内存主要分为了三个层次：File、Segment、Block。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GC设计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040" y="1002665"/>
            <a:ext cx="70815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zh-CN"/>
              <a:t>FILE：通过pmem_map方式映射到内存中的AEP上的文件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Segment</a:t>
            </a:r>
            <a:r>
              <a:rPr lang="" altLang="zh-CN"/>
              <a:t>：线程级的AEP内存管理器管理的连续AEP内存。</a:t>
            </a:r>
            <a:endParaRPr lang="" altLang="zh-CN"/>
          </a:p>
          <a:p>
            <a:endParaRPr lang="zh-CN" altLang="en-US"/>
          </a:p>
          <a:p>
            <a:r>
              <a:rPr lang="" altLang="zh-CN"/>
              <a:t>Block: GC逻辑中管理的最小单位，为一个固定的size的空间。</a:t>
            </a:r>
            <a:endParaRPr lang="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73405" y="2857500"/>
            <a:ext cx="7983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" altLang="zh-CN" i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ache line size between memory controller and the Optane DIMM is 64 bytes, </a:t>
            </a:r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" altLang="zh-CN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he actual physical access granuality is 256 bytes.</a:t>
            </a:r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9320" y="4130040"/>
            <a:ext cx="360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>
                <a:solidFill>
                  <a:srgbClr val="FF0000"/>
                </a:solidFill>
              </a:rPr>
              <a:t>因此我们默认block size = 64 byte</a:t>
            </a:r>
            <a:endParaRPr lang="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GC设计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pic>
        <p:nvPicPr>
          <p:cNvPr id="56" name="图片 55" descr="g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492250"/>
            <a:ext cx="5170170" cy="330327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13715" y="807085"/>
            <a:ext cx="76828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为了提高并发效率，对于AEP的GC策略，我们采用的是threal local + global的方式。这里存在两个管理器：AepMemoryController和GlobalMemoryController。其中GlobalMemoryController主要是负责管理整个File的内存，而AepMemoryController则是被线程所有，负责线程级别的内存管理。</a:t>
            </a:r>
            <a:r>
              <a:rPr lang="" altLang="zh-CN" sz="1000"/>
              <a:t>两者都包含FreeList用于管理内存碎片。</a:t>
            </a:r>
            <a:endParaRPr lang="" altLang="zh-CN" sz="10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GC设计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13715" y="784225"/>
            <a:ext cx="76828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zh-CN" sz="1000"/>
              <a:t>FreeList：碎片内存管理器</a:t>
            </a:r>
            <a:endParaRPr lang="zh-CN" altLang="en-US" sz="10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GC设计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13715" y="1104265"/>
            <a:ext cx="768286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GlobalMemoryController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" altLang="en-US" sz="1600">
                <a:latin typeface="Times New Roman" panose="02020603050405020304" charset="0"/>
                <a:cs typeface="Times New Roman" panose="02020603050405020304" charset="0"/>
              </a:rPr>
              <a:t>- 负责对于AepMemoryController的allocate请求分配一个Segment</a:t>
            </a:r>
            <a:endParaRPr lang="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" altLang="en-US" sz="1600">
                <a:latin typeface="Times New Roman" panose="02020603050405020304" charset="0"/>
                <a:cs typeface="Times New Roman" panose="02020603050405020304" charset="0"/>
              </a:rPr>
              <a:t>- 负责维护一个全局的freelist</a:t>
            </a:r>
            <a:endParaRPr lang="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" altLang="en-US" sz="1600">
                <a:latin typeface="Times New Roman" panose="02020603050405020304" charset="0"/>
                <a:cs typeface="Times New Roman" panose="02020603050405020304" charset="0"/>
              </a:rPr>
              <a:t>- 在内存紧张时可以提供一个扮演内存的角色，可以将内存中的大对象存储到AEP中</a:t>
            </a:r>
            <a:endParaRPr lang="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3126740"/>
            <a:ext cx="724852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AepMemoryController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AepMemoryController主要是线程级别的资源，主要包括两个方面：一个segment的连续内存和一个FreeList管理的碎片化内存。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4490" y="2978785"/>
            <a:ext cx="103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DS </a:t>
            </a:r>
            <a:r>
              <a:rPr lang="zh-CN" altLang="en-US"/>
              <a:t>申航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46015" y="297878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DS </a:t>
            </a:r>
            <a:r>
              <a:rPr lang="en-US" altLang="en-US"/>
              <a:t>李亚男</a:t>
            </a:r>
            <a:endParaRPr lang="en-US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3090" y="496570"/>
            <a:ext cx="1458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ym typeface="+mn-ea"/>
              </a:rPr>
              <a:t>团</a:t>
            </a:r>
            <a:endParaRPr lang="zh-CN" altLang="en-US" sz="8000"/>
          </a:p>
        </p:txBody>
      </p:sp>
      <p:sp>
        <p:nvSpPr>
          <p:cNvPr id="16" name="文本框 15"/>
          <p:cNvSpPr txBox="1"/>
          <p:nvPr/>
        </p:nvSpPr>
        <p:spPr>
          <a:xfrm>
            <a:off x="7374255" y="496570"/>
            <a:ext cx="1458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队</a:t>
            </a:r>
            <a:endParaRPr lang="zh-CN" altLang="en-US" sz="80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3985" y="20379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sym typeface="+mn-ea"/>
              </a:rPr>
              <a:t>GC设计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1092200"/>
            <a:ext cx="2112645" cy="875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" altLang="zh-CN">
                <a:latin typeface="Times New Roman" panose="02020603050405020304" charset="0"/>
                <a:cs typeface="Times New Roman" panose="02020603050405020304" charset="0"/>
              </a:rPr>
              <a:t>内存分配的优先级</a:t>
            </a:r>
            <a:endParaRPr lang="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715" y="1920240"/>
            <a:ext cx="5211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1. AepMemoryController-连续内存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2. AepMemoryController-碎片内存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GlobalMemoryController-连续内存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GlobalMemoryController-碎片内存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实验测试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3380" y="4434579"/>
            <a:ext cx="1710187" cy="3448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(a) </a:t>
            </a:r>
            <a:r>
              <a:rPr lang="en-US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纯写测试</a:t>
            </a:r>
            <a:endParaRPr lang="en-US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1522" y="4434579"/>
            <a:ext cx="1710187" cy="3448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(a) </a:t>
            </a:r>
            <a:r>
              <a:rPr lang="en-US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纯读测试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图片 2" descr="qps-wr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1964055"/>
            <a:ext cx="3379470" cy="2189480"/>
          </a:xfrm>
          <a:prstGeom prst="rect">
            <a:avLst/>
          </a:prstGeom>
        </p:spPr>
      </p:pic>
      <p:pic>
        <p:nvPicPr>
          <p:cNvPr id="4" name="图片 3" descr="qps-re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65" y="1964055"/>
            <a:ext cx="3259455" cy="2106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6270" y="883920"/>
            <a:ext cx="4379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AEP：8*128G   4通道  FSDAX模式</a:t>
            </a:r>
            <a:endParaRPr lang="" altLang="zh-CN"/>
          </a:p>
          <a:p>
            <a:r>
              <a:rPr lang="" altLang="zh-CN"/>
              <a:t>每个线程分别请求1000万次</a:t>
            </a:r>
            <a:endParaRPr lang="" altLang="zh-CN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>
                <a:solidFill>
                  <a:schemeClr val="bg1"/>
                </a:solidFill>
              </a:rPr>
              <a:t>未来工作</a:t>
            </a:r>
            <a:r>
              <a:rPr lang="" altLang="zh-CN" sz="2400" b="1">
                <a:solidFill>
                  <a:schemeClr val="bg1"/>
                </a:solidFill>
              </a:rPr>
              <a:t>？</a:t>
            </a:r>
            <a:endParaRPr lang="" altLang="zh-CN" sz="2400" b="1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 panose="020B0806030902050204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150" y="226650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未来工作</a:t>
            </a:r>
            <a:endParaRPr lang="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295" y="1548765"/>
            <a:ext cx="61817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zh-CN" sz="1600">
                <a:sym typeface="+mn-ea"/>
              </a:rPr>
              <a:t>如果想充分发挥AEP的性能，还需完善GC管理器的功能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zh-CN" sz="1600">
                <a:sym typeface="+mn-ea"/>
              </a:rPr>
              <a:t>充分测试理清AEP的性能瓶颈与影响因素</a:t>
            </a:r>
            <a:endParaRPr lang="zh-CN" altLang="en-US" sz="16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zh-CN" sz="1600"/>
              <a:t>探索更多的AEP的使用场景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  <a:endParaRPr lang="en-US" altLang="zh-CN" sz="2800" smtClean="0">
              <a:solidFill>
                <a:srgbClr val="BF3420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0079" y="1247424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>
                <a:solidFill>
                  <a:srgbClr val="1A7BAE"/>
                </a:solidFill>
              </a:rPr>
              <a:t>我们做的是个啥？</a:t>
            </a:r>
            <a:endParaRPr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" altLang="zh-CN" sz="1600" smtClean="0">
                <a:solidFill>
                  <a:srgbClr val="95BC49"/>
                </a:solidFill>
              </a:rPr>
              <a:t>我们为啥要做这个？</a:t>
            </a:r>
            <a:endParaRPr lang="" altLang="zh-CN" sz="1600" smtClean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090" y="2687584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DA907"/>
                </a:solidFill>
              </a:rPr>
              <a:t>我们是怎么做的？</a:t>
            </a:r>
            <a:endParaRPr lang="en-US" altLang="zh-CN" sz="160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" sz="1600" smtClean="0">
                <a:solidFill>
                  <a:srgbClr val="BF3420"/>
                </a:solidFill>
              </a:rPr>
              <a:t>未来工作</a:t>
            </a:r>
            <a:r>
              <a:rPr lang="zh-CN" sz="1600" smtClean="0">
                <a:solidFill>
                  <a:srgbClr val="BF3420"/>
                </a:solidFill>
              </a:rPr>
              <a:t>？</a:t>
            </a:r>
            <a:endParaRPr lang="zh-CN" sz="1600" smtClean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8420" y="2156460"/>
            <a:ext cx="36188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sz="2400" b="1">
                <a:solidFill>
                  <a:schemeClr val="bg1"/>
                </a:solidFill>
                <a:sym typeface="+mn-ea"/>
              </a:rPr>
              <a:t>我们做的是个啥？</a:t>
            </a:r>
            <a:endParaRPr sz="2400">
              <a:solidFill>
                <a:srgbClr val="1A7BAE"/>
              </a:solidFill>
            </a:endParaRPr>
          </a:p>
          <a:p>
            <a:pPr algn="r"/>
            <a:endParaRPr lang="zh-CN" altLang="en-US" sz="240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580515" y="1743710"/>
            <a:ext cx="3261995" cy="5638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121910" y="1743710"/>
            <a:ext cx="1721485" cy="5638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rgbClr val="1A7BAE"/>
                </a:solidFill>
                <a:sym typeface="+mn-ea"/>
              </a:rPr>
              <a:t>我们做的是个啥？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0515" y="1807210"/>
            <a:ext cx="5262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基于可持久化内存-AEP的KV存储引擎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490210" y="2503805"/>
            <a:ext cx="116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>
                <a:solidFill>
                  <a:srgbClr val="FF0000"/>
                </a:solidFill>
              </a:rPr>
              <a:t>完成目标</a:t>
            </a:r>
            <a:endParaRPr lang="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9535" y="2387600"/>
            <a:ext cx="116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题目核心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1200000">
            <a:off x="2734310" y="1315720"/>
            <a:ext cx="9537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9600" b="1">
                <a:solidFill>
                  <a:srgbClr val="FF0000"/>
                </a:solidFill>
              </a:rPr>
              <a:t>？</a:t>
            </a:r>
            <a:endParaRPr lang="" altLang="zh-CN" sz="9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45920" y="4251960"/>
            <a:ext cx="5535295" cy="4502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rgbClr val="1A7BAE"/>
                </a:solidFill>
                <a:sym typeface="+mn-ea"/>
              </a:rPr>
              <a:t>我们做的是个啥？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907415"/>
            <a:ext cx="2722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可持久化内存-AEP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13715" y="1671955"/>
            <a:ext cx="7799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持久化内存（Persistent Memory，简称 PMEM），也叫非易失性内存（Non-Volatile Memory，简称 NVM），是指一类支持字节寻址（byte-addressable）、可以通过 CPU 指令直接进行操作、断电后数据不丢失的存储硬件。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331595" y="3291840"/>
            <a:ext cx="134620" cy="12604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4805" y="3139440"/>
            <a:ext cx="6697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Memory Mode</a:t>
            </a:r>
            <a:r>
              <a:rPr lang="" altLang="zh-CN" sz="1600"/>
              <a:t>：</a:t>
            </a:r>
            <a:r>
              <a:rPr lang="zh-CN" altLang="en-US" sz="1600"/>
              <a:t> 简单说就是把 Optane DIMMs 当成易失性内存使用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614805" y="4308475"/>
            <a:ext cx="6697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App Direct Mode</a:t>
            </a:r>
            <a:r>
              <a:rPr lang="en-US" altLang="zh-CN" sz="1600"/>
              <a:t>：</a:t>
            </a:r>
            <a:r>
              <a:rPr lang="zh-CN" altLang="en-US" sz="1600"/>
              <a:t> 简单说就是把AEP作为非常快的硬盘使用</a:t>
            </a:r>
            <a:endParaRPr lang="zh-CN" altLang="en-US" sz="1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rgbClr val="1A7BAE"/>
                </a:solidFill>
                <a:sym typeface="+mn-ea"/>
              </a:rPr>
              <a:t>我们做的是个啥？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91694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有多快？</a:t>
            </a:r>
            <a:endParaRPr lang="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476375"/>
            <a:ext cx="6953250" cy="280987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540385" y="4686935"/>
            <a:ext cx="7676515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0385" y="4758690"/>
            <a:ext cx="78644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Yang J , Kim J , Hoseinzadeh M , et al. An Empirical Guide to the Behavior and Use of Scalable Persistent Memory[J]. arXiv, 2019.</a:t>
            </a:r>
            <a:endParaRPr lang="zh-CN" altLang="en-US" sz="9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45920" y="4251960"/>
            <a:ext cx="5535295" cy="4502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rgbClr val="1A7BAE"/>
                </a:solidFill>
                <a:sym typeface="+mn-ea"/>
              </a:rPr>
              <a:t>我们做的是个啥？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907415"/>
            <a:ext cx="2722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可持久化内存-AEP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13715" y="1671955"/>
            <a:ext cx="7799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持久化内存（Persistent Memory，简称 PMEM），也叫非易失性内存（Non-Volatile Memory，简称 NVM），是指一类支持字节寻址（byte-addressable）、可以通过 CPU 指令直接进行操作、断电后数据不丢失的存储硬件。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331595" y="3291840"/>
            <a:ext cx="134620" cy="12604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4805" y="3139440"/>
            <a:ext cx="6697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Memory Mode</a:t>
            </a:r>
            <a:r>
              <a:rPr lang="en-US" altLang="zh-CN" sz="1600"/>
              <a:t>：</a:t>
            </a:r>
            <a:r>
              <a:rPr lang="zh-CN" altLang="en-US" sz="1600"/>
              <a:t> 简单说就是把 Optane DIMMs 当成易失性内存使用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614805" y="4308475"/>
            <a:ext cx="6697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App Direct Mode</a:t>
            </a:r>
            <a:r>
              <a:rPr lang="en-US" altLang="zh-CN" sz="1600"/>
              <a:t>：</a:t>
            </a:r>
            <a:r>
              <a:rPr lang="zh-CN" altLang="en-US" sz="1600"/>
              <a:t> 简单说就是把AEP作为非常快的硬盘使用</a:t>
            </a:r>
            <a:endParaRPr lang="zh-CN" altLang="en-US" sz="16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513985" y="212045"/>
            <a:ext cx="387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rgbClr val="1A7BAE"/>
                </a:solidFill>
                <a:sym typeface="+mn-ea"/>
              </a:rPr>
              <a:t>我们做的是个啥？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110617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主要工作：</a:t>
            </a:r>
            <a:endParaRPr lang="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5945" y="1637030"/>
            <a:ext cx="770572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1. 结合AEP的特性设计了KV的数据结构</a:t>
            </a:r>
            <a:r>
              <a:rPr lang="" altLang="zh-CN"/>
              <a:t>，实现kv的写入、更新、查询。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3. </a:t>
            </a:r>
            <a:r>
              <a:rPr lang="" altLang="zh-CN"/>
              <a:t>保证写入</a:t>
            </a:r>
            <a:r>
              <a:rPr lang="zh-CN" altLang="en-US"/>
              <a:t>数据具有持久化</a:t>
            </a:r>
            <a:r>
              <a:rPr lang="" altLang="zh-CN"/>
              <a:t>与单次写入的原子性</a:t>
            </a:r>
            <a:r>
              <a:rPr lang="zh-CN" altLang="en-US"/>
              <a:t>和</a:t>
            </a:r>
            <a:r>
              <a:rPr lang="" altLang="zh-CN"/>
              <a:t>数据</a:t>
            </a:r>
            <a:r>
              <a:rPr lang="zh-CN" altLang="en-US"/>
              <a:t>可恢复的能力。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4. 实现一个针对AEP的内存GC管理器。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演示</Application>
  <PresentationFormat>全屏显示(16:9)</PresentationFormat>
  <Paragraphs>248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SimSun</vt:lpstr>
      <vt:lpstr>Wingdings</vt:lpstr>
      <vt:lpstr>Impact</vt:lpstr>
      <vt:lpstr>Impact</vt:lpstr>
      <vt:lpstr>微软雅黑</vt:lpstr>
      <vt:lpstr>Droid Sans Fallback</vt:lpstr>
      <vt:lpstr>微软雅黑</vt:lpstr>
      <vt:lpstr>Arial Unicode MS</vt:lpstr>
      <vt:lpstr>Calibri</vt:lpstr>
      <vt:lpstr>Webdings</vt:lpstr>
      <vt:lpstr>Times New Roman</vt:lpstr>
      <vt:lpstr>Courier 10 Pitch</vt:lpstr>
      <vt:lpstr>Gubbi</vt:lpstr>
      <vt:lpstr>Latin Modern Roman Unslanted</vt:lpstr>
      <vt:lpstr>Padauk</vt:lpstr>
      <vt:lpstr>Saab</vt:lpstr>
      <vt:lpstr>Samyak Gujarati</vt:lpstr>
      <vt:lpstr>Sawasdee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Mr.Shadow</cp:lastModifiedBy>
  <cp:revision>630</cp:revision>
  <dcterms:created xsi:type="dcterms:W3CDTF">2021-01-16T08:17:29Z</dcterms:created>
  <dcterms:modified xsi:type="dcterms:W3CDTF">2021-01-16T08:17:29Z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