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4.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720" r:id="rId5"/>
  </p:sldMasterIdLst>
  <p:notesMasterIdLst>
    <p:notesMasterId r:id="rId22"/>
  </p:notesMasterIdLst>
  <p:handoutMasterIdLst>
    <p:handoutMasterId r:id="rId23"/>
  </p:handoutMasterIdLst>
  <p:sldIdLst>
    <p:sldId id="462" r:id="rId6"/>
    <p:sldId id="955" r:id="rId7"/>
    <p:sldId id="269" r:id="rId8"/>
    <p:sldId id="282" r:id="rId9"/>
    <p:sldId id="263" r:id="rId10"/>
    <p:sldId id="270" r:id="rId11"/>
    <p:sldId id="271" r:id="rId12"/>
    <p:sldId id="272" r:id="rId13"/>
    <p:sldId id="273" r:id="rId14"/>
    <p:sldId id="274" r:id="rId15"/>
    <p:sldId id="264" r:id="rId16"/>
    <p:sldId id="265" r:id="rId17"/>
    <p:sldId id="283" r:id="rId18"/>
    <p:sldId id="275" r:id="rId19"/>
    <p:sldId id="276" r:id="rId20"/>
    <p:sldId id="281" r:id="rId21"/>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00000"/>
    <a:srgbClr val="555454"/>
    <a:srgbClr val="B9CDE5"/>
    <a:srgbClr val="00519C"/>
    <a:srgbClr val="004F9F"/>
    <a:srgbClr val="0070C0"/>
    <a:srgbClr val="0070AB"/>
    <a:srgbClr val="FF70C0"/>
    <a:srgbClr val="005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0000" autoAdjust="0"/>
    <p:restoredTop sz="80452" autoAdjust="0"/>
  </p:normalViewPr>
  <p:slideViewPr>
    <p:cSldViewPr snapToGrid="0">
      <p:cViewPr varScale="1">
        <p:scale>
          <a:sx n="111" d="100"/>
          <a:sy n="111" d="100"/>
        </p:scale>
        <p:origin x="306" y="114"/>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9" d="100"/>
          <a:sy n="79" d="100"/>
        </p:scale>
        <p:origin x="3960" y="10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48901C6-1DA1-FB44-ABEE-06A0FEB7738E}" type="slidenum">
              <a:rPr lang="en-GB" smtClean="0"/>
              <a:pPr/>
              <a:t>1</a:t>
            </a:fld>
            <a:endParaRPr lang="en-GB"/>
          </a:p>
        </p:txBody>
      </p:sp>
    </p:spTree>
    <p:extLst>
      <p:ext uri="{BB962C8B-B14F-4D97-AF65-F5344CB8AC3E}">
        <p14:creationId xmlns:p14="http://schemas.microsoft.com/office/powerpoint/2010/main" val="3128141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a:t>In JavaScript, numbers are always stored as 64-bit values. However, if you perform a bitwise operation then the value is truncated to 32-bits. This is important to remember when you require a large bit field. During regular arithmetic, division can always produce a result with fractional parts.</a:t>
            </a:r>
          </a:p>
          <a:p>
            <a:endParaRPr lang="en-US" dirty="0"/>
          </a:p>
          <a:p>
            <a:r>
              <a:rPr lang="en-US" dirty="0"/>
              <a:t>There are a number of special values that are listed above and a series of object functions/methods noted below:</a:t>
            </a:r>
          </a:p>
          <a:p>
            <a:endParaRPr lang="en-US" dirty="0"/>
          </a:p>
          <a:p>
            <a:endParaRPr lang="en-US" dirty="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475758074"/>
              </p:ext>
            </p:extLst>
          </p:nvPr>
        </p:nvGraphicFramePr>
        <p:xfrm>
          <a:off x="1030816" y="6424043"/>
          <a:ext cx="4732868" cy="2527833"/>
        </p:xfrm>
        <a:graphic>
          <a:graphicData uri="http://schemas.openxmlformats.org/drawingml/2006/table">
            <a:tbl>
              <a:tblPr firstRow="1" bandRow="1">
                <a:tableStyleId>{5C22544A-7EE6-4342-B048-85BDC9FD1C3A}</a:tableStyleId>
              </a:tblPr>
              <a:tblGrid>
                <a:gridCol w="1258412">
                  <a:extLst>
                    <a:ext uri="{9D8B030D-6E8A-4147-A177-3AD203B41FA5}">
                      <a16:colId xmlns:a16="http://schemas.microsoft.com/office/drawing/2014/main" val="20000"/>
                    </a:ext>
                  </a:extLst>
                </a:gridCol>
                <a:gridCol w="3474456">
                  <a:extLst>
                    <a:ext uri="{9D8B030D-6E8A-4147-A177-3AD203B41FA5}">
                      <a16:colId xmlns:a16="http://schemas.microsoft.com/office/drawing/2014/main" val="20001"/>
                    </a:ext>
                  </a:extLst>
                </a:gridCol>
              </a:tblGrid>
              <a:tr h="382529">
                <a:tc>
                  <a:txBody>
                    <a:bodyPr/>
                    <a:lstStyle/>
                    <a:p>
                      <a:r>
                        <a:rPr lang="en-GB" sz="1400" dirty="0">
                          <a:latin typeface="Arial" pitchFamily="34" charset="0"/>
                          <a:cs typeface="Arial" pitchFamily="34" charset="0"/>
                        </a:rPr>
                        <a:t>Method</a:t>
                      </a:r>
                    </a:p>
                  </a:txBody>
                  <a:tcPr marL="95542" marR="95542" marT="47161" marB="47161"/>
                </a:tc>
                <a:tc>
                  <a:txBody>
                    <a:bodyPr/>
                    <a:lstStyle/>
                    <a:p>
                      <a:r>
                        <a:rPr lang="en-GB" sz="1400" dirty="0">
                          <a:latin typeface="Arial" pitchFamily="34" charset="0"/>
                          <a:cs typeface="Arial" pitchFamily="34" charset="0"/>
                        </a:rPr>
                        <a:t>Description</a:t>
                      </a:r>
                    </a:p>
                  </a:txBody>
                  <a:tcPr marL="95542" marR="95542" marT="47161" marB="47161"/>
                </a:tc>
                <a:extLst>
                  <a:ext uri="{0D108BD9-81ED-4DB2-BD59-A6C34878D82A}">
                    <a16:rowId xmlns:a16="http://schemas.microsoft.com/office/drawing/2014/main" val="10000"/>
                  </a:ext>
                </a:extLst>
              </a:tr>
              <a:tr h="382529">
                <a:tc>
                  <a:txBody>
                    <a:bodyPr/>
                    <a:lstStyle/>
                    <a:p>
                      <a:r>
                        <a:rPr lang="en-GB" sz="1200" dirty="0" err="1">
                          <a:latin typeface="Courier New" pitchFamily="49" charset="0"/>
                          <a:cs typeface="Courier New" pitchFamily="49" charset="0"/>
                        </a:rPr>
                        <a:t>toExponential</a:t>
                      </a:r>
                      <a:r>
                        <a:rPr lang="en-GB" sz="1200" dirty="0">
                          <a:latin typeface="Courier New" pitchFamily="49" charset="0"/>
                          <a:cs typeface="Courier New" pitchFamily="49" charset="0"/>
                        </a:rPr>
                        <a:t>(n)</a:t>
                      </a:r>
                    </a:p>
                  </a:txBody>
                  <a:tcPr marL="95542" marR="95542" marT="47161" marB="47161"/>
                </a:tc>
                <a:tc>
                  <a:txBody>
                    <a:bodyPr/>
                    <a:lstStyle/>
                    <a:p>
                      <a:r>
                        <a:rPr lang="en-GB" sz="1200" dirty="0">
                          <a:latin typeface="Arial" pitchFamily="34" charset="0"/>
                          <a:cs typeface="Arial" pitchFamily="34" charset="0"/>
                        </a:rPr>
                        <a:t>Converts a number into an exponential notation</a:t>
                      </a:r>
                    </a:p>
                  </a:txBody>
                  <a:tcPr marL="95542" marR="95542" marT="47161" marB="47161"/>
                </a:tc>
                <a:extLst>
                  <a:ext uri="{0D108BD9-81ED-4DB2-BD59-A6C34878D82A}">
                    <a16:rowId xmlns:a16="http://schemas.microsoft.com/office/drawing/2014/main" val="10001"/>
                  </a:ext>
                </a:extLst>
              </a:tr>
              <a:tr h="382529">
                <a:tc>
                  <a:txBody>
                    <a:bodyPr/>
                    <a:lstStyle/>
                    <a:p>
                      <a:r>
                        <a:rPr lang="en-GB" sz="1200" dirty="0" err="1">
                          <a:latin typeface="Courier New" pitchFamily="49" charset="0"/>
                          <a:cs typeface="Courier New" pitchFamily="49" charset="0"/>
                        </a:rPr>
                        <a:t>toFixed</a:t>
                      </a:r>
                      <a:r>
                        <a:rPr lang="en-GB" sz="1200" dirty="0">
                          <a:latin typeface="Courier New" pitchFamily="49" charset="0"/>
                          <a:cs typeface="Courier New" pitchFamily="49" charset="0"/>
                        </a:rPr>
                        <a:t>(n)</a:t>
                      </a:r>
                    </a:p>
                  </a:txBody>
                  <a:tcPr marL="95542" marR="95542" marT="47161" marB="47161"/>
                </a:tc>
                <a:tc>
                  <a:txBody>
                    <a:bodyPr/>
                    <a:lstStyle/>
                    <a:p>
                      <a:r>
                        <a:rPr lang="en-GB" sz="1200" dirty="0">
                          <a:latin typeface="Arial" pitchFamily="34" charset="0"/>
                          <a:cs typeface="Arial" pitchFamily="34" charset="0"/>
                        </a:rPr>
                        <a:t>Formats a number with n numbers of digits after</a:t>
                      </a:r>
                      <a:r>
                        <a:rPr lang="en-GB" sz="1200" baseline="0" dirty="0">
                          <a:latin typeface="Arial" pitchFamily="34" charset="0"/>
                          <a:cs typeface="Arial" pitchFamily="34" charset="0"/>
                        </a:rPr>
                        <a:t> the decimal</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2"/>
                  </a:ext>
                </a:extLst>
              </a:tr>
              <a:tr h="382529">
                <a:tc>
                  <a:txBody>
                    <a:bodyPr/>
                    <a:lstStyle/>
                    <a:p>
                      <a:r>
                        <a:rPr lang="en-GB" sz="1200" dirty="0" err="1">
                          <a:latin typeface="Courier New" pitchFamily="49" charset="0"/>
                          <a:cs typeface="Courier New" pitchFamily="49" charset="0"/>
                        </a:rPr>
                        <a:t>toPrecision</a:t>
                      </a:r>
                      <a:r>
                        <a:rPr lang="en-GB" sz="1200" dirty="0">
                          <a:latin typeface="Courier New" pitchFamily="49" charset="0"/>
                          <a:cs typeface="Courier New" pitchFamily="49" charset="0"/>
                        </a:rPr>
                        <a:t>(n)</a:t>
                      </a:r>
                    </a:p>
                  </a:txBody>
                  <a:tcPr marL="95542" marR="95542" marT="47161" marB="47161"/>
                </a:tc>
                <a:tc>
                  <a:txBody>
                    <a:bodyPr/>
                    <a:lstStyle/>
                    <a:p>
                      <a:r>
                        <a:rPr lang="en-GB" sz="1200" dirty="0">
                          <a:latin typeface="Arial" pitchFamily="34" charset="0"/>
                          <a:cs typeface="Arial" pitchFamily="34" charset="0"/>
                        </a:rPr>
                        <a:t>Formats a number to x length</a:t>
                      </a:r>
                    </a:p>
                  </a:txBody>
                  <a:tcPr marL="95542" marR="95542" marT="47161" marB="47161"/>
                </a:tc>
                <a:extLst>
                  <a:ext uri="{0D108BD9-81ED-4DB2-BD59-A6C34878D82A}">
                    <a16:rowId xmlns:a16="http://schemas.microsoft.com/office/drawing/2014/main" val="10003"/>
                  </a:ext>
                </a:extLst>
              </a:tr>
              <a:tr h="382529">
                <a:tc>
                  <a:txBody>
                    <a:bodyPr/>
                    <a:lstStyle/>
                    <a:p>
                      <a:r>
                        <a:rPr lang="en-GB" sz="1200" dirty="0" err="1">
                          <a:latin typeface="Courier New" pitchFamily="49" charset="0"/>
                          <a:cs typeface="Courier New" pitchFamily="49" charset="0"/>
                        </a:rPr>
                        <a:t>toString</a:t>
                      </a:r>
                      <a:r>
                        <a:rPr lang="en-GB" sz="1200" dirty="0">
                          <a:latin typeface="Courier New" pitchFamily="49" charset="0"/>
                          <a:cs typeface="Courier New" pitchFamily="49" charset="0"/>
                        </a:rPr>
                        <a:t>(n)</a:t>
                      </a:r>
                    </a:p>
                  </a:txBody>
                  <a:tcPr marL="95542" marR="95542" marT="47161" marB="47161"/>
                </a:tc>
                <a:tc>
                  <a:txBody>
                    <a:bodyPr/>
                    <a:lstStyle/>
                    <a:p>
                      <a:r>
                        <a:rPr lang="en-GB" sz="1200" dirty="0">
                          <a:latin typeface="Arial" pitchFamily="34" charset="0"/>
                          <a:cs typeface="Arial" pitchFamily="34" charset="0"/>
                        </a:rPr>
                        <a:t>Converts a Number object to a string</a:t>
                      </a:r>
                    </a:p>
                  </a:txBody>
                  <a:tcPr marL="95542" marR="95542" marT="47161" marB="47161"/>
                </a:tc>
                <a:extLst>
                  <a:ext uri="{0D108BD9-81ED-4DB2-BD59-A6C34878D82A}">
                    <a16:rowId xmlns:a16="http://schemas.microsoft.com/office/drawing/2014/main" val="10004"/>
                  </a:ext>
                </a:extLst>
              </a:tr>
              <a:tr h="382529">
                <a:tc>
                  <a:txBody>
                    <a:bodyPr/>
                    <a:lstStyle/>
                    <a:p>
                      <a:r>
                        <a:rPr lang="en-GB" sz="1200" dirty="0" err="1">
                          <a:latin typeface="Courier New" pitchFamily="49" charset="0"/>
                          <a:cs typeface="Courier New" pitchFamily="49" charset="0"/>
                        </a:rPr>
                        <a:t>valueOf</a:t>
                      </a:r>
                      <a:r>
                        <a:rPr lang="en-GB" sz="1200" dirty="0">
                          <a:latin typeface="Courier New" pitchFamily="49" charset="0"/>
                          <a:cs typeface="Courier New" pitchFamily="49" charset="0"/>
                        </a:rPr>
                        <a:t>()</a:t>
                      </a:r>
                    </a:p>
                  </a:txBody>
                  <a:tcPr marL="95542" marR="95542" marT="47161" marB="47161"/>
                </a:tc>
                <a:tc>
                  <a:txBody>
                    <a:bodyPr/>
                    <a:lstStyle/>
                    <a:p>
                      <a:r>
                        <a:rPr lang="en-GB" sz="1200" dirty="0">
                          <a:latin typeface="Arial" pitchFamily="34" charset="0"/>
                          <a:cs typeface="Arial" pitchFamily="34" charset="0"/>
                        </a:rPr>
                        <a:t>Returns the primitive value of a Number</a:t>
                      </a:r>
                      <a:r>
                        <a:rPr lang="en-GB" sz="1200" baseline="0" dirty="0">
                          <a:latin typeface="Arial" pitchFamily="34" charset="0"/>
                          <a:cs typeface="Arial" pitchFamily="34" charset="0"/>
                        </a:rPr>
                        <a:t> object</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02588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US" dirty="0"/>
              <a:t>As with many other languages, strings in JavaScript are an immutable sequence of zero or more Unicode characters. If we modify a string, for example by concatenation, then a new string is allocated. We can use single or double quotes or backticks in JavaScript.</a:t>
            </a:r>
          </a:p>
          <a:p>
            <a:endParaRPr lang="en-US" dirty="0"/>
          </a:p>
          <a:p>
            <a:r>
              <a:rPr lang="en-US" dirty="0"/>
              <a:t>As is common with many languages, certain special characters must be represented as an escape sequence a back-slash followed either by the character itself, by a significant letter or by a code as shown in the table above.</a:t>
            </a:r>
          </a:p>
          <a:p>
            <a:endParaRPr lang="en-GB" dirty="0"/>
          </a:p>
          <a:p>
            <a:endParaRPr lang="en-GB" baseline="0" dirty="0"/>
          </a:p>
          <a:p>
            <a:endParaRPr lang="en-GB" dirty="0"/>
          </a:p>
        </p:txBody>
      </p:sp>
    </p:spTree>
    <p:extLst>
      <p:ext uri="{BB962C8B-B14F-4D97-AF65-F5344CB8AC3E}">
        <p14:creationId xmlns:p14="http://schemas.microsoft.com/office/powerpoint/2010/main" val="1398308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009418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Further methods:</a:t>
            </a:r>
          </a:p>
          <a:p>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705498359"/>
              </p:ext>
            </p:extLst>
          </p:nvPr>
        </p:nvGraphicFramePr>
        <p:xfrm>
          <a:off x="682745" y="4558229"/>
          <a:ext cx="5492510" cy="4249652"/>
        </p:xfrm>
        <a:graphic>
          <a:graphicData uri="http://schemas.openxmlformats.org/drawingml/2006/table">
            <a:tbl>
              <a:tblPr firstRow="1" bandRow="1">
                <a:tableStyleId>{00A15C55-8517-42AA-B614-E9B94910E393}</a:tableStyleId>
              </a:tblPr>
              <a:tblGrid>
                <a:gridCol w="1561445">
                  <a:extLst>
                    <a:ext uri="{9D8B030D-6E8A-4147-A177-3AD203B41FA5}">
                      <a16:colId xmlns:a16="http://schemas.microsoft.com/office/drawing/2014/main" val="20000"/>
                    </a:ext>
                  </a:extLst>
                </a:gridCol>
                <a:gridCol w="3931065">
                  <a:extLst>
                    <a:ext uri="{9D8B030D-6E8A-4147-A177-3AD203B41FA5}">
                      <a16:colId xmlns:a16="http://schemas.microsoft.com/office/drawing/2014/main" val="20001"/>
                    </a:ext>
                  </a:extLst>
                </a:gridCol>
              </a:tblGrid>
              <a:tr h="282967">
                <a:tc>
                  <a:txBody>
                    <a:bodyPr/>
                    <a:lstStyle/>
                    <a:p>
                      <a:r>
                        <a:rPr lang="en-GB" sz="1400" dirty="0">
                          <a:latin typeface="Arial" pitchFamily="34" charset="0"/>
                          <a:cs typeface="Arial" pitchFamily="34" charset="0"/>
                        </a:rPr>
                        <a:t>Method</a:t>
                      </a:r>
                    </a:p>
                  </a:txBody>
                  <a:tcPr marL="95542" marR="95542" marT="47161" marB="47161"/>
                </a:tc>
                <a:tc>
                  <a:txBody>
                    <a:bodyPr/>
                    <a:lstStyle/>
                    <a:p>
                      <a:r>
                        <a:rPr lang="en-GB" sz="1400" dirty="0">
                          <a:latin typeface="Arial" pitchFamily="34" charset="0"/>
                          <a:cs typeface="Arial" pitchFamily="34" charset="0"/>
                        </a:rPr>
                        <a:t>Description</a:t>
                      </a:r>
                    </a:p>
                  </a:txBody>
                  <a:tcPr marL="95542" marR="95542" marT="47161" marB="47161"/>
                </a:tc>
                <a:extLst>
                  <a:ext uri="{0D108BD9-81ED-4DB2-BD59-A6C34878D82A}">
                    <a16:rowId xmlns:a16="http://schemas.microsoft.com/office/drawing/2014/main" val="10000"/>
                  </a:ext>
                </a:extLst>
              </a:tr>
              <a:tr h="418308">
                <a:tc>
                  <a:txBody>
                    <a:bodyPr/>
                    <a:lstStyle/>
                    <a:p>
                      <a:r>
                        <a:rPr lang="en-GB" sz="1200" b="1" dirty="0" err="1">
                          <a:latin typeface="Courier New" pitchFamily="49" charset="0"/>
                          <a:cs typeface="Courier New" pitchFamily="49" charset="0"/>
                        </a:rPr>
                        <a:t>charCodeAt</a:t>
                      </a:r>
                      <a:r>
                        <a:rPr lang="en-GB" sz="1200" b="1" dirty="0">
                          <a:latin typeface="Courier New" pitchFamily="49" charset="0"/>
                          <a:cs typeface="Courier New" pitchFamily="49" charset="0"/>
                        </a:rPr>
                        <a:t>()</a:t>
                      </a:r>
                    </a:p>
                  </a:txBody>
                  <a:tcPr marL="95542" marR="95542" marT="47161" marB="47161"/>
                </a:tc>
                <a:tc>
                  <a:txBody>
                    <a:bodyPr/>
                    <a:lstStyle/>
                    <a:p>
                      <a:r>
                        <a:rPr lang="en-GB" sz="1200" dirty="0">
                          <a:latin typeface="Arial" pitchFamily="34" charset="0"/>
                          <a:cs typeface="Arial" pitchFamily="34" charset="0"/>
                        </a:rPr>
                        <a:t>Returns the unicode of the character at the specified</a:t>
                      </a:r>
                      <a:r>
                        <a:rPr lang="en-GB" sz="1200" baseline="0" dirty="0">
                          <a:latin typeface="Arial" pitchFamily="34" charset="0"/>
                          <a:cs typeface="Arial" pitchFamily="34" charset="0"/>
                        </a:rPr>
                        <a:t> index</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1"/>
                  </a:ext>
                </a:extLst>
              </a:tr>
              <a:tr h="418308">
                <a:tc>
                  <a:txBody>
                    <a:bodyPr/>
                    <a:lstStyle/>
                    <a:p>
                      <a:r>
                        <a:rPr lang="en-GB" sz="1200" b="1" dirty="0" err="1">
                          <a:latin typeface="Courier New" pitchFamily="49" charset="0"/>
                          <a:cs typeface="Courier New" pitchFamily="49" charset="0"/>
                        </a:rPr>
                        <a:t>concat</a:t>
                      </a:r>
                      <a:r>
                        <a:rPr lang="en-GB" sz="1200" b="1" dirty="0">
                          <a:latin typeface="Courier New" pitchFamily="49" charset="0"/>
                          <a:cs typeface="Courier New" pitchFamily="49" charset="0"/>
                        </a:rPr>
                        <a:t>()</a:t>
                      </a:r>
                    </a:p>
                  </a:txBody>
                  <a:tcPr marL="95542" marR="95542" marT="47161" marB="47161"/>
                </a:tc>
                <a:tc>
                  <a:txBody>
                    <a:bodyPr/>
                    <a:lstStyle/>
                    <a:p>
                      <a:r>
                        <a:rPr lang="en-GB" sz="1200" dirty="0">
                          <a:latin typeface="Arial" pitchFamily="34" charset="0"/>
                          <a:cs typeface="Arial" pitchFamily="34" charset="0"/>
                        </a:rPr>
                        <a:t>Joins strings and returns a copy</a:t>
                      </a:r>
                      <a:r>
                        <a:rPr lang="en-GB" sz="1200" baseline="0" dirty="0">
                          <a:latin typeface="Arial" pitchFamily="34" charset="0"/>
                          <a:cs typeface="Arial" pitchFamily="34" charset="0"/>
                        </a:rPr>
                        <a:t> of the joined string</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2"/>
                  </a:ext>
                </a:extLst>
              </a:tr>
              <a:tr h="418308">
                <a:tc>
                  <a:txBody>
                    <a:bodyPr/>
                    <a:lstStyle/>
                    <a:p>
                      <a:r>
                        <a:rPr lang="en-GB" sz="1200" b="1" dirty="0" err="1">
                          <a:latin typeface="Courier New" pitchFamily="49" charset="0"/>
                          <a:cs typeface="Courier New" pitchFamily="49" charset="0"/>
                        </a:rPr>
                        <a:t>fromCharCode</a:t>
                      </a:r>
                      <a:r>
                        <a:rPr lang="en-GB" sz="1200" b="1" dirty="0">
                          <a:latin typeface="Courier New" pitchFamily="49" charset="0"/>
                          <a:cs typeface="Courier New" pitchFamily="49" charset="0"/>
                        </a:rPr>
                        <a:t>()</a:t>
                      </a:r>
                    </a:p>
                  </a:txBody>
                  <a:tcPr marL="95542" marR="95542" marT="47161" marB="47161"/>
                </a:tc>
                <a:tc>
                  <a:txBody>
                    <a:bodyPr/>
                    <a:lstStyle/>
                    <a:p>
                      <a:r>
                        <a:rPr lang="en-GB" sz="1200" dirty="0">
                          <a:latin typeface="Arial" pitchFamily="34" charset="0"/>
                          <a:cs typeface="Arial" pitchFamily="34" charset="0"/>
                        </a:rPr>
                        <a:t>Converts unicode</a:t>
                      </a:r>
                      <a:r>
                        <a:rPr lang="en-GB" sz="1200" baseline="0" dirty="0">
                          <a:latin typeface="Arial" pitchFamily="34" charset="0"/>
                          <a:cs typeface="Arial" pitchFamily="34" charset="0"/>
                        </a:rPr>
                        <a:t> values to characters</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3"/>
                  </a:ext>
                </a:extLst>
              </a:tr>
              <a:tr h="418308">
                <a:tc>
                  <a:txBody>
                    <a:bodyPr/>
                    <a:lstStyle/>
                    <a:p>
                      <a:r>
                        <a:rPr lang="en-GB" sz="1200" b="1" dirty="0" err="1">
                          <a:latin typeface="Courier New" pitchFamily="49" charset="0"/>
                          <a:cs typeface="Courier New" pitchFamily="49" charset="0"/>
                        </a:rPr>
                        <a:t>lastIndexOf</a:t>
                      </a:r>
                      <a:r>
                        <a:rPr lang="en-GB" sz="1200" b="1" dirty="0">
                          <a:latin typeface="Courier New" pitchFamily="49" charset="0"/>
                          <a:cs typeface="Courier New" pitchFamily="49" charset="0"/>
                        </a:rPr>
                        <a:t>()</a:t>
                      </a:r>
                    </a:p>
                  </a:txBody>
                  <a:tcPr marL="95542" marR="95542" marT="47161" marB="4716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itchFamily="34" charset="0"/>
                          <a:cs typeface="Arial" pitchFamily="34" charset="0"/>
                        </a:rPr>
                        <a:t>Returns the position</a:t>
                      </a:r>
                      <a:r>
                        <a:rPr lang="en-GB" sz="1200" baseline="0" dirty="0">
                          <a:latin typeface="Arial" pitchFamily="34" charset="0"/>
                          <a:cs typeface="Arial" pitchFamily="34" charset="0"/>
                        </a:rPr>
                        <a:t> of last found occurrence from a  string</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4"/>
                  </a:ext>
                </a:extLst>
              </a:tr>
              <a:tr h="418308">
                <a:tc>
                  <a:txBody>
                    <a:bodyPr/>
                    <a:lstStyle/>
                    <a:p>
                      <a:r>
                        <a:rPr lang="en-GB" sz="1200" b="1" dirty="0">
                          <a:latin typeface="Courier New" pitchFamily="49" charset="0"/>
                          <a:cs typeface="Courier New" pitchFamily="49" charset="0"/>
                        </a:rPr>
                        <a:t>slice()</a:t>
                      </a:r>
                    </a:p>
                  </a:txBody>
                  <a:tcPr marL="95542" marR="95542" marT="47161" marB="47161"/>
                </a:tc>
                <a:tc>
                  <a:txBody>
                    <a:bodyPr/>
                    <a:lstStyle/>
                    <a:p>
                      <a:r>
                        <a:rPr lang="en-GB" sz="1200" dirty="0">
                          <a:latin typeface="Arial" pitchFamily="34" charset="0"/>
                          <a:cs typeface="Arial" pitchFamily="34" charset="0"/>
                        </a:rPr>
                        <a:t>Extracts part of a string and returns a new string</a:t>
                      </a:r>
                    </a:p>
                  </a:txBody>
                  <a:tcPr marL="95542" marR="95542" marT="47161" marB="47161"/>
                </a:tc>
                <a:extLst>
                  <a:ext uri="{0D108BD9-81ED-4DB2-BD59-A6C34878D82A}">
                    <a16:rowId xmlns:a16="http://schemas.microsoft.com/office/drawing/2014/main" val="10005"/>
                  </a:ext>
                </a:extLst>
              </a:tr>
              <a:tr h="418308">
                <a:tc>
                  <a:txBody>
                    <a:bodyPr/>
                    <a:lstStyle/>
                    <a:p>
                      <a:r>
                        <a:rPr lang="en-GB" sz="1200" b="1" dirty="0">
                          <a:latin typeface="Courier New" pitchFamily="49" charset="0"/>
                          <a:cs typeface="Courier New" pitchFamily="49" charset="0"/>
                        </a:rPr>
                        <a:t>split()</a:t>
                      </a:r>
                    </a:p>
                  </a:txBody>
                  <a:tcPr marL="95542" marR="95542" marT="47161" marB="47161"/>
                </a:tc>
                <a:tc>
                  <a:txBody>
                    <a:bodyPr/>
                    <a:lstStyle/>
                    <a:p>
                      <a:r>
                        <a:rPr lang="en-GB" sz="1200" dirty="0">
                          <a:latin typeface="Arial" pitchFamily="34" charset="0"/>
                          <a:cs typeface="Arial" pitchFamily="34" charset="0"/>
                        </a:rPr>
                        <a:t>Splits a string into an array of substrings</a:t>
                      </a:r>
                    </a:p>
                  </a:txBody>
                  <a:tcPr marL="95542" marR="95542" marT="47161" marB="47161"/>
                </a:tc>
                <a:extLst>
                  <a:ext uri="{0D108BD9-81ED-4DB2-BD59-A6C34878D82A}">
                    <a16:rowId xmlns:a16="http://schemas.microsoft.com/office/drawing/2014/main" val="10006"/>
                  </a:ext>
                </a:extLst>
              </a:tr>
              <a:tr h="511958">
                <a:tc>
                  <a:txBody>
                    <a:bodyPr/>
                    <a:lstStyle/>
                    <a:p>
                      <a:r>
                        <a:rPr lang="en-GB" sz="1200" b="1" dirty="0" err="1">
                          <a:latin typeface="Courier New" pitchFamily="49" charset="0"/>
                          <a:cs typeface="Courier New" pitchFamily="49" charset="0"/>
                        </a:rPr>
                        <a:t>substr</a:t>
                      </a:r>
                      <a:r>
                        <a:rPr lang="en-GB" sz="1200" b="1" dirty="0">
                          <a:latin typeface="Courier New" pitchFamily="49" charset="0"/>
                          <a:cs typeface="Courier New" pitchFamily="49" charset="0"/>
                        </a:rPr>
                        <a:t>()</a:t>
                      </a:r>
                    </a:p>
                  </a:txBody>
                  <a:tcPr marL="95542" marR="95542" marT="47161" marB="47161"/>
                </a:tc>
                <a:tc>
                  <a:txBody>
                    <a:bodyPr/>
                    <a:lstStyle/>
                    <a:p>
                      <a:r>
                        <a:rPr lang="en-GB" sz="1200" dirty="0">
                          <a:latin typeface="Arial" pitchFamily="34" charset="0"/>
                          <a:cs typeface="Arial" pitchFamily="34" charset="0"/>
                        </a:rPr>
                        <a:t>Extracts from a string specifying a start position and</a:t>
                      </a:r>
                      <a:r>
                        <a:rPr lang="en-GB" sz="1200" baseline="0" dirty="0">
                          <a:latin typeface="Arial" pitchFamily="34" charset="0"/>
                          <a:cs typeface="Arial" pitchFamily="34" charset="0"/>
                        </a:rPr>
                        <a:t> number of characters</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7"/>
                  </a:ext>
                </a:extLst>
              </a:tr>
              <a:tr h="418308">
                <a:tc>
                  <a:txBody>
                    <a:bodyPr/>
                    <a:lstStyle/>
                    <a:p>
                      <a:r>
                        <a:rPr lang="en-GB" sz="1200" b="1" dirty="0">
                          <a:latin typeface="Courier New" pitchFamily="49" charset="0"/>
                          <a:cs typeface="Courier New" pitchFamily="49" charset="0"/>
                        </a:rPr>
                        <a:t>substring()</a:t>
                      </a:r>
                    </a:p>
                  </a:txBody>
                  <a:tcPr marL="95542" marR="95542" marT="47161" marB="47161"/>
                </a:tc>
                <a:tc>
                  <a:txBody>
                    <a:bodyPr/>
                    <a:lstStyle/>
                    <a:p>
                      <a:r>
                        <a:rPr lang="en-GB" sz="1200" dirty="0">
                          <a:latin typeface="Arial" pitchFamily="34" charset="0"/>
                          <a:cs typeface="Arial" pitchFamily="34" charset="0"/>
                        </a:rPr>
                        <a:t>Extracts from</a:t>
                      </a:r>
                      <a:r>
                        <a:rPr lang="en-GB" sz="1200" baseline="0" dirty="0">
                          <a:latin typeface="Arial" pitchFamily="34" charset="0"/>
                          <a:cs typeface="Arial" pitchFamily="34" charset="0"/>
                        </a:rPr>
                        <a:t> a string between two specified indices</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8"/>
                  </a:ext>
                </a:extLst>
              </a:tr>
              <a:tr h="418308">
                <a:tc>
                  <a:txBody>
                    <a:bodyPr/>
                    <a:lstStyle/>
                    <a:p>
                      <a:r>
                        <a:rPr lang="en-GB" sz="1200" b="1" dirty="0" err="1">
                          <a:latin typeface="Courier New" pitchFamily="49" charset="0"/>
                          <a:cs typeface="Courier New" pitchFamily="49" charset="0"/>
                        </a:rPr>
                        <a:t>toLowerCase</a:t>
                      </a:r>
                      <a:r>
                        <a:rPr lang="en-GB" sz="1200" b="1" dirty="0">
                          <a:latin typeface="Courier New" pitchFamily="49" charset="0"/>
                          <a:cs typeface="Courier New" pitchFamily="49" charset="0"/>
                        </a:rPr>
                        <a:t>()</a:t>
                      </a:r>
                    </a:p>
                  </a:txBody>
                  <a:tcPr marL="95542" marR="95542" marT="47161" marB="47161"/>
                </a:tc>
                <a:tc>
                  <a:txBody>
                    <a:bodyPr/>
                    <a:lstStyle/>
                    <a:p>
                      <a:r>
                        <a:rPr lang="en-GB" sz="1200" dirty="0">
                          <a:latin typeface="Arial" pitchFamily="34" charset="0"/>
                          <a:cs typeface="Arial" pitchFamily="34" charset="0"/>
                        </a:rPr>
                        <a:t>Converts a string to lower</a:t>
                      </a:r>
                      <a:r>
                        <a:rPr lang="en-GB" sz="1200" baseline="0" dirty="0">
                          <a:latin typeface="Arial" pitchFamily="34" charset="0"/>
                          <a:cs typeface="Arial" pitchFamily="34" charset="0"/>
                        </a:rPr>
                        <a:t> case</a:t>
                      </a:r>
                      <a:endParaRPr lang="en-GB" sz="1200" dirty="0">
                        <a:latin typeface="Arial" pitchFamily="34" charset="0"/>
                        <a:cs typeface="Arial" pitchFamily="34" charset="0"/>
                      </a:endParaRPr>
                    </a:p>
                  </a:txBody>
                  <a:tcPr marL="95542" marR="95542" marT="47161" marB="47161"/>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636286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271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461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4014662"/>
            <a:ext cx="5642948" cy="5407151"/>
          </a:xfrm>
        </p:spPr>
        <p:txBody>
          <a:bodyPr/>
          <a:lstStyle/>
          <a:p>
            <a:pPr>
              <a:spcBef>
                <a:spcPts val="475"/>
              </a:spcBef>
            </a:pPr>
            <a:r>
              <a:rPr lang="en-GB" dirty="0"/>
              <a:t>Variables in JavaScript should be declared with the </a:t>
            </a:r>
            <a:r>
              <a:rPr lang="en-GB" b="1" dirty="0"/>
              <a:t>let</a:t>
            </a:r>
            <a:r>
              <a:rPr lang="en-GB" dirty="0"/>
              <a:t> or </a:t>
            </a:r>
            <a:r>
              <a:rPr lang="en-GB" b="1" dirty="0" err="1"/>
              <a:t>const</a:t>
            </a:r>
            <a:r>
              <a:rPr lang="en-GB" dirty="0"/>
              <a:t> operator followed by the variable name. If you look above, you will see the variable </a:t>
            </a:r>
            <a:r>
              <a:rPr lang="en-GB" b="1" dirty="0"/>
              <a:t>x</a:t>
            </a:r>
            <a:r>
              <a:rPr lang="en-GB" dirty="0"/>
              <a:t> does not follow this rule. It is valid, just terribly bad practice and has an impact on variable scope as we will examine later. </a:t>
            </a:r>
          </a:p>
          <a:p>
            <a:endParaRPr lang="en-GB" dirty="0"/>
          </a:p>
        </p:txBody>
      </p:sp>
    </p:spTree>
    <p:extLst>
      <p:ext uri="{BB962C8B-B14F-4D97-AF65-F5344CB8AC3E}">
        <p14:creationId xmlns:p14="http://schemas.microsoft.com/office/powerpoint/2010/main" val="492670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3994342"/>
            <a:ext cx="5642948" cy="5407151"/>
          </a:xfrm>
        </p:spPr>
        <p:txBody>
          <a:bodyPr/>
          <a:lstStyle/>
          <a:p>
            <a:pPr>
              <a:spcBef>
                <a:spcPts val="475"/>
              </a:spcBef>
            </a:pPr>
            <a:r>
              <a:rPr lang="en-GB" dirty="0"/>
              <a:t>We must also be mindful of variable names and try to follow conventions. Variables can start with a $ or an _ but these are reserved for special situations that we will discuss later in the course. For now, our variables will be alphanumeric-based.  Most variables will follow a specific naming convention:</a:t>
            </a:r>
          </a:p>
          <a:p>
            <a:pPr marL="171450" indent="-171450">
              <a:spcBef>
                <a:spcPts val="475"/>
              </a:spcBef>
              <a:buFont typeface="Arial" panose="020B0604020202020204" pitchFamily="34" charset="0"/>
              <a:buChar char="•"/>
            </a:pPr>
            <a:r>
              <a:rPr lang="en-GB" dirty="0" err="1"/>
              <a:t>camelCasing</a:t>
            </a:r>
            <a:r>
              <a:rPr lang="en-GB" dirty="0"/>
              <a:t> – used for variable names</a:t>
            </a:r>
          </a:p>
          <a:p>
            <a:pPr marL="171450" indent="-171450">
              <a:spcBef>
                <a:spcPts val="475"/>
              </a:spcBef>
              <a:buFont typeface="Arial" panose="020B0604020202020204" pitchFamily="34" charset="0"/>
              <a:buChar char="•"/>
            </a:pPr>
            <a:r>
              <a:rPr lang="en-GB" dirty="0" err="1"/>
              <a:t>PascalCasing</a:t>
            </a:r>
            <a:r>
              <a:rPr lang="en-GB" dirty="0"/>
              <a:t> – used for objects (discussed later)</a:t>
            </a:r>
          </a:p>
          <a:p>
            <a:pPr marL="171450" indent="-171450">
              <a:spcBef>
                <a:spcPts val="475"/>
              </a:spcBef>
              <a:buFont typeface="Arial" panose="020B0604020202020204" pitchFamily="34" charset="0"/>
              <a:buChar char="•"/>
            </a:pPr>
            <a:r>
              <a:rPr lang="en-GB" dirty="0" err="1"/>
              <a:t>sHungarianNotation</a:t>
            </a:r>
            <a:r>
              <a:rPr lang="en-GB" dirty="0"/>
              <a:t> – where the </a:t>
            </a:r>
            <a:r>
              <a:rPr lang="en-GB" dirty="0" err="1"/>
              <a:t>datatype</a:t>
            </a:r>
            <a:r>
              <a:rPr lang="en-GB" dirty="0"/>
              <a:t> of the variable prefixes the variable name. This can be useful in JavaScript when the variable is not set with an explicit type making the code more human readable</a:t>
            </a:r>
          </a:p>
          <a:p>
            <a:pPr>
              <a:spcBef>
                <a:spcPts val="475"/>
              </a:spcBef>
            </a:pPr>
            <a:endParaRPr lang="en-GB" dirty="0"/>
          </a:p>
          <a:p>
            <a:pPr>
              <a:spcBef>
                <a:spcPts val="475"/>
              </a:spcBef>
            </a:pPr>
            <a:r>
              <a:rPr lang="en-GB" dirty="0"/>
              <a:t>It is usually best to have a human-readable variable name, but more experienced developers attempting to obfuscate their code go for terse names.</a:t>
            </a:r>
          </a:p>
          <a:p>
            <a:endParaRPr lang="en-GB" dirty="0"/>
          </a:p>
        </p:txBody>
      </p:sp>
    </p:spTree>
    <p:extLst>
      <p:ext uri="{BB962C8B-B14F-4D97-AF65-F5344CB8AC3E}">
        <p14:creationId xmlns:p14="http://schemas.microsoft.com/office/powerpoint/2010/main" val="2951362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As we have discussed, variables in JavaScript can</a:t>
            </a:r>
            <a:r>
              <a:rPr lang="en-GB" baseline="0" dirty="0"/>
              <a:t> be dynamically created and assigned variables at run time.</a:t>
            </a:r>
            <a:r>
              <a:rPr lang="en-GB" dirty="0"/>
              <a:t> The JavaScript interpreter in the browser parses the instructions and creates a memory location holding the data.</a:t>
            </a:r>
          </a:p>
          <a:p>
            <a:endParaRPr lang="en-GB" dirty="0"/>
          </a:p>
          <a:p>
            <a:r>
              <a:rPr lang="en-GB" dirty="0"/>
              <a:t>JavaScript provides a limited number of types that we will explore over the next few pages. If you are used to more full-fat programming languages, like Java or C#, you may be wondering where the doubles and precision numeric types are among others. You simply do not have them in JavaScript and that makes life a little more interesting.</a:t>
            </a:r>
          </a:p>
        </p:txBody>
      </p:sp>
    </p:spTree>
    <p:extLst>
      <p:ext uri="{BB962C8B-B14F-4D97-AF65-F5344CB8AC3E}">
        <p14:creationId xmlns:p14="http://schemas.microsoft.com/office/powerpoint/2010/main" val="3313913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When we create a variable, you are actually instructing the JavaScript</a:t>
            </a:r>
            <a:r>
              <a:rPr lang="en-GB" baseline="0" dirty="0"/>
              <a:t> interpreter to grab hold of a location in memory.</a:t>
            </a:r>
            <a:r>
              <a:rPr lang="en-GB" dirty="0"/>
              <a:t> When a value is assigned to a variable, the JavaScript interpreter must decide if it is a primitive or reference value. To do this, the interpreter tries to decide if the value is one of the primitive types:</a:t>
            </a:r>
          </a:p>
          <a:p>
            <a:pPr marL="171450" indent="-171450">
              <a:buFont typeface="Arial" panose="020B0604020202020204" pitchFamily="34" charset="0"/>
              <a:buChar char="•"/>
            </a:pPr>
            <a:r>
              <a:rPr lang="en-GB" dirty="0"/>
              <a:t>Undefined</a:t>
            </a:r>
          </a:p>
          <a:p>
            <a:pPr marL="171450" indent="-171450">
              <a:buFont typeface="Arial" panose="020B0604020202020204" pitchFamily="34" charset="0"/>
              <a:buChar char="•"/>
            </a:pPr>
            <a:r>
              <a:rPr lang="en-GB" dirty="0"/>
              <a:t>Null</a:t>
            </a:r>
          </a:p>
          <a:p>
            <a:pPr marL="171450" indent="-171450">
              <a:buFont typeface="Arial" panose="020B0604020202020204" pitchFamily="34" charset="0"/>
              <a:buChar char="•"/>
            </a:pPr>
            <a:r>
              <a:rPr lang="en-GB" dirty="0"/>
              <a:t>Boolean</a:t>
            </a:r>
          </a:p>
          <a:p>
            <a:pPr marL="171450" indent="-171450">
              <a:buFont typeface="Arial" panose="020B0604020202020204" pitchFamily="34" charset="0"/>
              <a:buChar char="•"/>
            </a:pPr>
            <a:r>
              <a:rPr lang="en-GB" dirty="0"/>
              <a:t>Number</a:t>
            </a:r>
          </a:p>
          <a:p>
            <a:pPr marL="171450" indent="-171450">
              <a:buFont typeface="Arial" panose="020B0604020202020204" pitchFamily="34" charset="0"/>
              <a:buChar char="•"/>
            </a:pPr>
            <a:r>
              <a:rPr lang="en-GB" dirty="0"/>
              <a:t>String</a:t>
            </a:r>
          </a:p>
          <a:p>
            <a:pPr marL="171450" indent="-171450">
              <a:buFont typeface="Arial" panose="020B0604020202020204" pitchFamily="34" charset="0"/>
              <a:buChar char="•"/>
            </a:pPr>
            <a:r>
              <a:rPr lang="en-GB" dirty="0"/>
              <a:t>Symbol</a:t>
            </a:r>
          </a:p>
          <a:p>
            <a:endParaRPr lang="en-GB" dirty="0"/>
          </a:p>
          <a:p>
            <a:r>
              <a:rPr lang="en-GB" dirty="0"/>
              <a:t>Each primitive type takes up a fixed amount of space. It can be stored in a small memory area, known as the stack. Primitive values are simple pieces of data that are stored on the stack. This means their value is stored directly in the location that the variable accesses. </a:t>
            </a:r>
          </a:p>
          <a:p>
            <a:endParaRPr lang="en-GB" dirty="0"/>
          </a:p>
          <a:p>
            <a:r>
              <a:rPr lang="en-GB" dirty="0"/>
              <a:t>If the value is a reference, then the space is allocated on the heap. A reference value can vary in size, so placing it on the stack would reduce the speed of variable lookup. Instead, the value placed in the variable’s stack space is the address of a location in the heap where the object is stored. </a:t>
            </a:r>
          </a:p>
        </p:txBody>
      </p:sp>
    </p:spTree>
    <p:extLst>
      <p:ext uri="{BB962C8B-B14F-4D97-AF65-F5344CB8AC3E}">
        <p14:creationId xmlns:p14="http://schemas.microsoft.com/office/powerpoint/2010/main" val="258138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a:latin typeface="Courier New" pitchFamily="49" charset="0"/>
                <a:cs typeface="Courier New" pitchFamily="49" charset="0"/>
              </a:rPr>
              <a:t>type</a:t>
            </a:r>
            <a:r>
              <a:rPr lang="en-GB" baseline="0" dirty="0" err="1">
                <a:latin typeface="Courier New" pitchFamily="49" charset="0"/>
                <a:cs typeface="Courier New" pitchFamily="49" charset="0"/>
              </a:rPr>
              <a:t>of</a:t>
            </a:r>
            <a:r>
              <a:rPr lang="en-GB" baseline="0" dirty="0">
                <a:latin typeface="Courier New" pitchFamily="49" charset="0"/>
                <a:cs typeface="Courier New" pitchFamily="49" charset="0"/>
              </a:rPr>
              <a:t> </a:t>
            </a:r>
            <a:r>
              <a:rPr lang="en-GB" baseline="0" dirty="0"/>
              <a:t>is an incredibly useful operator in the weakly-typed JavaScript language.</a:t>
            </a:r>
            <a:r>
              <a:rPr lang="en-GB" dirty="0"/>
              <a:t> I</a:t>
            </a:r>
            <a:r>
              <a:rPr lang="en-GB" baseline="0" dirty="0"/>
              <a:t>t allows us to evaluate the type of a variable or value. It is extremely useful with primitives but null and reference types always evaluate to the generic object type. </a:t>
            </a:r>
            <a:r>
              <a:rPr lang="en-GB" dirty="0"/>
              <a:t>	</a:t>
            </a:r>
          </a:p>
        </p:txBody>
      </p:sp>
    </p:spTree>
    <p:extLst>
      <p:ext uri="{BB962C8B-B14F-4D97-AF65-F5344CB8AC3E}">
        <p14:creationId xmlns:p14="http://schemas.microsoft.com/office/powerpoint/2010/main" val="1744699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a:t>
            </a:r>
            <a:r>
              <a:rPr lang="en-GB" baseline="0" dirty="0"/>
              <a:t> variable that has not been initialised is undefined.</a:t>
            </a:r>
            <a:r>
              <a:rPr lang="en-GB" dirty="0"/>
              <a:t> A</a:t>
            </a:r>
            <a:r>
              <a:rPr lang="en-GB" baseline="0" dirty="0"/>
              <a:t>s we will see, undefined and null can have a lot of similar properties, if we were to use them in operator statements, so we should preferably give a variable a type even if that type is null.</a:t>
            </a:r>
          </a:p>
        </p:txBody>
      </p:sp>
    </p:spTree>
    <p:extLst>
      <p:ext uri="{BB962C8B-B14F-4D97-AF65-F5344CB8AC3E}">
        <p14:creationId xmlns:p14="http://schemas.microsoft.com/office/powerpoint/2010/main" val="2092027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NULL</a:t>
            </a:r>
            <a:r>
              <a:rPr lang="en-GB" baseline="0" dirty="0"/>
              <a:t> is very useful and carries a much more implicit meaning than an undefined and </a:t>
            </a:r>
            <a:r>
              <a:rPr lang="en-GB" baseline="0" dirty="0" err="1"/>
              <a:t>uninitialised</a:t>
            </a:r>
            <a:r>
              <a:rPr lang="en-GB" baseline="0" dirty="0"/>
              <a:t> variable. If the value of a variable is to be set to a reference object such as an array,</a:t>
            </a:r>
            <a:r>
              <a:rPr lang="en-GB" dirty="0"/>
              <a:t> b</a:t>
            </a:r>
            <a:r>
              <a:rPr lang="en-GB" baseline="0" dirty="0"/>
              <a:t>e careful in your code because a variable that is undefined will evaluate the same as null.</a:t>
            </a:r>
          </a:p>
        </p:txBody>
      </p:sp>
    </p:spTree>
    <p:extLst>
      <p:ext uri="{BB962C8B-B14F-4D97-AF65-F5344CB8AC3E}">
        <p14:creationId xmlns:p14="http://schemas.microsoft.com/office/powerpoint/2010/main" val="3375158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28176" y="4862186"/>
            <a:ext cx="5642948" cy="5019055"/>
          </a:xfrm>
        </p:spPr>
        <p:txBody>
          <a:bodyPr/>
          <a:lstStyle/>
          <a:p>
            <a:endParaRPr lang="en-GB" dirty="0"/>
          </a:p>
        </p:txBody>
      </p:sp>
    </p:spTree>
    <p:extLst>
      <p:ext uri="{BB962C8B-B14F-4D97-AF65-F5344CB8AC3E}">
        <p14:creationId xmlns:p14="http://schemas.microsoft.com/office/powerpoint/2010/main" val="68674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12.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1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jpeg"/><Relationship Id="rId1" Type="http://schemas.openxmlformats.org/officeDocument/2006/relationships/slideMaster" Target="../slideMasters/slideMaster2.xml"/><Relationship Id="rId4" Type="http://schemas.openxmlformats.org/officeDocument/2006/relationships/image" Target="../media/image12.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12.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3.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9.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9.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9.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0.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9.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jpe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Krana Fat B" panose="00000B00000000000000" pitchFamily="50" charset="0"/>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slide 1">
    <p:bg>
      <p:bgPr>
        <a:solidFill>
          <a:srgbClr val="03EAB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978A22-79ED-C346-B050-A5F64C0ACAA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848191" y="0"/>
            <a:ext cx="9343809"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5" name="TextBox 14">
            <a:extLst>
              <a:ext uri="{FF2B5EF4-FFF2-40B4-BE49-F238E27FC236}">
                <a16:creationId xmlns:a16="http://schemas.microsoft.com/office/drawing/2014/main" id="{6242ED7C-2A6C-3E44-B7D0-6425FE2948C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06339373"/>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Title slide 1">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5FC24-E422-114B-A553-7B78DA63203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03731" y="-1"/>
            <a:ext cx="9988270" cy="6858001"/>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TextBox 13">
            <a:extLst>
              <a:ext uri="{FF2B5EF4-FFF2-40B4-BE49-F238E27FC236}">
                <a16:creationId xmlns:a16="http://schemas.microsoft.com/office/drawing/2014/main" id="{75CA18AC-8D40-4E4D-8133-F8794138479B}"/>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818972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8" name="Text Placeholder 6">
            <a:extLst>
              <a:ext uri="{FF2B5EF4-FFF2-40B4-BE49-F238E27FC236}">
                <a16:creationId xmlns:a16="http://schemas.microsoft.com/office/drawing/2014/main" id="{EC1B3813-DD9D-954E-BE79-A994AB3AFD51}"/>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9" name="TextBox 8">
            <a:extLst>
              <a:ext uri="{FF2B5EF4-FFF2-40B4-BE49-F238E27FC236}">
                <a16:creationId xmlns:a16="http://schemas.microsoft.com/office/drawing/2014/main" id="{EACE7A31-7984-854F-B96F-E487C12E529B}"/>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2845379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Meet &amp; Greet">
    <p:bg>
      <p:bgPr>
        <a:solidFill>
          <a:schemeClr val="tx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4A14CF-61C2-1544-8DD4-749EC1BACD2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84860" y="0"/>
            <a:ext cx="9803283"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
        <p:nvSpPr>
          <p:cNvPr id="7" name="TextBox 6">
            <a:extLst>
              <a:ext uri="{FF2B5EF4-FFF2-40B4-BE49-F238E27FC236}">
                <a16:creationId xmlns:a16="http://schemas.microsoft.com/office/drawing/2014/main" id="{194BDFBD-E529-8F4E-A206-614E11F194EC}"/>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91557399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Meet &amp; Greet">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8679AE-C215-C04E-A156-9D6D5003D40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687102" y="0"/>
            <a:ext cx="8504898"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
        <p:nvSpPr>
          <p:cNvPr id="7" name="TextBox 6">
            <a:extLst>
              <a:ext uri="{FF2B5EF4-FFF2-40B4-BE49-F238E27FC236}">
                <a16:creationId xmlns:a16="http://schemas.microsoft.com/office/drawing/2014/main" id="{C577C74B-813C-E741-8F6F-FF8EE07FD7A5}"/>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68232701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rgbClr val="004050"/>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TextBox 15">
            <a:extLst>
              <a:ext uri="{FF2B5EF4-FFF2-40B4-BE49-F238E27FC236}">
                <a16:creationId xmlns:a16="http://schemas.microsoft.com/office/drawing/2014/main" id="{75886B91-086C-8841-A2A4-F1C6DC481C4C}"/>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298961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2"/>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E9B6AEAF-3212-014C-BC22-67B048718324}"/>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337784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rgbClr val="004050"/>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Box 12">
            <a:extLst>
              <a:ext uri="{FF2B5EF4-FFF2-40B4-BE49-F238E27FC236}">
                <a16:creationId xmlns:a16="http://schemas.microsoft.com/office/drawing/2014/main" id="{7CE36062-B23F-834D-9A12-5DCEA2334E2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261914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C11F35E0-DBA2-504C-82AC-2713CFDD085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6201243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66DA94C2-27B3-6149-BC85-B3E50EC2D1E7}"/>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33109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2pPr>
            <a:lvl3pPr marL="11430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3pPr>
            <a:lvl4pPr marL="16002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4pPr>
            <a:lvl5pPr marL="20574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782320"/>
            <a:ext cx="9461520" cy="880880"/>
          </a:xfrm>
          <a:prstGeom prst="rect">
            <a:avLst/>
          </a:prstGeom>
        </p:spPr>
        <p:txBody>
          <a:bodyPr vert="horz" wrap="square" lIns="91440" tIns="45720" rIns="91440" bIns="45720" rtlCol="0" anchor="b" anchorCtr="0">
            <a:normAutofit/>
          </a:bodyPr>
          <a:lstStyle>
            <a:lvl1pPr>
              <a:defRPr baseline="0">
                <a:solidFill>
                  <a:srgbClr val="004050"/>
                </a:solidFill>
              </a:defRPr>
            </a:lvl1pPr>
          </a:lstStyle>
          <a:p>
            <a:r>
              <a:rPr lang="en-US" noProof="0" dirty="0"/>
              <a:t>Click to edit Master title style</a:t>
            </a:r>
            <a:endParaRPr lang="en-GB"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
        <p:nvSpPr>
          <p:cNvPr id="7" name="TextBox 6">
            <a:extLst>
              <a:ext uri="{FF2B5EF4-FFF2-40B4-BE49-F238E27FC236}">
                <a16:creationId xmlns:a16="http://schemas.microsoft.com/office/drawing/2014/main" id="{7D4FAF79-17C8-6B46-A7D8-BD2EE547B967}"/>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7793261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4" name="TextBox 13">
            <a:extLst>
              <a:ext uri="{FF2B5EF4-FFF2-40B4-BE49-F238E27FC236}">
                <a16:creationId xmlns:a16="http://schemas.microsoft.com/office/drawing/2014/main" id="{0629B2C9-ADB5-7C4E-8613-59775CD570C5}"/>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900" b="0" i="0" kern="1200">
                <a:solidFill>
                  <a:schemeClr val="tx1"/>
                </a:solidFill>
                <a:effectLst/>
                <a:latin typeface="+mn-lt"/>
                <a:ea typeface="+mn-ea"/>
                <a:cs typeface="+mn-cs"/>
              </a:rPr>
              <a:t>"</a:t>
            </a:r>
            <a:r>
              <a:rPr lang="en-GB" sz="900" b="0" i="1" kern="1200">
                <a:solidFill>
                  <a:schemeClr val="tx1"/>
                </a:solidFill>
                <a:effectLst/>
                <a:latin typeface="+mn-lt"/>
                <a:ea typeface="+mn-ea"/>
                <a:cs typeface="+mn-cs"/>
              </a:rPr>
              <a:t>Based </a:t>
            </a:r>
            <a:r>
              <a:rPr lang="en-GB" sz="800" b="0" i="1" kern="1200">
                <a:solidFill>
                  <a:schemeClr val="tx1"/>
                </a:solidFill>
                <a:effectLst/>
                <a:latin typeface="+mn-lt"/>
                <a:ea typeface="+mn-ea"/>
                <a:cs typeface="+mn-cs"/>
              </a:rPr>
              <a:t>upon</a:t>
            </a:r>
            <a:r>
              <a:rPr lang="en-GB" sz="900" b="0" i="1" kern="1200">
                <a:solidFill>
                  <a:schemeClr val="tx1"/>
                </a:solidFill>
                <a:effectLst/>
                <a:latin typeface="+mn-lt"/>
                <a:ea typeface="+mn-ea"/>
                <a:cs typeface="+mn-cs"/>
              </a:rPr>
              <a:t> AXELOS® MSP® materials. Material is used under licence from AXELOS Limited. All rights reserved."</a:t>
            </a:r>
            <a:endParaRPr lang="en-GB" sz="900" b="0" i="0" kern="1200">
              <a:solidFill>
                <a:schemeClr val="tx1"/>
              </a:solidFill>
              <a:effectLst/>
              <a:latin typeface="+mn-lt"/>
              <a:ea typeface="+mn-ea"/>
              <a:cs typeface="+mn-cs"/>
            </a:endParaRPr>
          </a:p>
          <a:p>
            <a:pPr algn="l"/>
            <a:endParaRPr lang="en-US" sz="1050"/>
          </a:p>
        </p:txBody>
      </p:sp>
    </p:spTree>
    <p:extLst>
      <p:ext uri="{BB962C8B-B14F-4D97-AF65-F5344CB8AC3E}">
        <p14:creationId xmlns:p14="http://schemas.microsoft.com/office/powerpoint/2010/main" val="254530821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9384533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TextBox 13">
            <a:extLst>
              <a:ext uri="{FF2B5EF4-FFF2-40B4-BE49-F238E27FC236}">
                <a16:creationId xmlns:a16="http://schemas.microsoft.com/office/drawing/2014/main" id="{0C9CFA92-C7B5-2B43-87EB-C6AB9792B0EF}"/>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5685347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Box 12">
            <a:extLst>
              <a:ext uri="{FF2B5EF4-FFF2-40B4-BE49-F238E27FC236}">
                <a16:creationId xmlns:a16="http://schemas.microsoft.com/office/drawing/2014/main" id="{BC87DF22-6888-3E4C-8292-953E4DE5EB16}"/>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8254975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Box 11">
            <a:extLst>
              <a:ext uri="{FF2B5EF4-FFF2-40B4-BE49-F238E27FC236}">
                <a16:creationId xmlns:a16="http://schemas.microsoft.com/office/drawing/2014/main" id="{DC2B589F-F71E-C94E-9735-ABA0C5658A07}"/>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4673055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89441584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14" name="TextBox 13">
            <a:extLst>
              <a:ext uri="{FF2B5EF4-FFF2-40B4-BE49-F238E27FC236}">
                <a16:creationId xmlns:a16="http://schemas.microsoft.com/office/drawing/2014/main" id="{9CC5578E-A1F7-7044-8523-A2EAEF1F4701}"/>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09761779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
        <p:nvSpPr>
          <p:cNvPr id="12" name="TextBox 11">
            <a:extLst>
              <a:ext uri="{FF2B5EF4-FFF2-40B4-BE49-F238E27FC236}">
                <a16:creationId xmlns:a16="http://schemas.microsoft.com/office/drawing/2014/main" id="{28E2E31F-B401-704C-AC23-37B036913B05}"/>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9171972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8CE8C71-4A26-D849-813C-580602CCBDA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5" name="TextBox 14">
            <a:extLst>
              <a:ext uri="{FF2B5EF4-FFF2-40B4-BE49-F238E27FC236}">
                <a16:creationId xmlns:a16="http://schemas.microsoft.com/office/drawing/2014/main" id="{B694D908-078C-454B-9AA6-5F309B801F32}"/>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1193351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ontserrat" panose="00000500000000000000" pitchFamily="2" charset="0"/>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711200"/>
            <a:ext cx="9542800" cy="9520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122CC552-B995-3D44-97DB-048FA9D7391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3" name="TextBox 12">
            <a:extLst>
              <a:ext uri="{FF2B5EF4-FFF2-40B4-BE49-F238E27FC236}">
                <a16:creationId xmlns:a16="http://schemas.microsoft.com/office/drawing/2014/main" id="{F173EC08-2821-D549-B0F1-007A3177A23B}"/>
              </a:ext>
            </a:extLst>
          </p:cNvPr>
          <p:cNvSpPr txBox="1"/>
          <p:nvPr userDrawn="1"/>
        </p:nvSpPr>
        <p:spPr>
          <a:xfrm>
            <a:off x="5430740"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4069174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C6C80C38-3722-474E-8B11-A2D0DDDA408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2" name="TextBox 11">
            <a:extLst>
              <a:ext uri="{FF2B5EF4-FFF2-40B4-BE49-F238E27FC236}">
                <a16:creationId xmlns:a16="http://schemas.microsoft.com/office/drawing/2014/main" id="{7D6BFA36-3B79-064C-B102-0D1B32D9A962}"/>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5247773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DF12CDA4-6DB7-9B47-B8BD-BC72661022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1" name="TextBox 10">
            <a:extLst>
              <a:ext uri="{FF2B5EF4-FFF2-40B4-BE49-F238E27FC236}">
                <a16:creationId xmlns:a16="http://schemas.microsoft.com/office/drawing/2014/main" id="{2DDF8C3F-AB4E-BC46-8F1A-6CF19192C739}"/>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7531068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Text Placeholder 4">
            <a:extLst>
              <a:ext uri="{FF2B5EF4-FFF2-40B4-BE49-F238E27FC236}">
                <a16:creationId xmlns:a16="http://schemas.microsoft.com/office/drawing/2014/main" id="{C688DDD5-996C-5A49-B7AA-2FBE4622651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4" name="TextBox 13">
            <a:extLst>
              <a:ext uri="{FF2B5EF4-FFF2-40B4-BE49-F238E27FC236}">
                <a16:creationId xmlns:a16="http://schemas.microsoft.com/office/drawing/2014/main" id="{9E3FB1EC-4D0A-364C-AE38-FC48EC3B7D99}"/>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09909476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Text Placeholder 4">
            <a:extLst>
              <a:ext uri="{FF2B5EF4-FFF2-40B4-BE49-F238E27FC236}">
                <a16:creationId xmlns:a16="http://schemas.microsoft.com/office/drawing/2014/main" id="{67306422-B398-BC4C-8476-3EB6DBC1663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7" name="TextBox 6">
            <a:extLst>
              <a:ext uri="{FF2B5EF4-FFF2-40B4-BE49-F238E27FC236}">
                <a16:creationId xmlns:a16="http://schemas.microsoft.com/office/drawing/2014/main" id="{0BB2E604-51E0-7140-A785-C21C0F917C53}"/>
              </a:ext>
            </a:extLst>
          </p:cNvPr>
          <p:cNvSpPr txBox="1"/>
          <p:nvPr userDrawn="1"/>
        </p:nvSpPr>
        <p:spPr>
          <a:xfrm>
            <a:off x="5473700" y="6462328"/>
            <a:ext cx="4793976" cy="269359"/>
          </a:xfrm>
          <a:prstGeom prst="rect">
            <a:avLst/>
          </a:prstGeom>
        </p:spPr>
        <p:txBody>
          <a:bodyPr vert="horz" wrap="square" lIns="0" tIns="0" rIns="0" bIns="0" rtlCol="0" anchor="t" anchorCtr="0">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0046184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
        <p:nvSpPr>
          <p:cNvPr id="10" name="TextBox 9">
            <a:extLst>
              <a:ext uri="{FF2B5EF4-FFF2-40B4-BE49-F238E27FC236}">
                <a16:creationId xmlns:a16="http://schemas.microsoft.com/office/drawing/2014/main" id="{5C8CB7E9-7BA7-FC49-B942-3756135C3367}"/>
              </a:ext>
            </a:extLst>
          </p:cNvPr>
          <p:cNvSpPr txBox="1"/>
          <p:nvPr userDrawn="1"/>
        </p:nvSpPr>
        <p:spPr>
          <a:xfrm>
            <a:off x="385650" y="6445324"/>
            <a:ext cx="39789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6513802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5440E06-BD51-134C-8922-1FED8CE30B1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BF074E90-CABE-5B41-A750-D91A531D2491}"/>
              </a:ext>
            </a:extLst>
          </p:cNvPr>
          <p:cNvSpPr txBox="1"/>
          <p:nvPr userDrawn="1"/>
        </p:nvSpPr>
        <p:spPr>
          <a:xfrm>
            <a:off x="385650" y="6445324"/>
            <a:ext cx="3366218"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5621101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D437921-F8BF-FB43-B188-28C7B472CCE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0" name="TextBox 9">
            <a:extLst>
              <a:ext uri="{FF2B5EF4-FFF2-40B4-BE49-F238E27FC236}">
                <a16:creationId xmlns:a16="http://schemas.microsoft.com/office/drawing/2014/main" id="{E2CC11DC-6C6A-1445-8A60-DD695E79B715}"/>
              </a:ext>
            </a:extLst>
          </p:cNvPr>
          <p:cNvSpPr txBox="1"/>
          <p:nvPr userDrawn="1"/>
        </p:nvSpPr>
        <p:spPr>
          <a:xfrm>
            <a:off x="385650" y="6445324"/>
            <a:ext cx="348876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95947177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8D950501-8A96-F740-8901-23C73CDCDD2D}"/>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19784AB7-CD53-564C-B61E-037944DCEAC3}"/>
              </a:ext>
            </a:extLst>
          </p:cNvPr>
          <p:cNvSpPr txBox="1"/>
          <p:nvPr userDrawn="1"/>
        </p:nvSpPr>
        <p:spPr>
          <a:xfrm>
            <a:off x="385650" y="6155704"/>
            <a:ext cx="1902655" cy="558980"/>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9582533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5ABD8F74-8FD6-554A-BB95-259D126DE6E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3" name="TextBox 12">
            <a:extLst>
              <a:ext uri="{FF2B5EF4-FFF2-40B4-BE49-F238E27FC236}">
                <a16:creationId xmlns:a16="http://schemas.microsoft.com/office/drawing/2014/main" id="{0565BAFA-C96B-4D4F-A885-B4D27ADCCA4D}"/>
              </a:ext>
            </a:extLst>
          </p:cNvPr>
          <p:cNvSpPr txBox="1"/>
          <p:nvPr userDrawn="1"/>
        </p:nvSpPr>
        <p:spPr>
          <a:xfrm>
            <a:off x="385650" y="6155704"/>
            <a:ext cx="1902655" cy="558980"/>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9974847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Aft>
                <a:spcPts val="600"/>
              </a:spcAft>
              <a:buClr>
                <a:schemeClr val="tx1"/>
              </a:buClr>
              <a:buFont typeface="Arial" panose="020B0604020202020204" pitchFamily="34" charset="0"/>
              <a:buChar char="•"/>
              <a:defRPr sz="1800" b="0" baseline="0">
                <a:latin typeface="Montserrat" panose="00000500000000000000" pitchFamily="2" charset="0"/>
              </a:defRPr>
            </a:lvl2pPr>
            <a:lvl3pPr marL="1143000" indent="-228600">
              <a:spcAft>
                <a:spcPts val="600"/>
              </a:spcAft>
              <a:buClr>
                <a:schemeClr val="tx1"/>
              </a:buClr>
              <a:buFont typeface="Arial" panose="020B0604020202020204" pitchFamily="34" charset="0"/>
              <a:buChar char="•"/>
              <a:defRPr sz="1800" b="0" baseline="0">
                <a:latin typeface="Montserrat" panose="00000500000000000000" pitchFamily="2" charset="0"/>
              </a:defRPr>
            </a:lvl3pPr>
            <a:lvl4pPr marL="1600200" indent="-228600">
              <a:spcAft>
                <a:spcPts val="600"/>
              </a:spcAft>
              <a:buClr>
                <a:schemeClr val="tx1"/>
              </a:buClr>
              <a:buFont typeface="Arial" panose="020B0604020202020204" pitchFamily="34" charset="0"/>
              <a:buChar char="•"/>
              <a:defRPr sz="1800" b="0" baseline="0">
                <a:latin typeface="Montserrat" panose="00000500000000000000" pitchFamily="2" charset="0"/>
              </a:defRPr>
            </a:lvl4pPr>
            <a:lvl5pPr marL="2057400" indent="-228600">
              <a:spcAft>
                <a:spcPts val="600"/>
              </a:spcAft>
              <a:buClr>
                <a:schemeClr val="tx1"/>
              </a:buClr>
              <a:buFont typeface="Arial" panose="020B0604020202020204" pitchFamily="34" charset="0"/>
              <a:buChar char="•"/>
              <a:defRPr sz="1800" b="0" baseline="0">
                <a:latin typeface="Montserrat" panose="00000500000000000000" pitchFamily="2"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Aft>
                <a:spcPts val="600"/>
              </a:spcAft>
              <a:buClr>
                <a:schemeClr val="tx1"/>
              </a:buClr>
              <a:buFont typeface="Arial" panose="020B0604020202020204" pitchFamily="34" charset="0"/>
              <a:buChar char="•"/>
              <a:defRPr sz="1800" b="0" baseline="0">
                <a:latin typeface="Montserrat" panose="00000500000000000000" pitchFamily="2" charset="0"/>
              </a:defRPr>
            </a:lvl2pPr>
            <a:lvl3pPr marL="1143000" indent="-228600">
              <a:spcAft>
                <a:spcPts val="600"/>
              </a:spcAft>
              <a:buClr>
                <a:schemeClr val="tx1"/>
              </a:buClr>
              <a:buFont typeface="Arial" panose="020B0604020202020204" pitchFamily="34" charset="0"/>
              <a:buChar char="•"/>
              <a:defRPr sz="1800" b="0" baseline="0">
                <a:latin typeface="Montserrat" panose="00000500000000000000" pitchFamily="2" charset="0"/>
              </a:defRPr>
            </a:lvl3pPr>
            <a:lvl4pPr marL="1600200" indent="-228600">
              <a:spcAft>
                <a:spcPts val="600"/>
              </a:spcAft>
              <a:buClr>
                <a:schemeClr val="tx1"/>
              </a:buClr>
              <a:buFont typeface="Arial" panose="020B0604020202020204" pitchFamily="34" charset="0"/>
              <a:buChar char="•"/>
              <a:defRPr sz="1800" b="0" baseline="0">
                <a:latin typeface="Montserrat" panose="00000500000000000000" pitchFamily="2" charset="0"/>
              </a:defRPr>
            </a:lvl4pPr>
            <a:lvl5pPr marL="2057400" indent="-228600">
              <a:spcAft>
                <a:spcPts val="600"/>
              </a:spcAft>
              <a:buClr>
                <a:schemeClr val="tx1"/>
              </a:buClr>
              <a:buFont typeface="Arial" panose="020B0604020202020204" pitchFamily="34" charset="0"/>
              <a:buChar char="•"/>
              <a:defRPr sz="1800" b="0" baseline="0">
                <a:latin typeface="Montserrat" panose="00000500000000000000" pitchFamily="2"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093A48C6-BAF4-C24C-927C-1277EFA8D0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BB419560-9067-804E-A7D6-0F174ABB97AA}"/>
              </a:ext>
            </a:extLst>
          </p:cNvPr>
          <p:cNvSpPr txBox="1"/>
          <p:nvPr userDrawn="1"/>
        </p:nvSpPr>
        <p:spPr>
          <a:xfrm>
            <a:off x="373063" y="6480175"/>
            <a:ext cx="3601888" cy="24765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2216545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408EE555-3A54-004C-A759-75B8B80EEC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4" name="TextBox 13">
            <a:extLst>
              <a:ext uri="{FF2B5EF4-FFF2-40B4-BE49-F238E27FC236}">
                <a16:creationId xmlns:a16="http://schemas.microsoft.com/office/drawing/2014/main" id="{38CADAF0-4339-7A4F-A023-441D7E0CFFAC}"/>
              </a:ext>
            </a:extLst>
          </p:cNvPr>
          <p:cNvSpPr txBox="1"/>
          <p:nvPr userDrawn="1"/>
        </p:nvSpPr>
        <p:spPr>
          <a:xfrm>
            <a:off x="373063" y="6480175"/>
            <a:ext cx="3601888" cy="24765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0502815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Activity 01">
    <p:bg>
      <p:bgPr>
        <a:solidFill>
          <a:srgbClr val="0FEEB9"/>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0800000" flipV="1">
            <a:off x="0" y="1"/>
            <a:ext cx="7786688"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7EDCEA09-FC98-8247-A769-95692BB0AA28}"/>
              </a:ext>
            </a:extLst>
          </p:cNvPr>
          <p:cNvSpPr txBox="1"/>
          <p:nvPr userDrawn="1"/>
        </p:nvSpPr>
        <p:spPr>
          <a:xfrm>
            <a:off x="712341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58082826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Activity 02">
    <p:bg>
      <p:bgPr>
        <a:solidFill>
          <a:schemeClr val="tx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C501B5F-7F27-C545-9905-2C0F709E4B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8565454" cy="6858001"/>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CC9B000C-17FE-FF44-A10F-94E9AE10A849}"/>
              </a:ext>
            </a:extLst>
          </p:cNvPr>
          <p:cNvSpPr txBox="1"/>
          <p:nvPr userDrawn="1"/>
        </p:nvSpPr>
        <p:spPr>
          <a:xfrm>
            <a:off x="712341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25578780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uotone right 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1CD73DB1-8FDF-5049-9952-676168B8B237}"/>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20137637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uotone right 02">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7303"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AB65F72A-0979-624C-83E4-97B691937D10}"/>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4341632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uotone right 0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10" name="TextBox 9">
            <a:extLst>
              <a:ext uri="{FF2B5EF4-FFF2-40B4-BE49-F238E27FC236}">
                <a16:creationId xmlns:a16="http://schemas.microsoft.com/office/drawing/2014/main" id="{D96CC39E-E64C-1F45-84BB-FEB17C7ADA40}"/>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6812858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uotone right 04">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A9859814-B82A-484B-849A-B804D60BF9CF}"/>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25612281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a:t>THANK YOU</a:t>
            </a:r>
            <a:endParaRPr lang="en-GB" noProof="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35008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1" name="TextBox 10">
            <a:extLst>
              <a:ext uri="{FF2B5EF4-FFF2-40B4-BE49-F238E27FC236}">
                <a16:creationId xmlns:a16="http://schemas.microsoft.com/office/drawing/2014/main" id="{2E42C3AD-E131-E84A-B4A6-F4C9E9C04B29}"/>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83075531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CEA50D-6782-1444-BB85-3E86FC05CB1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143053" y="0"/>
            <a:ext cx="10048947"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a:t>THANK YOU</a:t>
            </a:r>
            <a:endParaRPr lang="en-GB" noProof="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351994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0" name="TextBox 9">
            <a:extLst>
              <a:ext uri="{FF2B5EF4-FFF2-40B4-BE49-F238E27FC236}">
                <a16:creationId xmlns:a16="http://schemas.microsoft.com/office/drawing/2014/main" id="{2F1F6FF9-B4AD-D846-A57B-195F195B30EA}"/>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84252682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a:t>CLICK TO EDIT TITLE</a:t>
            </a:r>
            <a:endParaRPr lang="en-GB" noProof="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
        <p:nvSpPr>
          <p:cNvPr id="19" name="TextBox 18">
            <a:extLst>
              <a:ext uri="{FF2B5EF4-FFF2-40B4-BE49-F238E27FC236}">
                <a16:creationId xmlns:a16="http://schemas.microsoft.com/office/drawing/2014/main" id="{C8C51908-2CFA-9C47-879C-4866468D00DA}"/>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221367522"/>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8849150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a:br>
            <a:br>
              <a:rPr lang="en-US" noProof="0"/>
            </a:br>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extBox 4">
            <a:extLst>
              <a:ext uri="{FF2B5EF4-FFF2-40B4-BE49-F238E27FC236}">
                <a16:creationId xmlns:a16="http://schemas.microsoft.com/office/drawing/2014/main" id="{E947CF67-207B-8E41-B35A-D70862BF499C}"/>
              </a:ext>
            </a:extLst>
          </p:cNvPr>
          <p:cNvSpPr txBox="1"/>
          <p:nvPr userDrawn="1"/>
        </p:nvSpPr>
        <p:spPr>
          <a:xfrm>
            <a:off x="4327302"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95095980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a:t>Click to edit Master title style</a:t>
            </a:r>
            <a:endParaRPr lang="en-GB"/>
          </a:p>
        </p:txBody>
      </p:sp>
      <p:sp>
        <p:nvSpPr>
          <p:cNvPr id="5" name="TextBox 4">
            <a:extLst>
              <a:ext uri="{FF2B5EF4-FFF2-40B4-BE49-F238E27FC236}">
                <a16:creationId xmlns:a16="http://schemas.microsoft.com/office/drawing/2014/main" id="{D5D39815-120C-BE40-A675-E1F890791920}"/>
              </a:ext>
            </a:extLst>
          </p:cNvPr>
          <p:cNvSpPr txBox="1"/>
          <p:nvPr userDrawn="1"/>
        </p:nvSpPr>
        <p:spPr>
          <a:xfrm>
            <a:off x="339971"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35542520"/>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
        <p:nvSpPr>
          <p:cNvPr id="8" name="TextBox 7">
            <a:extLst>
              <a:ext uri="{FF2B5EF4-FFF2-40B4-BE49-F238E27FC236}">
                <a16:creationId xmlns:a16="http://schemas.microsoft.com/office/drawing/2014/main" id="{1C908546-BDF2-7842-8B0E-F51C391E0B75}"/>
              </a:ext>
            </a:extLst>
          </p:cNvPr>
          <p:cNvSpPr txBox="1"/>
          <p:nvPr userDrawn="1"/>
        </p:nvSpPr>
        <p:spPr>
          <a:xfrm>
            <a:off x="6096000" y="6513028"/>
            <a:ext cx="4999348" cy="27427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6701759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a:t>CLICK TO EDIT MASTER TITLE STYLE</a:t>
            </a:r>
            <a:endParaRPr lang="en-GB" noProof="0"/>
          </a:p>
        </p:txBody>
      </p:sp>
      <p:sp>
        <p:nvSpPr>
          <p:cNvPr id="4" name="TextBox 3">
            <a:extLst>
              <a:ext uri="{FF2B5EF4-FFF2-40B4-BE49-F238E27FC236}">
                <a16:creationId xmlns:a16="http://schemas.microsoft.com/office/drawing/2014/main" id="{98A6C8F6-08FA-D94A-86C6-95F3C27A168D}"/>
              </a:ext>
            </a:extLst>
          </p:cNvPr>
          <p:cNvSpPr txBox="1"/>
          <p:nvPr userDrawn="1"/>
        </p:nvSpPr>
        <p:spPr>
          <a:xfrm>
            <a:off x="376238"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42460902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5" name="Text Placeholder 2">
            <a:extLst>
              <a:ext uri="{FF2B5EF4-FFF2-40B4-BE49-F238E27FC236}">
                <a16:creationId xmlns:a16="http://schemas.microsoft.com/office/drawing/2014/main" id="{503A14FE-D075-C54D-A7E3-E22DBF933384}"/>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40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1532679290"/>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F8F34888-CD47-4E37-9DA3-6B816AC2556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582132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Krana Fat B" panose="00000B00000000000000" pitchFamily="50" charset="0"/>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slide 1">
    <p:bg>
      <p:bgPr>
        <a:solidFill>
          <a:srgbClr val="09EDB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D35D6-F591-5549-A867-5D69E7A0FA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197925312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D35D6-F591-5549-A867-5D69E7A0FA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TextBox 12">
            <a:extLst>
              <a:ext uri="{FF2B5EF4-FFF2-40B4-BE49-F238E27FC236}">
                <a16:creationId xmlns:a16="http://schemas.microsoft.com/office/drawing/2014/main" id="{BD46880C-DF28-F645-B2E9-F0735023A2A1}"/>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89552628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9" Type="http://schemas.openxmlformats.org/officeDocument/2006/relationships/slideLayout" Target="../slideLayouts/slideLayout47.xml"/><Relationship Id="rId21" Type="http://schemas.openxmlformats.org/officeDocument/2006/relationships/slideLayout" Target="../slideLayouts/slideLayout29.xml"/><Relationship Id="rId34" Type="http://schemas.openxmlformats.org/officeDocument/2006/relationships/slideLayout" Target="../slideLayouts/slideLayout42.xml"/><Relationship Id="rId42" Type="http://schemas.openxmlformats.org/officeDocument/2006/relationships/slideLayout" Target="../slideLayouts/slideLayout50.xml"/><Relationship Id="rId47" Type="http://schemas.openxmlformats.org/officeDocument/2006/relationships/slideLayout" Target="../slideLayouts/slideLayout55.xml"/><Relationship Id="rId50" Type="http://schemas.openxmlformats.org/officeDocument/2006/relationships/theme" Target="../theme/theme2.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9" Type="http://schemas.openxmlformats.org/officeDocument/2006/relationships/slideLayout" Target="../slideLayouts/slideLayout37.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40" Type="http://schemas.openxmlformats.org/officeDocument/2006/relationships/slideLayout" Target="../slideLayouts/slideLayout48.xml"/><Relationship Id="rId45" Type="http://schemas.openxmlformats.org/officeDocument/2006/relationships/slideLayout" Target="../slideLayouts/slideLayout53.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49" Type="http://schemas.openxmlformats.org/officeDocument/2006/relationships/slideLayout" Target="../slideLayouts/slideLayout57.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slideLayout" Target="../slideLayouts/slideLayout39.xml"/><Relationship Id="rId44" Type="http://schemas.openxmlformats.org/officeDocument/2006/relationships/slideLayout" Target="../slideLayouts/slideLayout52.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slideLayout" Target="../slideLayouts/slideLayout43.xml"/><Relationship Id="rId43" Type="http://schemas.openxmlformats.org/officeDocument/2006/relationships/slideLayout" Target="../slideLayouts/slideLayout51.xml"/><Relationship Id="rId48" Type="http://schemas.openxmlformats.org/officeDocument/2006/relationships/slideLayout" Target="../slideLayouts/slideLayout56.xml"/><Relationship Id="rId8" Type="http://schemas.openxmlformats.org/officeDocument/2006/relationships/slideLayout" Target="../slideLayouts/slideLayout16.xml"/><Relationship Id="rId51" Type="http://schemas.openxmlformats.org/officeDocument/2006/relationships/image" Target="../media/image6.png"/><Relationship Id="rId3" Type="http://schemas.openxmlformats.org/officeDocument/2006/relationships/slideLayout" Target="../slideLayouts/slideLayout11.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38" Type="http://schemas.openxmlformats.org/officeDocument/2006/relationships/slideLayout" Target="../slideLayouts/slideLayout46.xml"/><Relationship Id="rId46" Type="http://schemas.openxmlformats.org/officeDocument/2006/relationships/slideLayout" Target="../slideLayouts/slideLayout54.xml"/><Relationship Id="rId20" Type="http://schemas.openxmlformats.org/officeDocument/2006/relationships/slideLayout" Target="../slideLayouts/slideLayout28.xml"/><Relationship Id="rId41" Type="http://schemas.openxmlformats.org/officeDocument/2006/relationships/slideLayout" Target="../slideLayouts/slideLayout49.xml"/><Relationship Id="rId1" Type="http://schemas.openxmlformats.org/officeDocument/2006/relationships/slideLayout" Target="../slideLayouts/slideLayout9.xml"/><Relationship Id="rId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pic>
        <p:nvPicPr>
          <p:cNvPr id="5" name="Graphic 31">
            <a:extLst>
              <a:ext uri="{FF2B5EF4-FFF2-40B4-BE49-F238E27FC236}">
                <a16:creationId xmlns:a16="http://schemas.microsoft.com/office/drawing/2014/main" id="{F3E5C803-6485-4466-9566-53C2739C5F52}"/>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69737" y="377825"/>
            <a:ext cx="781218" cy="55217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rgbClr val="004050"/>
          </a:solidFill>
          <a:effectLst/>
          <a:uLnTx/>
          <a:uFillTx/>
          <a:latin typeface="Krana Fat B" panose="00000B00000000000000" pitchFamily="50" charset="0"/>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ontserrat" panose="00000500000000000000" pitchFamily="2" charset="0"/>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61783758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 id="2147483750" r:id="rId30"/>
    <p:sldLayoutId id="2147483751" r:id="rId31"/>
    <p:sldLayoutId id="2147483752" r:id="rId32"/>
    <p:sldLayoutId id="2147483753" r:id="rId33"/>
    <p:sldLayoutId id="2147483754" r:id="rId34"/>
    <p:sldLayoutId id="2147483755" r:id="rId35"/>
    <p:sldLayoutId id="2147483756" r:id="rId36"/>
    <p:sldLayoutId id="2147483757" r:id="rId37"/>
    <p:sldLayoutId id="2147483758" r:id="rId38"/>
    <p:sldLayoutId id="2147483759" r:id="rId39"/>
    <p:sldLayoutId id="2147483760" r:id="rId40"/>
    <p:sldLayoutId id="2147483761" r:id="rId41"/>
    <p:sldLayoutId id="2147483762" r:id="rId42"/>
    <p:sldLayoutId id="2147483763" r:id="rId43"/>
    <p:sldLayoutId id="2147483764" r:id="rId44"/>
    <p:sldLayoutId id="2147483765" r:id="rId45"/>
    <p:sldLayoutId id="2147483766" r:id="rId46"/>
    <p:sldLayoutId id="2147483767" r:id="rId47"/>
    <p:sldLayoutId id="2147483768" r:id="rId48"/>
    <p:sldLayoutId id="2147483769" r:id="rId49"/>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51"/>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51"/>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51"/>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51"/>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32.xml"/></Relationships>
</file>

<file path=ppt/slides/_rels/slide12.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3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40.xml"/></Relationships>
</file>

<file path=ppt/slides/_rels/slide15.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4.xml"/><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17.xml"/></Relationships>
</file>

<file path=ppt/slides/_rels/slide8.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notesSlide" Target="../notesSlides/notesSlide7.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2.xml"/><Relationship Id="rId5" Type="http://schemas.openxmlformats.org/officeDocument/2006/relationships/tags" Target="../tags/tag22.xml"/><Relationship Id="rId4" Type="http://schemas.openxmlformats.org/officeDocument/2006/relationships/tags" Target="../tags/tag21.xml"/></Relationships>
</file>

<file path=ppt/slides/_rels/slide9.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7406" y="2406797"/>
            <a:ext cx="4633739" cy="2446020"/>
          </a:xfrm>
        </p:spPr>
        <p:txBody>
          <a:bodyPr/>
          <a:lstStyle/>
          <a:p>
            <a:r>
              <a:rPr lang="en-US" dirty="0">
                <a:solidFill>
                  <a:srgbClr val="004050"/>
                </a:solidFill>
                <a:latin typeface="Krana Fat B" panose="00000B00000000000000" pitchFamily="50" charset="0"/>
              </a:rPr>
              <a:t>Types</a:t>
            </a:r>
            <a:br>
              <a:rPr lang="en-US" dirty="0">
                <a:solidFill>
                  <a:srgbClr val="004050"/>
                </a:solidFill>
                <a:latin typeface="Krana Fat B" panose="00000B00000000000000" pitchFamily="50" charset="0"/>
              </a:rPr>
            </a:br>
            <a:endParaRPr lang="en-GB" dirty="0">
              <a:solidFill>
                <a:srgbClr val="004050"/>
              </a:solidFill>
              <a:latin typeface="Krana Fat B" panose="00000B00000000000000" pitchFamily="50" charset="0"/>
            </a:endParaRPr>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a:p>
        </p:txBody>
      </p:sp>
      <p:sp>
        <p:nvSpPr>
          <p:cNvPr id="7" name="Title 2">
            <a:extLst>
              <a:ext uri="{FF2B5EF4-FFF2-40B4-BE49-F238E27FC236}">
                <a16:creationId xmlns:a16="http://schemas.microsoft.com/office/drawing/2014/main" id="{4231F6A6-7228-46F5-84F4-A8334576E81F}"/>
              </a:ext>
            </a:extLst>
          </p:cNvPr>
          <p:cNvSpPr txBox="1">
            <a:spLocks/>
          </p:cNvSpPr>
          <p:nvPr/>
        </p:nvSpPr>
        <p:spPr>
          <a:xfrm>
            <a:off x="197405" y="4852817"/>
            <a:ext cx="4633739" cy="916158"/>
          </a:xfrm>
          <a:prstGeom prst="rect">
            <a:avLst/>
          </a:prstGeom>
        </p:spPr>
        <p:txBody>
          <a:bodyPr vert="horz" lIns="91440" tIns="45720" rIns="91440" bIns="45720" rtlCol="0" anchor="b" anchorCtr="0">
            <a:noAutofit/>
          </a:bodyPr>
          <a:lst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all" spc="0" normalizeH="0" baseline="0" noProof="0">
                <a:ln>
                  <a:noFill/>
                </a:ln>
                <a:solidFill>
                  <a:srgbClr val="004050"/>
                </a:solidFill>
                <a:effectLst/>
                <a:uLnTx/>
                <a:uFillTx/>
                <a:latin typeface="Krana Fat B" panose="00000B00000000000000" pitchFamily="50" charset="0"/>
                <a:ea typeface="+mj-ea"/>
                <a:cs typeface="Arial" pitchFamily="34" charset="0"/>
              </a:defRPr>
            </a:lvl1pPr>
          </a:lstStyle>
          <a:p>
            <a:br>
              <a:rPr lang="en-US" dirty="0"/>
            </a:br>
            <a:r>
              <a:rPr lang="en-US" sz="2800" cap="none" dirty="0"/>
              <a:t>JavaScript Fundamentals</a:t>
            </a:r>
            <a:endParaRPr lang="en-US" dirty="0"/>
          </a:p>
        </p:txBody>
      </p:sp>
    </p:spTree>
    <p:extLst>
      <p:ext uri="{BB962C8B-B14F-4D97-AF65-F5344CB8AC3E}">
        <p14:creationId xmlns:p14="http://schemas.microsoft.com/office/powerpoint/2010/main" val="1791286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Boolean can hold two values – </a:t>
            </a:r>
            <a:r>
              <a:rPr lang="en-GB" b="1" dirty="0">
                <a:solidFill>
                  <a:srgbClr val="004050"/>
                </a:solidFill>
                <a:latin typeface="Courier New" panose="02070309020205020404" pitchFamily="49" charset="0"/>
                <a:cs typeface="Courier New" panose="02070309020205020404" pitchFamily="49" charset="0"/>
              </a:rPr>
              <a:t>true</a:t>
            </a:r>
            <a:r>
              <a:rPr lang="en-GB" dirty="0">
                <a:solidFill>
                  <a:srgbClr val="004050"/>
                </a:solidFill>
              </a:rPr>
              <a:t> and </a:t>
            </a:r>
            <a:r>
              <a:rPr lang="en-GB" b="1" dirty="0">
                <a:solidFill>
                  <a:srgbClr val="004050"/>
                </a:solidFill>
                <a:latin typeface="Courier New" panose="02070309020205020404" pitchFamily="49" charset="0"/>
                <a:cs typeface="Courier New" panose="02070309020205020404" pitchFamily="49" charset="0"/>
              </a:rPr>
              <a:t>false</a:t>
            </a:r>
          </a:p>
          <a:p>
            <a:r>
              <a:rPr lang="en-GB" dirty="0">
                <a:solidFill>
                  <a:srgbClr val="004050"/>
                </a:solidFill>
              </a:rPr>
              <a:t>These are reserved words in the language:</a:t>
            </a:r>
          </a:p>
          <a:p>
            <a:endParaRPr lang="en-GB" dirty="0"/>
          </a:p>
          <a:p>
            <a:endParaRPr lang="en-GB" dirty="0"/>
          </a:p>
          <a:p>
            <a:endParaRPr lang="en-GB" dirty="0">
              <a:solidFill>
                <a:srgbClr val="004050"/>
              </a:solidFill>
            </a:endParaRPr>
          </a:p>
          <a:p>
            <a:r>
              <a:rPr lang="en-GB" dirty="0">
                <a:solidFill>
                  <a:srgbClr val="004050"/>
                </a:solidFill>
              </a:rPr>
              <a:t>When evaluated against numbers, you can run into issues</a:t>
            </a:r>
          </a:p>
          <a:p>
            <a:pPr lvl="1"/>
            <a:r>
              <a:rPr lang="en-GB" b="1" dirty="0">
                <a:solidFill>
                  <a:srgbClr val="004050"/>
                </a:solidFill>
                <a:latin typeface="Courier New" panose="02070309020205020404" pitchFamily="49" charset="0"/>
                <a:cs typeface="Courier New" panose="02070309020205020404" pitchFamily="49" charset="0"/>
              </a:rPr>
              <a:t>false</a:t>
            </a:r>
            <a:r>
              <a:rPr lang="en-GB" dirty="0">
                <a:solidFill>
                  <a:srgbClr val="004050"/>
                </a:solidFill>
              </a:rPr>
              <a:t> is evaluated as </a:t>
            </a:r>
            <a:r>
              <a:rPr lang="en-GB" b="1" dirty="0">
                <a:solidFill>
                  <a:srgbClr val="004050"/>
                </a:solidFill>
                <a:cs typeface="Courier New" panose="02070309020205020404" pitchFamily="49" charset="0"/>
              </a:rPr>
              <a:t>0</a:t>
            </a:r>
          </a:p>
          <a:p>
            <a:pPr lvl="1"/>
            <a:r>
              <a:rPr lang="en-GB" b="1" dirty="0">
                <a:solidFill>
                  <a:srgbClr val="004050"/>
                </a:solidFill>
                <a:latin typeface="Courier New" panose="02070309020205020404" pitchFamily="49" charset="0"/>
                <a:cs typeface="Courier New" panose="02070309020205020404" pitchFamily="49" charset="0"/>
              </a:rPr>
              <a:t>true</a:t>
            </a:r>
            <a:r>
              <a:rPr lang="en-GB" dirty="0">
                <a:solidFill>
                  <a:srgbClr val="004050"/>
                </a:solidFill>
              </a:rPr>
              <a:t> can be evaluated to </a:t>
            </a:r>
            <a:r>
              <a:rPr lang="en-GB" b="1" dirty="0">
                <a:solidFill>
                  <a:srgbClr val="004050"/>
                </a:solidFill>
                <a:cs typeface="Courier New" panose="02070309020205020404" pitchFamily="49" charset="0"/>
              </a:rPr>
              <a:t>1</a:t>
            </a:r>
          </a:p>
        </p:txBody>
      </p:sp>
      <p:sp>
        <p:nvSpPr>
          <p:cNvPr id="3" name="Title 2"/>
          <p:cNvSpPr>
            <a:spLocks noGrp="1"/>
          </p:cNvSpPr>
          <p:nvPr>
            <p:ph type="title"/>
            <p:custDataLst>
              <p:tags r:id="rId3"/>
            </p:custDataLst>
          </p:nvPr>
        </p:nvSpPr>
        <p:spPr/>
        <p:txBody>
          <a:bodyPr>
            <a:normAutofit/>
          </a:bodyPr>
          <a:lstStyle/>
          <a:p>
            <a:r>
              <a:rPr lang="en-GB"/>
              <a:t>The Boolean type</a:t>
            </a:r>
            <a:endParaRPr lang="en-GB" dirty="0"/>
          </a:p>
        </p:txBody>
      </p:sp>
      <p:sp>
        <p:nvSpPr>
          <p:cNvPr id="7" name="Rectangle 6">
            <a:extLst>
              <a:ext uri="{FF2B5EF4-FFF2-40B4-BE49-F238E27FC236}">
                <a16:creationId xmlns:a16="http://schemas.microsoft.com/office/drawing/2014/main" id="{722BA28A-CC4C-46BD-8741-FE92D58CA7DC}"/>
              </a:ext>
            </a:extLst>
          </p:cNvPr>
          <p:cNvSpPr/>
          <p:nvPr/>
        </p:nvSpPr>
        <p:spPr>
          <a:xfrm>
            <a:off x="414000" y="3018738"/>
            <a:ext cx="11404800" cy="646331"/>
          </a:xfrm>
          <a:prstGeom prst="rect">
            <a:avLst/>
          </a:prstGeom>
          <a:solidFill>
            <a:schemeClr val="bg2">
              <a:lumMod val="90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a:t>
            </a:r>
            <a:r>
              <a:rPr lang="en-GB" sz="1800" b="1" dirty="0" err="1">
                <a:latin typeface="Courier New" panose="02070309020205020404" pitchFamily="49" charset="0"/>
                <a:cs typeface="Courier New" panose="02070309020205020404" pitchFamily="49" charset="0"/>
              </a:rPr>
              <a:t>loggedOn</a:t>
            </a:r>
            <a:r>
              <a:rPr lang="en-GB" sz="1800" b="1" dirty="0">
                <a:latin typeface="Courier New" panose="02070309020205020404" pitchFamily="49" charset="0"/>
                <a:cs typeface="Courier New" panose="02070309020205020404" pitchFamily="49" charset="0"/>
              </a:rPr>
              <a:t> = false;</a:t>
            </a:r>
          </a:p>
          <a:p>
            <a:r>
              <a:rPr lang="en-GB" sz="1800" b="1" dirty="0">
                <a:latin typeface="Courier New" panose="02070309020205020404" pitchFamily="49" charset="0"/>
                <a:cs typeface="Courier New" panose="02070309020205020404" pitchFamily="49" charset="0"/>
              </a:rPr>
              <a:t>console.log(</a:t>
            </a:r>
            <a:r>
              <a:rPr lang="en-GB" sz="1800" b="1" dirty="0" err="1">
                <a:latin typeface="Courier New" panose="02070309020205020404" pitchFamily="49" charset="0"/>
                <a:cs typeface="Courier New" panose="02070309020205020404" pitchFamily="49" charset="0"/>
              </a:rPr>
              <a:t>loggedOn</a:t>
            </a:r>
            <a:r>
              <a:rPr lang="en-GB" sz="1800" b="1" dirty="0">
                <a:latin typeface="Courier New" panose="02070309020205020404" pitchFamily="49" charset="0"/>
                <a:cs typeface="Courier New" panose="02070309020205020404" pitchFamily="49" charset="0"/>
              </a:rPr>
              <a:t>); //returns false</a:t>
            </a:r>
            <a:endParaRPr lang="en-GB" sz="1800" b="1" dirty="0">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758903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custDataLst>
              <p:tags r:id="rId2"/>
            </p:custDataLst>
          </p:nvPr>
        </p:nvSpPr>
        <p:spPr/>
        <p:txBody>
          <a:bodyPr/>
          <a:lstStyle/>
          <a:p>
            <a:r>
              <a:rPr lang="en-GB" dirty="0">
                <a:solidFill>
                  <a:srgbClr val="004050"/>
                </a:solidFill>
              </a:rPr>
              <a:t>Always stored as 64-bit values</a:t>
            </a:r>
          </a:p>
          <a:p>
            <a:r>
              <a:rPr lang="en-GB" dirty="0">
                <a:solidFill>
                  <a:srgbClr val="004050"/>
                </a:solidFill>
              </a:rPr>
              <a:t>If bitwise operations are performed, the 64-bit value is rounded to a 32-bit value first</a:t>
            </a:r>
          </a:p>
          <a:p>
            <a:r>
              <a:rPr lang="en-GB" dirty="0">
                <a:solidFill>
                  <a:srgbClr val="004050"/>
                </a:solidFill>
              </a:rPr>
              <a:t>There are a number of special values</a:t>
            </a:r>
          </a:p>
          <a:p>
            <a:endParaRPr lang="en-GB" dirty="0"/>
          </a:p>
        </p:txBody>
      </p:sp>
      <p:sp>
        <p:nvSpPr>
          <p:cNvPr id="4" name="Title 3"/>
          <p:cNvSpPr>
            <a:spLocks noGrp="1"/>
          </p:cNvSpPr>
          <p:nvPr>
            <p:ph type="title"/>
            <p:custDataLst>
              <p:tags r:id="rId3"/>
            </p:custDataLst>
          </p:nvPr>
        </p:nvSpPr>
        <p:spPr/>
        <p:txBody>
          <a:bodyPr>
            <a:normAutofit/>
          </a:bodyPr>
          <a:lstStyle/>
          <a:p>
            <a:r>
              <a:rPr lang="en-GB"/>
              <a:t>The Number type</a:t>
            </a:r>
            <a:endParaRPr lang="en-GB" dirty="0"/>
          </a:p>
        </p:txBody>
      </p:sp>
      <p:graphicFrame>
        <p:nvGraphicFramePr>
          <p:cNvPr id="5" name="Table 4"/>
          <p:cNvGraphicFramePr>
            <a:graphicFrameLocks noGrp="1"/>
          </p:cNvGraphicFramePr>
          <p:nvPr>
            <p:custDataLst>
              <p:tags r:id="rId4"/>
            </p:custDataLst>
            <p:extLst>
              <p:ext uri="{D42A27DB-BD31-4B8C-83A1-F6EECF244321}">
                <p14:modId xmlns:p14="http://schemas.microsoft.com/office/powerpoint/2010/main" val="3100405779"/>
              </p:ext>
            </p:extLst>
          </p:nvPr>
        </p:nvGraphicFramePr>
        <p:xfrm>
          <a:off x="414000" y="3391966"/>
          <a:ext cx="11404800" cy="2595880"/>
        </p:xfrm>
        <a:graphic>
          <a:graphicData uri="http://schemas.openxmlformats.org/drawingml/2006/table">
            <a:tbl>
              <a:tblPr firstRow="1" bandRow="1">
                <a:tableStyleId>{21E4AEA4-8DFA-4A89-87EB-49C32662AFE0}</a:tableStyleId>
              </a:tblPr>
              <a:tblGrid>
                <a:gridCol w="5702400">
                  <a:extLst>
                    <a:ext uri="{9D8B030D-6E8A-4147-A177-3AD203B41FA5}">
                      <a16:colId xmlns:a16="http://schemas.microsoft.com/office/drawing/2014/main" val="20000"/>
                    </a:ext>
                  </a:extLst>
                </a:gridCol>
                <a:gridCol w="5702400">
                  <a:extLst>
                    <a:ext uri="{9D8B030D-6E8A-4147-A177-3AD203B41FA5}">
                      <a16:colId xmlns:a16="http://schemas.microsoft.com/office/drawing/2014/main" val="20001"/>
                    </a:ext>
                  </a:extLst>
                </a:gridCol>
              </a:tblGrid>
              <a:tr h="370840">
                <a:tc>
                  <a:txBody>
                    <a:bodyPr/>
                    <a:lstStyle/>
                    <a:p>
                      <a:r>
                        <a:rPr lang="en-GB" dirty="0">
                          <a:latin typeface="Montserrat" panose="00000500000000000000" pitchFamily="2" charset="0"/>
                        </a:rPr>
                        <a:t>Constant</a:t>
                      </a:r>
                      <a:endParaRPr lang="en-US" dirty="0">
                        <a:latin typeface="Montserrat" panose="00000500000000000000" pitchFamily="2" charset="0"/>
                        <a:cs typeface="Arial" panose="020B0604020202020204" pitchFamily="34" charset="0"/>
                      </a:endParaRPr>
                    </a:p>
                  </a:txBody>
                  <a:tcPr marL="91435" marR="91435">
                    <a:solidFill>
                      <a:srgbClr val="004050"/>
                    </a:solidFill>
                  </a:tcPr>
                </a:tc>
                <a:tc>
                  <a:txBody>
                    <a:bodyPr/>
                    <a:lstStyle/>
                    <a:p>
                      <a:r>
                        <a:rPr lang="en-GB" dirty="0">
                          <a:latin typeface="Montserrat" panose="00000500000000000000" pitchFamily="2" charset="0"/>
                        </a:rPr>
                        <a:t>Definition</a:t>
                      </a:r>
                      <a:endParaRPr lang="en-US" dirty="0">
                        <a:latin typeface="Montserrat" panose="00000500000000000000" pitchFamily="2" charset="0"/>
                        <a:cs typeface="Arial" panose="020B0604020202020204" pitchFamily="34" charset="0"/>
                      </a:endParaRPr>
                    </a:p>
                  </a:txBody>
                  <a:tcPr marL="91435" marR="91435">
                    <a:solidFill>
                      <a:srgbClr val="004050"/>
                    </a:solidFill>
                  </a:tcPr>
                </a:tc>
                <a:extLst>
                  <a:ext uri="{0D108BD9-81ED-4DB2-BD59-A6C34878D82A}">
                    <a16:rowId xmlns:a16="http://schemas.microsoft.com/office/drawing/2014/main" val="10000"/>
                  </a:ext>
                </a:extLst>
              </a:tr>
              <a:tr h="370840">
                <a:tc>
                  <a:txBody>
                    <a:bodyPr/>
                    <a:lstStyle/>
                    <a:p>
                      <a:r>
                        <a:rPr lang="en-GB" b="1" i="0" dirty="0" err="1">
                          <a:latin typeface="Montserrat" panose="00000500000000000000" pitchFamily="2" charset="0"/>
                          <a:cs typeface="Courier New" panose="02070309020205020404" pitchFamily="49" charset="0"/>
                        </a:rPr>
                        <a:t>Number.NaN</a:t>
                      </a:r>
                      <a:r>
                        <a:rPr lang="en-GB" b="1" i="0" dirty="0">
                          <a:latin typeface="Montserrat" panose="00000500000000000000" pitchFamily="2" charset="0"/>
                          <a:cs typeface="Courier New" panose="02070309020205020404" pitchFamily="49" charset="0"/>
                        </a:rPr>
                        <a:t> </a:t>
                      </a:r>
                      <a:r>
                        <a:rPr lang="en-GB" sz="1600" kern="1200" dirty="0">
                          <a:solidFill>
                            <a:schemeClr val="dk1"/>
                          </a:solidFill>
                          <a:latin typeface="Montserrat" panose="00000500000000000000" pitchFamily="2" charset="0"/>
                          <a:ea typeface="+mn-ea"/>
                          <a:cs typeface="+mn-cs"/>
                        </a:rPr>
                        <a:t>or</a:t>
                      </a:r>
                      <a:r>
                        <a:rPr lang="en-GB" b="1" i="0" dirty="0">
                          <a:latin typeface="Montserrat" panose="00000500000000000000" pitchFamily="2" charset="0"/>
                          <a:cs typeface="Courier New" panose="02070309020205020404" pitchFamily="49" charset="0"/>
                        </a:rPr>
                        <a:t> </a:t>
                      </a:r>
                      <a:r>
                        <a:rPr lang="en-GB" b="1" i="0" dirty="0" err="1">
                          <a:latin typeface="Montserrat" panose="00000500000000000000" pitchFamily="2" charset="0"/>
                          <a:cs typeface="Courier New" panose="02070309020205020404" pitchFamily="49" charset="0"/>
                        </a:rPr>
                        <a:t>NaN</a:t>
                      </a:r>
                      <a:endParaRPr lang="en-US" b="1" i="0" dirty="0">
                        <a:latin typeface="Montserrat" panose="00000500000000000000" pitchFamily="2" charset="0"/>
                        <a:cs typeface="Courier New" panose="02070309020205020404" pitchFamily="49" charset="0"/>
                      </a:endParaRPr>
                    </a:p>
                  </a:txBody>
                  <a:tcPr marL="91435" marR="91435">
                    <a:solidFill>
                      <a:schemeClr val="bg1">
                        <a:lumMod val="95000"/>
                      </a:schemeClr>
                    </a:solidFill>
                  </a:tcPr>
                </a:tc>
                <a:tc>
                  <a:txBody>
                    <a:bodyPr/>
                    <a:lstStyle/>
                    <a:p>
                      <a:r>
                        <a:rPr lang="en-GB" sz="1600" dirty="0">
                          <a:latin typeface="Montserrat" panose="00000500000000000000" pitchFamily="2" charset="0"/>
                        </a:rPr>
                        <a:t>Not a number</a:t>
                      </a:r>
                      <a:endParaRPr lang="en-US" sz="1600" dirty="0">
                        <a:latin typeface="Montserrat" panose="00000500000000000000" pitchFamily="2" charset="0"/>
                        <a:cs typeface="Arial" panose="020B0604020202020204" pitchFamily="34" charset="0"/>
                      </a:endParaRPr>
                    </a:p>
                  </a:txBody>
                  <a:tcPr marL="91435" marR="91435">
                    <a:solidFill>
                      <a:schemeClr val="bg1">
                        <a:lumMod val="95000"/>
                      </a:schemeClr>
                    </a:solidFill>
                  </a:tcPr>
                </a:tc>
                <a:extLst>
                  <a:ext uri="{0D108BD9-81ED-4DB2-BD59-A6C34878D82A}">
                    <a16:rowId xmlns:a16="http://schemas.microsoft.com/office/drawing/2014/main" val="10001"/>
                  </a:ext>
                </a:extLst>
              </a:tr>
              <a:tr h="370840">
                <a:tc>
                  <a:txBody>
                    <a:bodyPr/>
                    <a:lstStyle/>
                    <a:p>
                      <a:r>
                        <a:rPr lang="en-GB" b="1" i="0" dirty="0" err="1">
                          <a:latin typeface="Montserrat" panose="00000500000000000000" pitchFamily="2" charset="0"/>
                          <a:cs typeface="Courier New" panose="02070309020205020404" pitchFamily="49" charset="0"/>
                        </a:rPr>
                        <a:t>Number.Infinity</a:t>
                      </a:r>
                      <a:r>
                        <a:rPr lang="en-GB" b="1" i="0" dirty="0">
                          <a:latin typeface="Montserrat" panose="00000500000000000000" pitchFamily="2" charset="0"/>
                          <a:cs typeface="Courier New" panose="02070309020205020404" pitchFamily="49" charset="0"/>
                        </a:rPr>
                        <a:t> </a:t>
                      </a:r>
                      <a:r>
                        <a:rPr lang="en-GB" sz="1600" kern="1200" dirty="0">
                          <a:solidFill>
                            <a:schemeClr val="dk1"/>
                          </a:solidFill>
                          <a:latin typeface="Montserrat" panose="00000500000000000000" pitchFamily="2" charset="0"/>
                          <a:ea typeface="+mn-ea"/>
                          <a:cs typeface="+mn-cs"/>
                        </a:rPr>
                        <a:t>or</a:t>
                      </a:r>
                      <a:r>
                        <a:rPr lang="en-GB" b="1" i="0" dirty="0">
                          <a:latin typeface="Montserrat" panose="00000500000000000000" pitchFamily="2" charset="0"/>
                          <a:cs typeface="Courier New" panose="02070309020205020404" pitchFamily="49" charset="0"/>
                        </a:rPr>
                        <a:t> Infinity</a:t>
                      </a:r>
                      <a:endParaRPr lang="en-US" b="1" i="0" dirty="0">
                        <a:latin typeface="Montserrat" panose="00000500000000000000" pitchFamily="2" charset="0"/>
                        <a:cs typeface="Courier New" panose="02070309020205020404" pitchFamily="49" charset="0"/>
                      </a:endParaRPr>
                    </a:p>
                  </a:txBody>
                  <a:tcPr marL="91435" marR="91435">
                    <a:solidFill>
                      <a:schemeClr val="bg1">
                        <a:lumMod val="95000"/>
                      </a:schemeClr>
                    </a:solidFill>
                  </a:tcPr>
                </a:tc>
                <a:tc>
                  <a:txBody>
                    <a:bodyPr/>
                    <a:lstStyle/>
                    <a:p>
                      <a:r>
                        <a:rPr lang="en-GB" sz="1600" dirty="0">
                          <a:latin typeface="Montserrat" panose="00000500000000000000" pitchFamily="2" charset="0"/>
                        </a:rPr>
                        <a:t>Greatest possible</a:t>
                      </a:r>
                      <a:r>
                        <a:rPr lang="en-GB" sz="1600" baseline="0" dirty="0">
                          <a:latin typeface="Montserrat" panose="00000500000000000000" pitchFamily="2" charset="0"/>
                        </a:rPr>
                        <a:t> value (but no numeric value)</a:t>
                      </a:r>
                      <a:endParaRPr lang="en-US" sz="1600" dirty="0">
                        <a:latin typeface="Montserrat" panose="00000500000000000000" pitchFamily="2" charset="0"/>
                        <a:cs typeface="Arial" panose="020B0604020202020204" pitchFamily="34" charset="0"/>
                      </a:endParaRPr>
                    </a:p>
                  </a:txBody>
                  <a:tcPr marL="91435" marR="91435">
                    <a:solidFill>
                      <a:schemeClr val="bg1">
                        <a:lumMod val="95000"/>
                      </a:schemeClr>
                    </a:solidFill>
                  </a:tcPr>
                </a:tc>
                <a:extLst>
                  <a:ext uri="{0D108BD9-81ED-4DB2-BD59-A6C34878D82A}">
                    <a16:rowId xmlns:a16="http://schemas.microsoft.com/office/drawing/2014/main" val="10002"/>
                  </a:ext>
                </a:extLst>
              </a:tr>
              <a:tr h="370840">
                <a:tc>
                  <a:txBody>
                    <a:bodyPr/>
                    <a:lstStyle/>
                    <a:p>
                      <a:r>
                        <a:rPr lang="en-GB" b="1" i="0" dirty="0" err="1">
                          <a:latin typeface="Montserrat" panose="00000500000000000000" pitchFamily="2" charset="0"/>
                          <a:cs typeface="Courier New" panose="02070309020205020404" pitchFamily="49" charset="0"/>
                        </a:rPr>
                        <a:t>Number.POSITIVE_INFINITY</a:t>
                      </a:r>
                      <a:endParaRPr lang="en-US" b="1" i="0" dirty="0">
                        <a:latin typeface="Montserrat" panose="00000500000000000000" pitchFamily="2" charset="0"/>
                        <a:cs typeface="Courier New" panose="02070309020205020404" pitchFamily="49" charset="0"/>
                      </a:endParaRPr>
                    </a:p>
                  </a:txBody>
                  <a:tcPr marL="91435" marR="91435">
                    <a:solidFill>
                      <a:schemeClr val="bg1">
                        <a:lumMod val="95000"/>
                      </a:schemeClr>
                    </a:solidFill>
                  </a:tcPr>
                </a:tc>
                <a:tc>
                  <a:txBody>
                    <a:bodyPr/>
                    <a:lstStyle/>
                    <a:p>
                      <a:r>
                        <a:rPr lang="en-GB" sz="1600" dirty="0">
                          <a:latin typeface="Montserrat" panose="00000500000000000000" pitchFamily="2" charset="0"/>
                        </a:rPr>
                        <a:t>Positive infinity</a:t>
                      </a:r>
                      <a:endParaRPr lang="en-US" sz="1600" dirty="0">
                        <a:latin typeface="Montserrat" panose="00000500000000000000" pitchFamily="2" charset="0"/>
                        <a:cs typeface="Arial" panose="020B0604020202020204" pitchFamily="34" charset="0"/>
                      </a:endParaRPr>
                    </a:p>
                  </a:txBody>
                  <a:tcPr marL="91435" marR="91435">
                    <a:solidFill>
                      <a:schemeClr val="bg1">
                        <a:lumMod val="95000"/>
                      </a:schemeClr>
                    </a:solidFill>
                  </a:tcPr>
                </a:tc>
                <a:extLst>
                  <a:ext uri="{0D108BD9-81ED-4DB2-BD59-A6C34878D82A}">
                    <a16:rowId xmlns:a16="http://schemas.microsoft.com/office/drawing/2014/main" val="10003"/>
                  </a:ext>
                </a:extLst>
              </a:tr>
              <a:tr h="370840">
                <a:tc>
                  <a:txBody>
                    <a:bodyPr/>
                    <a:lstStyle/>
                    <a:p>
                      <a:r>
                        <a:rPr lang="en-GB" b="1" i="0" dirty="0" err="1">
                          <a:latin typeface="Montserrat" panose="00000500000000000000" pitchFamily="2" charset="0"/>
                          <a:cs typeface="Courier New" panose="02070309020205020404" pitchFamily="49" charset="0"/>
                        </a:rPr>
                        <a:t>Number.NEGATIVE_INFINITY</a:t>
                      </a:r>
                      <a:endParaRPr lang="en-US" b="1" i="0" dirty="0">
                        <a:latin typeface="Montserrat" panose="00000500000000000000" pitchFamily="2" charset="0"/>
                        <a:cs typeface="Courier New" panose="02070309020205020404" pitchFamily="49" charset="0"/>
                      </a:endParaRPr>
                    </a:p>
                  </a:txBody>
                  <a:tcPr marL="91435" marR="91435">
                    <a:solidFill>
                      <a:schemeClr val="bg1">
                        <a:lumMod val="95000"/>
                      </a:schemeClr>
                    </a:solidFill>
                  </a:tcPr>
                </a:tc>
                <a:tc>
                  <a:txBody>
                    <a:bodyPr/>
                    <a:lstStyle/>
                    <a:p>
                      <a:r>
                        <a:rPr lang="en-GB" sz="1600" dirty="0">
                          <a:latin typeface="Montserrat" panose="00000500000000000000" pitchFamily="2" charset="0"/>
                        </a:rPr>
                        <a:t>Negative infinity</a:t>
                      </a:r>
                      <a:endParaRPr lang="en-US" sz="1600" dirty="0">
                        <a:latin typeface="Montserrat" panose="00000500000000000000" pitchFamily="2" charset="0"/>
                        <a:cs typeface="Arial" panose="020B0604020202020204" pitchFamily="34" charset="0"/>
                      </a:endParaRPr>
                    </a:p>
                  </a:txBody>
                  <a:tcPr marL="91435" marR="91435">
                    <a:solidFill>
                      <a:schemeClr val="bg1">
                        <a:lumMod val="95000"/>
                      </a:schemeClr>
                    </a:solidFill>
                  </a:tcPr>
                </a:tc>
                <a:extLst>
                  <a:ext uri="{0D108BD9-81ED-4DB2-BD59-A6C34878D82A}">
                    <a16:rowId xmlns:a16="http://schemas.microsoft.com/office/drawing/2014/main" val="10004"/>
                  </a:ext>
                </a:extLst>
              </a:tr>
              <a:tr h="370840">
                <a:tc>
                  <a:txBody>
                    <a:bodyPr/>
                    <a:lstStyle/>
                    <a:p>
                      <a:r>
                        <a:rPr lang="en-GB" b="1" i="0" dirty="0" err="1">
                          <a:latin typeface="Montserrat" panose="00000500000000000000" pitchFamily="2" charset="0"/>
                          <a:cs typeface="Courier New" panose="02070309020205020404" pitchFamily="49" charset="0"/>
                        </a:rPr>
                        <a:t>Number.MAX_VALUE</a:t>
                      </a:r>
                      <a:endParaRPr lang="en-US" b="1" i="0" dirty="0">
                        <a:latin typeface="Montserrat" panose="00000500000000000000" pitchFamily="2" charset="0"/>
                        <a:cs typeface="Courier New" panose="02070309020205020404" pitchFamily="49" charset="0"/>
                      </a:endParaRPr>
                    </a:p>
                  </a:txBody>
                  <a:tcPr marL="91435" marR="91435">
                    <a:solidFill>
                      <a:schemeClr val="bg1">
                        <a:lumMod val="95000"/>
                      </a:schemeClr>
                    </a:solidFill>
                  </a:tcPr>
                </a:tc>
                <a:tc>
                  <a:txBody>
                    <a:bodyPr/>
                    <a:lstStyle/>
                    <a:p>
                      <a:r>
                        <a:rPr lang="en-GB" sz="1600" dirty="0">
                          <a:latin typeface="Montserrat" panose="00000500000000000000" pitchFamily="2" charset="0"/>
                        </a:rPr>
                        <a:t>Largest possible number represented in the 64-bits</a:t>
                      </a:r>
                      <a:endParaRPr lang="en-US" sz="1600" dirty="0">
                        <a:latin typeface="Montserrat" panose="00000500000000000000" pitchFamily="2" charset="0"/>
                        <a:cs typeface="Arial" panose="020B0604020202020204" pitchFamily="34" charset="0"/>
                      </a:endParaRPr>
                    </a:p>
                  </a:txBody>
                  <a:tcPr marL="91435" marR="91435">
                    <a:solidFill>
                      <a:schemeClr val="bg1">
                        <a:lumMod val="95000"/>
                      </a:schemeClr>
                    </a:solidFill>
                  </a:tcPr>
                </a:tc>
                <a:extLst>
                  <a:ext uri="{0D108BD9-81ED-4DB2-BD59-A6C34878D82A}">
                    <a16:rowId xmlns:a16="http://schemas.microsoft.com/office/drawing/2014/main" val="10005"/>
                  </a:ext>
                </a:extLst>
              </a:tr>
              <a:tr h="370840">
                <a:tc>
                  <a:txBody>
                    <a:bodyPr/>
                    <a:lstStyle/>
                    <a:p>
                      <a:r>
                        <a:rPr lang="en-GB" b="1" i="0" dirty="0" err="1">
                          <a:latin typeface="Montserrat" panose="00000500000000000000" pitchFamily="2" charset="0"/>
                          <a:cs typeface="Courier New" panose="02070309020205020404" pitchFamily="49" charset="0"/>
                        </a:rPr>
                        <a:t>Number.MIN_VALUE</a:t>
                      </a:r>
                      <a:endParaRPr lang="en-US" b="1" i="0" dirty="0">
                        <a:latin typeface="Montserrat" panose="00000500000000000000" pitchFamily="2" charset="0"/>
                        <a:cs typeface="Courier New" panose="02070309020205020404" pitchFamily="49" charset="0"/>
                      </a:endParaRPr>
                    </a:p>
                  </a:txBody>
                  <a:tcPr marL="91435" marR="91435">
                    <a:solidFill>
                      <a:schemeClr val="bg1">
                        <a:lumMod val="95000"/>
                      </a:schemeClr>
                    </a:solidFill>
                  </a:tcPr>
                </a:tc>
                <a:tc>
                  <a:txBody>
                    <a:bodyPr/>
                    <a:lstStyle/>
                    <a:p>
                      <a:r>
                        <a:rPr lang="en-GB" sz="1600" dirty="0">
                          <a:latin typeface="Montserrat" panose="00000500000000000000" pitchFamily="2" charset="0"/>
                        </a:rPr>
                        <a:t>Smallest possible number represented in the 64-bits</a:t>
                      </a:r>
                      <a:endParaRPr lang="en-US" sz="1600" dirty="0">
                        <a:latin typeface="Montserrat" panose="00000500000000000000" pitchFamily="2" charset="0"/>
                        <a:cs typeface="Arial" panose="020B0604020202020204" pitchFamily="34" charset="0"/>
                      </a:endParaRPr>
                    </a:p>
                  </a:txBody>
                  <a:tcPr marL="91435" marR="91435">
                    <a:solidFill>
                      <a:schemeClr val="bg1">
                        <a:lumMod val="95000"/>
                      </a:schemeClr>
                    </a:solidFill>
                  </a:tcP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1108416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custDataLst>
              <p:tags r:id="rId2"/>
            </p:custDataLst>
          </p:nvPr>
        </p:nvSpPr>
        <p:spPr>
          <a:xfrm>
            <a:off x="414000" y="1929600"/>
            <a:ext cx="6486863" cy="4546800"/>
          </a:xfrm>
        </p:spPr>
        <p:txBody>
          <a:bodyPr/>
          <a:lstStyle/>
          <a:p>
            <a:r>
              <a:rPr lang="en-GB" dirty="0">
                <a:solidFill>
                  <a:srgbClr val="004050"/>
                </a:solidFill>
              </a:rPr>
              <a:t>Immutable series of zero or more Unicode characters</a:t>
            </a:r>
          </a:p>
          <a:p>
            <a:pPr lvl="1"/>
            <a:r>
              <a:rPr lang="en-GB" dirty="0">
                <a:solidFill>
                  <a:srgbClr val="004050"/>
                </a:solidFill>
              </a:rPr>
              <a:t>Modification produces a new string</a:t>
            </a:r>
          </a:p>
          <a:p>
            <a:pPr lvl="1"/>
            <a:r>
              <a:rPr lang="en-GB" dirty="0">
                <a:solidFill>
                  <a:srgbClr val="004050"/>
                </a:solidFill>
              </a:rPr>
              <a:t>Can use single (') or double quotes (") or backticks ( ` )</a:t>
            </a:r>
          </a:p>
          <a:p>
            <a:pPr lvl="1"/>
            <a:r>
              <a:rPr lang="en-GB" dirty="0">
                <a:solidFill>
                  <a:srgbClr val="004050"/>
                </a:solidFill>
              </a:rPr>
              <a:t>Primitive and not a reference type</a:t>
            </a:r>
          </a:p>
          <a:p>
            <a:r>
              <a:rPr lang="en-GB" dirty="0">
                <a:solidFill>
                  <a:srgbClr val="004050"/>
                </a:solidFill>
              </a:rPr>
              <a:t>String concatenation is expensive</a:t>
            </a:r>
          </a:p>
          <a:p>
            <a:r>
              <a:rPr lang="en-GB" dirty="0">
                <a:solidFill>
                  <a:srgbClr val="004050"/>
                </a:solidFill>
              </a:rPr>
              <a:t>Back-slash (\) used for escaping special characters</a:t>
            </a:r>
          </a:p>
          <a:p>
            <a:r>
              <a:rPr lang="en-GB" dirty="0">
                <a:solidFill>
                  <a:srgbClr val="004050"/>
                </a:solidFill>
              </a:rPr>
              <a:t>As a rule, always use backticks ( ` )</a:t>
            </a:r>
          </a:p>
        </p:txBody>
      </p:sp>
      <p:sp>
        <p:nvSpPr>
          <p:cNvPr id="4" name="Title 3"/>
          <p:cNvSpPr>
            <a:spLocks noGrp="1"/>
          </p:cNvSpPr>
          <p:nvPr>
            <p:ph type="title"/>
            <p:custDataLst>
              <p:tags r:id="rId3"/>
            </p:custDataLst>
          </p:nvPr>
        </p:nvSpPr>
        <p:spPr/>
        <p:txBody>
          <a:bodyPr>
            <a:normAutofit/>
          </a:bodyPr>
          <a:lstStyle/>
          <a:p>
            <a:r>
              <a:rPr lang="en-GB" dirty="0"/>
              <a:t>The String type</a:t>
            </a:r>
          </a:p>
        </p:txBody>
      </p:sp>
      <p:graphicFrame>
        <p:nvGraphicFramePr>
          <p:cNvPr id="5" name="Table 4"/>
          <p:cNvGraphicFramePr>
            <a:graphicFrameLocks noGrp="1"/>
          </p:cNvGraphicFramePr>
          <p:nvPr>
            <p:custDataLst>
              <p:tags r:id="rId4"/>
            </p:custDataLst>
            <p:extLst>
              <p:ext uri="{D42A27DB-BD31-4B8C-83A1-F6EECF244321}">
                <p14:modId xmlns:p14="http://schemas.microsoft.com/office/powerpoint/2010/main" val="4262534106"/>
              </p:ext>
            </p:extLst>
          </p:nvPr>
        </p:nvGraphicFramePr>
        <p:xfrm>
          <a:off x="7281115" y="381600"/>
          <a:ext cx="3735230" cy="6066192"/>
        </p:xfrm>
        <a:graphic>
          <a:graphicData uri="http://schemas.openxmlformats.org/drawingml/2006/table">
            <a:tbl>
              <a:tblPr firstRow="1" bandRow="1">
                <a:tableStyleId>{21E4AEA4-8DFA-4A89-87EB-49C32662AFE0}</a:tableStyleId>
              </a:tblPr>
              <a:tblGrid>
                <a:gridCol w="1621617">
                  <a:extLst>
                    <a:ext uri="{9D8B030D-6E8A-4147-A177-3AD203B41FA5}">
                      <a16:colId xmlns:a16="http://schemas.microsoft.com/office/drawing/2014/main" val="20000"/>
                    </a:ext>
                  </a:extLst>
                </a:gridCol>
                <a:gridCol w="2113613">
                  <a:extLst>
                    <a:ext uri="{9D8B030D-6E8A-4147-A177-3AD203B41FA5}">
                      <a16:colId xmlns:a16="http://schemas.microsoft.com/office/drawing/2014/main" val="20001"/>
                    </a:ext>
                  </a:extLst>
                </a:gridCol>
              </a:tblGrid>
              <a:tr h="370881">
                <a:tc>
                  <a:txBody>
                    <a:bodyPr/>
                    <a:lstStyle/>
                    <a:p>
                      <a:r>
                        <a:rPr lang="en-GB" sz="1800" dirty="0">
                          <a:latin typeface="Montserrat" panose="00000500000000000000" pitchFamily="2" charset="0"/>
                        </a:rPr>
                        <a:t>Escape</a:t>
                      </a:r>
                      <a:endParaRPr lang="en-US" sz="1800" dirty="0">
                        <a:latin typeface="Montserrat" panose="00000500000000000000" pitchFamily="2" charset="0"/>
                        <a:cs typeface="Arial" panose="020B0604020202020204" pitchFamily="34" charset="0"/>
                      </a:endParaRPr>
                    </a:p>
                  </a:txBody>
                  <a:tcPr marL="91447" marR="91447" marT="45725" marB="45725">
                    <a:solidFill>
                      <a:srgbClr val="004050"/>
                    </a:solidFill>
                  </a:tcPr>
                </a:tc>
                <a:tc>
                  <a:txBody>
                    <a:bodyPr/>
                    <a:lstStyle/>
                    <a:p>
                      <a:r>
                        <a:rPr lang="en-GB" sz="1800" dirty="0">
                          <a:latin typeface="Montserrat" panose="00000500000000000000" pitchFamily="2" charset="0"/>
                        </a:rPr>
                        <a:t>Output</a:t>
                      </a:r>
                      <a:endParaRPr lang="en-US" sz="1800" dirty="0">
                        <a:latin typeface="Montserrat" panose="00000500000000000000" pitchFamily="2" charset="0"/>
                        <a:cs typeface="Arial" panose="020B0604020202020204" pitchFamily="34" charset="0"/>
                      </a:endParaRPr>
                    </a:p>
                  </a:txBody>
                  <a:tcPr marL="91447" marR="91447" marT="45725" marB="45725">
                    <a:solidFill>
                      <a:srgbClr val="004050"/>
                    </a:solidFill>
                  </a:tcPr>
                </a:tc>
                <a:extLst>
                  <a:ext uri="{0D108BD9-81ED-4DB2-BD59-A6C34878D82A}">
                    <a16:rowId xmlns:a16="http://schemas.microsoft.com/office/drawing/2014/main" val="10000"/>
                  </a:ext>
                </a:extLst>
              </a:tr>
              <a:tr h="370881">
                <a:tc>
                  <a:txBody>
                    <a:bodyPr/>
                    <a:lstStyle/>
                    <a:p>
                      <a:r>
                        <a:rPr lang="en-GB" sz="1800" b="1" i="0" dirty="0">
                          <a:latin typeface="Montserrat" panose="00000500000000000000" pitchFamily="2" charset="0"/>
                          <a:cs typeface="Courier New" panose="02070309020205020404" pitchFamily="49" charset="0"/>
                        </a:rPr>
                        <a:t>\'</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800" dirty="0">
                          <a:latin typeface="Montserrat" panose="00000500000000000000" pitchFamily="2" charset="0"/>
                        </a:rPr>
                        <a:t>'</a:t>
                      </a:r>
                      <a:endParaRPr lang="en-US" sz="180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extLst>
                  <a:ext uri="{0D108BD9-81ED-4DB2-BD59-A6C34878D82A}">
                    <a16:rowId xmlns:a16="http://schemas.microsoft.com/office/drawing/2014/main" val="10001"/>
                  </a:ext>
                </a:extLst>
              </a:tr>
              <a:tr h="370881">
                <a:tc>
                  <a:txBody>
                    <a:bodyPr/>
                    <a:lstStyle/>
                    <a:p>
                      <a:r>
                        <a:rPr lang="en-GB" sz="1800" b="1" i="0" dirty="0">
                          <a:latin typeface="Montserrat" panose="00000500000000000000" pitchFamily="2" charset="0"/>
                          <a:cs typeface="Courier New" panose="02070309020205020404" pitchFamily="49" charset="0"/>
                        </a:rPr>
                        <a:t>\"</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800" dirty="0">
                          <a:latin typeface="Montserrat" panose="00000500000000000000" pitchFamily="2" charset="0"/>
                        </a:rPr>
                        <a:t>"</a:t>
                      </a:r>
                      <a:endParaRPr lang="en-US" sz="180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extLst>
                  <a:ext uri="{0D108BD9-81ED-4DB2-BD59-A6C34878D82A}">
                    <a16:rowId xmlns:a16="http://schemas.microsoft.com/office/drawing/2014/main" val="10002"/>
                  </a:ext>
                </a:extLst>
              </a:tr>
              <a:tr h="370881">
                <a:tc>
                  <a:txBody>
                    <a:bodyPr/>
                    <a:lstStyle/>
                    <a:p>
                      <a:r>
                        <a:rPr lang="en-GB" sz="1800" b="1" i="0" dirty="0">
                          <a:latin typeface="Montserrat" panose="00000500000000000000" pitchFamily="2" charset="0"/>
                          <a:cs typeface="Courier New" panose="02070309020205020404" pitchFamily="49" charset="0"/>
                        </a:rPr>
                        <a:t>\\</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800" dirty="0">
                          <a:latin typeface="Montserrat" panose="00000500000000000000" pitchFamily="2" charset="0"/>
                        </a:rPr>
                        <a:t>\</a:t>
                      </a:r>
                      <a:endParaRPr lang="en-US" sz="180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extLst>
                  <a:ext uri="{0D108BD9-81ED-4DB2-BD59-A6C34878D82A}">
                    <a16:rowId xmlns:a16="http://schemas.microsoft.com/office/drawing/2014/main" val="10003"/>
                  </a:ext>
                </a:extLst>
              </a:tr>
              <a:tr h="370881">
                <a:tc>
                  <a:txBody>
                    <a:bodyPr/>
                    <a:lstStyle/>
                    <a:p>
                      <a:r>
                        <a:rPr lang="en-GB" sz="1800" b="1" i="0" dirty="0">
                          <a:latin typeface="Montserrat" panose="00000500000000000000" pitchFamily="2" charset="0"/>
                          <a:cs typeface="Courier New" panose="02070309020205020404" pitchFamily="49" charset="0"/>
                        </a:rPr>
                        <a:t>\b</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800" dirty="0">
                          <a:latin typeface="Montserrat" panose="00000500000000000000" pitchFamily="2" charset="0"/>
                        </a:rPr>
                        <a:t>Backspace</a:t>
                      </a:r>
                      <a:endParaRPr lang="en-US" sz="180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extLst>
                  <a:ext uri="{0D108BD9-81ED-4DB2-BD59-A6C34878D82A}">
                    <a16:rowId xmlns:a16="http://schemas.microsoft.com/office/drawing/2014/main" val="10004"/>
                  </a:ext>
                </a:extLst>
              </a:tr>
              <a:tr h="370881">
                <a:tc>
                  <a:txBody>
                    <a:bodyPr/>
                    <a:lstStyle/>
                    <a:p>
                      <a:r>
                        <a:rPr lang="en-GB" sz="1800" b="1" i="0" dirty="0">
                          <a:latin typeface="Montserrat" panose="00000500000000000000" pitchFamily="2" charset="0"/>
                          <a:cs typeface="Courier New" panose="02070309020205020404" pitchFamily="49" charset="0"/>
                        </a:rPr>
                        <a:t>\t</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800" dirty="0">
                          <a:latin typeface="Montserrat" panose="00000500000000000000" pitchFamily="2" charset="0"/>
                        </a:rPr>
                        <a:t>Tab</a:t>
                      </a:r>
                      <a:endParaRPr lang="en-US" sz="180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extLst>
                  <a:ext uri="{0D108BD9-81ED-4DB2-BD59-A6C34878D82A}">
                    <a16:rowId xmlns:a16="http://schemas.microsoft.com/office/drawing/2014/main" val="10005"/>
                  </a:ext>
                </a:extLst>
              </a:tr>
              <a:tr h="640151">
                <a:tc>
                  <a:txBody>
                    <a:bodyPr/>
                    <a:lstStyle/>
                    <a:p>
                      <a:r>
                        <a:rPr lang="en-GB" sz="1800" b="1" i="0" dirty="0">
                          <a:latin typeface="Montserrat" panose="00000500000000000000" pitchFamily="2" charset="0"/>
                          <a:cs typeface="Courier New" panose="02070309020205020404" pitchFamily="49" charset="0"/>
                        </a:rPr>
                        <a:t>\n</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600" dirty="0">
                          <a:latin typeface="Montserrat" panose="00000500000000000000" pitchFamily="2" charset="0"/>
                        </a:rPr>
                        <a:t>Newline</a:t>
                      </a:r>
                      <a:endParaRPr lang="en-US" sz="1600" dirty="0">
                        <a:latin typeface="Montserrat" panose="00000500000000000000" pitchFamily="2" charset="0"/>
                        <a:cs typeface="Arial" panose="020B0604020202020204" pitchFamily="34" charset="0"/>
                      </a:endParaRPr>
                    </a:p>
                  </a:txBody>
                  <a:tcPr marL="91447" marR="91447" marT="45725" marB="45725">
                    <a:solidFill>
                      <a:schemeClr val="bg1">
                        <a:lumMod val="95000"/>
                      </a:schemeClr>
                    </a:solidFill>
                  </a:tcPr>
                </a:tc>
                <a:extLst>
                  <a:ext uri="{0D108BD9-81ED-4DB2-BD59-A6C34878D82A}">
                    <a16:rowId xmlns:a16="http://schemas.microsoft.com/office/drawing/2014/main" val="10006"/>
                  </a:ext>
                </a:extLst>
              </a:tr>
              <a:tr h="640151">
                <a:tc>
                  <a:txBody>
                    <a:bodyPr/>
                    <a:lstStyle/>
                    <a:p>
                      <a:r>
                        <a:rPr lang="en-GB" sz="1800" b="1" i="0" dirty="0">
                          <a:latin typeface="Montserrat" panose="00000500000000000000" pitchFamily="2" charset="0"/>
                          <a:cs typeface="Courier New" panose="02070309020205020404" pitchFamily="49" charset="0"/>
                        </a:rPr>
                        <a:t>\r</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600" dirty="0">
                          <a:latin typeface="Montserrat" panose="00000500000000000000" pitchFamily="2" charset="0"/>
                        </a:rPr>
                        <a:t>Carriage return</a:t>
                      </a:r>
                      <a:endParaRPr lang="en-US" sz="1600" dirty="0">
                        <a:latin typeface="Montserrat" panose="00000500000000000000" pitchFamily="2" charset="0"/>
                        <a:cs typeface="Arial" panose="020B0604020202020204" pitchFamily="34" charset="0"/>
                      </a:endParaRPr>
                    </a:p>
                  </a:txBody>
                  <a:tcPr marL="91447" marR="91447" marT="45725" marB="45725">
                    <a:solidFill>
                      <a:schemeClr val="bg1">
                        <a:lumMod val="95000"/>
                      </a:schemeClr>
                    </a:solidFill>
                  </a:tcPr>
                </a:tc>
                <a:extLst>
                  <a:ext uri="{0D108BD9-81ED-4DB2-BD59-A6C34878D82A}">
                    <a16:rowId xmlns:a16="http://schemas.microsoft.com/office/drawing/2014/main" val="1094836435"/>
                  </a:ext>
                </a:extLst>
              </a:tr>
              <a:tr h="640151">
                <a:tc>
                  <a:txBody>
                    <a:bodyPr/>
                    <a:lstStyle/>
                    <a:p>
                      <a:r>
                        <a:rPr lang="en-GB" sz="1800" b="1" i="0" dirty="0">
                          <a:latin typeface="Montserrat" panose="00000500000000000000" pitchFamily="2" charset="0"/>
                          <a:cs typeface="Courier New" panose="02070309020205020404" pitchFamily="49" charset="0"/>
                        </a:rPr>
                        <a:t>\f</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600" dirty="0">
                          <a:latin typeface="Montserrat" panose="00000500000000000000" pitchFamily="2" charset="0"/>
                        </a:rPr>
                        <a:t>Form feed</a:t>
                      </a:r>
                      <a:endParaRPr lang="en-US" sz="1600" dirty="0">
                        <a:latin typeface="Montserrat" panose="00000500000000000000" pitchFamily="2" charset="0"/>
                        <a:cs typeface="Arial" panose="020B0604020202020204" pitchFamily="34" charset="0"/>
                      </a:endParaRPr>
                    </a:p>
                  </a:txBody>
                  <a:tcPr marL="91447" marR="91447" marT="45725" marB="45725">
                    <a:solidFill>
                      <a:schemeClr val="bg1">
                        <a:lumMod val="95000"/>
                      </a:schemeClr>
                    </a:solidFill>
                  </a:tcPr>
                </a:tc>
                <a:extLst>
                  <a:ext uri="{0D108BD9-81ED-4DB2-BD59-A6C34878D82A}">
                    <a16:rowId xmlns:a16="http://schemas.microsoft.com/office/drawing/2014/main" val="3016922949"/>
                  </a:ext>
                </a:extLst>
              </a:tr>
              <a:tr h="640151">
                <a:tc>
                  <a:txBody>
                    <a:bodyPr/>
                    <a:lstStyle/>
                    <a:p>
                      <a:r>
                        <a:rPr lang="en-GB" sz="1800" b="1" i="0" dirty="0">
                          <a:latin typeface="Montserrat" panose="00000500000000000000" pitchFamily="2" charset="0"/>
                          <a:cs typeface="Courier New" panose="02070309020205020404" pitchFamily="49" charset="0"/>
                        </a:rPr>
                        <a:t>\</a:t>
                      </a:r>
                      <a:r>
                        <a:rPr lang="en-GB" sz="1800" b="1" i="0" dirty="0" err="1">
                          <a:latin typeface="Montserrat" panose="00000500000000000000" pitchFamily="2" charset="0"/>
                          <a:cs typeface="Courier New" panose="02070309020205020404" pitchFamily="49" charset="0"/>
                        </a:rPr>
                        <a:t>ddd</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600" dirty="0">
                          <a:latin typeface="Montserrat" panose="00000500000000000000" pitchFamily="2" charset="0"/>
                        </a:rPr>
                        <a:t>Octal sequence</a:t>
                      </a:r>
                      <a:endParaRPr lang="en-US" sz="1600" dirty="0">
                        <a:latin typeface="Montserrat" panose="00000500000000000000" pitchFamily="2" charset="0"/>
                        <a:cs typeface="Arial" panose="020B0604020202020204" pitchFamily="34" charset="0"/>
                      </a:endParaRPr>
                    </a:p>
                  </a:txBody>
                  <a:tcPr marL="91447" marR="91447" marT="45725" marB="45725">
                    <a:solidFill>
                      <a:schemeClr val="bg1">
                        <a:lumMod val="95000"/>
                      </a:schemeClr>
                    </a:solidFill>
                  </a:tcPr>
                </a:tc>
                <a:extLst>
                  <a:ext uri="{0D108BD9-81ED-4DB2-BD59-A6C34878D82A}">
                    <a16:rowId xmlns:a16="http://schemas.microsoft.com/office/drawing/2014/main" val="3121875718"/>
                  </a:ext>
                </a:extLst>
              </a:tr>
              <a:tr h="640151">
                <a:tc>
                  <a:txBody>
                    <a:bodyPr/>
                    <a:lstStyle/>
                    <a:p>
                      <a:r>
                        <a:rPr lang="en-GB" sz="1800" b="1" i="0" dirty="0">
                          <a:latin typeface="Montserrat" panose="00000500000000000000" pitchFamily="2" charset="0"/>
                          <a:cs typeface="Courier New" panose="02070309020205020404" pitchFamily="49" charset="0"/>
                        </a:rPr>
                        <a:t>\</a:t>
                      </a:r>
                      <a:r>
                        <a:rPr lang="en-GB" sz="1800" b="1" i="0" dirty="0" err="1">
                          <a:latin typeface="Montserrat" panose="00000500000000000000" pitchFamily="2" charset="0"/>
                          <a:cs typeface="Courier New" panose="02070309020205020404" pitchFamily="49" charset="0"/>
                        </a:rPr>
                        <a:t>xdd</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600" dirty="0">
                          <a:latin typeface="Montserrat" panose="00000500000000000000" pitchFamily="2" charset="0"/>
                        </a:rPr>
                        <a:t>2-digit hex sequence</a:t>
                      </a:r>
                      <a:endParaRPr lang="en-US" sz="1600" dirty="0">
                        <a:latin typeface="Montserrat" panose="00000500000000000000" pitchFamily="2" charset="0"/>
                        <a:cs typeface="Arial" panose="020B0604020202020204" pitchFamily="34" charset="0"/>
                      </a:endParaRPr>
                    </a:p>
                  </a:txBody>
                  <a:tcPr marL="91447" marR="91447" marT="45725" marB="45725">
                    <a:solidFill>
                      <a:schemeClr val="bg1">
                        <a:lumMod val="95000"/>
                      </a:schemeClr>
                    </a:solidFill>
                  </a:tcPr>
                </a:tc>
                <a:extLst>
                  <a:ext uri="{0D108BD9-81ED-4DB2-BD59-A6C34878D82A}">
                    <a16:rowId xmlns:a16="http://schemas.microsoft.com/office/drawing/2014/main" val="2938075647"/>
                  </a:ext>
                </a:extLst>
              </a:tr>
              <a:tr h="640151">
                <a:tc>
                  <a:txBody>
                    <a:bodyPr/>
                    <a:lstStyle/>
                    <a:p>
                      <a:r>
                        <a:rPr lang="en-GB" sz="1800" b="1" i="0" dirty="0">
                          <a:latin typeface="Montserrat" panose="00000500000000000000" pitchFamily="2" charset="0"/>
                          <a:cs typeface="Courier New" panose="02070309020205020404" pitchFamily="49" charset="0"/>
                        </a:rPr>
                        <a:t>\</a:t>
                      </a:r>
                      <a:r>
                        <a:rPr lang="en-GB" sz="1800" b="1" i="0" dirty="0" err="1">
                          <a:latin typeface="Montserrat" panose="00000500000000000000" pitchFamily="2" charset="0"/>
                          <a:cs typeface="Courier New" panose="02070309020205020404" pitchFamily="49" charset="0"/>
                        </a:rPr>
                        <a:t>udddd</a:t>
                      </a:r>
                      <a:endParaRPr lang="en-US" sz="1800" b="1" i="0" dirty="0">
                        <a:latin typeface="Montserrat" panose="00000500000000000000" pitchFamily="2" charset="0"/>
                        <a:cs typeface="Courier New" panose="02070309020205020404" pitchFamily="49" charset="0"/>
                      </a:endParaRPr>
                    </a:p>
                  </a:txBody>
                  <a:tcPr marL="91447" marR="91447" marT="45725" marB="45725">
                    <a:solidFill>
                      <a:schemeClr val="bg1">
                        <a:lumMod val="95000"/>
                      </a:schemeClr>
                    </a:solidFill>
                  </a:tcPr>
                </a:tc>
                <a:tc>
                  <a:txBody>
                    <a:bodyPr/>
                    <a:lstStyle/>
                    <a:p>
                      <a:r>
                        <a:rPr lang="en-GB" sz="1600" dirty="0">
                          <a:latin typeface="Montserrat" panose="00000500000000000000" pitchFamily="2" charset="0"/>
                        </a:rPr>
                        <a:t>Unicode sequence (4-hex digits)</a:t>
                      </a:r>
                      <a:endParaRPr lang="en-US" sz="1600" dirty="0">
                        <a:latin typeface="Montserrat" panose="00000500000000000000" pitchFamily="2" charset="0"/>
                        <a:cs typeface="Arial" panose="020B0604020202020204" pitchFamily="34" charset="0"/>
                      </a:endParaRPr>
                    </a:p>
                  </a:txBody>
                  <a:tcPr marL="91447" marR="91447" marT="45725" marB="45725">
                    <a:solidFill>
                      <a:schemeClr val="bg1">
                        <a:lumMod val="95000"/>
                      </a:schemeClr>
                    </a:solidFill>
                  </a:tcPr>
                </a:tc>
                <a:extLst>
                  <a:ext uri="{0D108BD9-81ED-4DB2-BD59-A6C34878D82A}">
                    <a16:rowId xmlns:a16="http://schemas.microsoft.com/office/drawing/2014/main" val="817436646"/>
                  </a:ext>
                </a:extLst>
              </a:tr>
            </a:tbl>
          </a:graphicData>
        </a:graphic>
      </p:graphicFrame>
    </p:spTree>
    <p:custDataLst>
      <p:tags r:id="rId1"/>
    </p:custDataLst>
    <p:extLst>
      <p:ext uri="{BB962C8B-B14F-4D97-AF65-F5344CB8AC3E}">
        <p14:creationId xmlns:p14="http://schemas.microsoft.com/office/powerpoint/2010/main" val="2738647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D7E224-82F5-9842-B554-A6A25BFD7B13}"/>
              </a:ext>
            </a:extLst>
          </p:cNvPr>
          <p:cNvSpPr>
            <a:spLocks noGrp="1"/>
          </p:cNvSpPr>
          <p:nvPr>
            <p:ph type="body" sz="quarter" idx="15"/>
          </p:nvPr>
        </p:nvSpPr>
        <p:spPr/>
        <p:txBody>
          <a:bodyPr/>
          <a:lstStyle/>
          <a:p>
            <a:r>
              <a:rPr lang="en-GB" dirty="0">
                <a:solidFill>
                  <a:srgbClr val="004050"/>
                </a:solidFill>
              </a:rPr>
              <a:t>Adding 2 (or more strings) is an expensive operation due to the memory manipulation required</a:t>
            </a:r>
          </a:p>
          <a:p>
            <a:r>
              <a:rPr lang="en-GB" dirty="0">
                <a:solidFill>
                  <a:srgbClr val="004050"/>
                </a:solidFill>
              </a:rPr>
              <a:t>To concatenate a string the + operator is used</a:t>
            </a:r>
          </a:p>
          <a:p>
            <a:endParaRPr lang="en-GB" dirty="0"/>
          </a:p>
          <a:p>
            <a:endParaRPr lang="en-GB" dirty="0"/>
          </a:p>
          <a:p>
            <a:endParaRPr lang="en-GB" dirty="0"/>
          </a:p>
          <a:p>
            <a:endParaRPr lang="en-GB" dirty="0"/>
          </a:p>
          <a:p>
            <a:r>
              <a:rPr lang="en-GB" dirty="0">
                <a:solidFill>
                  <a:srgbClr val="004050"/>
                </a:solidFill>
              </a:rPr>
              <a:t>Template literals (introduced in ES2015) allow for strings to be declared with JavaScript expressions that are evaluated immediately using ${} notation</a:t>
            </a:r>
          </a:p>
          <a:p>
            <a:endParaRPr lang="en-GB" dirty="0"/>
          </a:p>
        </p:txBody>
      </p:sp>
      <p:sp>
        <p:nvSpPr>
          <p:cNvPr id="3" name="Title 2">
            <a:extLst>
              <a:ext uri="{FF2B5EF4-FFF2-40B4-BE49-F238E27FC236}">
                <a16:creationId xmlns:a16="http://schemas.microsoft.com/office/drawing/2014/main" id="{1B3D80BF-AE79-6745-8764-54208B4D1F68}"/>
              </a:ext>
            </a:extLst>
          </p:cNvPr>
          <p:cNvSpPr>
            <a:spLocks noGrp="1"/>
          </p:cNvSpPr>
          <p:nvPr>
            <p:ph type="title"/>
          </p:nvPr>
        </p:nvSpPr>
        <p:spPr/>
        <p:txBody>
          <a:bodyPr>
            <a:normAutofit/>
          </a:bodyPr>
          <a:lstStyle/>
          <a:p>
            <a:r>
              <a:rPr lang="en-GB" dirty="0"/>
              <a:t>String Concatenation and Interpolation</a:t>
            </a:r>
          </a:p>
        </p:txBody>
      </p:sp>
      <p:sp>
        <p:nvSpPr>
          <p:cNvPr id="7" name="Rectangle 6">
            <a:extLst>
              <a:ext uri="{FF2B5EF4-FFF2-40B4-BE49-F238E27FC236}">
                <a16:creationId xmlns:a16="http://schemas.microsoft.com/office/drawing/2014/main" id="{C7D799D4-6064-DF40-9A0C-ECAD45F179ED}"/>
              </a:ext>
            </a:extLst>
          </p:cNvPr>
          <p:cNvSpPr/>
          <p:nvPr/>
        </p:nvSpPr>
        <p:spPr>
          <a:xfrm>
            <a:off x="414000" y="3240893"/>
            <a:ext cx="11404800" cy="1200329"/>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str1 = "5 + 3 = ";</a:t>
            </a:r>
          </a:p>
          <a:p>
            <a:r>
              <a:rPr lang="en-GB" sz="1800" b="1" dirty="0">
                <a:latin typeface="Courier New" panose="02070309020205020404" pitchFamily="49" charset="0"/>
                <a:cs typeface="Courier New" panose="02070309020205020404" pitchFamily="49" charset="0"/>
              </a:rPr>
              <a:t>let value = 5 + 3;</a:t>
            </a:r>
          </a:p>
          <a:p>
            <a:r>
              <a:rPr lang="en-GB" sz="1800" b="1" dirty="0">
                <a:latin typeface="Courier New" panose="02070309020205020404" pitchFamily="49" charset="0"/>
                <a:cs typeface="Courier New" panose="02070309020205020404" pitchFamily="49" charset="0"/>
              </a:rPr>
              <a:t>let str2 = str1 + value</a:t>
            </a:r>
          </a:p>
          <a:p>
            <a:r>
              <a:rPr lang="en-GB" sz="1800" b="1" dirty="0" err="1">
                <a:latin typeface="Courier New" panose="02070309020205020404" pitchFamily="49" charset="0"/>
                <a:cs typeface="Courier New" panose="02070309020205020404" pitchFamily="49" charset="0"/>
              </a:rPr>
              <a:t>console.log</a:t>
            </a:r>
            <a:r>
              <a:rPr lang="en-GB" sz="1800" b="1" dirty="0">
                <a:latin typeface="Courier New" panose="02070309020205020404" pitchFamily="49" charset="0"/>
                <a:cs typeface="Courier New" panose="02070309020205020404" pitchFamily="49" charset="0"/>
              </a:rPr>
              <a:t>(str2); // 5 + 3 = 8</a:t>
            </a:r>
            <a:endParaRPr lang="en-GB" sz="1800" b="1" dirty="0">
              <a:effectLst/>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677F6A47-0B19-1142-9787-326AB5210DE6}"/>
              </a:ext>
            </a:extLst>
          </p:cNvPr>
          <p:cNvSpPr/>
          <p:nvPr/>
        </p:nvSpPr>
        <p:spPr>
          <a:xfrm>
            <a:off x="414000" y="5752514"/>
            <a:ext cx="11404800" cy="646331"/>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str2 = `5 + 3 = ${5 + 3}`;</a:t>
            </a:r>
          </a:p>
          <a:p>
            <a:r>
              <a:rPr lang="en-GB" sz="1800" b="1" dirty="0" err="1">
                <a:latin typeface="Courier New" panose="02070309020205020404" pitchFamily="49" charset="0"/>
                <a:cs typeface="Courier New" panose="02070309020205020404" pitchFamily="49" charset="0"/>
              </a:rPr>
              <a:t>console.log</a:t>
            </a:r>
            <a:r>
              <a:rPr lang="en-GB" sz="1800" b="1" dirty="0">
                <a:latin typeface="Courier New" panose="02070309020205020404" pitchFamily="49" charset="0"/>
                <a:cs typeface="Courier New" panose="02070309020205020404" pitchFamily="49" charset="0"/>
              </a:rPr>
              <a:t>(str2); // 5 + 3 = 8</a:t>
            </a:r>
            <a:endParaRPr lang="en-GB" sz="1800" b="1"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879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The String type has string manipulation methods, including:</a:t>
            </a:r>
          </a:p>
          <a:p>
            <a:pPr marL="0" indent="0">
              <a:buNone/>
            </a:pPr>
            <a:endParaRPr lang="en-GB" dirty="0"/>
          </a:p>
          <a:p>
            <a:endParaRPr lang="en-GB" dirty="0"/>
          </a:p>
          <a:p>
            <a:endParaRPr lang="en-GB" dirty="0"/>
          </a:p>
          <a:p>
            <a:endParaRPr lang="en-GB" dirty="0">
              <a:solidFill>
                <a:srgbClr val="004050"/>
              </a:solidFill>
            </a:endParaRPr>
          </a:p>
          <a:p>
            <a:r>
              <a:rPr lang="en-GB" dirty="0">
                <a:solidFill>
                  <a:srgbClr val="004050"/>
                </a:solidFill>
              </a:rPr>
              <a:t>Method is called against the string variable</a:t>
            </a:r>
          </a:p>
          <a:p>
            <a:pPr lvl="1"/>
            <a:endParaRPr lang="en-GB" dirty="0"/>
          </a:p>
          <a:p>
            <a:pPr lvl="1"/>
            <a:endParaRPr lang="en-GB" dirty="0"/>
          </a:p>
          <a:p>
            <a:pPr lvl="1"/>
            <a:r>
              <a:rPr lang="en-GB" dirty="0">
                <a:solidFill>
                  <a:srgbClr val="004050"/>
                </a:solidFill>
              </a:rPr>
              <a:t>Where n will be a number with a value of 13</a:t>
            </a:r>
          </a:p>
          <a:p>
            <a:pPr lvl="1"/>
            <a:endParaRPr lang="en-GB" dirty="0"/>
          </a:p>
          <a:p>
            <a:endParaRPr lang="en-GB" dirty="0"/>
          </a:p>
        </p:txBody>
      </p:sp>
      <p:sp>
        <p:nvSpPr>
          <p:cNvPr id="3" name="Title 2"/>
          <p:cNvSpPr>
            <a:spLocks noGrp="1"/>
          </p:cNvSpPr>
          <p:nvPr>
            <p:ph type="title"/>
            <p:custDataLst>
              <p:tags r:id="rId3"/>
            </p:custDataLst>
          </p:nvPr>
        </p:nvSpPr>
        <p:spPr/>
        <p:txBody>
          <a:bodyPr>
            <a:normAutofit/>
          </a:bodyPr>
          <a:lstStyle/>
          <a:p>
            <a:r>
              <a:rPr lang="en-GB"/>
              <a:t>String functions</a:t>
            </a:r>
            <a:endParaRPr lang="en-GB" dirty="0"/>
          </a:p>
        </p:txBody>
      </p:sp>
      <p:graphicFrame>
        <p:nvGraphicFramePr>
          <p:cNvPr id="7" name="Table 6"/>
          <p:cNvGraphicFramePr>
            <a:graphicFrameLocks noGrp="1"/>
          </p:cNvGraphicFramePr>
          <p:nvPr>
            <p:custDataLst>
              <p:tags r:id="rId4"/>
            </p:custDataLst>
            <p:extLst>
              <p:ext uri="{D42A27DB-BD31-4B8C-83A1-F6EECF244321}">
                <p14:modId xmlns:p14="http://schemas.microsoft.com/office/powerpoint/2010/main" val="3695792269"/>
              </p:ext>
            </p:extLst>
          </p:nvPr>
        </p:nvGraphicFramePr>
        <p:xfrm>
          <a:off x="414000" y="2452370"/>
          <a:ext cx="11404800" cy="1483360"/>
        </p:xfrm>
        <a:graphic>
          <a:graphicData uri="http://schemas.openxmlformats.org/drawingml/2006/table">
            <a:tbl>
              <a:tblPr firstRow="1" bandRow="1">
                <a:tableStyleId>{21E4AEA4-8DFA-4A89-87EB-49C32662AFE0}</a:tableStyleId>
              </a:tblPr>
              <a:tblGrid>
                <a:gridCol w="3022818">
                  <a:extLst>
                    <a:ext uri="{9D8B030D-6E8A-4147-A177-3AD203B41FA5}">
                      <a16:colId xmlns:a16="http://schemas.microsoft.com/office/drawing/2014/main" val="20000"/>
                    </a:ext>
                  </a:extLst>
                </a:gridCol>
                <a:gridCol w="8381982">
                  <a:extLst>
                    <a:ext uri="{9D8B030D-6E8A-4147-A177-3AD203B41FA5}">
                      <a16:colId xmlns:a16="http://schemas.microsoft.com/office/drawing/2014/main" val="20001"/>
                    </a:ext>
                  </a:extLst>
                </a:gridCol>
              </a:tblGrid>
              <a:tr h="370840">
                <a:tc>
                  <a:txBody>
                    <a:bodyPr/>
                    <a:lstStyle/>
                    <a:p>
                      <a:r>
                        <a:rPr lang="en-GB" dirty="0">
                          <a:latin typeface="Montserrat" panose="00000500000000000000" pitchFamily="2" charset="0"/>
                        </a:rPr>
                        <a:t>Method</a:t>
                      </a:r>
                      <a:endParaRPr lang="en-GB" dirty="0">
                        <a:latin typeface="Montserrat" panose="00000500000000000000" pitchFamily="2" charset="0"/>
                        <a:cs typeface="Arial" panose="020B0604020202020204" pitchFamily="34" charset="0"/>
                      </a:endParaRPr>
                    </a:p>
                  </a:txBody>
                  <a:tcPr>
                    <a:solidFill>
                      <a:srgbClr val="004050"/>
                    </a:solidFill>
                  </a:tcPr>
                </a:tc>
                <a:tc>
                  <a:txBody>
                    <a:bodyPr/>
                    <a:lstStyle/>
                    <a:p>
                      <a:r>
                        <a:rPr lang="en-GB" dirty="0">
                          <a:latin typeface="Montserrat" panose="00000500000000000000" pitchFamily="2" charset="0"/>
                        </a:rPr>
                        <a:t>Description</a:t>
                      </a:r>
                      <a:endParaRPr lang="en-GB" dirty="0">
                        <a:latin typeface="Montserrat" panose="00000500000000000000" pitchFamily="2" charset="0"/>
                        <a:cs typeface="Arial" panose="020B0604020202020204" pitchFamily="34" charset="0"/>
                      </a:endParaRPr>
                    </a:p>
                  </a:txBody>
                  <a:tcPr>
                    <a:solidFill>
                      <a:srgbClr val="004050"/>
                    </a:solidFill>
                  </a:tcPr>
                </a:tc>
                <a:extLst>
                  <a:ext uri="{0D108BD9-81ED-4DB2-BD59-A6C34878D82A}">
                    <a16:rowId xmlns:a16="http://schemas.microsoft.com/office/drawing/2014/main" val="10000"/>
                  </a:ext>
                </a:extLst>
              </a:tr>
              <a:tr h="370840">
                <a:tc>
                  <a:txBody>
                    <a:bodyPr/>
                    <a:lstStyle/>
                    <a:p>
                      <a:r>
                        <a:rPr lang="en-GB" b="1" i="0" dirty="0" err="1">
                          <a:latin typeface="Montserrat" panose="00000500000000000000" pitchFamily="2" charset="0"/>
                          <a:cs typeface="Courier New" panose="02070309020205020404" pitchFamily="49" charset="0"/>
                        </a:rPr>
                        <a:t>indexOf</a:t>
                      </a:r>
                      <a:r>
                        <a:rPr lang="en-GB"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r>
                        <a:rPr lang="en-GB" sz="1600" dirty="0">
                          <a:latin typeface="Montserrat" panose="00000500000000000000" pitchFamily="2" charset="0"/>
                        </a:rPr>
                        <a:t>Returns the first occurrence of a character in a string</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r>
                        <a:rPr lang="en-GB" b="1" i="0" dirty="0" err="1">
                          <a:latin typeface="Montserrat" panose="00000500000000000000" pitchFamily="2" charset="0"/>
                          <a:cs typeface="Courier New" panose="02070309020205020404" pitchFamily="49" charset="0"/>
                        </a:rPr>
                        <a:t>charAt</a:t>
                      </a:r>
                      <a:r>
                        <a:rPr lang="en-GB"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r>
                        <a:rPr lang="en-GB" sz="1600" dirty="0">
                          <a:latin typeface="Montserrat" panose="00000500000000000000" pitchFamily="2" charset="0"/>
                        </a:rPr>
                        <a:t>Returns the character at the specified index</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2"/>
                  </a:ext>
                </a:extLst>
              </a:tr>
              <a:tr h="370840">
                <a:tc>
                  <a:txBody>
                    <a:bodyPr/>
                    <a:lstStyle/>
                    <a:p>
                      <a:r>
                        <a:rPr lang="en-GB" b="1" i="0" dirty="0" err="1">
                          <a:latin typeface="Montserrat" panose="00000500000000000000" pitchFamily="2" charset="0"/>
                          <a:cs typeface="Courier New" panose="02070309020205020404" pitchFamily="49" charset="0"/>
                        </a:rPr>
                        <a:t>toUpperCase</a:t>
                      </a:r>
                      <a:r>
                        <a:rPr lang="en-GB"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r>
                        <a:rPr lang="en-GB" sz="1600" dirty="0">
                          <a:latin typeface="Montserrat" panose="00000500000000000000" pitchFamily="2" charset="0"/>
                        </a:rPr>
                        <a:t>Converts a string to uppercase letters</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3"/>
                  </a:ext>
                </a:extLst>
              </a:tr>
            </a:tbl>
          </a:graphicData>
        </a:graphic>
      </p:graphicFrame>
      <p:sp>
        <p:nvSpPr>
          <p:cNvPr id="6" name="Rectangle 5">
            <a:extLst>
              <a:ext uri="{FF2B5EF4-FFF2-40B4-BE49-F238E27FC236}">
                <a16:creationId xmlns:a16="http://schemas.microsoft.com/office/drawing/2014/main" id="{6A5AA2A2-FC16-48E5-AAA3-855BB9FBA4AC}"/>
              </a:ext>
            </a:extLst>
          </p:cNvPr>
          <p:cNvSpPr/>
          <p:nvPr/>
        </p:nvSpPr>
        <p:spPr>
          <a:xfrm>
            <a:off x="414000" y="4705648"/>
            <a:ext cx="11404799" cy="646331"/>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str = "Hello world, welcome to the universe.";</a:t>
            </a:r>
          </a:p>
          <a:p>
            <a:r>
              <a:rPr lang="en-GB" sz="1800" b="1" dirty="0">
                <a:latin typeface="Courier New" panose="02070309020205020404" pitchFamily="49" charset="0"/>
                <a:cs typeface="Courier New" panose="02070309020205020404" pitchFamily="49" charset="0"/>
              </a:rPr>
              <a:t>let n = </a:t>
            </a:r>
            <a:r>
              <a:rPr lang="en-GB" sz="1800" b="1" dirty="0" err="1">
                <a:latin typeface="Courier New" panose="02070309020205020404" pitchFamily="49" charset="0"/>
                <a:cs typeface="Courier New" panose="02070309020205020404" pitchFamily="49" charset="0"/>
              </a:rPr>
              <a:t>str.indexOf</a:t>
            </a:r>
            <a:r>
              <a:rPr lang="en-GB" sz="1800" b="1" dirty="0">
                <a:latin typeface="Courier New" panose="02070309020205020404" pitchFamily="49" charset="0"/>
                <a:cs typeface="Courier New" panose="02070309020205020404" pitchFamily="49" charset="0"/>
              </a:rPr>
              <a:t>("welcome"); </a:t>
            </a:r>
            <a:endParaRPr lang="en-GB" sz="1800" b="1" dirty="0">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40279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Exploring types</a:t>
            </a:r>
          </a:p>
          <a:p>
            <a:r>
              <a:rPr lang="en-GB" dirty="0">
                <a:solidFill>
                  <a:srgbClr val="004050"/>
                </a:solidFill>
              </a:rPr>
              <a:t>Create variables of a number type</a:t>
            </a:r>
          </a:p>
          <a:p>
            <a:pPr lvl="1"/>
            <a:r>
              <a:rPr lang="en-GB" dirty="0">
                <a:solidFill>
                  <a:srgbClr val="004050"/>
                </a:solidFill>
              </a:rPr>
              <a:t>Using methods of the number object</a:t>
            </a:r>
          </a:p>
          <a:p>
            <a:r>
              <a:rPr lang="en-GB" dirty="0">
                <a:solidFill>
                  <a:srgbClr val="004050"/>
                </a:solidFill>
              </a:rPr>
              <a:t>Creating variables of a string type</a:t>
            </a:r>
          </a:p>
          <a:p>
            <a:pPr lvl="1"/>
            <a:r>
              <a:rPr lang="en-GB" dirty="0">
                <a:solidFill>
                  <a:srgbClr val="004050"/>
                </a:solidFill>
              </a:rPr>
              <a:t>Using string functions to manipulate string values</a:t>
            </a:r>
          </a:p>
        </p:txBody>
      </p:sp>
      <p:sp>
        <p:nvSpPr>
          <p:cNvPr id="3" name="Title 2"/>
          <p:cNvSpPr>
            <a:spLocks noGrp="1"/>
          </p:cNvSpPr>
          <p:nvPr>
            <p:ph type="title"/>
            <p:custDataLst>
              <p:tags r:id="rId3"/>
            </p:custDataLst>
          </p:nvPr>
        </p:nvSpPr>
        <p:spPr/>
        <p:txBody>
          <a:bodyPr>
            <a:normAutofit/>
          </a:bodyPr>
          <a:lstStyle/>
          <a:p>
            <a:r>
              <a:rPr lang="en-GB" dirty="0" err="1"/>
              <a:t>QuickLab</a:t>
            </a:r>
            <a:r>
              <a:rPr lang="en-GB" dirty="0"/>
              <a:t> 2</a:t>
            </a:r>
          </a:p>
        </p:txBody>
      </p:sp>
    </p:spTree>
    <p:custDataLst>
      <p:tags r:id="rId1"/>
    </p:custDataLst>
    <p:extLst>
      <p:ext uri="{BB962C8B-B14F-4D97-AF65-F5344CB8AC3E}">
        <p14:creationId xmlns:p14="http://schemas.microsoft.com/office/powerpoint/2010/main" val="2406904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custDataLst>
              <p:tags r:id="rId2"/>
            </p:custDataLst>
          </p:nvPr>
        </p:nvSpPr>
        <p:spPr>
          <a:xfrm>
            <a:off x="4741817" y="1121385"/>
            <a:ext cx="6431007" cy="4022115"/>
          </a:xfrm>
        </p:spPr>
        <p:txBody>
          <a:bodyPr/>
          <a:lstStyle/>
          <a:p>
            <a:r>
              <a:rPr lang="en-US" sz="2000" b="1" cap="none" dirty="0">
                <a:latin typeface="Montserrat" panose="00000500000000000000" pitchFamily="2" charset="0"/>
              </a:rPr>
              <a:t>Primitive variables</a:t>
            </a:r>
          </a:p>
          <a:p>
            <a:endParaRPr lang="en-US" sz="2000" b="1" cap="none" dirty="0">
              <a:latin typeface="Montserrat" panose="00000500000000000000" pitchFamily="2" charset="0"/>
            </a:endParaRPr>
          </a:p>
          <a:p>
            <a:pPr marL="342900" lvl="3" indent="-342900">
              <a:buFont typeface="Arial" panose="020B0604020202020204" pitchFamily="34" charset="0"/>
              <a:buChar char="•"/>
            </a:pPr>
            <a:r>
              <a:rPr lang="en-US" dirty="0">
                <a:solidFill>
                  <a:srgbClr val="004050"/>
                </a:solidFill>
                <a:latin typeface="Montserrat" panose="00000500000000000000" pitchFamily="2" charset="0"/>
              </a:rPr>
              <a:t>Value types</a:t>
            </a:r>
          </a:p>
          <a:p>
            <a:pPr marL="342900" lvl="1" indent="-342900">
              <a:buFont typeface="Arial" panose="020B0604020202020204" pitchFamily="34" charset="0"/>
              <a:buChar char="•"/>
            </a:pPr>
            <a:endParaRPr lang="en-US" sz="2000" dirty="0">
              <a:solidFill>
                <a:srgbClr val="004050"/>
              </a:solidFill>
              <a:latin typeface="Montserrat" panose="00000500000000000000" pitchFamily="2" charset="0"/>
            </a:endParaRPr>
          </a:p>
          <a:p>
            <a:r>
              <a:rPr lang="en-US" sz="2000" b="1" cap="none" dirty="0">
                <a:latin typeface="Montserrat" panose="00000500000000000000" pitchFamily="2" charset="0"/>
              </a:rPr>
              <a:t>Understand types</a:t>
            </a:r>
          </a:p>
          <a:p>
            <a:endParaRPr lang="en-US" sz="2000" b="1" cap="none" dirty="0">
              <a:latin typeface="Montserrat" panose="00000500000000000000" pitchFamily="2" charset="0"/>
            </a:endParaRPr>
          </a:p>
          <a:p>
            <a:pPr marL="342900" lvl="1" indent="-342900">
              <a:buFont typeface="Arial" panose="020B0604020202020204" pitchFamily="34" charset="0"/>
              <a:buChar char="•"/>
            </a:pPr>
            <a:r>
              <a:rPr lang="en-US" dirty="0">
                <a:solidFill>
                  <a:srgbClr val="004050"/>
                </a:solidFill>
                <a:latin typeface="Montserrat" panose="00000500000000000000" pitchFamily="2" charset="0"/>
              </a:rPr>
              <a:t>There are six primitive types and object</a:t>
            </a:r>
          </a:p>
          <a:p>
            <a:pPr marL="342900" lvl="1" indent="-342900">
              <a:buFont typeface="Arial" panose="020B0604020202020204" pitchFamily="34" charset="0"/>
              <a:buChar char="•"/>
            </a:pPr>
            <a:endParaRPr lang="en-US" dirty="0">
              <a:solidFill>
                <a:srgbClr val="004050"/>
              </a:solidFill>
              <a:latin typeface="Montserrat" panose="00000500000000000000" pitchFamily="2" charset="0"/>
            </a:endParaRPr>
          </a:p>
          <a:p>
            <a:pPr marL="342900" lvl="1" indent="-342900">
              <a:buFont typeface="Arial" panose="020B0604020202020204" pitchFamily="34" charset="0"/>
              <a:buChar char="•"/>
            </a:pPr>
            <a:r>
              <a:rPr lang="en-US" sz="2000" b="1" dirty="0">
                <a:solidFill>
                  <a:srgbClr val="004050"/>
                </a:solidFill>
                <a:latin typeface="Montserrat" panose="00000500000000000000" pitchFamily="2" charset="0"/>
              </a:rPr>
              <a:t>Types can mutate</a:t>
            </a:r>
          </a:p>
        </p:txBody>
      </p:sp>
      <p:sp>
        <p:nvSpPr>
          <p:cNvPr id="2" name="Title 1"/>
          <p:cNvSpPr>
            <a:spLocks noGrp="1"/>
          </p:cNvSpPr>
          <p:nvPr>
            <p:ph type="title" idx="4294967295"/>
          </p:nvPr>
        </p:nvSpPr>
        <p:spPr>
          <a:xfrm>
            <a:off x="342900" y="1597026"/>
            <a:ext cx="2371725" cy="881062"/>
          </a:xfrm>
          <a:prstGeom prst="rect">
            <a:avLst/>
          </a:prstGeom>
        </p:spPr>
        <p:txBody>
          <a:bodyPr>
            <a:normAutofit/>
          </a:bodyPr>
          <a:lstStyle/>
          <a:p>
            <a:r>
              <a:rPr lang="en-GB" dirty="0"/>
              <a:t>REVIEW</a:t>
            </a:r>
          </a:p>
        </p:txBody>
      </p:sp>
    </p:spTree>
    <p:custDataLst>
      <p:tags r:id="rId1"/>
    </p:custDataLst>
    <p:extLst>
      <p:ext uri="{BB962C8B-B14F-4D97-AF65-F5344CB8AC3E}">
        <p14:creationId xmlns:p14="http://schemas.microsoft.com/office/powerpoint/2010/main" val="47778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E7966B-8157-974A-A483-1937F2CAE925}"/>
              </a:ext>
            </a:extLst>
          </p:cNvPr>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2</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3" name="Text Placeholder 2">
            <a:extLst>
              <a:ext uri="{FF2B5EF4-FFF2-40B4-BE49-F238E27FC236}">
                <a16:creationId xmlns:a16="http://schemas.microsoft.com/office/drawing/2014/main" id="{DEE79874-A4FC-5944-BD67-E7879943C2F6}"/>
              </a:ext>
            </a:extLst>
          </p:cNvPr>
          <p:cNvSpPr>
            <a:spLocks noGrp="1"/>
          </p:cNvSpPr>
          <p:nvPr>
            <p:ph type="body" sz="quarter" idx="10"/>
          </p:nvPr>
        </p:nvSpPr>
        <p:spPr>
          <a:xfrm>
            <a:off x="384785" y="1489570"/>
            <a:ext cx="3443732" cy="2612414"/>
          </a:xfrm>
        </p:spPr>
        <p:txBody>
          <a:bodyPr/>
          <a:lstStyle/>
          <a:p>
            <a:r>
              <a:rPr lang="en-GB" dirty="0"/>
              <a:t>INTRODUCTION</a:t>
            </a:r>
            <a:endParaRPr lang="en-GB" spc="60" dirty="0"/>
          </a:p>
        </p:txBody>
      </p:sp>
      <p:sp>
        <p:nvSpPr>
          <p:cNvPr id="4" name="Text Placeholder 3">
            <a:extLst>
              <a:ext uri="{FF2B5EF4-FFF2-40B4-BE49-F238E27FC236}">
                <a16:creationId xmlns:a16="http://schemas.microsoft.com/office/drawing/2014/main" id="{9C98F4C0-19AB-1846-B130-05F4F9471B6B}"/>
              </a:ext>
            </a:extLst>
          </p:cNvPr>
          <p:cNvSpPr>
            <a:spLocks noGrp="1"/>
          </p:cNvSpPr>
          <p:nvPr>
            <p:ph type="body" sz="quarter" idx="15"/>
          </p:nvPr>
        </p:nvSpPr>
        <p:spPr>
          <a:xfrm>
            <a:off x="5036527" y="1012932"/>
            <a:ext cx="6770688" cy="5191924"/>
          </a:xfrm>
        </p:spPr>
        <p:txBody>
          <a:bodyPr/>
          <a:lstStyle/>
          <a:p>
            <a:r>
              <a:rPr lang="en-US" sz="2000" b="1" dirty="0">
                <a:solidFill>
                  <a:srgbClr val="004050"/>
                </a:solidFill>
              </a:rPr>
              <a:t>In this module, you will learn to</a:t>
            </a:r>
            <a:r>
              <a:rPr lang="en-US" sz="2000" dirty="0">
                <a:solidFill>
                  <a:srgbClr val="004050"/>
                </a:solidFill>
              </a:rPr>
              <a:t>:</a:t>
            </a:r>
          </a:p>
          <a:p>
            <a:pPr marL="342900" indent="-342900">
              <a:buFont typeface="Arial" panose="020B0604020202020204" pitchFamily="34" charset="0"/>
              <a:buChar char="•"/>
            </a:pPr>
            <a:endParaRPr lang="en-US" sz="2000" dirty="0">
              <a:solidFill>
                <a:srgbClr val="004050"/>
              </a:solidFill>
            </a:endParaRPr>
          </a:p>
          <a:p>
            <a:pPr marL="342900" indent="-342900">
              <a:buFont typeface="Arial" panose="020B0604020202020204" pitchFamily="34" charset="0"/>
              <a:buChar char="•"/>
            </a:pPr>
            <a:r>
              <a:rPr lang="en-US" sz="2000" b="1" dirty="0">
                <a:solidFill>
                  <a:srgbClr val="004050"/>
                </a:solidFill>
              </a:rPr>
              <a:t>Declare variables</a:t>
            </a:r>
          </a:p>
          <a:p>
            <a:pPr marL="342900" indent="-342900">
              <a:buFont typeface="Arial" panose="020B0604020202020204" pitchFamily="34" charset="0"/>
              <a:buChar char="•"/>
            </a:pPr>
            <a:r>
              <a:rPr lang="en-US" sz="2000" b="1" dirty="0">
                <a:solidFill>
                  <a:srgbClr val="004050"/>
                </a:solidFill>
              </a:rPr>
              <a:t>Understand types</a:t>
            </a:r>
          </a:p>
          <a:p>
            <a:pPr lvl="4"/>
            <a:r>
              <a:rPr lang="en-US" dirty="0">
                <a:solidFill>
                  <a:srgbClr val="004050"/>
                </a:solidFill>
              </a:rPr>
              <a:t>Primitive types</a:t>
            </a:r>
          </a:p>
          <a:p>
            <a:pPr lvl="4"/>
            <a:r>
              <a:rPr lang="en-US" dirty="0">
                <a:solidFill>
                  <a:srgbClr val="004050"/>
                </a:solidFill>
              </a:rPr>
              <a:t>Strings</a:t>
            </a:r>
          </a:p>
          <a:p>
            <a:pPr lvl="4"/>
            <a:r>
              <a:rPr lang="en-US" dirty="0">
                <a:solidFill>
                  <a:srgbClr val="004050"/>
                </a:solidFill>
              </a:rPr>
              <a:t>Numbers</a:t>
            </a:r>
          </a:p>
          <a:p>
            <a:pPr lvl="4"/>
            <a:r>
              <a:rPr lang="en-US" dirty="0">
                <a:solidFill>
                  <a:srgbClr val="004050"/>
                </a:solidFill>
              </a:rPr>
              <a:t>Booleans</a:t>
            </a:r>
          </a:p>
          <a:p>
            <a:pPr lvl="4"/>
            <a:r>
              <a:rPr lang="en-US" dirty="0">
                <a:solidFill>
                  <a:srgbClr val="004050"/>
                </a:solidFill>
              </a:rPr>
              <a:t>Undefined</a:t>
            </a:r>
          </a:p>
          <a:p>
            <a:pPr lvl="4"/>
            <a:r>
              <a:rPr lang="en-US" dirty="0">
                <a:solidFill>
                  <a:srgbClr val="004050"/>
                </a:solidFill>
              </a:rPr>
              <a:t>Nulls</a:t>
            </a:r>
          </a:p>
          <a:p>
            <a:pPr lvl="4"/>
            <a:r>
              <a:rPr lang="en-US" dirty="0">
                <a:solidFill>
                  <a:srgbClr val="004050"/>
                </a:solidFill>
              </a:rPr>
              <a:t>Symbol</a:t>
            </a:r>
          </a:p>
          <a:p>
            <a:pPr lvl="3"/>
            <a:r>
              <a:rPr lang="en-US" dirty="0">
                <a:solidFill>
                  <a:srgbClr val="004050"/>
                </a:solidFill>
              </a:rPr>
              <a:t>Reference types</a:t>
            </a:r>
          </a:p>
        </p:txBody>
      </p:sp>
    </p:spTree>
    <p:extLst>
      <p:ext uri="{BB962C8B-B14F-4D97-AF65-F5344CB8AC3E}">
        <p14:creationId xmlns:p14="http://schemas.microsoft.com/office/powerpoint/2010/main" val="2210205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Declaring variables</a:t>
            </a:r>
          </a:p>
          <a:p>
            <a:pPr lvl="1"/>
            <a:r>
              <a:rPr lang="en-GB" sz="2000" b="1" dirty="0" err="1">
                <a:solidFill>
                  <a:srgbClr val="004050"/>
                </a:solidFill>
                <a:latin typeface="Courier New" panose="02070309020205020404" pitchFamily="49" charset="0"/>
                <a:cs typeface="Courier New" panose="02070309020205020404" pitchFamily="49" charset="0"/>
              </a:rPr>
              <a:t>const</a:t>
            </a:r>
            <a:r>
              <a:rPr lang="en-GB" dirty="0">
                <a:solidFill>
                  <a:srgbClr val="004050"/>
                </a:solidFill>
              </a:rPr>
              <a:t>, </a:t>
            </a:r>
            <a:r>
              <a:rPr lang="en-GB" sz="2000" b="1" dirty="0">
                <a:solidFill>
                  <a:srgbClr val="004050"/>
                </a:solidFill>
                <a:latin typeface="Courier New" panose="02070309020205020404" pitchFamily="49" charset="0"/>
                <a:cs typeface="Courier New" panose="02070309020205020404" pitchFamily="49" charset="0"/>
              </a:rPr>
              <a:t>let</a:t>
            </a:r>
            <a:r>
              <a:rPr lang="en-GB" dirty="0">
                <a:solidFill>
                  <a:srgbClr val="004050"/>
                </a:solidFill>
              </a:rPr>
              <a:t> and </a:t>
            </a:r>
            <a:r>
              <a:rPr lang="en-GB" sz="2000" b="1" dirty="0" err="1">
                <a:solidFill>
                  <a:srgbClr val="004050"/>
                </a:solidFill>
                <a:latin typeface="Courier New" panose="02070309020205020404" pitchFamily="49" charset="0"/>
                <a:cs typeface="Courier New" panose="02070309020205020404" pitchFamily="49" charset="0"/>
              </a:rPr>
              <a:t>var</a:t>
            </a:r>
            <a:endParaRPr lang="en-GB" sz="2000" b="1" dirty="0">
              <a:solidFill>
                <a:srgbClr val="004050"/>
              </a:solidFill>
              <a:latin typeface="Courier New" panose="02070309020205020404" pitchFamily="49" charset="0"/>
              <a:cs typeface="Courier New" panose="02070309020205020404" pitchFamily="49" charset="0"/>
            </a:endParaRPr>
          </a:p>
          <a:p>
            <a:pPr lvl="1"/>
            <a:r>
              <a:rPr lang="en-GB" dirty="0">
                <a:solidFill>
                  <a:srgbClr val="004050"/>
                </a:solidFill>
              </a:rPr>
              <a:t>With and without assignment</a:t>
            </a:r>
          </a:p>
          <a:p>
            <a:pPr lvl="1"/>
            <a:r>
              <a:rPr lang="en-GB" dirty="0">
                <a:solidFill>
                  <a:srgbClr val="004050"/>
                </a:solidFill>
              </a:rPr>
              <a:t>Do not use implicit declaration</a:t>
            </a:r>
          </a:p>
          <a:p>
            <a:r>
              <a:rPr lang="en-GB" b="1" dirty="0">
                <a:solidFill>
                  <a:srgbClr val="004050"/>
                </a:solidFill>
                <a:latin typeface="Courier New" panose="02070309020205020404" pitchFamily="49" charset="0"/>
                <a:cs typeface="Courier New" panose="02070309020205020404" pitchFamily="49" charset="0"/>
              </a:rPr>
              <a:t>let</a:t>
            </a:r>
            <a:r>
              <a:rPr lang="en-GB" dirty="0">
                <a:solidFill>
                  <a:srgbClr val="004050"/>
                </a:solidFill>
              </a:rPr>
              <a:t> – a block-scoped variable (don’t worry – we’ll discuss what block-scoped means later)</a:t>
            </a:r>
          </a:p>
          <a:p>
            <a:r>
              <a:rPr lang="en-GB" b="1" dirty="0" err="1">
                <a:solidFill>
                  <a:srgbClr val="004050"/>
                </a:solidFill>
                <a:latin typeface="Courier New" panose="02070309020205020404" pitchFamily="49" charset="0"/>
                <a:cs typeface="Courier New" panose="02070309020205020404" pitchFamily="49" charset="0"/>
              </a:rPr>
              <a:t>const</a:t>
            </a:r>
            <a:r>
              <a:rPr lang="en-GB" dirty="0">
                <a:solidFill>
                  <a:srgbClr val="004050"/>
                </a:solidFill>
              </a:rPr>
              <a:t>  - the same as </a:t>
            </a:r>
            <a:r>
              <a:rPr lang="en-GB" b="1" dirty="0">
                <a:solidFill>
                  <a:srgbClr val="004050"/>
                </a:solidFill>
                <a:latin typeface="Courier New" panose="02070309020205020404" pitchFamily="49" charset="0"/>
                <a:cs typeface="Courier New" panose="02070309020205020404" pitchFamily="49" charset="0"/>
              </a:rPr>
              <a:t>let</a:t>
            </a:r>
            <a:r>
              <a:rPr lang="en-GB" dirty="0">
                <a:solidFill>
                  <a:srgbClr val="004050"/>
                </a:solidFill>
              </a:rPr>
              <a:t>, but must be initialised at declaration and cannot be changed</a:t>
            </a:r>
          </a:p>
          <a:p>
            <a:r>
              <a:rPr lang="en-GB" b="1" dirty="0">
                <a:solidFill>
                  <a:srgbClr val="004050"/>
                </a:solidFill>
                <a:latin typeface="Courier New" panose="02070309020205020404" pitchFamily="49" charset="0"/>
                <a:cs typeface="Courier New" panose="02070309020205020404" pitchFamily="49" charset="0"/>
              </a:rPr>
              <a:t>var</a:t>
            </a:r>
            <a:r>
              <a:rPr lang="en-GB" dirty="0">
                <a:solidFill>
                  <a:srgbClr val="004050"/>
                </a:solidFill>
              </a:rPr>
              <a:t> – a function-scoped variable whose declaration is hoisted and can lead to confusing code! To be avoided now that we have </a:t>
            </a:r>
            <a:r>
              <a:rPr lang="en-GB" b="1" dirty="0">
                <a:solidFill>
                  <a:srgbClr val="004050"/>
                </a:solidFill>
                <a:latin typeface="Courier New" panose="02070309020205020404" pitchFamily="49" charset="0"/>
                <a:cs typeface="Courier New" panose="02070309020205020404" pitchFamily="49" charset="0"/>
              </a:rPr>
              <a:t>let</a:t>
            </a:r>
            <a:r>
              <a:rPr lang="en-GB" dirty="0">
                <a:solidFill>
                  <a:srgbClr val="004050"/>
                </a:solidFill>
              </a:rPr>
              <a:t> and </a:t>
            </a:r>
            <a:r>
              <a:rPr lang="en-GB" b="1" dirty="0" err="1">
                <a:solidFill>
                  <a:srgbClr val="004050"/>
                </a:solidFill>
                <a:latin typeface="Courier New" panose="02070309020205020404" pitchFamily="49" charset="0"/>
                <a:cs typeface="Courier New" panose="02070309020205020404" pitchFamily="49" charset="0"/>
              </a:rPr>
              <a:t>const</a:t>
            </a:r>
            <a:endParaRPr lang="en-GB" b="1" dirty="0">
              <a:solidFill>
                <a:srgbClr val="004050"/>
              </a:solidFill>
              <a:latin typeface="Courier New" panose="02070309020205020404" pitchFamily="49" charset="0"/>
              <a:cs typeface="Courier New" panose="02070309020205020404" pitchFamily="49" charset="0"/>
            </a:endParaRPr>
          </a:p>
          <a:p>
            <a:r>
              <a:rPr lang="en-GB" dirty="0">
                <a:solidFill>
                  <a:srgbClr val="004050"/>
                </a:solidFill>
              </a:rPr>
              <a:t>What should you use? </a:t>
            </a:r>
            <a:r>
              <a:rPr lang="en-GB" b="1" dirty="0" err="1">
                <a:solidFill>
                  <a:srgbClr val="004050"/>
                </a:solidFill>
                <a:latin typeface="Courier New" panose="02070309020205020404" pitchFamily="49" charset="0"/>
                <a:cs typeface="Courier New" panose="02070309020205020404" pitchFamily="49" charset="0"/>
              </a:rPr>
              <a:t>const</a:t>
            </a:r>
            <a:r>
              <a:rPr lang="en-GB" dirty="0">
                <a:solidFill>
                  <a:srgbClr val="004050"/>
                </a:solidFill>
              </a:rPr>
              <a:t> where possible. </a:t>
            </a:r>
            <a:r>
              <a:rPr lang="en-GB" b="1" dirty="0">
                <a:solidFill>
                  <a:srgbClr val="004050"/>
                </a:solidFill>
                <a:latin typeface="Courier New" panose="02070309020205020404" pitchFamily="49" charset="0"/>
                <a:cs typeface="Courier New" panose="02070309020205020404" pitchFamily="49" charset="0"/>
              </a:rPr>
              <a:t>let</a:t>
            </a:r>
            <a:r>
              <a:rPr lang="en-GB" dirty="0">
                <a:solidFill>
                  <a:srgbClr val="004050"/>
                </a:solidFill>
              </a:rPr>
              <a:t> when you need it to change</a:t>
            </a:r>
          </a:p>
        </p:txBody>
      </p:sp>
      <p:sp>
        <p:nvSpPr>
          <p:cNvPr id="3" name="Title 2"/>
          <p:cNvSpPr>
            <a:spLocks noGrp="1"/>
          </p:cNvSpPr>
          <p:nvPr>
            <p:ph type="title"/>
            <p:custDataLst>
              <p:tags r:id="rId3"/>
            </p:custDataLst>
          </p:nvPr>
        </p:nvSpPr>
        <p:spPr/>
        <p:txBody>
          <a:bodyPr>
            <a:normAutofit/>
          </a:bodyPr>
          <a:lstStyle/>
          <a:p>
            <a:r>
              <a:rPr lang="en-GB" dirty="0"/>
              <a:t>Declaring variables</a:t>
            </a:r>
          </a:p>
        </p:txBody>
      </p:sp>
      <p:graphicFrame>
        <p:nvGraphicFramePr>
          <p:cNvPr id="5" name="Table 4">
            <a:extLst>
              <a:ext uri="{FF2B5EF4-FFF2-40B4-BE49-F238E27FC236}">
                <a16:creationId xmlns:a16="http://schemas.microsoft.com/office/drawing/2014/main" id="{B778A241-B420-6F4C-9755-2D980AE0C7BA}"/>
              </a:ext>
            </a:extLst>
          </p:cNvPr>
          <p:cNvGraphicFramePr>
            <a:graphicFrameLocks noGrp="1"/>
          </p:cNvGraphicFramePr>
          <p:nvPr>
            <p:custDataLst>
              <p:tags r:id="rId4"/>
            </p:custDataLst>
            <p:extLst>
              <p:ext uri="{D42A27DB-BD31-4B8C-83A1-F6EECF244321}">
                <p14:modId xmlns:p14="http://schemas.microsoft.com/office/powerpoint/2010/main" val="1516408329"/>
              </p:ext>
            </p:extLst>
          </p:nvPr>
        </p:nvGraphicFramePr>
        <p:xfrm>
          <a:off x="5050138" y="1799423"/>
          <a:ext cx="6768662" cy="1432560"/>
        </p:xfrm>
        <a:graphic>
          <a:graphicData uri="http://schemas.openxmlformats.org/drawingml/2006/table">
            <a:tbl>
              <a:tblPr firstRow="1" bandRow="1">
                <a:tableStyleId>{5C22544A-7EE6-4342-B048-85BDC9FD1C3A}</a:tableStyleId>
              </a:tblPr>
              <a:tblGrid>
                <a:gridCol w="6768662">
                  <a:extLst>
                    <a:ext uri="{9D8B030D-6E8A-4147-A177-3AD203B41FA5}">
                      <a16:colId xmlns:a16="http://schemas.microsoft.com/office/drawing/2014/main" val="20000"/>
                    </a:ext>
                  </a:extLst>
                </a:gridCol>
              </a:tblGrid>
              <a:tr h="146478">
                <a:tc>
                  <a:txBody>
                    <a:bodyPr/>
                    <a:lstStyle/>
                    <a:p>
                      <a:pPr algn="l"/>
                      <a:r>
                        <a:rPr lang="en-GB" dirty="0">
                          <a:latin typeface="Montserrat" panose="00000500000000000000" pitchFamily="2" charset="0"/>
                          <a:cs typeface="Arial" panose="020B0604020202020204" pitchFamily="34" charset="0"/>
                        </a:rPr>
                        <a:t>Variable Declarations</a:t>
                      </a:r>
                    </a:p>
                  </a:txBody>
                  <a:tcPr>
                    <a:solidFill>
                      <a:srgbClr val="004050"/>
                    </a:solidFill>
                  </a:tcPr>
                </a:tc>
                <a:extLst>
                  <a:ext uri="{0D108BD9-81ED-4DB2-BD59-A6C34878D82A}">
                    <a16:rowId xmlns:a16="http://schemas.microsoft.com/office/drawing/2014/main" val="10000"/>
                  </a:ext>
                </a:extLst>
              </a:tr>
              <a:tr h="370840">
                <a:tc>
                  <a:txBody>
                    <a:bodyPr/>
                    <a:lstStyle/>
                    <a:p>
                      <a:r>
                        <a:rPr lang="da-DK" sz="1600" b="1" dirty="0">
                          <a:latin typeface="Montserrat" panose="00000500000000000000" pitchFamily="2" charset="0"/>
                          <a:cs typeface="Courier New" panose="02070309020205020404" pitchFamily="49" charset="0"/>
                        </a:rPr>
                        <a:t>x = 10;       // implicit - DO NOT USE</a:t>
                      </a:r>
                    </a:p>
                    <a:p>
                      <a:r>
                        <a:rPr lang="da-DK" sz="1600" b="1" dirty="0">
                          <a:latin typeface="Montserrat" panose="00000500000000000000" pitchFamily="2" charset="0"/>
                          <a:cs typeface="Courier New" panose="02070309020205020404" pitchFamily="49" charset="0"/>
                        </a:rPr>
                        <a:t>let y;        // </a:t>
                      </a:r>
                      <a:r>
                        <a:rPr lang="da-DK" sz="1600" b="1" dirty="0" err="1">
                          <a:latin typeface="Montserrat" panose="00000500000000000000" pitchFamily="2" charset="0"/>
                          <a:cs typeface="Courier New" panose="02070309020205020404" pitchFamily="49" charset="0"/>
                        </a:rPr>
                        <a:t>explicit</a:t>
                      </a:r>
                      <a:r>
                        <a:rPr lang="da-DK" sz="1600" b="1" dirty="0">
                          <a:latin typeface="Montserrat" panose="00000500000000000000" pitchFamily="2" charset="0"/>
                          <a:cs typeface="Courier New" panose="02070309020205020404" pitchFamily="49" charset="0"/>
                        </a:rPr>
                        <a:t> </a:t>
                      </a:r>
                      <a:r>
                        <a:rPr lang="da-DK" sz="1600" b="1" dirty="0" err="1">
                          <a:latin typeface="Montserrat" panose="00000500000000000000" pitchFamily="2" charset="0"/>
                          <a:cs typeface="Courier New" panose="02070309020205020404" pitchFamily="49" charset="0"/>
                        </a:rPr>
                        <a:t>without</a:t>
                      </a:r>
                      <a:r>
                        <a:rPr lang="da-DK" sz="1600" b="1" dirty="0">
                          <a:latin typeface="Montserrat" panose="00000500000000000000" pitchFamily="2" charset="0"/>
                          <a:cs typeface="Courier New" panose="02070309020205020404" pitchFamily="49" charset="0"/>
                        </a:rPr>
                        <a:t> </a:t>
                      </a:r>
                      <a:r>
                        <a:rPr lang="da-DK" sz="1600" b="1" dirty="0" err="1">
                          <a:latin typeface="Montserrat" panose="00000500000000000000" pitchFamily="2" charset="0"/>
                          <a:cs typeface="Courier New" panose="02070309020205020404" pitchFamily="49" charset="0"/>
                        </a:rPr>
                        <a:t>assigment</a:t>
                      </a:r>
                      <a:endParaRPr lang="da-DK" sz="1600" b="1" dirty="0">
                        <a:latin typeface="Montserrat" panose="00000500000000000000" pitchFamily="2" charset="0"/>
                        <a:cs typeface="Courier New" panose="02070309020205020404" pitchFamily="49" charset="0"/>
                      </a:endParaRPr>
                    </a:p>
                    <a:p>
                      <a:r>
                        <a:rPr lang="da-DK" sz="1600" b="1" dirty="0">
                          <a:latin typeface="Montserrat" panose="00000500000000000000" pitchFamily="2" charset="0"/>
                          <a:cs typeface="Courier New" panose="02070309020205020404" pitchFamily="49" charset="0"/>
                        </a:rPr>
                        <a:t>let y = 15;   // </a:t>
                      </a:r>
                      <a:r>
                        <a:rPr lang="da-DK" sz="1600" b="1" dirty="0" err="1">
                          <a:latin typeface="Montserrat" panose="00000500000000000000" pitchFamily="2" charset="0"/>
                          <a:cs typeface="Courier New" panose="02070309020205020404" pitchFamily="49" charset="0"/>
                        </a:rPr>
                        <a:t>explicit</a:t>
                      </a:r>
                      <a:r>
                        <a:rPr lang="da-DK" sz="1600" b="1" dirty="0">
                          <a:latin typeface="Montserrat" panose="00000500000000000000" pitchFamily="2" charset="0"/>
                          <a:cs typeface="Courier New" panose="02070309020205020404" pitchFamily="49" charset="0"/>
                        </a:rPr>
                        <a:t> with </a:t>
                      </a:r>
                      <a:r>
                        <a:rPr lang="da-DK" sz="1600" b="1" dirty="0" err="1">
                          <a:latin typeface="Montserrat" panose="00000500000000000000" pitchFamily="2" charset="0"/>
                          <a:cs typeface="Courier New" panose="02070309020205020404" pitchFamily="49" charset="0"/>
                        </a:rPr>
                        <a:t>assignment</a:t>
                      </a:r>
                      <a:endParaRPr lang="da-DK" sz="1600" b="1" dirty="0">
                        <a:latin typeface="Montserrat" panose="00000500000000000000" pitchFamily="2" charset="0"/>
                        <a:cs typeface="Courier New" panose="02070309020205020404" pitchFamily="49" charset="0"/>
                      </a:endParaRPr>
                    </a:p>
                    <a:p>
                      <a:r>
                        <a:rPr lang="da-DK" sz="1600" b="1" dirty="0" err="1">
                          <a:latin typeface="Montserrat" panose="00000500000000000000" pitchFamily="2" charset="0"/>
                          <a:cs typeface="Courier New" panose="02070309020205020404" pitchFamily="49" charset="0"/>
                        </a:rPr>
                        <a:t>const</a:t>
                      </a:r>
                      <a:r>
                        <a:rPr lang="da-DK" sz="1600" b="1" dirty="0">
                          <a:latin typeface="Montserrat" panose="00000500000000000000" pitchFamily="2" charset="0"/>
                          <a:cs typeface="Courier New" panose="02070309020205020404" pitchFamily="49" charset="0"/>
                        </a:rPr>
                        <a:t> z = 10; // </a:t>
                      </a:r>
                      <a:r>
                        <a:rPr lang="da-DK" sz="1600" b="1" dirty="0" err="1">
                          <a:latin typeface="Montserrat" panose="00000500000000000000" pitchFamily="2" charset="0"/>
                          <a:cs typeface="Courier New" panose="02070309020205020404" pitchFamily="49" charset="0"/>
                        </a:rPr>
                        <a:t>constant</a:t>
                      </a:r>
                      <a:r>
                        <a:rPr lang="da-DK" sz="1600" b="1" dirty="0">
                          <a:latin typeface="Montserrat" panose="00000500000000000000" pitchFamily="2" charset="0"/>
                          <a:cs typeface="Courier New" panose="02070309020205020404" pitchFamily="49" charset="0"/>
                        </a:rPr>
                        <a:t> with </a:t>
                      </a:r>
                      <a:r>
                        <a:rPr lang="da-DK" sz="1600" b="1" dirty="0" err="1">
                          <a:latin typeface="Montserrat" panose="00000500000000000000" pitchFamily="2" charset="0"/>
                          <a:cs typeface="Courier New" panose="02070309020205020404" pitchFamily="49" charset="0"/>
                        </a:rPr>
                        <a:t>assignment</a:t>
                      </a:r>
                      <a:endParaRPr lang="da-DK" sz="1600" b="1" dirty="0">
                        <a:latin typeface="Montserrat" panose="00000500000000000000" pitchFamily="2" charset="0"/>
                        <a:cs typeface="Courier New" panose="02070309020205020404" pitchFamily="49" charset="0"/>
                      </a:endParaRPr>
                    </a:p>
                  </a:txBody>
                  <a:tcPr>
                    <a:solidFill>
                      <a:schemeClr val="bg1">
                        <a:lumMod val="95000"/>
                      </a:schemeClr>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123069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Variable names</a:t>
            </a:r>
          </a:p>
          <a:p>
            <a:pPr lvl="1"/>
            <a:r>
              <a:rPr lang="en-GB" dirty="0">
                <a:solidFill>
                  <a:srgbClr val="004050"/>
                </a:solidFill>
              </a:rPr>
              <a:t>Start with a letter , "_"  or "$”</a:t>
            </a:r>
          </a:p>
          <a:p>
            <a:pPr lvl="1"/>
            <a:r>
              <a:rPr lang="en-GB" dirty="0">
                <a:solidFill>
                  <a:srgbClr val="004050"/>
                </a:solidFill>
              </a:rPr>
              <a:t>May also include digits</a:t>
            </a:r>
          </a:p>
          <a:p>
            <a:pPr lvl="1"/>
            <a:r>
              <a:rPr lang="en-GB" dirty="0">
                <a:solidFill>
                  <a:srgbClr val="004050"/>
                </a:solidFill>
              </a:rPr>
              <a:t>Are case sensitive</a:t>
            </a:r>
          </a:p>
          <a:p>
            <a:pPr lvl="1"/>
            <a:r>
              <a:rPr lang="en-GB" dirty="0">
                <a:solidFill>
                  <a:srgbClr val="004050"/>
                </a:solidFill>
              </a:rPr>
              <a:t>Cannot use reserved keywords</a:t>
            </a:r>
          </a:p>
          <a:p>
            <a:pPr lvl="1"/>
            <a:r>
              <a:rPr lang="en-GB" dirty="0">
                <a:solidFill>
                  <a:srgbClr val="004050"/>
                </a:solidFill>
              </a:rPr>
              <a:t>E.g. int, else, case</a:t>
            </a:r>
          </a:p>
          <a:p>
            <a:r>
              <a:rPr lang="en-GB" dirty="0">
                <a:solidFill>
                  <a:srgbClr val="004050"/>
                </a:solidFill>
              </a:rPr>
              <a:t>Best practice is to use camelCase for variable names</a:t>
            </a:r>
          </a:p>
        </p:txBody>
      </p:sp>
      <p:sp>
        <p:nvSpPr>
          <p:cNvPr id="3" name="Title 2"/>
          <p:cNvSpPr>
            <a:spLocks noGrp="1"/>
          </p:cNvSpPr>
          <p:nvPr>
            <p:ph type="title"/>
            <p:custDataLst>
              <p:tags r:id="rId3"/>
            </p:custDataLst>
          </p:nvPr>
        </p:nvSpPr>
        <p:spPr/>
        <p:txBody>
          <a:bodyPr>
            <a:normAutofit/>
          </a:bodyPr>
          <a:lstStyle/>
          <a:p>
            <a:r>
              <a:rPr lang="en-GB"/>
              <a:t>Declaring variables</a:t>
            </a:r>
            <a:endParaRPr lang="en-GB" dirty="0"/>
          </a:p>
        </p:txBody>
      </p:sp>
    </p:spTree>
    <p:custDataLst>
      <p:tags r:id="rId1"/>
    </p:custDataLst>
    <p:extLst>
      <p:ext uri="{BB962C8B-B14F-4D97-AF65-F5344CB8AC3E}">
        <p14:creationId xmlns:p14="http://schemas.microsoft.com/office/powerpoint/2010/main" val="143892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5"/>
            <p:custDataLst>
              <p:tags r:id="rId2"/>
            </p:custDataLst>
          </p:nvPr>
        </p:nvSpPr>
        <p:spPr/>
        <p:txBody>
          <a:bodyPr/>
          <a:lstStyle/>
          <a:p>
            <a:r>
              <a:rPr lang="en-GB" dirty="0">
                <a:solidFill>
                  <a:srgbClr val="004050"/>
                </a:solidFill>
              </a:rPr>
              <a:t>Dynamically typed</a:t>
            </a:r>
          </a:p>
          <a:p>
            <a:pPr lvl="1"/>
            <a:r>
              <a:rPr lang="en-GB" dirty="0">
                <a:solidFill>
                  <a:srgbClr val="004050"/>
                </a:solidFill>
              </a:rPr>
              <a:t>Data types not declared and not known until runtime</a:t>
            </a:r>
          </a:p>
          <a:p>
            <a:pPr lvl="1"/>
            <a:r>
              <a:rPr lang="en-GB" dirty="0">
                <a:solidFill>
                  <a:srgbClr val="004050"/>
                </a:solidFill>
              </a:rPr>
              <a:t>Variable types can mutate</a:t>
            </a:r>
          </a:p>
          <a:p>
            <a:r>
              <a:rPr lang="en-GB" dirty="0">
                <a:solidFill>
                  <a:srgbClr val="004050"/>
                </a:solidFill>
              </a:rPr>
              <a:t>Interpreted</a:t>
            </a:r>
          </a:p>
          <a:p>
            <a:pPr lvl="1"/>
            <a:r>
              <a:rPr lang="en-GB" dirty="0">
                <a:solidFill>
                  <a:srgbClr val="004050"/>
                </a:solidFill>
              </a:rPr>
              <a:t>Stored as text</a:t>
            </a:r>
          </a:p>
          <a:p>
            <a:pPr lvl="1"/>
            <a:r>
              <a:rPr lang="en-GB" dirty="0">
                <a:solidFill>
                  <a:srgbClr val="004050"/>
                </a:solidFill>
              </a:rPr>
              <a:t>Interpreted into machine instructions and stored in memory as the program runs</a:t>
            </a:r>
          </a:p>
        </p:txBody>
      </p:sp>
      <p:sp>
        <p:nvSpPr>
          <p:cNvPr id="6" name="Content Placeholder 5">
            <a:extLst>
              <a:ext uri="{FF2B5EF4-FFF2-40B4-BE49-F238E27FC236}">
                <a16:creationId xmlns:a16="http://schemas.microsoft.com/office/drawing/2014/main" id="{BEBA34F9-8B10-41EB-BD81-5B1FDA991AD7}"/>
              </a:ext>
            </a:extLst>
          </p:cNvPr>
          <p:cNvSpPr>
            <a:spLocks noGrp="1"/>
          </p:cNvSpPr>
          <p:nvPr>
            <p:ph sz="quarter" idx="16"/>
          </p:nvPr>
        </p:nvSpPr>
        <p:spPr/>
        <p:txBody>
          <a:bodyPr/>
          <a:lstStyle/>
          <a:p>
            <a:r>
              <a:rPr lang="en-GB" dirty="0">
                <a:solidFill>
                  <a:srgbClr val="004050"/>
                </a:solidFill>
              </a:rPr>
              <a:t>Primitive data types</a:t>
            </a:r>
          </a:p>
          <a:p>
            <a:pPr lvl="1"/>
            <a:r>
              <a:rPr lang="en-GB" dirty="0">
                <a:solidFill>
                  <a:srgbClr val="004050"/>
                </a:solidFill>
              </a:rPr>
              <a:t>Boolean</a:t>
            </a:r>
          </a:p>
          <a:p>
            <a:pPr lvl="1"/>
            <a:r>
              <a:rPr lang="en-GB" dirty="0">
                <a:solidFill>
                  <a:srgbClr val="004050"/>
                </a:solidFill>
              </a:rPr>
              <a:t>Number</a:t>
            </a:r>
          </a:p>
          <a:p>
            <a:pPr lvl="1"/>
            <a:r>
              <a:rPr lang="en-GB" dirty="0">
                <a:solidFill>
                  <a:srgbClr val="004050"/>
                </a:solidFill>
              </a:rPr>
              <a:t>String</a:t>
            </a:r>
          </a:p>
          <a:p>
            <a:pPr lvl="1"/>
            <a:r>
              <a:rPr lang="en-GB" dirty="0">
                <a:solidFill>
                  <a:srgbClr val="004050"/>
                </a:solidFill>
              </a:rPr>
              <a:t>Undefined</a:t>
            </a:r>
          </a:p>
          <a:p>
            <a:pPr lvl="1"/>
            <a:r>
              <a:rPr lang="en-GB" dirty="0">
                <a:solidFill>
                  <a:srgbClr val="004050"/>
                </a:solidFill>
              </a:rPr>
              <a:t>Null</a:t>
            </a:r>
          </a:p>
          <a:p>
            <a:pPr lvl="1"/>
            <a:r>
              <a:rPr lang="en-GB" dirty="0">
                <a:solidFill>
                  <a:srgbClr val="004050"/>
                </a:solidFill>
              </a:rPr>
              <a:t>Symbol</a:t>
            </a:r>
          </a:p>
          <a:p>
            <a:r>
              <a:rPr lang="en-GB" dirty="0">
                <a:solidFill>
                  <a:srgbClr val="004050"/>
                </a:solidFill>
              </a:rPr>
              <a:t>Object</a:t>
            </a:r>
          </a:p>
        </p:txBody>
      </p:sp>
      <p:sp>
        <p:nvSpPr>
          <p:cNvPr id="4" name="Title 3"/>
          <p:cNvSpPr>
            <a:spLocks noGrp="1"/>
          </p:cNvSpPr>
          <p:nvPr>
            <p:ph type="title"/>
            <p:custDataLst>
              <p:tags r:id="rId3"/>
            </p:custDataLst>
          </p:nvPr>
        </p:nvSpPr>
        <p:spPr/>
        <p:txBody>
          <a:bodyPr>
            <a:normAutofit fontScale="90000"/>
          </a:bodyPr>
          <a:lstStyle/>
          <a:p>
            <a:r>
              <a:rPr lang="en-GB"/>
              <a:t>JavaScript types</a:t>
            </a:r>
            <a:endParaRPr lang="en-GB" dirty="0"/>
          </a:p>
        </p:txBody>
      </p:sp>
    </p:spTree>
    <p:custDataLst>
      <p:tags r:id="rId1"/>
    </p:custDataLst>
    <p:extLst>
      <p:ext uri="{BB962C8B-B14F-4D97-AF65-F5344CB8AC3E}">
        <p14:creationId xmlns:p14="http://schemas.microsoft.com/office/powerpoint/2010/main" val="1170298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JavaScript can hold two types:</a:t>
            </a:r>
          </a:p>
          <a:p>
            <a:r>
              <a:rPr lang="en-GB" b="1" dirty="0">
                <a:solidFill>
                  <a:srgbClr val="004050"/>
                </a:solidFill>
              </a:rPr>
              <a:t>Primitives</a:t>
            </a:r>
          </a:p>
          <a:p>
            <a:pPr lvl="1"/>
            <a:r>
              <a:rPr lang="en-GB" dirty="0">
                <a:solidFill>
                  <a:srgbClr val="004050"/>
                </a:solidFill>
              </a:rPr>
              <a:t>Primitive values are immutable pieces of data </a:t>
            </a:r>
          </a:p>
          <a:p>
            <a:pPr lvl="1"/>
            <a:r>
              <a:rPr lang="en-GB" dirty="0">
                <a:solidFill>
                  <a:srgbClr val="004050"/>
                </a:solidFill>
              </a:rPr>
              <a:t>Their value is stored in the location the variable accesses</a:t>
            </a:r>
          </a:p>
          <a:p>
            <a:pPr lvl="1"/>
            <a:r>
              <a:rPr lang="en-GB" dirty="0">
                <a:solidFill>
                  <a:srgbClr val="004050"/>
                </a:solidFill>
              </a:rPr>
              <a:t>They have a fixed length</a:t>
            </a:r>
          </a:p>
          <a:p>
            <a:pPr lvl="1"/>
            <a:r>
              <a:rPr lang="en-GB" dirty="0">
                <a:solidFill>
                  <a:srgbClr val="004050"/>
                </a:solidFill>
              </a:rPr>
              <a:t>Quick to look up</a:t>
            </a:r>
          </a:p>
          <a:p>
            <a:r>
              <a:rPr lang="en-GB" b="1" dirty="0">
                <a:solidFill>
                  <a:srgbClr val="004050"/>
                </a:solidFill>
              </a:rPr>
              <a:t>Object</a:t>
            </a:r>
          </a:p>
          <a:p>
            <a:pPr lvl="1"/>
            <a:r>
              <a:rPr lang="en-GB" dirty="0">
                <a:solidFill>
                  <a:srgbClr val="004050"/>
                </a:solidFill>
              </a:rPr>
              <a:t>Objects are collections of properties</a:t>
            </a:r>
          </a:p>
          <a:p>
            <a:pPr lvl="1"/>
            <a:r>
              <a:rPr lang="en-GB" dirty="0">
                <a:solidFill>
                  <a:srgbClr val="004050"/>
                </a:solidFill>
              </a:rPr>
              <a:t>The value stored in the variable is a reference to the object in memory</a:t>
            </a:r>
          </a:p>
          <a:p>
            <a:pPr lvl="1"/>
            <a:r>
              <a:rPr lang="en-GB" dirty="0">
                <a:solidFill>
                  <a:srgbClr val="004050"/>
                </a:solidFill>
              </a:rPr>
              <a:t>Objects are mutable</a:t>
            </a:r>
          </a:p>
          <a:p>
            <a:pPr lvl="2"/>
            <a:endParaRPr lang="en-GB" dirty="0">
              <a:solidFill>
                <a:srgbClr val="004050"/>
              </a:solidFill>
            </a:endParaRPr>
          </a:p>
          <a:p>
            <a:pPr lvl="2"/>
            <a:endParaRPr lang="en-GB" dirty="0">
              <a:solidFill>
                <a:srgbClr val="004050"/>
              </a:solidFill>
            </a:endParaRPr>
          </a:p>
          <a:p>
            <a:pPr lvl="2"/>
            <a:endParaRPr lang="en-GB" dirty="0">
              <a:solidFill>
                <a:srgbClr val="004050"/>
              </a:solidFill>
            </a:endParaRPr>
          </a:p>
          <a:p>
            <a:pPr lvl="2"/>
            <a:endParaRPr lang="en-GB" dirty="0">
              <a:solidFill>
                <a:srgbClr val="004050"/>
              </a:solidFill>
            </a:endParaRPr>
          </a:p>
        </p:txBody>
      </p:sp>
      <p:sp>
        <p:nvSpPr>
          <p:cNvPr id="3" name="Title 2"/>
          <p:cNvSpPr>
            <a:spLocks noGrp="1"/>
          </p:cNvSpPr>
          <p:nvPr>
            <p:ph type="title"/>
            <p:custDataLst>
              <p:tags r:id="rId3"/>
            </p:custDataLst>
          </p:nvPr>
        </p:nvSpPr>
        <p:spPr/>
        <p:txBody>
          <a:bodyPr>
            <a:normAutofit/>
          </a:bodyPr>
          <a:lstStyle/>
          <a:p>
            <a:r>
              <a:rPr lang="en-GB" dirty="0"/>
              <a:t>Primitives and Object types</a:t>
            </a:r>
          </a:p>
        </p:txBody>
      </p:sp>
    </p:spTree>
    <p:custDataLst>
      <p:tags r:id="rId1"/>
    </p:custDataLst>
    <p:extLst>
      <p:ext uri="{BB962C8B-B14F-4D97-AF65-F5344CB8AC3E}">
        <p14:creationId xmlns:p14="http://schemas.microsoft.com/office/powerpoint/2010/main" val="399025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The</a:t>
            </a:r>
            <a:r>
              <a:rPr lang="en-GB" dirty="0"/>
              <a:t> </a:t>
            </a:r>
            <a:r>
              <a:rPr lang="en-GB" b="1" dirty="0" err="1">
                <a:latin typeface="Courier New" panose="02070309020205020404" pitchFamily="49" charset="0"/>
                <a:cs typeface="Courier New" panose="02070309020205020404" pitchFamily="49" charset="0"/>
              </a:rPr>
              <a:t>typeof</a:t>
            </a:r>
            <a:r>
              <a:rPr lang="en-GB" dirty="0"/>
              <a:t> </a:t>
            </a:r>
            <a:r>
              <a:rPr lang="en-GB" dirty="0">
                <a:solidFill>
                  <a:srgbClr val="004050"/>
                </a:solidFill>
              </a:rPr>
              <a:t>operator takes on parameter the value to check</a:t>
            </a:r>
          </a:p>
          <a:p>
            <a:endParaRPr lang="en-GB" dirty="0"/>
          </a:p>
          <a:p>
            <a:endParaRPr lang="en-GB" dirty="0"/>
          </a:p>
          <a:p>
            <a:endParaRPr lang="en-GB" dirty="0"/>
          </a:p>
          <a:p>
            <a:r>
              <a:rPr lang="en-GB" dirty="0">
                <a:solidFill>
                  <a:srgbClr val="004050"/>
                </a:solidFill>
              </a:rPr>
              <a:t>Calling</a:t>
            </a:r>
            <a:r>
              <a:rPr lang="en-GB" dirty="0"/>
              <a:t> </a:t>
            </a:r>
            <a:r>
              <a:rPr lang="en-GB" b="1" dirty="0" err="1">
                <a:solidFill>
                  <a:schemeClr val="tx1"/>
                </a:solidFill>
                <a:latin typeface="Courier New" panose="02070309020205020404" pitchFamily="49" charset="0"/>
                <a:cs typeface="Courier New" panose="02070309020205020404" pitchFamily="49" charset="0"/>
              </a:rPr>
              <a:t>typeof</a:t>
            </a:r>
            <a:r>
              <a:rPr lang="en-GB" dirty="0">
                <a:solidFill>
                  <a:schemeClr val="tx1"/>
                </a:solidFill>
              </a:rPr>
              <a:t> </a:t>
            </a:r>
            <a:r>
              <a:rPr lang="en-GB" dirty="0">
                <a:solidFill>
                  <a:srgbClr val="004050"/>
                </a:solidFill>
              </a:rPr>
              <a:t>on a variable or value returns one of the following:</a:t>
            </a:r>
          </a:p>
          <a:p>
            <a:pPr lvl="1"/>
            <a:r>
              <a:rPr lang="en-GB" sz="1600" dirty="0">
                <a:solidFill>
                  <a:srgbClr val="004050"/>
                </a:solidFill>
              </a:rPr>
              <a:t>number</a:t>
            </a:r>
          </a:p>
          <a:p>
            <a:pPr lvl="1"/>
            <a:r>
              <a:rPr lang="en-GB" sz="1600" dirty="0" err="1">
                <a:solidFill>
                  <a:srgbClr val="004050"/>
                </a:solidFill>
              </a:rPr>
              <a:t>boolean</a:t>
            </a:r>
            <a:endParaRPr lang="en-GB" sz="1600" dirty="0">
              <a:solidFill>
                <a:srgbClr val="004050"/>
              </a:solidFill>
            </a:endParaRPr>
          </a:p>
          <a:p>
            <a:pPr lvl="1"/>
            <a:r>
              <a:rPr lang="en-GB" sz="1600" dirty="0">
                <a:solidFill>
                  <a:srgbClr val="004050"/>
                </a:solidFill>
              </a:rPr>
              <a:t>string</a:t>
            </a:r>
          </a:p>
          <a:p>
            <a:pPr lvl="1"/>
            <a:r>
              <a:rPr lang="en-GB" sz="1600" dirty="0">
                <a:solidFill>
                  <a:srgbClr val="004050"/>
                </a:solidFill>
              </a:rPr>
              <a:t>undefined</a:t>
            </a:r>
          </a:p>
          <a:p>
            <a:pPr lvl="1"/>
            <a:r>
              <a:rPr lang="en-GB" sz="1600" dirty="0">
                <a:solidFill>
                  <a:srgbClr val="004050"/>
                </a:solidFill>
              </a:rPr>
              <a:t>symbol</a:t>
            </a:r>
          </a:p>
          <a:p>
            <a:pPr lvl="1"/>
            <a:r>
              <a:rPr lang="en-GB" sz="1600" dirty="0">
                <a:solidFill>
                  <a:srgbClr val="004050"/>
                </a:solidFill>
              </a:rPr>
              <a:t>object (if a null or a reference type)</a:t>
            </a:r>
          </a:p>
          <a:p>
            <a:pPr lvl="1"/>
            <a:endParaRPr lang="en-GB" dirty="0"/>
          </a:p>
        </p:txBody>
      </p:sp>
      <p:sp>
        <p:nvSpPr>
          <p:cNvPr id="3" name="Title 2"/>
          <p:cNvSpPr>
            <a:spLocks noGrp="1"/>
          </p:cNvSpPr>
          <p:nvPr>
            <p:ph type="title"/>
            <p:custDataLst>
              <p:tags r:id="rId3"/>
            </p:custDataLst>
          </p:nvPr>
        </p:nvSpPr>
        <p:spPr/>
        <p:txBody>
          <a:bodyPr>
            <a:normAutofit/>
          </a:bodyPr>
          <a:lstStyle/>
          <a:p>
            <a:r>
              <a:rPr lang="en-GB" dirty="0"/>
              <a:t>The </a:t>
            </a:r>
            <a:r>
              <a:rPr lang="en-GB" dirty="0" err="1"/>
              <a:t>typeof</a:t>
            </a:r>
            <a:r>
              <a:rPr lang="en-GB" dirty="0"/>
              <a:t> operator</a:t>
            </a:r>
          </a:p>
        </p:txBody>
      </p:sp>
      <p:graphicFrame>
        <p:nvGraphicFramePr>
          <p:cNvPr id="5" name="Table 4"/>
          <p:cNvGraphicFramePr>
            <a:graphicFrameLocks noGrp="1"/>
          </p:cNvGraphicFramePr>
          <p:nvPr>
            <p:custDataLst>
              <p:tags r:id="rId4"/>
            </p:custDataLst>
            <p:extLst>
              <p:ext uri="{D42A27DB-BD31-4B8C-83A1-F6EECF244321}">
                <p14:modId xmlns:p14="http://schemas.microsoft.com/office/powerpoint/2010/main" val="4021241976"/>
              </p:ext>
            </p:extLst>
          </p:nvPr>
        </p:nvGraphicFramePr>
        <p:xfrm>
          <a:off x="414000" y="2454140"/>
          <a:ext cx="11404799" cy="1193800"/>
        </p:xfrm>
        <a:graphic>
          <a:graphicData uri="http://schemas.openxmlformats.org/drawingml/2006/table">
            <a:tbl>
              <a:tblPr firstRow="1" bandRow="1">
                <a:tableStyleId>{5C22544A-7EE6-4342-B048-85BDC9FD1C3A}</a:tableStyleId>
              </a:tblPr>
              <a:tblGrid>
                <a:gridCol w="11404799">
                  <a:extLst>
                    <a:ext uri="{9D8B030D-6E8A-4147-A177-3AD203B41FA5}">
                      <a16:colId xmlns:a16="http://schemas.microsoft.com/office/drawing/2014/main" val="20000"/>
                    </a:ext>
                  </a:extLst>
                </a:gridCol>
              </a:tblGrid>
              <a:tr h="370840">
                <a:tc>
                  <a:txBody>
                    <a:bodyPr/>
                    <a:lstStyle/>
                    <a:p>
                      <a:pPr algn="l"/>
                      <a:r>
                        <a:rPr lang="en-GB" dirty="0">
                          <a:latin typeface="Montserrat" panose="00000500000000000000" pitchFamily="2" charset="0"/>
                          <a:cs typeface="Arial" panose="020B0604020202020204" pitchFamily="34" charset="0"/>
                        </a:rPr>
                        <a:t>The </a:t>
                      </a:r>
                      <a:r>
                        <a:rPr lang="en-GB" dirty="0" err="1">
                          <a:latin typeface="Montserrat" panose="00000500000000000000" pitchFamily="2" charset="0"/>
                          <a:cs typeface="Arial" panose="020B0604020202020204" pitchFamily="34" charset="0"/>
                        </a:rPr>
                        <a:t>typeof</a:t>
                      </a:r>
                      <a:r>
                        <a:rPr lang="en-GB" dirty="0">
                          <a:latin typeface="Montserrat" panose="00000500000000000000" pitchFamily="2" charset="0"/>
                          <a:cs typeface="Arial" panose="020B0604020202020204" pitchFamily="34" charset="0"/>
                        </a:rPr>
                        <a:t> operator</a:t>
                      </a:r>
                    </a:p>
                  </a:txBody>
                  <a:tcPr>
                    <a:solidFill>
                      <a:srgbClr val="004050"/>
                    </a:solidFill>
                  </a:tcPr>
                </a:tc>
                <a:extLst>
                  <a:ext uri="{0D108BD9-81ED-4DB2-BD59-A6C34878D82A}">
                    <a16:rowId xmlns:a16="http://schemas.microsoft.com/office/drawing/2014/main" val="10000"/>
                  </a:ext>
                </a:extLst>
              </a:tr>
              <a:tr h="370840">
                <a:tc>
                  <a:txBody>
                    <a:bodyPr/>
                    <a:lstStyle/>
                    <a:p>
                      <a:r>
                        <a:rPr lang="en-GB" sz="1600" b="0" dirty="0">
                          <a:latin typeface="Montserrat" panose="00000500000000000000" pitchFamily="2" charset="0"/>
                          <a:cs typeface="Courier New" panose="02070309020205020404" pitchFamily="49" charset="0"/>
                        </a:rPr>
                        <a:t> </a:t>
                      </a:r>
                      <a:r>
                        <a:rPr lang="en-GB" sz="1600" b="1" dirty="0" err="1">
                          <a:latin typeface="Montserrat" panose="00000500000000000000" pitchFamily="2" charset="0"/>
                          <a:cs typeface="Courier New" panose="02070309020205020404" pitchFamily="49" charset="0"/>
                        </a:rPr>
                        <a:t>const</a:t>
                      </a:r>
                      <a:r>
                        <a:rPr lang="en-GB" sz="1600" b="1" dirty="0">
                          <a:latin typeface="Montserrat" panose="00000500000000000000" pitchFamily="2" charset="0"/>
                          <a:cs typeface="Courier New" panose="02070309020205020404" pitchFamily="49" charset="0"/>
                        </a:rPr>
                        <a:t> TYPE_TEST = "string value";</a:t>
                      </a:r>
                    </a:p>
                    <a:p>
                      <a:r>
                        <a:rPr lang="en-GB" sz="1600" b="1" dirty="0">
                          <a:latin typeface="Montserrat" panose="00000500000000000000" pitchFamily="2" charset="0"/>
                          <a:cs typeface="Courier New" panose="02070309020205020404" pitchFamily="49" charset="0"/>
                        </a:rPr>
                        <a:t> alert(</a:t>
                      </a:r>
                      <a:r>
                        <a:rPr lang="en-GB" sz="1600" b="1" dirty="0" err="1">
                          <a:latin typeface="Montserrat" panose="00000500000000000000" pitchFamily="2" charset="0"/>
                          <a:cs typeface="Courier New" panose="02070309020205020404" pitchFamily="49" charset="0"/>
                        </a:rPr>
                        <a:t>typeof</a:t>
                      </a:r>
                      <a:r>
                        <a:rPr lang="en-GB" sz="1600" b="1" dirty="0">
                          <a:latin typeface="Montserrat" panose="00000500000000000000" pitchFamily="2" charset="0"/>
                          <a:cs typeface="Courier New" panose="02070309020205020404" pitchFamily="49" charset="0"/>
                        </a:rPr>
                        <a:t>  TYPE_TEST)      //outputs “string”</a:t>
                      </a:r>
                    </a:p>
                    <a:p>
                      <a:r>
                        <a:rPr lang="en-GB" sz="1600" b="1" dirty="0">
                          <a:latin typeface="Montserrat" panose="00000500000000000000" pitchFamily="2" charset="0"/>
                          <a:cs typeface="Courier New" panose="02070309020205020404" pitchFamily="49" charset="0"/>
                        </a:rPr>
                        <a:t> alert(</a:t>
                      </a:r>
                      <a:r>
                        <a:rPr lang="en-GB" sz="1600" b="1" dirty="0" err="1">
                          <a:latin typeface="Montserrat" panose="00000500000000000000" pitchFamily="2" charset="0"/>
                          <a:cs typeface="Courier New" panose="02070309020205020404" pitchFamily="49" charset="0"/>
                        </a:rPr>
                        <a:t>typeof</a:t>
                      </a:r>
                      <a:r>
                        <a:rPr lang="en-GB" sz="1600" b="1" dirty="0">
                          <a:latin typeface="Montserrat" panose="00000500000000000000" pitchFamily="2" charset="0"/>
                          <a:cs typeface="Courier New" panose="02070309020205020404" pitchFamily="49" charset="0"/>
                        </a:rPr>
                        <a:t> 95)  	         //outputs “number”</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986771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GB" dirty="0">
                <a:solidFill>
                  <a:srgbClr val="004050"/>
                </a:solidFill>
              </a:rPr>
              <a:t>A variable that has been declared but not initialised is </a:t>
            </a:r>
            <a:r>
              <a:rPr lang="en-GB" b="1" dirty="0">
                <a:latin typeface="Courier New" panose="02070309020205020404" pitchFamily="49" charset="0"/>
                <a:cs typeface="Courier New" panose="02070309020205020404" pitchFamily="49" charset="0"/>
              </a:rPr>
              <a:t>undefined</a:t>
            </a:r>
          </a:p>
          <a:p>
            <a:endParaRPr lang="en-GB" dirty="0"/>
          </a:p>
          <a:p>
            <a:endParaRPr lang="en-GB" dirty="0"/>
          </a:p>
          <a:p>
            <a:endParaRPr lang="en-GB" dirty="0"/>
          </a:p>
          <a:p>
            <a:r>
              <a:rPr lang="en-GB" dirty="0">
                <a:solidFill>
                  <a:srgbClr val="004050"/>
                </a:solidFill>
              </a:rPr>
              <a:t>A variable that has not been declared will also be </a:t>
            </a:r>
            <a:r>
              <a:rPr lang="en-GB" b="1" dirty="0">
                <a:latin typeface="Courier New" panose="02070309020205020404" pitchFamily="49" charset="0"/>
                <a:cs typeface="Courier New" panose="02070309020205020404" pitchFamily="49" charset="0"/>
              </a:rPr>
              <a:t>undefined</a:t>
            </a:r>
          </a:p>
          <a:p>
            <a:pPr lvl="1"/>
            <a:r>
              <a:rPr lang="en-GB" dirty="0">
                <a:solidFill>
                  <a:srgbClr val="004050"/>
                </a:solidFill>
              </a:rPr>
              <a:t>The </a:t>
            </a:r>
            <a:r>
              <a:rPr lang="en-GB" b="1" dirty="0" err="1">
                <a:latin typeface="Courier New" panose="02070309020205020404" pitchFamily="49" charset="0"/>
                <a:cs typeface="Courier New" panose="02070309020205020404" pitchFamily="49" charset="0"/>
              </a:rPr>
              <a:t>typeof</a:t>
            </a:r>
            <a:r>
              <a:rPr lang="en-GB" dirty="0"/>
              <a:t> </a:t>
            </a:r>
            <a:r>
              <a:rPr lang="en-GB" dirty="0">
                <a:solidFill>
                  <a:srgbClr val="004050"/>
                </a:solidFill>
              </a:rPr>
              <a:t>operator does not distinguish between the two</a:t>
            </a:r>
          </a:p>
          <a:p>
            <a:pPr lvl="1"/>
            <a:endParaRPr lang="en-GB" dirty="0"/>
          </a:p>
          <a:p>
            <a:pPr lvl="1"/>
            <a:endParaRPr lang="en-GB" dirty="0">
              <a:solidFill>
                <a:srgbClr val="004050"/>
              </a:solidFill>
            </a:endParaRPr>
          </a:p>
          <a:p>
            <a:pPr lvl="1"/>
            <a:endParaRPr lang="en-GB" dirty="0">
              <a:solidFill>
                <a:srgbClr val="004050"/>
              </a:solidFill>
            </a:endParaRPr>
          </a:p>
          <a:p>
            <a:pPr lvl="1"/>
            <a:r>
              <a:rPr lang="en-GB" dirty="0">
                <a:solidFill>
                  <a:srgbClr val="004050"/>
                </a:solidFill>
              </a:rPr>
              <a:t>It is a good idea to initialise variables when you declare them </a:t>
            </a:r>
          </a:p>
        </p:txBody>
      </p:sp>
      <p:sp>
        <p:nvSpPr>
          <p:cNvPr id="3" name="Title 2"/>
          <p:cNvSpPr>
            <a:spLocks noGrp="1"/>
          </p:cNvSpPr>
          <p:nvPr>
            <p:ph type="title"/>
            <p:custDataLst>
              <p:tags r:id="rId3"/>
            </p:custDataLst>
          </p:nvPr>
        </p:nvSpPr>
        <p:spPr/>
        <p:txBody>
          <a:bodyPr>
            <a:normAutofit/>
          </a:bodyPr>
          <a:lstStyle/>
          <a:p>
            <a:r>
              <a:rPr lang="en-GB"/>
              <a:t>The undefined type</a:t>
            </a:r>
            <a:endParaRPr lang="en-GB" dirty="0"/>
          </a:p>
        </p:txBody>
      </p:sp>
      <p:graphicFrame>
        <p:nvGraphicFramePr>
          <p:cNvPr id="4" name="Table 3"/>
          <p:cNvGraphicFramePr>
            <a:graphicFrameLocks noGrp="1"/>
          </p:cNvGraphicFramePr>
          <p:nvPr>
            <p:custDataLst>
              <p:tags r:id="rId4"/>
            </p:custDataLst>
            <p:extLst>
              <p:ext uri="{D42A27DB-BD31-4B8C-83A1-F6EECF244321}">
                <p14:modId xmlns:p14="http://schemas.microsoft.com/office/powerpoint/2010/main" val="1342271268"/>
              </p:ext>
            </p:extLst>
          </p:nvPr>
        </p:nvGraphicFramePr>
        <p:xfrm>
          <a:off x="414000" y="2458548"/>
          <a:ext cx="11404800" cy="1193800"/>
        </p:xfrm>
        <a:graphic>
          <a:graphicData uri="http://schemas.openxmlformats.org/drawingml/2006/table">
            <a:tbl>
              <a:tblPr firstRow="1" bandRow="1">
                <a:tableStyleId>{5C22544A-7EE6-4342-B048-85BDC9FD1C3A}</a:tableStyleId>
              </a:tblPr>
              <a:tblGrid>
                <a:gridCol w="11404800">
                  <a:extLst>
                    <a:ext uri="{9D8B030D-6E8A-4147-A177-3AD203B41FA5}">
                      <a16:colId xmlns:a16="http://schemas.microsoft.com/office/drawing/2014/main" val="20000"/>
                    </a:ext>
                  </a:extLst>
                </a:gridCol>
              </a:tblGrid>
              <a:tr h="370840">
                <a:tc>
                  <a:txBody>
                    <a:bodyPr/>
                    <a:lstStyle/>
                    <a:p>
                      <a:pPr algn="l"/>
                      <a:r>
                        <a:rPr lang="en-GB" dirty="0">
                          <a:latin typeface="Montserrat" panose="00000500000000000000" pitchFamily="2" charset="0"/>
                          <a:cs typeface="Arial" panose="020B0604020202020204" pitchFamily="34" charset="0"/>
                        </a:rPr>
                        <a:t>The undefined type</a:t>
                      </a:r>
                    </a:p>
                  </a:txBody>
                  <a:tcPr>
                    <a:solidFill>
                      <a:srgbClr val="004050"/>
                    </a:solidFill>
                  </a:tcPr>
                </a:tc>
                <a:extLst>
                  <a:ext uri="{0D108BD9-81ED-4DB2-BD59-A6C34878D82A}">
                    <a16:rowId xmlns:a16="http://schemas.microsoft.com/office/drawing/2014/main" val="10000"/>
                  </a:ext>
                </a:extLst>
              </a:tr>
              <a:tr h="370840">
                <a:tc>
                  <a:txBody>
                    <a:bodyPr/>
                    <a:lstStyle/>
                    <a:p>
                      <a:r>
                        <a:rPr lang="en-GB" sz="1600" b="0" dirty="0">
                          <a:latin typeface="Montserrat" panose="00000500000000000000" pitchFamily="2" charset="0"/>
                          <a:cs typeface="Courier New" panose="02070309020205020404" pitchFamily="49" charset="0"/>
                        </a:rPr>
                        <a:t>let</a:t>
                      </a:r>
                      <a:r>
                        <a:rPr lang="en-GB" sz="1600" b="0" baseline="0" dirty="0">
                          <a:latin typeface="Montserrat" panose="00000500000000000000" pitchFamily="2" charset="0"/>
                          <a:cs typeface="Courier New" panose="02070309020205020404" pitchFamily="49" charset="0"/>
                        </a:rPr>
                        <a:t> </a:t>
                      </a:r>
                      <a:r>
                        <a:rPr lang="en-GB" sz="1600" b="1" baseline="0" dirty="0">
                          <a:latin typeface="Montserrat" panose="00000500000000000000" pitchFamily="2" charset="0"/>
                          <a:cs typeface="Courier New" panose="02070309020205020404" pitchFamily="49" charset="0"/>
                        </a:rPr>
                        <a:t>age</a:t>
                      </a:r>
                      <a:r>
                        <a:rPr lang="en-GB" sz="1600" b="0" baseline="0" dirty="0">
                          <a:latin typeface="Montserrat" panose="00000500000000000000" pitchFamily="2" charset="0"/>
                          <a:cs typeface="Courier New" panose="02070309020205020404" pitchFamily="49" charset="0"/>
                        </a:rPr>
                        <a:t>;</a:t>
                      </a:r>
                    </a:p>
                    <a:p>
                      <a:r>
                        <a:rPr lang="en-GB" sz="1600" b="0" baseline="0" dirty="0">
                          <a:latin typeface="Montserrat" panose="00000500000000000000" pitchFamily="2" charset="0"/>
                          <a:cs typeface="Courier New" panose="02070309020205020404" pitchFamily="49" charset="0"/>
                        </a:rPr>
                        <a:t>console.log(</a:t>
                      </a:r>
                      <a:r>
                        <a:rPr lang="en-GB" sz="1600" b="0" baseline="0" dirty="0" err="1">
                          <a:latin typeface="Montserrat" panose="00000500000000000000" pitchFamily="2" charset="0"/>
                          <a:cs typeface="Courier New" panose="02070309020205020404" pitchFamily="49" charset="0"/>
                        </a:rPr>
                        <a:t>typeof</a:t>
                      </a:r>
                      <a:r>
                        <a:rPr lang="en-GB" sz="1600" b="0" baseline="0" dirty="0">
                          <a:latin typeface="Montserrat" panose="00000500000000000000" pitchFamily="2" charset="0"/>
                          <a:cs typeface="Courier New" panose="02070309020205020404" pitchFamily="49" charset="0"/>
                        </a:rPr>
                        <a:t> age);  //returns undefined</a:t>
                      </a:r>
                    </a:p>
                    <a:p>
                      <a:endParaRPr lang="en-GB" sz="1600" b="0" dirty="0">
                        <a:latin typeface="Montserrat" panose="00000500000000000000" pitchFamily="2" charset="0"/>
                      </a:endParaRP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custDataLst>
              <p:tags r:id="rId5"/>
            </p:custDataLst>
            <p:extLst>
              <p:ext uri="{D42A27DB-BD31-4B8C-83A1-F6EECF244321}">
                <p14:modId xmlns:p14="http://schemas.microsoft.com/office/powerpoint/2010/main" val="692192189"/>
              </p:ext>
            </p:extLst>
          </p:nvPr>
        </p:nvGraphicFramePr>
        <p:xfrm>
          <a:off x="414000" y="4689393"/>
          <a:ext cx="11404800" cy="1193800"/>
        </p:xfrm>
        <a:graphic>
          <a:graphicData uri="http://schemas.openxmlformats.org/drawingml/2006/table">
            <a:tbl>
              <a:tblPr firstRow="1" bandRow="1">
                <a:tableStyleId>{5C22544A-7EE6-4342-B048-85BDC9FD1C3A}</a:tableStyleId>
              </a:tblPr>
              <a:tblGrid>
                <a:gridCol w="11404800">
                  <a:extLst>
                    <a:ext uri="{9D8B030D-6E8A-4147-A177-3AD203B41FA5}">
                      <a16:colId xmlns:a16="http://schemas.microsoft.com/office/drawing/2014/main" val="20000"/>
                    </a:ext>
                  </a:extLst>
                </a:gridCol>
              </a:tblGrid>
              <a:tr h="370840">
                <a:tc>
                  <a:txBody>
                    <a:bodyPr/>
                    <a:lstStyle/>
                    <a:p>
                      <a:pPr algn="l"/>
                      <a:r>
                        <a:rPr lang="en-GB" dirty="0">
                          <a:latin typeface="Montserrat" panose="00000500000000000000" pitchFamily="2" charset="0"/>
                          <a:cs typeface="Arial" panose="020B0604020202020204" pitchFamily="34" charset="0"/>
                        </a:rPr>
                        <a:t>The undefined type</a:t>
                      </a:r>
                    </a:p>
                  </a:txBody>
                  <a:tcPr>
                    <a:solidFill>
                      <a:srgbClr val="004050"/>
                    </a:solidFill>
                  </a:tcPr>
                </a:tc>
                <a:extLst>
                  <a:ext uri="{0D108BD9-81ED-4DB2-BD59-A6C34878D82A}">
                    <a16:rowId xmlns:a16="http://schemas.microsoft.com/office/drawing/2014/main" val="10000"/>
                  </a:ext>
                </a:extLst>
              </a:tr>
              <a:tr h="370840">
                <a:tc>
                  <a:txBody>
                    <a:bodyPr/>
                    <a:lstStyle/>
                    <a:p>
                      <a:r>
                        <a:rPr lang="en-GB" sz="1600" b="0" baseline="0" dirty="0">
                          <a:latin typeface="Montserrat" panose="00000500000000000000" pitchFamily="2" charset="0"/>
                          <a:cs typeface="Courier New" panose="02070309020205020404" pitchFamily="49" charset="0"/>
                        </a:rPr>
                        <a:t>let boom;</a:t>
                      </a:r>
                    </a:p>
                    <a:p>
                      <a:r>
                        <a:rPr lang="en-GB" sz="1600" b="0" baseline="0" dirty="0">
                          <a:latin typeface="Montserrat" panose="00000500000000000000" pitchFamily="2" charset="0"/>
                          <a:cs typeface="Courier New" panose="02070309020205020404" pitchFamily="49" charset="0"/>
                        </a:rPr>
                        <a:t>console.log(</a:t>
                      </a:r>
                      <a:r>
                        <a:rPr lang="en-GB" sz="1600" b="0" baseline="0" dirty="0" err="1">
                          <a:latin typeface="Montserrat" panose="00000500000000000000" pitchFamily="2" charset="0"/>
                          <a:cs typeface="Courier New" panose="02070309020205020404" pitchFamily="49" charset="0"/>
                        </a:rPr>
                        <a:t>typeof</a:t>
                      </a:r>
                      <a:r>
                        <a:rPr lang="en-GB" sz="1600" b="0" baseline="0" dirty="0">
                          <a:latin typeface="Montserrat" panose="00000500000000000000" pitchFamily="2" charset="0"/>
                          <a:cs typeface="Courier New" panose="02070309020205020404" pitchFamily="49" charset="0"/>
                        </a:rPr>
                        <a:t> boom);  //returns undefined</a:t>
                      </a:r>
                    </a:p>
                    <a:p>
                      <a:endParaRPr lang="en-GB" sz="1600" b="0" dirty="0">
                        <a:latin typeface="Montserrat" panose="00000500000000000000" pitchFamily="2" charset="0"/>
                      </a:endParaRPr>
                    </a:p>
                  </a:txBody>
                  <a:tcPr>
                    <a:solidFill>
                      <a:schemeClr val="bg1">
                        <a:lumMod val="95000"/>
                      </a:schemeClr>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82256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custDataLst>
              <p:tags r:id="rId2"/>
            </p:custDataLst>
          </p:nvPr>
        </p:nvSpPr>
        <p:spPr/>
        <p:txBody>
          <a:bodyPr/>
          <a:lstStyle/>
          <a:p>
            <a:r>
              <a:rPr lang="en-US" b="1" dirty="0">
                <a:solidFill>
                  <a:schemeClr val="tx1"/>
                </a:solidFill>
                <a:latin typeface="Courier New" panose="02070309020205020404" pitchFamily="49" charset="0"/>
                <a:cs typeface="Courier New" panose="02070309020205020404" pitchFamily="49" charset="0"/>
              </a:rPr>
              <a:t>null</a:t>
            </a:r>
            <a:r>
              <a:rPr lang="en-US" dirty="0">
                <a:solidFill>
                  <a:srgbClr val="004050"/>
                </a:solidFill>
              </a:rPr>
              <a:t> and </a:t>
            </a:r>
            <a:r>
              <a:rPr lang="en-US" b="1" dirty="0">
                <a:solidFill>
                  <a:schemeClr val="tx1"/>
                </a:solidFill>
                <a:latin typeface="Courier New" panose="02070309020205020404" pitchFamily="49" charset="0"/>
                <a:cs typeface="Courier New" panose="02070309020205020404" pitchFamily="49" charset="0"/>
              </a:rPr>
              <a:t>undefined</a:t>
            </a:r>
            <a:r>
              <a:rPr lang="en-US" dirty="0">
                <a:solidFill>
                  <a:srgbClr val="004050"/>
                </a:solidFill>
              </a:rPr>
              <a:t> are different concepts in JavaScript</a:t>
            </a:r>
          </a:p>
          <a:p>
            <a:pPr lvl="1"/>
            <a:r>
              <a:rPr lang="en-US" b="1" dirty="0">
                <a:solidFill>
                  <a:schemeClr val="tx1"/>
                </a:solidFill>
                <a:latin typeface="Courier New" panose="02070309020205020404" pitchFamily="49" charset="0"/>
                <a:cs typeface="Courier New" panose="02070309020205020404" pitchFamily="49" charset="0"/>
              </a:rPr>
              <a:t>undefined</a:t>
            </a:r>
            <a:r>
              <a:rPr lang="en-US" dirty="0">
                <a:solidFill>
                  <a:srgbClr val="004050"/>
                </a:solidFill>
              </a:rPr>
              <a:t> variables have never been </a:t>
            </a:r>
            <a:r>
              <a:rPr lang="en-US" dirty="0" err="1">
                <a:solidFill>
                  <a:srgbClr val="004050"/>
                </a:solidFill>
              </a:rPr>
              <a:t>initialised</a:t>
            </a:r>
            <a:r>
              <a:rPr lang="en-US" dirty="0">
                <a:solidFill>
                  <a:srgbClr val="004050"/>
                </a:solidFill>
              </a:rPr>
              <a:t> </a:t>
            </a:r>
          </a:p>
          <a:p>
            <a:pPr lvl="1"/>
            <a:r>
              <a:rPr lang="en-US" b="1" dirty="0">
                <a:solidFill>
                  <a:schemeClr val="tx1"/>
                </a:solidFill>
                <a:latin typeface="Courier New" panose="02070309020205020404" pitchFamily="49" charset="0"/>
                <a:cs typeface="Courier New" panose="02070309020205020404" pitchFamily="49" charset="0"/>
              </a:rPr>
              <a:t>null</a:t>
            </a:r>
            <a:r>
              <a:rPr lang="en-US" dirty="0">
                <a:solidFill>
                  <a:srgbClr val="004050"/>
                </a:solidFill>
              </a:rPr>
              <a:t> is an explicit keyword that tells the runtime it is ‘empty’</a:t>
            </a:r>
            <a:endParaRPr lang="en-GB" dirty="0">
              <a:solidFill>
                <a:srgbClr val="004050"/>
              </a:solidFill>
            </a:endParaRPr>
          </a:p>
          <a:p>
            <a:endParaRPr lang="en-GB" dirty="0"/>
          </a:p>
          <a:p>
            <a:endParaRPr lang="en-GB" dirty="0"/>
          </a:p>
          <a:p>
            <a:r>
              <a:rPr lang="en-GB" dirty="0">
                <a:solidFill>
                  <a:srgbClr val="004050"/>
                </a:solidFill>
              </a:rPr>
              <a:t>There is a </a:t>
            </a:r>
            <a:r>
              <a:rPr lang="en-GB" dirty="0" err="1">
                <a:solidFill>
                  <a:srgbClr val="004050"/>
                </a:solidFill>
              </a:rPr>
              <a:t>foobar</a:t>
            </a:r>
            <a:r>
              <a:rPr lang="en-GB" dirty="0">
                <a:solidFill>
                  <a:srgbClr val="004050"/>
                </a:solidFill>
              </a:rPr>
              <a:t> to be aware of with </a:t>
            </a:r>
            <a:r>
              <a:rPr lang="en-GB" b="1" dirty="0">
                <a:solidFill>
                  <a:schemeClr val="tx1"/>
                </a:solidFill>
                <a:latin typeface="Courier New" panose="02070309020205020404" pitchFamily="49" charset="0"/>
                <a:cs typeface="Courier New" panose="02070309020205020404" pitchFamily="49" charset="0"/>
              </a:rPr>
              <a:t>null</a:t>
            </a:r>
            <a:r>
              <a:rPr lang="en-GB" dirty="0">
                <a:solidFill>
                  <a:srgbClr val="004050"/>
                </a:solidFill>
              </a:rPr>
              <a:t>:</a:t>
            </a:r>
          </a:p>
          <a:p>
            <a:pPr lvl="1"/>
            <a:r>
              <a:rPr lang="en-GB" b="1" dirty="0">
                <a:solidFill>
                  <a:schemeClr val="tx1"/>
                </a:solidFill>
                <a:latin typeface="Courier New" panose="02070309020205020404" pitchFamily="49" charset="0"/>
                <a:cs typeface="Courier New" panose="02070309020205020404" pitchFamily="49" charset="0"/>
              </a:rPr>
              <a:t>undefined</a:t>
            </a:r>
            <a:r>
              <a:rPr lang="en-GB" dirty="0">
                <a:solidFill>
                  <a:srgbClr val="004050"/>
                </a:solidFill>
              </a:rPr>
              <a:t> is the value of an </a:t>
            </a:r>
            <a:r>
              <a:rPr lang="en-GB" dirty="0" err="1">
                <a:solidFill>
                  <a:srgbClr val="004050"/>
                </a:solidFill>
              </a:rPr>
              <a:t>uninitialised</a:t>
            </a:r>
            <a:r>
              <a:rPr lang="en-GB" dirty="0">
                <a:solidFill>
                  <a:srgbClr val="004050"/>
                </a:solidFill>
              </a:rPr>
              <a:t> variable</a:t>
            </a:r>
          </a:p>
          <a:p>
            <a:pPr lvl="1"/>
            <a:r>
              <a:rPr lang="en-GB" b="1" dirty="0">
                <a:solidFill>
                  <a:schemeClr val="tx1"/>
                </a:solidFill>
                <a:latin typeface="Courier New" panose="02070309020205020404" pitchFamily="49" charset="0"/>
                <a:cs typeface="Courier New" panose="02070309020205020404" pitchFamily="49" charset="0"/>
              </a:rPr>
              <a:t>null</a:t>
            </a:r>
            <a:r>
              <a:rPr lang="en-GB" dirty="0">
                <a:solidFill>
                  <a:schemeClr val="tx1"/>
                </a:solidFill>
              </a:rPr>
              <a:t> </a:t>
            </a:r>
            <a:r>
              <a:rPr lang="en-GB" dirty="0">
                <a:solidFill>
                  <a:srgbClr val="004050"/>
                </a:solidFill>
              </a:rPr>
              <a:t>is a value we can assign to represent objects that don’t exist</a:t>
            </a:r>
          </a:p>
        </p:txBody>
      </p:sp>
      <p:sp>
        <p:nvSpPr>
          <p:cNvPr id="3" name="Title 2"/>
          <p:cNvSpPr>
            <a:spLocks noGrp="1"/>
          </p:cNvSpPr>
          <p:nvPr>
            <p:ph type="title"/>
            <p:custDataLst>
              <p:tags r:id="rId3"/>
            </p:custDataLst>
          </p:nvPr>
        </p:nvSpPr>
        <p:spPr/>
        <p:txBody>
          <a:bodyPr>
            <a:normAutofit/>
          </a:bodyPr>
          <a:lstStyle/>
          <a:p>
            <a:r>
              <a:rPr lang="en-GB" dirty="0"/>
              <a:t>null is not undefined</a:t>
            </a:r>
          </a:p>
        </p:txBody>
      </p:sp>
      <p:sp>
        <p:nvSpPr>
          <p:cNvPr id="8" name="Rectangle 7">
            <a:extLst>
              <a:ext uri="{FF2B5EF4-FFF2-40B4-BE49-F238E27FC236}">
                <a16:creationId xmlns:a16="http://schemas.microsoft.com/office/drawing/2014/main" id="{9E86D5BB-9E5C-428B-A5DC-397BDB4C841F}"/>
              </a:ext>
            </a:extLst>
          </p:cNvPr>
          <p:cNvSpPr/>
          <p:nvPr/>
        </p:nvSpPr>
        <p:spPr>
          <a:xfrm>
            <a:off x="414000" y="5528812"/>
            <a:ext cx="11404800" cy="584775"/>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userID</a:t>
            </a:r>
            <a:r>
              <a:rPr lang="en-GB" sz="1600" b="1" dirty="0">
                <a:latin typeface="Courier New" panose="02070309020205020404" pitchFamily="49" charset="0"/>
                <a:cs typeface="Courier New" panose="02070309020205020404" pitchFamily="49" charset="0"/>
              </a:rPr>
              <a:t> = null;</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userID</a:t>
            </a:r>
            <a:r>
              <a:rPr lang="en-GB" sz="1600" b="1" dirty="0">
                <a:latin typeface="Courier New" panose="02070309020205020404" pitchFamily="49" charset="0"/>
                <a:cs typeface="Courier New" panose="02070309020205020404" pitchFamily="49" charset="0"/>
              </a:rPr>
              <a:t> == undefined); //returns true</a:t>
            </a:r>
          </a:p>
        </p:txBody>
      </p:sp>
      <p:sp>
        <p:nvSpPr>
          <p:cNvPr id="9" name="Rectangle 8">
            <a:extLst>
              <a:ext uri="{FF2B5EF4-FFF2-40B4-BE49-F238E27FC236}">
                <a16:creationId xmlns:a16="http://schemas.microsoft.com/office/drawing/2014/main" id="{2908ED98-0F8B-411A-9A23-35702CAE15D2}"/>
              </a:ext>
            </a:extLst>
          </p:cNvPr>
          <p:cNvSpPr/>
          <p:nvPr/>
        </p:nvSpPr>
        <p:spPr>
          <a:xfrm>
            <a:off x="414000" y="3360842"/>
            <a:ext cx="11404800" cy="584775"/>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userID</a:t>
            </a:r>
            <a:r>
              <a:rPr lang="en-GB" sz="1600" b="1" dirty="0">
                <a:latin typeface="Courier New" panose="02070309020205020404" pitchFamily="49" charset="0"/>
                <a:cs typeface="Courier New" panose="02070309020205020404" pitchFamily="49" charset="0"/>
              </a:rPr>
              <a:t> = null;</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userID</a:t>
            </a:r>
            <a:r>
              <a:rPr lang="en-GB" sz="1600" b="1" dirty="0">
                <a:latin typeface="Courier New" panose="02070309020205020404" pitchFamily="49" charset="0"/>
                <a:cs typeface="Courier New" panose="02070309020205020404" pitchFamily="49" charset="0"/>
              </a:rPr>
              <a:t>); //returns null</a:t>
            </a:r>
            <a:endParaRPr lang="en-GB" sz="1600" b="1" dirty="0">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4481058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09nc6JbAqSJ124CF5Ukkyz"/>
</p:tagLst>
</file>

<file path=ppt/tags/tag10.xml><?xml version="1.0" encoding="utf-8"?>
<p:tagLst xmlns:a="http://schemas.openxmlformats.org/drawingml/2006/main" xmlns:r="http://schemas.openxmlformats.org/officeDocument/2006/relationships" xmlns:p="http://schemas.openxmlformats.org/presentationml/2006/main">
  <p:tag name="DVSHAPEID" val="BxpgFrtd8CnRH0dBfpPVn8"/>
</p:tagLst>
</file>

<file path=ppt/tags/tag11.xml><?xml version="1.0" encoding="utf-8"?>
<p:tagLst xmlns:a="http://schemas.openxmlformats.org/drawingml/2006/main" xmlns:r="http://schemas.openxmlformats.org/officeDocument/2006/relationships" xmlns:p="http://schemas.openxmlformats.org/presentationml/2006/main">
  <p:tag name="DVSECTIONID" val="2yLvI1rs0NVqwC1ebc07mu"/>
</p:tagLst>
</file>

<file path=ppt/tags/tag12.xml><?xml version="1.0" encoding="utf-8"?>
<p:tagLst xmlns:a="http://schemas.openxmlformats.org/drawingml/2006/main" xmlns:r="http://schemas.openxmlformats.org/officeDocument/2006/relationships" xmlns:p="http://schemas.openxmlformats.org/presentationml/2006/main">
  <p:tag name="DVSHAPEID" val="P9BUt23rVaMVcDxdVfUQZb"/>
</p:tagLst>
</file>

<file path=ppt/tags/tag13.xml><?xml version="1.0" encoding="utf-8"?>
<p:tagLst xmlns:a="http://schemas.openxmlformats.org/drawingml/2006/main" xmlns:r="http://schemas.openxmlformats.org/officeDocument/2006/relationships" xmlns:p="http://schemas.openxmlformats.org/presentationml/2006/main">
  <p:tag name="DVSHAPEID" val="XFw2GhOGVYGtHgEKYraGHc"/>
</p:tagLst>
</file>

<file path=ppt/tags/tag14.xml><?xml version="1.0" encoding="utf-8"?>
<p:tagLst xmlns:a="http://schemas.openxmlformats.org/drawingml/2006/main" xmlns:r="http://schemas.openxmlformats.org/officeDocument/2006/relationships" xmlns:p="http://schemas.openxmlformats.org/presentationml/2006/main">
  <p:tag name="DVSECTIONID" val="FznNZl5SQNmv12d7PFQ5iq"/>
</p:tagLst>
</file>

<file path=ppt/tags/tag15.xml><?xml version="1.0" encoding="utf-8"?>
<p:tagLst xmlns:a="http://schemas.openxmlformats.org/drawingml/2006/main" xmlns:r="http://schemas.openxmlformats.org/officeDocument/2006/relationships" xmlns:p="http://schemas.openxmlformats.org/presentationml/2006/main">
  <p:tag name="DVSHAPEID" val="YC0BW8bvuqCOezWZYkKyfM"/>
</p:tagLst>
</file>

<file path=ppt/tags/tag16.xml><?xml version="1.0" encoding="utf-8"?>
<p:tagLst xmlns:a="http://schemas.openxmlformats.org/drawingml/2006/main" xmlns:r="http://schemas.openxmlformats.org/officeDocument/2006/relationships" xmlns:p="http://schemas.openxmlformats.org/presentationml/2006/main">
  <p:tag name="DVSHAPEID" val="krZtLVoWM7GzWjSSBG622H"/>
</p:tagLst>
</file>

<file path=ppt/tags/tag17.xml><?xml version="1.0" encoding="utf-8"?>
<p:tagLst xmlns:a="http://schemas.openxmlformats.org/drawingml/2006/main" xmlns:r="http://schemas.openxmlformats.org/officeDocument/2006/relationships" xmlns:p="http://schemas.openxmlformats.org/presentationml/2006/main">
  <p:tag name="DVSHAPEID" val="7bcADUi0H5PcizCtng7yDu"/>
</p:tagLst>
</file>

<file path=ppt/tags/tag18.xml><?xml version="1.0" encoding="utf-8"?>
<p:tagLst xmlns:a="http://schemas.openxmlformats.org/drawingml/2006/main" xmlns:r="http://schemas.openxmlformats.org/officeDocument/2006/relationships" xmlns:p="http://schemas.openxmlformats.org/presentationml/2006/main">
  <p:tag name="DVSECTIONID" val="EYdZLhsIJD7ZIC72fyR3fz"/>
</p:tagLst>
</file>

<file path=ppt/tags/tag19.xml><?xml version="1.0" encoding="utf-8"?>
<p:tagLst xmlns:a="http://schemas.openxmlformats.org/drawingml/2006/main" xmlns:r="http://schemas.openxmlformats.org/officeDocument/2006/relationships" xmlns:p="http://schemas.openxmlformats.org/presentationml/2006/main">
  <p:tag name="DVSHAPEID" val="4LNz41uA0w8EbWoqlLCfeO"/>
</p:tagLst>
</file>

<file path=ppt/tags/tag2.xml><?xml version="1.0" encoding="utf-8"?>
<p:tagLst xmlns:a="http://schemas.openxmlformats.org/drawingml/2006/main" xmlns:r="http://schemas.openxmlformats.org/officeDocument/2006/relationships" xmlns:p="http://schemas.openxmlformats.org/presentationml/2006/main">
  <p:tag name="DVSHAPEID" val="DDCOucZrMMd7v4o1Qttrl9"/>
</p:tagLst>
</file>

<file path=ppt/tags/tag20.xml><?xml version="1.0" encoding="utf-8"?>
<p:tagLst xmlns:a="http://schemas.openxmlformats.org/drawingml/2006/main" xmlns:r="http://schemas.openxmlformats.org/officeDocument/2006/relationships" xmlns:p="http://schemas.openxmlformats.org/presentationml/2006/main">
  <p:tag name="DVSHAPEID" val="eJWhzagtFjuKAKe7dNckX9"/>
</p:tagLst>
</file>

<file path=ppt/tags/tag21.xml><?xml version="1.0" encoding="utf-8"?>
<p:tagLst xmlns:a="http://schemas.openxmlformats.org/drawingml/2006/main" xmlns:r="http://schemas.openxmlformats.org/officeDocument/2006/relationships" xmlns:p="http://schemas.openxmlformats.org/presentationml/2006/main">
  <p:tag name="DVSHAPEID" val="l24Hmx5o4rYfx4CMsjjxRP"/>
</p:tagLst>
</file>

<file path=ppt/tags/tag22.xml><?xml version="1.0" encoding="utf-8"?>
<p:tagLst xmlns:a="http://schemas.openxmlformats.org/drawingml/2006/main" xmlns:r="http://schemas.openxmlformats.org/officeDocument/2006/relationships" xmlns:p="http://schemas.openxmlformats.org/presentationml/2006/main">
  <p:tag name="DVSHAPEID" val="armEceyP2UR4oUcROJnge2"/>
</p:tagLst>
</file>

<file path=ppt/tags/tag23.xml><?xml version="1.0" encoding="utf-8"?>
<p:tagLst xmlns:a="http://schemas.openxmlformats.org/drawingml/2006/main" xmlns:r="http://schemas.openxmlformats.org/officeDocument/2006/relationships" xmlns:p="http://schemas.openxmlformats.org/presentationml/2006/main">
  <p:tag name="DVSECTIONID" val="9q6iMeqnUkgyUNiJfaZi3h"/>
</p:tagLst>
</file>

<file path=ppt/tags/tag24.xml><?xml version="1.0" encoding="utf-8"?>
<p:tagLst xmlns:a="http://schemas.openxmlformats.org/drawingml/2006/main" xmlns:r="http://schemas.openxmlformats.org/officeDocument/2006/relationships" xmlns:p="http://schemas.openxmlformats.org/presentationml/2006/main">
  <p:tag name="DVSHAPEID" val="MkcauqkT0piwRDlIlRQep3"/>
</p:tagLst>
</file>

<file path=ppt/tags/tag25.xml><?xml version="1.0" encoding="utf-8"?>
<p:tagLst xmlns:a="http://schemas.openxmlformats.org/drawingml/2006/main" xmlns:r="http://schemas.openxmlformats.org/officeDocument/2006/relationships" xmlns:p="http://schemas.openxmlformats.org/presentationml/2006/main">
  <p:tag name="DVSHAPEID" val="osFIABuAaAA8E1r1K8v9Ts"/>
</p:tagLst>
</file>

<file path=ppt/tags/tag26.xml><?xml version="1.0" encoding="utf-8"?>
<p:tagLst xmlns:a="http://schemas.openxmlformats.org/drawingml/2006/main" xmlns:r="http://schemas.openxmlformats.org/officeDocument/2006/relationships" xmlns:p="http://schemas.openxmlformats.org/presentationml/2006/main">
  <p:tag name="DVSECTIONID" val="jxTp69Xrgie4OMSsuehmIN"/>
</p:tagLst>
</file>

<file path=ppt/tags/tag27.xml><?xml version="1.0" encoding="utf-8"?>
<p:tagLst xmlns:a="http://schemas.openxmlformats.org/drawingml/2006/main" xmlns:r="http://schemas.openxmlformats.org/officeDocument/2006/relationships" xmlns:p="http://schemas.openxmlformats.org/presentationml/2006/main">
  <p:tag name="DVSHAPEID" val="vV4GwXhMKsd3WjAbP4pIgm"/>
</p:tagLst>
</file>

<file path=ppt/tags/tag28.xml><?xml version="1.0" encoding="utf-8"?>
<p:tagLst xmlns:a="http://schemas.openxmlformats.org/drawingml/2006/main" xmlns:r="http://schemas.openxmlformats.org/officeDocument/2006/relationships" xmlns:p="http://schemas.openxmlformats.org/presentationml/2006/main">
  <p:tag name="DVSHAPEID" val="x03H6PD0fByld2fAN9qXuI"/>
</p:tagLst>
</file>

<file path=ppt/tags/tag29.xml><?xml version="1.0" encoding="utf-8"?>
<p:tagLst xmlns:a="http://schemas.openxmlformats.org/drawingml/2006/main" xmlns:r="http://schemas.openxmlformats.org/officeDocument/2006/relationships" xmlns:p="http://schemas.openxmlformats.org/presentationml/2006/main">
  <p:tag name="DVSECTIONID" val="JaIjJviG3WwR7zpn7gqs3X"/>
</p:tagLst>
</file>

<file path=ppt/tags/tag3.xml><?xml version="1.0" encoding="utf-8"?>
<p:tagLst xmlns:a="http://schemas.openxmlformats.org/drawingml/2006/main" xmlns:r="http://schemas.openxmlformats.org/officeDocument/2006/relationships" xmlns:p="http://schemas.openxmlformats.org/presentationml/2006/main">
  <p:tag name="DVSHAPEID" val="VgZBOlDyZLurawJoEna7E3"/>
</p:tagLst>
</file>

<file path=ppt/tags/tag30.xml><?xml version="1.0" encoding="utf-8"?>
<p:tagLst xmlns:a="http://schemas.openxmlformats.org/drawingml/2006/main" xmlns:r="http://schemas.openxmlformats.org/officeDocument/2006/relationships" xmlns:p="http://schemas.openxmlformats.org/presentationml/2006/main">
  <p:tag name="DVSHAPEID" val="uA5xWegfhiSPipPJpIq7m7"/>
</p:tagLst>
</file>

<file path=ppt/tags/tag31.xml><?xml version="1.0" encoding="utf-8"?>
<p:tagLst xmlns:a="http://schemas.openxmlformats.org/drawingml/2006/main" xmlns:r="http://schemas.openxmlformats.org/officeDocument/2006/relationships" xmlns:p="http://schemas.openxmlformats.org/presentationml/2006/main">
  <p:tag name="DVSHAPEID" val="25EbWYiXOKv68hhSYkRZ90"/>
</p:tagLst>
</file>

<file path=ppt/tags/tag32.xml><?xml version="1.0" encoding="utf-8"?>
<p:tagLst xmlns:a="http://schemas.openxmlformats.org/drawingml/2006/main" xmlns:r="http://schemas.openxmlformats.org/officeDocument/2006/relationships" xmlns:p="http://schemas.openxmlformats.org/presentationml/2006/main">
  <p:tag name="DVSHAPEID" val="gzLeZ73qj5gny0SKiiXju7"/>
</p:tagLst>
</file>

<file path=ppt/tags/tag33.xml><?xml version="1.0" encoding="utf-8"?>
<p:tagLst xmlns:a="http://schemas.openxmlformats.org/drawingml/2006/main" xmlns:r="http://schemas.openxmlformats.org/officeDocument/2006/relationships" xmlns:p="http://schemas.openxmlformats.org/presentationml/2006/main">
  <p:tag name="DVSECTIONID" val="jPYvQMFL0HzvOIGMqr9zei"/>
</p:tagLst>
</file>

<file path=ppt/tags/tag34.xml><?xml version="1.0" encoding="utf-8"?>
<p:tagLst xmlns:a="http://schemas.openxmlformats.org/drawingml/2006/main" xmlns:r="http://schemas.openxmlformats.org/officeDocument/2006/relationships" xmlns:p="http://schemas.openxmlformats.org/presentationml/2006/main">
  <p:tag name="DVSHAPEID" val="jcgyswK6gnX1O5pHYbUoqp"/>
</p:tagLst>
</file>

<file path=ppt/tags/tag35.xml><?xml version="1.0" encoding="utf-8"?>
<p:tagLst xmlns:a="http://schemas.openxmlformats.org/drawingml/2006/main" xmlns:r="http://schemas.openxmlformats.org/officeDocument/2006/relationships" xmlns:p="http://schemas.openxmlformats.org/presentationml/2006/main">
  <p:tag name="DVSHAPEID" val="QKJhZd1z1Pw8fzXrEwFdPT"/>
</p:tagLst>
</file>

<file path=ppt/tags/tag36.xml><?xml version="1.0" encoding="utf-8"?>
<p:tagLst xmlns:a="http://schemas.openxmlformats.org/drawingml/2006/main" xmlns:r="http://schemas.openxmlformats.org/officeDocument/2006/relationships" xmlns:p="http://schemas.openxmlformats.org/presentationml/2006/main">
  <p:tag name="DVSHAPEID" val="qwbNkAjMp5HTlvPaxw4Hl7"/>
</p:tagLst>
</file>

<file path=ppt/tags/tag37.xml><?xml version="1.0" encoding="utf-8"?>
<p:tagLst xmlns:a="http://schemas.openxmlformats.org/drawingml/2006/main" xmlns:r="http://schemas.openxmlformats.org/officeDocument/2006/relationships" xmlns:p="http://schemas.openxmlformats.org/presentationml/2006/main">
  <p:tag name="DVSECTIONID" val="xWEj3760WgJLRSldEv0iVP"/>
</p:tagLst>
</file>

<file path=ppt/tags/tag38.xml><?xml version="1.0" encoding="utf-8"?>
<p:tagLst xmlns:a="http://schemas.openxmlformats.org/drawingml/2006/main" xmlns:r="http://schemas.openxmlformats.org/officeDocument/2006/relationships" xmlns:p="http://schemas.openxmlformats.org/presentationml/2006/main">
  <p:tag name="DVSHAPEID" val="vFQQKwwoIdAXkc5cSrffqr"/>
</p:tagLst>
</file>

<file path=ppt/tags/tag39.xml><?xml version="1.0" encoding="utf-8"?>
<p:tagLst xmlns:a="http://schemas.openxmlformats.org/drawingml/2006/main" xmlns:r="http://schemas.openxmlformats.org/officeDocument/2006/relationships" xmlns:p="http://schemas.openxmlformats.org/presentationml/2006/main">
  <p:tag name="DVSHAPEID" val="rldsCuZ987xj1vXuQMf1mu"/>
</p:tagLst>
</file>

<file path=ppt/tags/tag4.xml><?xml version="1.0" encoding="utf-8"?>
<p:tagLst xmlns:a="http://schemas.openxmlformats.org/drawingml/2006/main" xmlns:r="http://schemas.openxmlformats.org/officeDocument/2006/relationships" xmlns:p="http://schemas.openxmlformats.org/presentationml/2006/main">
  <p:tag name="DVSHAPEID" val="7bcADUi0H5PcizCtng7yDu"/>
</p:tagLst>
</file>

<file path=ppt/tags/tag40.xml><?xml version="1.0" encoding="utf-8"?>
<p:tagLst xmlns:a="http://schemas.openxmlformats.org/drawingml/2006/main" xmlns:r="http://schemas.openxmlformats.org/officeDocument/2006/relationships" xmlns:p="http://schemas.openxmlformats.org/presentationml/2006/main">
  <p:tag name="DVSHAPEID" val="jobC5lEDr5G4euCiU2oz4s"/>
</p:tagLst>
</file>

<file path=ppt/tags/tag41.xml><?xml version="1.0" encoding="utf-8"?>
<p:tagLst xmlns:a="http://schemas.openxmlformats.org/drawingml/2006/main" xmlns:r="http://schemas.openxmlformats.org/officeDocument/2006/relationships" xmlns:p="http://schemas.openxmlformats.org/presentationml/2006/main">
  <p:tag name="DVSECTIONID" val="iBLGGkQYjtJ1h1QxIxE0Lj"/>
</p:tagLst>
</file>

<file path=ppt/tags/tag42.xml><?xml version="1.0" encoding="utf-8"?>
<p:tagLst xmlns:a="http://schemas.openxmlformats.org/drawingml/2006/main" xmlns:r="http://schemas.openxmlformats.org/officeDocument/2006/relationships" xmlns:p="http://schemas.openxmlformats.org/presentationml/2006/main">
  <p:tag name="DVSHAPEID" val="CXhsRySdCNpQZaqv5g1Z6h"/>
</p:tagLst>
</file>

<file path=ppt/tags/tag43.xml><?xml version="1.0" encoding="utf-8"?>
<p:tagLst xmlns:a="http://schemas.openxmlformats.org/drawingml/2006/main" xmlns:r="http://schemas.openxmlformats.org/officeDocument/2006/relationships" xmlns:p="http://schemas.openxmlformats.org/presentationml/2006/main">
  <p:tag name="DVSHAPEID" val="ZhsO1UDK4yMWoeiMw2zLNh"/>
</p:tagLst>
</file>

<file path=ppt/tags/tag44.xml><?xml version="1.0" encoding="utf-8"?>
<p:tagLst xmlns:a="http://schemas.openxmlformats.org/drawingml/2006/main" xmlns:r="http://schemas.openxmlformats.org/officeDocument/2006/relationships" xmlns:p="http://schemas.openxmlformats.org/presentationml/2006/main">
  <p:tag name="DVSECTIONID" val="SxGJ1ZARGODF1V6WhzKRND"/>
</p:tagLst>
</file>

<file path=ppt/tags/tag45.xml><?xml version="1.0" encoding="utf-8"?>
<p:tagLst xmlns:a="http://schemas.openxmlformats.org/drawingml/2006/main" xmlns:r="http://schemas.openxmlformats.org/officeDocument/2006/relationships" xmlns:p="http://schemas.openxmlformats.org/presentationml/2006/main">
  <p:tag name="DVSHAPEID" val="EvwqekZCNms1GzP96OIs7a"/>
</p:tagLst>
</file>

<file path=ppt/tags/tag5.xml><?xml version="1.0" encoding="utf-8"?>
<p:tagLst xmlns:a="http://schemas.openxmlformats.org/drawingml/2006/main" xmlns:r="http://schemas.openxmlformats.org/officeDocument/2006/relationships" xmlns:p="http://schemas.openxmlformats.org/presentationml/2006/main">
  <p:tag name="DVSECTIONID" val="09nc6JbAqSJ124CF5Ukkyz"/>
</p:tagLst>
</file>

<file path=ppt/tags/tag6.xml><?xml version="1.0" encoding="utf-8"?>
<p:tagLst xmlns:a="http://schemas.openxmlformats.org/drawingml/2006/main" xmlns:r="http://schemas.openxmlformats.org/officeDocument/2006/relationships" xmlns:p="http://schemas.openxmlformats.org/presentationml/2006/main">
  <p:tag name="DVSHAPEID" val="DDCOucZrMMd7v4o1Qttrl9"/>
</p:tagLst>
</file>

<file path=ppt/tags/tag7.xml><?xml version="1.0" encoding="utf-8"?>
<p:tagLst xmlns:a="http://schemas.openxmlformats.org/drawingml/2006/main" xmlns:r="http://schemas.openxmlformats.org/officeDocument/2006/relationships" xmlns:p="http://schemas.openxmlformats.org/presentationml/2006/main">
  <p:tag name="DVSHAPEID" val="VgZBOlDyZLurawJoEna7E3"/>
</p:tagLst>
</file>

<file path=ppt/tags/tag8.xml><?xml version="1.0" encoding="utf-8"?>
<p:tagLst xmlns:a="http://schemas.openxmlformats.org/drawingml/2006/main" xmlns:r="http://schemas.openxmlformats.org/officeDocument/2006/relationships" xmlns:p="http://schemas.openxmlformats.org/presentationml/2006/main">
  <p:tag name="DVSECTIONID" val="CLbSxYzjwfn4RDUOsCAUrC"/>
</p:tagLst>
</file>

<file path=ppt/tags/tag9.xml><?xml version="1.0" encoding="utf-8"?>
<p:tagLst xmlns:a="http://schemas.openxmlformats.org/drawingml/2006/main" xmlns:r="http://schemas.openxmlformats.org/officeDocument/2006/relationships" xmlns:p="http://schemas.openxmlformats.org/presentationml/2006/main">
  <p:tag name="DVSHAPEID" val="ZOaWuAGo38Nkwd2TT45LT4"/>
</p:tagLst>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Master_Primary_Colors">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sBuildFile xmlns="483CF5B1-8FC4-4C12-AA4F-F55928B4A17C" xsi:nil="true"/>
    <BookTypeField0 xmlns="483CF5B1-8FC4-4C12-AA4F-F55928B4A17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SequenceNumber xmlns="483CF5B1-8FC4-4C12-AA4F-F55928B4A17C">3</SequenceNumber>
  </documentManagement>
</p:properti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91921DF4E0A756429865999747F86AA5" ma:contentTypeVersion="0" ma:contentTypeDescription="Base content type which represents courseware documents" ma:contentTypeScope="" ma:versionID="88d5ab95959a73a1f8ebfd30027d6991">
  <xsd:schema xmlns:xsd="http://www.w3.org/2001/XMLSchema" xmlns:xs="http://www.w3.org/2001/XMLSchema" xmlns:p="http://schemas.microsoft.com/office/2006/metadata/properties" xmlns:ns2="483CF5B1-8FC4-4C12-AA4F-F55928B4A17C" targetNamespace="http://schemas.microsoft.com/office/2006/metadata/properties" ma:root="true" ma:fieldsID="bf6f27b9ee30fea1d818e9c8a37583e5" ns2:_="">
    <xsd:import namespace="483CF5B1-8FC4-4C12-AA4F-F55928B4A17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3CF5B1-8FC4-4C12-AA4F-F55928B4A17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1DBA24-4FBC-4D06-9B81-7148DFF25693}">
  <ds:schemaRefs>
    <ds:schemaRef ds:uri="http://purl.org/dc/elements/1.1/"/>
    <ds:schemaRef ds:uri="http://schemas.microsoft.com/office/2006/metadata/properties"/>
    <ds:schemaRef ds:uri="483CF5B1-8FC4-4C12-AA4F-F55928B4A17C"/>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49AEC821-B90D-4827-8AF0-2266824CF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3CF5B1-8FC4-4C12-AA4F-F55928B4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30BAC2-E3A4-4014-BD47-F2E51B669D6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PPM Courseware Slides</Template>
  <TotalTime>112</TotalTime>
  <Words>2000</Words>
  <Application>Microsoft Office PowerPoint</Application>
  <PresentationFormat>Widescreen</PresentationFormat>
  <Paragraphs>289</Paragraphs>
  <Slides>16</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Courier New</vt:lpstr>
      <vt:lpstr>Krana Fat B</vt:lpstr>
      <vt:lpstr>Montserrat</vt:lpstr>
      <vt:lpstr>Segoe UI</vt:lpstr>
      <vt:lpstr>PPM Courseware Slides</vt:lpstr>
      <vt:lpstr>Master_Primary_Colors</vt:lpstr>
      <vt:lpstr>Types </vt:lpstr>
      <vt:lpstr>PowerPoint Presentation</vt:lpstr>
      <vt:lpstr>Declaring variables</vt:lpstr>
      <vt:lpstr>Declaring variables</vt:lpstr>
      <vt:lpstr>JavaScript types</vt:lpstr>
      <vt:lpstr>Primitives and Object types</vt:lpstr>
      <vt:lpstr>The typeof operator</vt:lpstr>
      <vt:lpstr>The undefined type</vt:lpstr>
      <vt:lpstr>null is not undefined</vt:lpstr>
      <vt:lpstr>The Boolean type</vt:lpstr>
      <vt:lpstr>The Number type</vt:lpstr>
      <vt:lpstr>The String type</vt:lpstr>
      <vt:lpstr>String Concatenation and Interpolation</vt:lpstr>
      <vt:lpstr>String functions</vt:lpstr>
      <vt:lpstr>QuickLab 2</vt:lpstr>
      <vt:lpstr>REVIEW</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&amp; Guidance</dc:title>
  <dc:creator>Ed Wright</dc:creator>
  <cp:lastModifiedBy>Smith, Andy</cp:lastModifiedBy>
  <cp:revision>19</cp:revision>
  <dcterms:created xsi:type="dcterms:W3CDTF">2018-11-01T10:24:30Z</dcterms:created>
  <dcterms:modified xsi:type="dcterms:W3CDTF">2023-02-20T09:10:15Z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0x010100F0967B7CEE8D417F966757887D9466FB0091921DF4E0A756429865999747F86AA5</vt:lpwstr>
  </property>
  <property fmtid="{D5CDD505-2E9C-101B-9397-08002B2CF9AE}" pid="4" name="BookType">
    <vt:lpwstr>8</vt:lpwstr>
  </property>
</Properties>
</file>