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20" r:id="rId5"/>
  </p:sldMasterIdLst>
  <p:notesMasterIdLst>
    <p:notesMasterId r:id="rId15"/>
  </p:notesMasterIdLst>
  <p:handoutMasterIdLst>
    <p:handoutMasterId r:id="rId16"/>
  </p:handoutMasterIdLst>
  <p:sldIdLst>
    <p:sldId id="462" r:id="rId6"/>
    <p:sldId id="955" r:id="rId7"/>
    <p:sldId id="278" r:id="rId8"/>
    <p:sldId id="279" r:id="rId9"/>
    <p:sldId id="267" r:id="rId10"/>
    <p:sldId id="268" r:id="rId11"/>
    <p:sldId id="280" r:id="rId12"/>
    <p:sldId id="956" r:id="rId13"/>
    <p:sldId id="277" r:id="rId1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DADADA"/>
    <a:srgbClr val="FF004C"/>
    <a:srgbClr val="555454"/>
    <a:srgbClr val="000000"/>
    <a:srgbClr val="B9CDE5"/>
    <a:srgbClr val="00519C"/>
    <a:srgbClr val="004F9F"/>
    <a:srgbClr val="0070C0"/>
    <a:srgbClr val="007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8251" autoAdjust="0"/>
    <p:restoredTop sz="73138" autoAdjust="0"/>
  </p:normalViewPr>
  <p:slideViewPr>
    <p:cSldViewPr snapToGrid="0">
      <p:cViewPr varScale="1">
        <p:scale>
          <a:sx n="111" d="100"/>
          <a:sy n="111" d="100"/>
        </p:scale>
        <p:origin x="978" y="11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312814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defTabSz="767073">
              <a:tabLst/>
            </a:pPr>
            <a:r>
              <a:rPr lang="en-US" dirty="0"/>
              <a:t>JavaScript has all the operators that you would expect for a modern language; in general, they follow the same representation as first became popular in the C language.</a:t>
            </a:r>
          </a:p>
          <a:p>
            <a:pPr defTabSz="767073">
              <a:tabLst/>
            </a:pPr>
            <a:endParaRPr lang="en-US" dirty="0"/>
          </a:p>
          <a:p>
            <a:pPr defTabSz="767073">
              <a:tabLst/>
            </a:pPr>
            <a:r>
              <a:rPr lang="en-US" dirty="0"/>
              <a:t>In mathematic expressions, there is an order of precedence, e.g. </a:t>
            </a:r>
            <a:r>
              <a:rPr lang="en-US" b="1" dirty="0">
                <a:latin typeface="Courier New" pitchFamily="49" charset="0"/>
                <a:cs typeface="Courier New" pitchFamily="49" charset="0"/>
              </a:rPr>
              <a:t>5 + 3 * 10 </a:t>
            </a:r>
            <a:r>
              <a:rPr lang="en-US" dirty="0"/>
              <a:t>returns a value of 35 because the multiplication is dealt with before the addition.</a:t>
            </a:r>
          </a:p>
          <a:p>
            <a:pPr defTabSz="767073">
              <a:tabLst/>
            </a:pPr>
            <a:endParaRPr lang="en-US" dirty="0"/>
          </a:p>
          <a:p>
            <a:pPr defTabSz="767073">
              <a:tabLst/>
            </a:pPr>
            <a:r>
              <a:rPr lang="en-US" dirty="0"/>
              <a:t>The following piece of code uses some of the assignment operators to do the same thing. JavaScript programmers like to do things in as few characters as possible:</a:t>
            </a:r>
          </a:p>
          <a:p>
            <a:pPr defTabSz="767073">
              <a:tabLst/>
            </a:pPr>
            <a:endParaRPr lang="en-US" b="1" dirty="0"/>
          </a:p>
          <a:p>
            <a:pPr lvl="1" defTabSz="767073">
              <a:tabLst/>
            </a:pPr>
            <a:r>
              <a:rPr lang="en-US">
                <a:latin typeface="Courier New" pitchFamily="49" charset="0"/>
                <a:cs typeface="Courier New" pitchFamily="49" charset="0"/>
              </a:rPr>
              <a:t>let </a:t>
            </a:r>
            <a:r>
              <a:rPr lang="en-US" dirty="0">
                <a:latin typeface="Courier New" pitchFamily="49" charset="0"/>
                <a:cs typeface="Courier New" pitchFamily="49" charset="0"/>
              </a:rPr>
              <a:t>x = 0;</a:t>
            </a:r>
          </a:p>
          <a:p>
            <a:pPr lvl="1" defTabSz="767073">
              <a:tabLst/>
            </a:pPr>
            <a:r>
              <a:rPr lang="en-US" dirty="0">
                <a:latin typeface="Courier New" pitchFamily="49" charset="0"/>
                <a:cs typeface="Courier New" pitchFamily="49" charset="0"/>
              </a:rPr>
              <a:t>x = x+ 1; //x is now 1</a:t>
            </a:r>
          </a:p>
          <a:p>
            <a:pPr lvl="1" defTabSz="767073">
              <a:tabLst/>
            </a:pPr>
            <a:r>
              <a:rPr lang="en-US" dirty="0">
                <a:latin typeface="Courier New" pitchFamily="49" charset="0"/>
                <a:cs typeface="Courier New" pitchFamily="49" charset="0"/>
              </a:rPr>
              <a:t>x+= 1; //x is now 2</a:t>
            </a:r>
          </a:p>
          <a:p>
            <a:pPr lvl="1" defTabSz="767073">
              <a:tabLst/>
            </a:pPr>
            <a:r>
              <a:rPr lang="en-US" dirty="0">
                <a:latin typeface="Courier New" pitchFamily="49" charset="0"/>
                <a:cs typeface="Courier New" pitchFamily="49" charset="0"/>
              </a:rPr>
              <a:t>x++; //x is now 3</a:t>
            </a:r>
          </a:p>
          <a:p>
            <a:pPr lvl="1" defTabSz="767073">
              <a:tabLst/>
            </a:pPr>
            <a:r>
              <a:rPr lang="en-US" dirty="0">
                <a:latin typeface="Courier New" pitchFamily="49" charset="0"/>
                <a:cs typeface="Courier New" pitchFamily="49" charset="0"/>
              </a:rPr>
              <a:t>X**2; //x is now 9</a:t>
            </a:r>
          </a:p>
          <a:p>
            <a:endParaRPr lang="en-GB" dirty="0"/>
          </a:p>
        </p:txBody>
      </p:sp>
    </p:spTree>
    <p:extLst>
      <p:ext uri="{BB962C8B-B14F-4D97-AF65-F5344CB8AC3E}">
        <p14:creationId xmlns:p14="http://schemas.microsoft.com/office/powerpoint/2010/main" val="283948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Boolean AND </a:t>
            </a:r>
            <a:r>
              <a:rPr lang="en-GB" dirty="0" err="1"/>
              <a:t>and</a:t>
            </a:r>
            <a:r>
              <a:rPr lang="en-GB" dirty="0"/>
              <a:t> OR operators have ‘short-circuit’ evaluation. This means that when an expression involving them is evaluated, it is only evaluated as far as is necessary. For example, consider the expression:</a:t>
            </a:r>
            <a:br>
              <a:rPr lang="en-GB" dirty="0"/>
            </a:br>
            <a:endParaRPr lang="en-GB" dirty="0"/>
          </a:p>
          <a:p>
            <a:pPr algn="ctr"/>
            <a:r>
              <a:rPr lang="en-GB" dirty="0">
                <a:latin typeface="Courier New" pitchFamily="49" charset="0"/>
                <a:cs typeface="Courier New" pitchFamily="49" charset="0"/>
              </a:rPr>
              <a:t>if (</a:t>
            </a:r>
            <a:r>
              <a:rPr lang="en-GB" dirty="0" err="1">
                <a:latin typeface="Courier New" pitchFamily="49" charset="0"/>
                <a:cs typeface="Courier New" pitchFamily="49" charset="0"/>
              </a:rPr>
              <a:t>exprA</a:t>
            </a:r>
            <a:r>
              <a:rPr lang="en-GB" dirty="0">
                <a:latin typeface="Courier New" pitchFamily="49" charset="0"/>
                <a:cs typeface="Courier New" pitchFamily="49" charset="0"/>
              </a:rPr>
              <a:t> &amp;&amp; </a:t>
            </a:r>
            <a:r>
              <a:rPr lang="en-GB" dirty="0" err="1">
                <a:latin typeface="Courier New" pitchFamily="49" charset="0"/>
                <a:cs typeface="Courier New" pitchFamily="49" charset="0"/>
              </a:rPr>
              <a:t>exprB</a:t>
            </a:r>
            <a:r>
              <a:rPr lang="en-GB" dirty="0">
                <a:latin typeface="Courier New" pitchFamily="49" charset="0"/>
                <a:cs typeface="Courier New" pitchFamily="49" charset="0"/>
              </a:rPr>
              <a:t>)</a:t>
            </a:r>
          </a:p>
          <a:p>
            <a:endParaRPr lang="en-GB" dirty="0"/>
          </a:p>
          <a:p>
            <a:r>
              <a:rPr lang="en-GB" dirty="0"/>
              <a:t>If </a:t>
            </a:r>
            <a:r>
              <a:rPr lang="en-GB" dirty="0" err="1"/>
              <a:t>exprA</a:t>
            </a:r>
            <a:r>
              <a:rPr lang="en-GB" dirty="0"/>
              <a:t> is false, then </a:t>
            </a:r>
            <a:r>
              <a:rPr lang="en-GB" dirty="0" err="1"/>
              <a:t>exprA</a:t>
            </a:r>
            <a:r>
              <a:rPr lang="en-GB" dirty="0"/>
              <a:t> &amp;&amp; </a:t>
            </a:r>
            <a:r>
              <a:rPr lang="en-GB" dirty="0" err="1"/>
              <a:t>exprB</a:t>
            </a:r>
            <a:r>
              <a:rPr lang="en-GB" dirty="0"/>
              <a:t> must also be false, so there is sometimes no point evaluating </a:t>
            </a:r>
            <a:r>
              <a:rPr lang="en-GB" dirty="0" err="1"/>
              <a:t>exprB</a:t>
            </a:r>
            <a:r>
              <a:rPr lang="en-GB" dirty="0"/>
              <a:t>.  </a:t>
            </a:r>
            <a:r>
              <a:rPr lang="en-GB" dirty="0" err="1"/>
              <a:t>exprB</a:t>
            </a:r>
            <a:r>
              <a:rPr lang="en-GB" dirty="0"/>
              <a:t> will only be evaluated if </a:t>
            </a:r>
            <a:r>
              <a:rPr lang="en-GB" dirty="0" err="1"/>
              <a:t>exprA</a:t>
            </a:r>
            <a:r>
              <a:rPr lang="en-GB" dirty="0"/>
              <a:t> is true; indeed, the &amp;&amp; operator will simply return the value of </a:t>
            </a:r>
            <a:r>
              <a:rPr lang="en-GB" dirty="0" err="1"/>
              <a:t>exprB</a:t>
            </a:r>
            <a:r>
              <a:rPr lang="en-GB" dirty="0"/>
              <a:t> if </a:t>
            </a:r>
            <a:r>
              <a:rPr lang="en-GB" dirty="0" err="1"/>
              <a:t>exprA</a:t>
            </a:r>
            <a:r>
              <a:rPr lang="en-GB" dirty="0"/>
              <a:t> is true.  </a:t>
            </a:r>
          </a:p>
        </p:txBody>
      </p:sp>
    </p:spTree>
    <p:extLst>
      <p:ext uri="{BB962C8B-B14F-4D97-AF65-F5344CB8AC3E}">
        <p14:creationId xmlns:p14="http://schemas.microsoft.com/office/powerpoint/2010/main" val="290183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When we ‘add’ a string and a number using the + operator, JavaScript assumes we’re trying to concatenate the two, so it creates a new string. It would appear to change the number’s variable type to string. When we use the multiplication operator (*) though, JavaScript assumes that we want to treat the two variables as numbers. </a:t>
            </a:r>
          </a:p>
          <a:p>
            <a:endParaRPr lang="en-GB" dirty="0"/>
          </a:p>
          <a:p>
            <a:r>
              <a:rPr lang="en-GB" dirty="0"/>
              <a:t>The variable itself remains the same throughout, it’s just treated differently. We can always explicitly tell JavaScript how we intend to treat a variable; but, if we don’t, we need to understand just what JavaScript is doing for us. Here’s another example: </a:t>
            </a:r>
          </a:p>
          <a:p>
            <a:endParaRPr lang="en-GB" dirty="0"/>
          </a:p>
          <a:p>
            <a:pPr lvl="1"/>
            <a:r>
              <a:rPr lang="en-GB" dirty="0">
                <a:latin typeface="Courier New" pitchFamily="49" charset="0"/>
                <a:cs typeface="Courier New" pitchFamily="49" charset="0"/>
              </a:rPr>
              <a:t>alert(a + c);// alerts 22 </a:t>
            </a:r>
          </a:p>
          <a:p>
            <a:pPr lvl="1"/>
            <a:r>
              <a:rPr lang="en-GB" dirty="0">
                <a:latin typeface="Courier New" pitchFamily="49" charset="0"/>
                <a:cs typeface="Courier New" pitchFamily="49" charset="0"/>
              </a:rPr>
              <a:t>alert(a + </a:t>
            </a:r>
            <a:r>
              <a:rPr lang="en-GB" dirty="0" err="1">
                <a:latin typeface="Courier New" pitchFamily="49" charset="0"/>
                <a:cs typeface="Courier New" pitchFamily="49" charset="0"/>
              </a:rPr>
              <a:t>parseInt</a:t>
            </a:r>
            <a:r>
              <a:rPr lang="en-GB" dirty="0">
                <a:latin typeface="Courier New" pitchFamily="49" charset="0"/>
                <a:cs typeface="Courier New" pitchFamily="49" charset="0"/>
              </a:rPr>
              <a:t>(c));// alerts 4</a:t>
            </a:r>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458180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Two = signs together, ==, is known as the equality operator, and establishes a Boolean value. In our example, the variable will have a value of true, as JavaScript compares the values before and after the equality operator, and considers them to be equal. Using the equality operator, JavaScript pays no heed to the variable’s type, and attempts to coerce the values to assess them. </a:t>
            </a:r>
          </a:p>
          <a:p>
            <a:endParaRPr lang="en-GB" dirty="0"/>
          </a:p>
          <a:p>
            <a:r>
              <a:rPr lang="en-GB" dirty="0"/>
              <a:t>Switch out the first equal sign for an exclamation mark, and you have yourself an inequality operator (!=). This operator will return false if the variables are equal, or true if they are not.</a:t>
            </a:r>
          </a:p>
          <a:p>
            <a:endParaRPr lang="en-GB" dirty="0"/>
          </a:p>
          <a:p>
            <a:r>
              <a:rPr lang="en-GB" dirty="0"/>
              <a:t>In JavaScript 1.3, the situation became even less simple, with the introduction of one further operator: the strict equality operator, shown as ===. </a:t>
            </a:r>
          </a:p>
          <a:p>
            <a:endParaRPr lang="en-GB" dirty="0"/>
          </a:p>
          <a:p>
            <a:r>
              <a:rPr lang="en-GB" dirty="0"/>
              <a:t>The strict equality operator differs from the equality operator, in that it pays strict attention to type as well as value when it assigns its Boolean. In the above case, d is set to false; while a and b both have a value of 2, they have different types. </a:t>
            </a:r>
          </a:p>
          <a:p>
            <a:r>
              <a:rPr lang="en-GB" dirty="0"/>
              <a:t>And, as you might have guessed, where the inequality operator was paired with the equality operator, the strict equality operator has a corresponding strict inequality operator: </a:t>
            </a:r>
          </a:p>
          <a:p>
            <a:r>
              <a:rPr lang="en-GB" dirty="0">
                <a:latin typeface="Courier New" pitchFamily="49" charset="0"/>
                <a:cs typeface="Courier New" pitchFamily="49" charset="0"/>
              </a:rPr>
              <a:t>let f = (a !== b);</a:t>
            </a:r>
          </a:p>
          <a:p>
            <a:r>
              <a:rPr lang="en-GB" dirty="0"/>
              <a:t>In this case, the variable will return true, as we know the two compared variables are of different types, though their values are similar.</a:t>
            </a:r>
          </a:p>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686106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 we discovered, type mismatching can cause some serious logical issues while working with JavaScript, and is often better to explicitly take control of type conversion. There are three key functions here:</a:t>
            </a:r>
          </a:p>
          <a:p>
            <a:endParaRPr lang="en-GB" dirty="0"/>
          </a:p>
          <a:p>
            <a:r>
              <a:rPr lang="en-GB" b="1" dirty="0" err="1">
                <a:latin typeface="Courier New" pitchFamily="49" charset="0"/>
                <a:cs typeface="Courier New" pitchFamily="49" charset="0"/>
              </a:rPr>
              <a:t>eval</a:t>
            </a:r>
            <a:r>
              <a:rPr lang="en-GB" b="1" dirty="0">
                <a:latin typeface="Courier New" pitchFamily="49" charset="0"/>
                <a:cs typeface="Courier New" pitchFamily="49" charset="0"/>
              </a:rPr>
              <a:t>()</a:t>
            </a:r>
            <a:r>
              <a:rPr lang="en-GB" dirty="0"/>
              <a:t>– commonly used to create string arrays. We will examine this function in more depth later in the course.</a:t>
            </a:r>
          </a:p>
          <a:p>
            <a:endParaRPr lang="en-GB" dirty="0"/>
          </a:p>
          <a:p>
            <a:r>
              <a:rPr lang="en-GB" b="1" dirty="0" err="1">
                <a:latin typeface="Courier New" pitchFamily="49" charset="0"/>
                <a:cs typeface="Courier New" pitchFamily="49" charset="0"/>
              </a:rPr>
              <a:t>parseInt</a:t>
            </a:r>
            <a:r>
              <a:rPr lang="en-GB" b="1" dirty="0">
                <a:latin typeface="Courier New" pitchFamily="49" charset="0"/>
                <a:cs typeface="Courier New" pitchFamily="49" charset="0"/>
              </a:rPr>
              <a:t>()</a:t>
            </a:r>
            <a:r>
              <a:rPr lang="en-GB" dirty="0"/>
              <a:t>– takes a value or variable that is not currently a number and tries to convert its value into a numeric type. Specifically, it is looking for numeric values and any decimal points. It preserves anything to the left of the decimal point, so:</a:t>
            </a:r>
          </a:p>
          <a:p>
            <a:endParaRPr lang="en-GB" dirty="0"/>
          </a:p>
          <a:p>
            <a:r>
              <a:rPr lang="en-GB" dirty="0"/>
              <a:t>	</a:t>
            </a:r>
            <a:r>
              <a:rPr lang="en-GB" i="1" dirty="0" err="1"/>
              <a:t>parseInt</a:t>
            </a:r>
            <a:r>
              <a:rPr lang="en-GB" i="1" dirty="0"/>
              <a:t>(55.95)</a:t>
            </a:r>
            <a:r>
              <a:rPr lang="en-GB" dirty="0"/>
              <a:t> would return 55, note that no rounding has occurred</a:t>
            </a:r>
          </a:p>
          <a:p>
            <a:r>
              <a:rPr lang="en-GB" dirty="0"/>
              <a:t>	</a:t>
            </a:r>
            <a:r>
              <a:rPr lang="en-GB" i="1" dirty="0" err="1"/>
              <a:t>parseInt</a:t>
            </a:r>
            <a:r>
              <a:rPr lang="en-GB" i="1" dirty="0"/>
              <a:t>("55.95boom!")</a:t>
            </a:r>
            <a:r>
              <a:rPr lang="en-GB" dirty="0"/>
              <a:t> would also return 55</a:t>
            </a:r>
          </a:p>
          <a:p>
            <a:endParaRPr lang="en-GB" dirty="0"/>
          </a:p>
          <a:p>
            <a:r>
              <a:rPr lang="en-GB" b="1" dirty="0" err="1">
                <a:latin typeface="Courier New" pitchFamily="49" charset="0"/>
                <a:cs typeface="Courier New" pitchFamily="49" charset="0"/>
              </a:rPr>
              <a:t>parseFloat</a:t>
            </a:r>
            <a:r>
              <a:rPr lang="en-GB" b="1" dirty="0">
                <a:latin typeface="Courier New" pitchFamily="49" charset="0"/>
                <a:cs typeface="Courier New" pitchFamily="49" charset="0"/>
              </a:rPr>
              <a:t>()</a:t>
            </a:r>
            <a:r>
              <a:rPr lang="en-GB" dirty="0"/>
              <a:t>– works as per </a:t>
            </a:r>
            <a:r>
              <a:rPr lang="en-GB" dirty="0" err="1"/>
              <a:t>parseInt</a:t>
            </a:r>
            <a:r>
              <a:rPr lang="en-GB" dirty="0"/>
              <a:t>(), but preserves numeric values after the decimal point:</a:t>
            </a:r>
          </a:p>
          <a:p>
            <a:endParaRPr lang="en-GB" dirty="0"/>
          </a:p>
          <a:p>
            <a:r>
              <a:rPr lang="en-GB" dirty="0"/>
              <a:t>	</a:t>
            </a:r>
            <a:r>
              <a:rPr lang="en-GB" i="1" dirty="0" err="1"/>
              <a:t>parseFloat</a:t>
            </a:r>
            <a:r>
              <a:rPr lang="en-GB" i="1" dirty="0"/>
              <a:t>(55.95)</a:t>
            </a:r>
            <a:r>
              <a:rPr lang="en-GB" dirty="0"/>
              <a:t> would return 55.95 as a number</a:t>
            </a:r>
          </a:p>
          <a:p>
            <a:r>
              <a:rPr lang="en-GB" dirty="0"/>
              <a:t>	</a:t>
            </a:r>
            <a:r>
              <a:rPr lang="en-GB" i="1" dirty="0" err="1"/>
              <a:t>parseFloat</a:t>
            </a:r>
            <a:r>
              <a:rPr lang="en-GB" i="1" dirty="0"/>
              <a:t>("55.95boom!")</a:t>
            </a:r>
            <a:r>
              <a:rPr lang="en-GB" dirty="0"/>
              <a:t> would also return 55.95 also</a:t>
            </a:r>
          </a:p>
          <a:p>
            <a:endParaRPr lang="en-GB" dirty="0"/>
          </a:p>
          <a:p>
            <a:r>
              <a:rPr lang="en-GB" dirty="0"/>
              <a:t>Both </a:t>
            </a:r>
            <a:r>
              <a:rPr lang="en-GB" b="1" dirty="0" err="1"/>
              <a:t>parseInt</a:t>
            </a:r>
            <a:r>
              <a:rPr lang="en-GB" dirty="0"/>
              <a:t> and </a:t>
            </a:r>
            <a:r>
              <a:rPr lang="en-GB" b="1" dirty="0" err="1"/>
              <a:t>parseFloat</a:t>
            </a:r>
            <a:r>
              <a:rPr lang="en-GB" dirty="0"/>
              <a:t> return a </a:t>
            </a:r>
            <a:r>
              <a:rPr lang="en-GB" dirty="0" err="1"/>
              <a:t>NaN</a:t>
            </a:r>
            <a:r>
              <a:rPr lang="en-GB" dirty="0"/>
              <a:t> error object if the conversion can not occur, which you can detect using the </a:t>
            </a:r>
            <a:r>
              <a:rPr lang="en-GB" b="1" dirty="0" err="1"/>
              <a:t>isNan</a:t>
            </a:r>
            <a:r>
              <a:rPr lang="en-GB" b="1" dirty="0"/>
              <a:t>()</a:t>
            </a:r>
            <a:r>
              <a:rPr lang="en-GB" dirty="0"/>
              <a:t> function.</a:t>
            </a:r>
          </a:p>
          <a:p>
            <a:endParaRPr lang="en-GB" dirty="0"/>
          </a:p>
          <a:p>
            <a:endParaRPr lang="en-GB" dirty="0"/>
          </a:p>
        </p:txBody>
      </p:sp>
    </p:spTree>
    <p:extLst>
      <p:ext uri="{BB962C8B-B14F-4D97-AF65-F5344CB8AC3E}">
        <p14:creationId xmlns:p14="http://schemas.microsoft.com/office/powerpoint/2010/main" val="128630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61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2255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4.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0.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TextBox 14">
            <a:extLst>
              <a:ext uri="{FF2B5EF4-FFF2-40B4-BE49-F238E27FC236}">
                <a16:creationId xmlns:a16="http://schemas.microsoft.com/office/drawing/2014/main" id="{6242ED7C-2A6C-3E44-B7D0-6425FE2948C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96155885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TextBox 13">
            <a:extLst>
              <a:ext uri="{FF2B5EF4-FFF2-40B4-BE49-F238E27FC236}">
                <a16:creationId xmlns:a16="http://schemas.microsoft.com/office/drawing/2014/main" id="{75CA18AC-8D40-4E4D-8133-F879413847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4462093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extBox 8">
            <a:extLst>
              <a:ext uri="{FF2B5EF4-FFF2-40B4-BE49-F238E27FC236}">
                <a16:creationId xmlns:a16="http://schemas.microsoft.com/office/drawing/2014/main" id="{EACE7A31-7984-854F-B96F-E487C12E52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056976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818476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C577C74B-813C-E741-8F6F-FF8EE07FD7A5}"/>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7795866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TextBox 15">
            <a:extLst>
              <a:ext uri="{FF2B5EF4-FFF2-40B4-BE49-F238E27FC236}">
                <a16:creationId xmlns:a16="http://schemas.microsoft.com/office/drawing/2014/main" id="{75886B91-086C-8841-A2A4-F1C6DC481C4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18945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E9B6AEAF-3212-014C-BC22-67B048718324}"/>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56304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Box 12">
            <a:extLst>
              <a:ext uri="{FF2B5EF4-FFF2-40B4-BE49-F238E27FC236}">
                <a16:creationId xmlns:a16="http://schemas.microsoft.com/office/drawing/2014/main" id="{7CE36062-B23F-834D-9A12-5DCEA2334E2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71755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C11F35E0-DBA2-504C-82AC-2713CFDD085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56537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66DA94C2-27B3-6149-BC85-B3E50EC2D1E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72270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388E0F3B-1908-44FC-8986-FF69B65949F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7" name="TextBox 6">
            <a:extLst>
              <a:ext uri="{FF2B5EF4-FFF2-40B4-BE49-F238E27FC236}">
                <a16:creationId xmlns:a16="http://schemas.microsoft.com/office/drawing/2014/main" id="{7D4FAF79-17C8-6B46-A7D8-BD2EE547B96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35490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Box 13">
            <a:extLst>
              <a:ext uri="{FF2B5EF4-FFF2-40B4-BE49-F238E27FC236}">
                <a16:creationId xmlns:a16="http://schemas.microsoft.com/office/drawing/2014/main" id="{0629B2C9-ADB5-7C4E-8613-59775CD570C5}"/>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900" b="0" i="0" kern="1200">
                <a:solidFill>
                  <a:schemeClr val="tx1"/>
                </a:solidFill>
                <a:effectLst/>
                <a:latin typeface="+mn-lt"/>
                <a:ea typeface="+mn-ea"/>
                <a:cs typeface="+mn-cs"/>
              </a:rPr>
              <a:t>"</a:t>
            </a:r>
            <a:r>
              <a:rPr lang="en-GB" sz="900" b="0" i="1" kern="1200">
                <a:solidFill>
                  <a:schemeClr val="tx1"/>
                </a:solidFill>
                <a:effectLst/>
                <a:latin typeface="+mn-lt"/>
                <a:ea typeface="+mn-ea"/>
                <a:cs typeface="+mn-cs"/>
              </a:rPr>
              <a:t>Based </a:t>
            </a:r>
            <a:r>
              <a:rPr lang="en-GB" sz="800" b="0" i="1" kern="1200">
                <a:solidFill>
                  <a:schemeClr val="tx1"/>
                </a:solidFill>
                <a:effectLst/>
                <a:latin typeface="+mn-lt"/>
                <a:ea typeface="+mn-ea"/>
                <a:cs typeface="+mn-cs"/>
              </a:rPr>
              <a:t>upon</a:t>
            </a:r>
            <a:r>
              <a:rPr lang="en-GB" sz="900" b="0" i="1" kern="1200">
                <a:solidFill>
                  <a:schemeClr val="tx1"/>
                </a:solidFill>
                <a:effectLst/>
                <a:latin typeface="+mn-lt"/>
                <a:ea typeface="+mn-ea"/>
                <a:cs typeface="+mn-cs"/>
              </a:rPr>
              <a:t> AXELOS® MSP® materials. Material is used under licence from AXELOS Limited. All rights reserved."</a:t>
            </a:r>
            <a:endParaRPr lang="en-GB" sz="900" b="0" i="0" kern="1200">
              <a:solidFill>
                <a:schemeClr val="tx1"/>
              </a:solidFill>
              <a:effectLst/>
              <a:latin typeface="+mn-lt"/>
              <a:ea typeface="+mn-ea"/>
              <a:cs typeface="+mn-cs"/>
            </a:endParaRPr>
          </a:p>
          <a:p>
            <a:pPr algn="l"/>
            <a:endParaRPr lang="en-US" sz="1050"/>
          </a:p>
        </p:txBody>
      </p:sp>
    </p:spTree>
    <p:extLst>
      <p:ext uri="{BB962C8B-B14F-4D97-AF65-F5344CB8AC3E}">
        <p14:creationId xmlns:p14="http://schemas.microsoft.com/office/powerpoint/2010/main" val="43704526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204729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0C9CFA92-C7B5-2B43-87EB-C6AB9792B0EF}"/>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7608146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Box 12">
            <a:extLst>
              <a:ext uri="{FF2B5EF4-FFF2-40B4-BE49-F238E27FC236}">
                <a16:creationId xmlns:a16="http://schemas.microsoft.com/office/drawing/2014/main" id="{BC87DF22-6888-3E4C-8292-953E4DE5EB16}"/>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2379966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Box 11">
            <a:extLst>
              <a:ext uri="{FF2B5EF4-FFF2-40B4-BE49-F238E27FC236}">
                <a16:creationId xmlns:a16="http://schemas.microsoft.com/office/drawing/2014/main" id="{DC2B589F-F71E-C94E-9735-ABA0C5658A07}"/>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7716917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99800693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9CC5578E-A1F7-7044-8523-A2EAEF1F4701}"/>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0230320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2" name="TextBox 11">
            <a:extLst>
              <a:ext uri="{FF2B5EF4-FFF2-40B4-BE49-F238E27FC236}">
                <a16:creationId xmlns:a16="http://schemas.microsoft.com/office/drawing/2014/main" id="{28E2E31F-B401-704C-AC23-37B036913B05}"/>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8682792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5" name="TextBox 14">
            <a:extLst>
              <a:ext uri="{FF2B5EF4-FFF2-40B4-BE49-F238E27FC236}">
                <a16:creationId xmlns:a16="http://schemas.microsoft.com/office/drawing/2014/main" id="{B694D908-078C-454B-9AA6-5F309B801F3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732026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3" name="TextBox 12">
            <a:extLst>
              <a:ext uri="{FF2B5EF4-FFF2-40B4-BE49-F238E27FC236}">
                <a16:creationId xmlns:a16="http://schemas.microsoft.com/office/drawing/2014/main" id="{F173EC08-2821-D549-B0F1-007A3177A23B}"/>
              </a:ext>
            </a:extLst>
          </p:cNvPr>
          <p:cNvSpPr txBox="1"/>
          <p:nvPr userDrawn="1"/>
        </p:nvSpPr>
        <p:spPr>
          <a:xfrm>
            <a:off x="5430740"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250468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2" name="TextBox 11">
            <a:extLst>
              <a:ext uri="{FF2B5EF4-FFF2-40B4-BE49-F238E27FC236}">
                <a16:creationId xmlns:a16="http://schemas.microsoft.com/office/drawing/2014/main" id="{7D6BFA36-3B79-064C-B102-0D1B32D9A96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417429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1" name="TextBox 10">
            <a:extLst>
              <a:ext uri="{FF2B5EF4-FFF2-40B4-BE49-F238E27FC236}">
                <a16:creationId xmlns:a16="http://schemas.microsoft.com/office/drawing/2014/main" id="{2DDF8C3F-AB4E-BC46-8F1A-6CF19192C73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6715890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4" name="TextBox 13">
            <a:extLst>
              <a:ext uri="{FF2B5EF4-FFF2-40B4-BE49-F238E27FC236}">
                <a16:creationId xmlns:a16="http://schemas.microsoft.com/office/drawing/2014/main" id="{9E3FB1EC-4D0A-364C-AE38-FC48EC3B7D9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0540134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0BB2E604-51E0-7140-A785-C21C0F917C53}"/>
              </a:ext>
            </a:extLst>
          </p:cNvPr>
          <p:cNvSpPr txBox="1"/>
          <p:nvPr userDrawn="1"/>
        </p:nvSpPr>
        <p:spPr>
          <a:xfrm>
            <a:off x="5473700" y="6462328"/>
            <a:ext cx="4793976" cy="269359"/>
          </a:xfrm>
          <a:prstGeom prst="rect">
            <a:avLst/>
          </a:prstGeom>
        </p:spPr>
        <p:txBody>
          <a:bodyPr vert="horz" wrap="square" lIns="0" tIns="0" rIns="0" bIns="0" rtlCol="0" anchor="t" anchorCtr="0">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12717854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0" name="TextBox 9">
            <a:extLst>
              <a:ext uri="{FF2B5EF4-FFF2-40B4-BE49-F238E27FC236}">
                <a16:creationId xmlns:a16="http://schemas.microsoft.com/office/drawing/2014/main" id="{5C8CB7E9-7BA7-FC49-B942-3756135C3367}"/>
              </a:ext>
            </a:extLst>
          </p:cNvPr>
          <p:cNvSpPr txBox="1"/>
          <p:nvPr userDrawn="1"/>
        </p:nvSpPr>
        <p:spPr>
          <a:xfrm>
            <a:off x="385650" y="6445324"/>
            <a:ext cx="39789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7739288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F074E90-CABE-5B41-A750-D91A531D2491}"/>
              </a:ext>
            </a:extLst>
          </p:cNvPr>
          <p:cNvSpPr txBox="1"/>
          <p:nvPr userDrawn="1"/>
        </p:nvSpPr>
        <p:spPr>
          <a:xfrm>
            <a:off x="385650" y="6445324"/>
            <a:ext cx="3366218"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7929229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E2CC11DC-6C6A-1445-8A60-DD695E79B715}"/>
              </a:ext>
            </a:extLst>
          </p:cNvPr>
          <p:cNvSpPr txBox="1"/>
          <p:nvPr userDrawn="1"/>
        </p:nvSpPr>
        <p:spPr>
          <a:xfrm>
            <a:off x="385650" y="6445324"/>
            <a:ext cx="348876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936426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19784AB7-CD53-564C-B61E-037944DCEAC3}"/>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3977873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0565BAFA-C96B-4D4F-A885-B4D27ADCCA4D}"/>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9837065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B419560-9067-804E-A7D6-0F174ABB97AA}"/>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4745471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38CADAF0-4339-7A4F-A023-441D7E0CFFAC}"/>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304723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7EDCEA09-FC98-8247-A769-95692BB0AA28}"/>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4128006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CC9B000C-17FE-FF44-A10F-94E9AE10A849}"/>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4670455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1CD73DB1-8FDF-5049-9952-676168B8B237}"/>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211387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B65F72A-0979-624C-83E4-97B691937D1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0888160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D96CC39E-E64C-1F45-84BB-FEB17C7ADA4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9748997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9184490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008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2E42C3AD-E131-E84A-B4A6-F4C9E9C04B29}"/>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81040000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199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2F1F6FF9-B4AD-D846-A57B-195F195B30E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7372261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19" name="TextBox 18">
            <a:extLst>
              <a:ext uri="{FF2B5EF4-FFF2-40B4-BE49-F238E27FC236}">
                <a16:creationId xmlns:a16="http://schemas.microsoft.com/office/drawing/2014/main" id="{C8C51908-2CFA-9C47-879C-4866468D00D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76949750"/>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665381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Activity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extBox 4">
            <a:extLst>
              <a:ext uri="{FF2B5EF4-FFF2-40B4-BE49-F238E27FC236}">
                <a16:creationId xmlns:a16="http://schemas.microsoft.com/office/drawing/2014/main" id="{E947CF67-207B-8E41-B35A-D70862BF499C}"/>
              </a:ext>
            </a:extLst>
          </p:cNvPr>
          <p:cNvSpPr txBox="1"/>
          <p:nvPr userDrawn="1"/>
        </p:nvSpPr>
        <p:spPr>
          <a:xfrm>
            <a:off x="4327302"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304078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a:t>Click to edit Master title style</a:t>
            </a:r>
            <a:endParaRPr lang="en-GB"/>
          </a:p>
        </p:txBody>
      </p:sp>
      <p:sp>
        <p:nvSpPr>
          <p:cNvPr id="5" name="TextBox 4">
            <a:extLst>
              <a:ext uri="{FF2B5EF4-FFF2-40B4-BE49-F238E27FC236}">
                <a16:creationId xmlns:a16="http://schemas.microsoft.com/office/drawing/2014/main" id="{D5D39815-120C-BE40-A675-E1F890791920}"/>
              </a:ext>
            </a:extLst>
          </p:cNvPr>
          <p:cNvSpPr txBox="1"/>
          <p:nvPr userDrawn="1"/>
        </p:nvSpPr>
        <p:spPr>
          <a:xfrm>
            <a:off x="339971"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08120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
        <p:nvSpPr>
          <p:cNvPr id="8" name="TextBox 7">
            <a:extLst>
              <a:ext uri="{FF2B5EF4-FFF2-40B4-BE49-F238E27FC236}">
                <a16:creationId xmlns:a16="http://schemas.microsoft.com/office/drawing/2014/main" id="{1C908546-BDF2-7842-8B0E-F51C391E0B75}"/>
              </a:ext>
            </a:extLst>
          </p:cNvPr>
          <p:cNvSpPr txBox="1"/>
          <p:nvPr userDrawn="1"/>
        </p:nvSpPr>
        <p:spPr>
          <a:xfrm>
            <a:off x="6096000" y="6513028"/>
            <a:ext cx="4999348" cy="27427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759441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a:t>CLICK TO EDIT MASTER TITLE STYLE</a:t>
            </a:r>
            <a:endParaRPr lang="en-GB" noProof="0"/>
          </a:p>
        </p:txBody>
      </p:sp>
      <p:sp>
        <p:nvSpPr>
          <p:cNvPr id="4" name="TextBox 3">
            <a:extLst>
              <a:ext uri="{FF2B5EF4-FFF2-40B4-BE49-F238E27FC236}">
                <a16:creationId xmlns:a16="http://schemas.microsoft.com/office/drawing/2014/main" id="{98A6C8F6-08FA-D94A-86C6-95F3C27A168D}"/>
              </a:ext>
            </a:extLst>
          </p:cNvPr>
          <p:cNvSpPr txBox="1"/>
          <p:nvPr userDrawn="1"/>
        </p:nvSpPr>
        <p:spPr>
          <a:xfrm>
            <a:off x="376238"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1130729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341030708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F34888-CD47-4E37-9DA3-6B816AC2556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78472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13683969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TextBox 12">
            <a:extLst>
              <a:ext uri="{FF2B5EF4-FFF2-40B4-BE49-F238E27FC236}">
                <a16:creationId xmlns:a16="http://schemas.microsoft.com/office/drawing/2014/main" id="{BD46880C-DF28-F645-B2E9-F0735023A2A1}"/>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1544501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theme" Target="../theme/theme2.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8" Type="http://schemas.openxmlformats.org/officeDocument/2006/relationships/slideLayout" Target="../slideLayouts/slideLayout16.xml"/><Relationship Id="rId51" Type="http://schemas.openxmlformats.org/officeDocument/2006/relationships/image" Target="../media/image7.png"/><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DFC72EB5-64A7-491F-A960-EA6E51A6733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739" y="377825"/>
            <a:ext cx="738525" cy="522000"/>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3391779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51"/>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51"/>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3.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0937" y="4180115"/>
            <a:ext cx="4885200" cy="1208314"/>
          </a:xfrm>
        </p:spPr>
        <p:txBody>
          <a:bodyPr/>
          <a:lstStyle/>
          <a:p>
            <a:r>
              <a:rPr lang="en-US" dirty="0">
                <a:solidFill>
                  <a:srgbClr val="004050"/>
                </a:solidFill>
                <a:latin typeface="Krana Fat B" panose="00000B00000000000000" pitchFamily="50" charset="0"/>
              </a:rPr>
              <a:t>Operators</a:t>
            </a:r>
            <a:br>
              <a:rPr lang="en-GB" dirty="0">
                <a:solidFill>
                  <a:srgbClr val="004050"/>
                </a:solidFill>
                <a:latin typeface="Krana Fat B" panose="00000B00000000000000" pitchFamily="50" charset="0"/>
              </a:rPr>
            </a:br>
            <a:br>
              <a:rPr lang="en-GB" dirty="0">
                <a:solidFill>
                  <a:srgbClr val="004050"/>
                </a:solidFill>
                <a:latin typeface="Krana Fat B" panose="00000B00000000000000" pitchFamily="50" charset="0"/>
              </a:rPr>
            </a:br>
            <a:endParaRPr lang="en-GB" sz="4000" dirty="0">
              <a:solidFill>
                <a:srgbClr val="004050"/>
              </a:solidFill>
              <a:latin typeface="Krana Fat B" panose="00000B00000000000000" pitchFamily="50" charset="0"/>
            </a:endParaRP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a:p>
        </p:txBody>
      </p:sp>
      <p:sp>
        <p:nvSpPr>
          <p:cNvPr id="7" name="Rectangle 6">
            <a:extLst>
              <a:ext uri="{FF2B5EF4-FFF2-40B4-BE49-F238E27FC236}">
                <a16:creationId xmlns:a16="http://schemas.microsoft.com/office/drawing/2014/main" id="{93FA41AC-3FD5-49EC-82A3-713E2C3F94B1}"/>
              </a:ext>
            </a:extLst>
          </p:cNvPr>
          <p:cNvSpPr/>
          <p:nvPr/>
        </p:nvSpPr>
        <p:spPr>
          <a:xfrm>
            <a:off x="130937" y="5227884"/>
            <a:ext cx="4885200" cy="523220"/>
          </a:xfrm>
          <a:prstGeom prst="rect">
            <a:avLst/>
          </a:prstGeom>
        </p:spPr>
        <p:txBody>
          <a:bodyPr wrap="square">
            <a:spAutoFit/>
          </a:bodyPr>
          <a:lstStyle/>
          <a:p>
            <a:r>
              <a:rPr lang="en-US" sz="2800" dirty="0">
                <a:solidFill>
                  <a:srgbClr val="004050"/>
                </a:solidFill>
                <a:latin typeface="Krana Fat B" panose="00000B00000000000000" pitchFamily="50" charset="0"/>
              </a:rPr>
              <a:t>JavaScript fundamentals</a:t>
            </a:r>
            <a:r>
              <a:rPr lang="en-GB" dirty="0">
                <a:solidFill>
                  <a:srgbClr val="004050"/>
                </a:solidFill>
                <a:latin typeface="Krana Fat B" panose="00000B00000000000000" pitchFamily="50" charset="0"/>
              </a:rPr>
              <a:t> </a:t>
            </a:r>
            <a:endParaRPr lang="en-GB" dirty="0"/>
          </a:p>
        </p:txBody>
      </p:sp>
    </p:spTree>
    <p:extLst>
      <p:ext uri="{BB962C8B-B14F-4D97-AF65-F5344CB8AC3E}">
        <p14:creationId xmlns:p14="http://schemas.microsoft.com/office/powerpoint/2010/main" val="179128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E7966B-8157-974A-A483-1937F2CAE925}"/>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DEE79874-A4FC-5944-BD67-E7879943C2F6}"/>
              </a:ext>
            </a:extLst>
          </p:cNvPr>
          <p:cNvSpPr>
            <a:spLocks noGrp="1"/>
          </p:cNvSpPr>
          <p:nvPr>
            <p:ph type="body" sz="quarter" idx="10"/>
          </p:nvPr>
        </p:nvSpPr>
        <p:spPr>
          <a:xfrm>
            <a:off x="308585" y="1358852"/>
            <a:ext cx="3443732" cy="2751999"/>
          </a:xfrm>
        </p:spPr>
        <p:txBody>
          <a:bodyPr/>
          <a:lstStyle/>
          <a:p>
            <a:r>
              <a:rPr lang="en-GB" dirty="0"/>
              <a:t>INTRODUCTION</a:t>
            </a:r>
            <a:endParaRPr lang="en-GB" spc="60" dirty="0"/>
          </a:p>
        </p:txBody>
      </p:sp>
      <p:sp>
        <p:nvSpPr>
          <p:cNvPr id="4" name="Text Placeholder 3">
            <a:extLst>
              <a:ext uri="{FF2B5EF4-FFF2-40B4-BE49-F238E27FC236}">
                <a16:creationId xmlns:a16="http://schemas.microsoft.com/office/drawing/2014/main" id="{9C98F4C0-19AB-1846-B130-05F4F9471B6B}"/>
              </a:ext>
            </a:extLst>
          </p:cNvPr>
          <p:cNvSpPr>
            <a:spLocks noGrp="1"/>
          </p:cNvSpPr>
          <p:nvPr>
            <p:ph type="body" sz="quarter" idx="15"/>
          </p:nvPr>
        </p:nvSpPr>
        <p:spPr>
          <a:xfrm>
            <a:off x="4978141" y="1498437"/>
            <a:ext cx="6278280" cy="2612414"/>
          </a:xfrm>
        </p:spPr>
        <p:txBody>
          <a:bodyPr/>
          <a:lstStyle/>
          <a:p>
            <a:r>
              <a:rPr lang="en-US" sz="2000" dirty="0"/>
              <a:t>In this module, you will learn to:</a:t>
            </a:r>
          </a:p>
          <a:p>
            <a:r>
              <a:rPr lang="en-US" sz="2000" dirty="0"/>
              <a:t>Operators</a:t>
            </a:r>
          </a:p>
          <a:p>
            <a:pPr lvl="1"/>
            <a:r>
              <a:rPr lang="en-US" sz="2000" dirty="0"/>
              <a:t>Using operators</a:t>
            </a:r>
          </a:p>
          <a:p>
            <a:pPr lvl="1"/>
            <a:r>
              <a:rPr lang="en-US" sz="2000" dirty="0"/>
              <a:t>Type conversion</a:t>
            </a:r>
          </a:p>
        </p:txBody>
      </p:sp>
    </p:spTree>
    <p:extLst>
      <p:ext uri="{BB962C8B-B14F-4D97-AF65-F5344CB8AC3E}">
        <p14:creationId xmlns:p14="http://schemas.microsoft.com/office/powerpoint/2010/main" val="221020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a:xfrm>
            <a:off x="556240" y="1155600"/>
            <a:ext cx="11404800" cy="4546800"/>
          </a:xfrm>
        </p:spPr>
        <p:txBody>
          <a:bodyPr/>
          <a:lstStyle/>
          <a:p>
            <a:r>
              <a:rPr lang="en-GB" dirty="0">
                <a:solidFill>
                  <a:srgbClr val="004050"/>
                </a:solidFill>
                <a:latin typeface="Montserrat" panose="00000500000000000000" pitchFamily="2" charset="0"/>
              </a:rPr>
              <a:t>Operators allow us to work with types in tasks such as</a:t>
            </a:r>
          </a:p>
          <a:p>
            <a:pPr lvl="1"/>
            <a:r>
              <a:rPr lang="en-GB" dirty="0">
                <a:solidFill>
                  <a:srgbClr val="004050"/>
                </a:solidFill>
                <a:latin typeface="Montserrat" panose="00000500000000000000" pitchFamily="2" charset="0"/>
              </a:rPr>
              <a:t>Mathematic operations</a:t>
            </a:r>
          </a:p>
          <a:p>
            <a:pPr lvl="1"/>
            <a:r>
              <a:rPr lang="en-GB" dirty="0">
                <a:solidFill>
                  <a:srgbClr val="004050"/>
                </a:solidFill>
                <a:latin typeface="Montserrat" panose="00000500000000000000" pitchFamily="2" charset="0"/>
              </a:rPr>
              <a:t>Comparisons</a:t>
            </a:r>
          </a:p>
          <a:p>
            <a:r>
              <a:rPr lang="en-GB" dirty="0">
                <a:solidFill>
                  <a:srgbClr val="004050"/>
                </a:solidFill>
                <a:latin typeface="Montserrat" panose="00000500000000000000" pitchFamily="2" charset="0"/>
              </a:rPr>
              <a:t>They include</a:t>
            </a:r>
          </a:p>
          <a:p>
            <a:pPr lvl="1"/>
            <a:r>
              <a:rPr lang="en-GB" dirty="0">
                <a:solidFill>
                  <a:srgbClr val="004050"/>
                </a:solidFill>
                <a:latin typeface="Montserrat" panose="00000500000000000000" pitchFamily="2" charset="0"/>
              </a:rPr>
              <a:t>Assignment: </a:t>
            </a: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Arithmetic: </a:t>
            </a:r>
          </a:p>
          <a:p>
            <a:pPr lvl="1"/>
            <a:endParaRPr lang="en-GB" dirty="0">
              <a:solidFill>
                <a:srgbClr val="004050"/>
              </a:solidFill>
              <a:latin typeface="Montserrat" panose="00000500000000000000" pitchFamily="2" charset="0"/>
            </a:endParaRPr>
          </a:p>
          <a:p>
            <a:pPr lvl="2"/>
            <a:endParaRPr lang="en-GB" dirty="0">
              <a:latin typeface="Montserrat" panose="00000500000000000000" pitchFamily="2" charset="0"/>
            </a:endParaRPr>
          </a:p>
        </p:txBody>
      </p:sp>
      <p:sp>
        <p:nvSpPr>
          <p:cNvPr id="3" name="Title 2"/>
          <p:cNvSpPr>
            <a:spLocks noGrp="1"/>
          </p:cNvSpPr>
          <p:nvPr>
            <p:ph type="title"/>
            <p:custDataLst>
              <p:tags r:id="rId3"/>
            </p:custDataLst>
          </p:nvPr>
        </p:nvSpPr>
        <p:spPr>
          <a:xfrm>
            <a:off x="1216640" y="381600"/>
            <a:ext cx="9126000" cy="626400"/>
          </a:xfrm>
        </p:spPr>
        <p:txBody>
          <a:bodyPr>
            <a:normAutofit fontScale="90000"/>
          </a:bodyPr>
          <a:lstStyle/>
          <a:p>
            <a:r>
              <a:rPr lang="en-GB" sz="4000" dirty="0">
                <a:solidFill>
                  <a:srgbClr val="004050"/>
                </a:solidFill>
              </a:rPr>
              <a:t>Operators</a:t>
            </a:r>
            <a:r>
              <a:rPr lang="en-GB" dirty="0">
                <a:solidFill>
                  <a:srgbClr val="004050"/>
                </a:solidFill>
              </a:rPr>
              <a:t> – Assignment and Arithmetic</a:t>
            </a:r>
          </a:p>
        </p:txBody>
      </p:sp>
      <p:graphicFrame>
        <p:nvGraphicFramePr>
          <p:cNvPr id="9" name="Table 8"/>
          <p:cNvGraphicFramePr>
            <a:graphicFrameLocks noGrp="1"/>
          </p:cNvGraphicFramePr>
          <p:nvPr>
            <p:custDataLst>
              <p:tags r:id="rId4"/>
            </p:custDataLst>
            <p:extLst>
              <p:ext uri="{D42A27DB-BD31-4B8C-83A1-F6EECF244321}">
                <p14:modId xmlns:p14="http://schemas.microsoft.com/office/powerpoint/2010/main" val="1276382725"/>
              </p:ext>
            </p:extLst>
          </p:nvPr>
        </p:nvGraphicFramePr>
        <p:xfrm>
          <a:off x="4596935" y="2395766"/>
          <a:ext cx="5354092" cy="741680"/>
        </p:xfrm>
        <a:graphic>
          <a:graphicData uri="http://schemas.openxmlformats.org/drawingml/2006/table">
            <a:tbl>
              <a:tblPr firstRow="1" bandRow="1">
                <a:tableStyleId>{5C22544A-7EE6-4342-B048-85BDC9FD1C3A}</a:tableStyleId>
              </a:tblPr>
              <a:tblGrid>
                <a:gridCol w="2677046">
                  <a:extLst>
                    <a:ext uri="{9D8B030D-6E8A-4147-A177-3AD203B41FA5}">
                      <a16:colId xmlns:a16="http://schemas.microsoft.com/office/drawing/2014/main" val="20000"/>
                    </a:ext>
                  </a:extLst>
                </a:gridCol>
                <a:gridCol w="2677046">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cs typeface="Arial" panose="020B0604020202020204" pitchFamily="34" charset="0"/>
                        </a:rPr>
                        <a:t>Assignment</a:t>
                      </a:r>
                    </a:p>
                  </a:txBody>
                  <a:tcPr>
                    <a:solidFill>
                      <a:srgbClr val="004050"/>
                    </a:solidFill>
                  </a:tcPr>
                </a:tc>
                <a:tc>
                  <a:txBody>
                    <a:bodyPr/>
                    <a:lstStyle/>
                    <a:p>
                      <a:r>
                        <a:rPr lang="en-GB" dirty="0">
                          <a:latin typeface="Montserrat" panose="00000500000000000000" pitchFamily="2" charset="0"/>
                        </a:rPr>
                        <a:t>=</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dirty="0">
                          <a:latin typeface="Montserrat" panose="00000500000000000000" pitchFamily="2" charset="0"/>
                          <a:cs typeface="Arial" panose="020B0604020202020204" pitchFamily="34" charset="0"/>
                        </a:rPr>
                        <a:t>Shorthand Assignment</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 *=, /=, %=</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custDataLst>
              <p:tags r:id="rId5"/>
            </p:custDataLst>
            <p:extLst>
              <p:ext uri="{D42A27DB-BD31-4B8C-83A1-F6EECF244321}">
                <p14:modId xmlns:p14="http://schemas.microsoft.com/office/powerpoint/2010/main" val="3134714430"/>
              </p:ext>
            </p:extLst>
          </p:nvPr>
        </p:nvGraphicFramePr>
        <p:xfrm>
          <a:off x="4596934" y="3575720"/>
          <a:ext cx="5354092" cy="2636520"/>
        </p:xfrm>
        <a:graphic>
          <a:graphicData uri="http://schemas.openxmlformats.org/drawingml/2006/table">
            <a:tbl>
              <a:tblPr firstRow="1" bandRow="1">
                <a:tableStyleId>{5C22544A-7EE6-4342-B048-85BDC9FD1C3A}</a:tableStyleId>
              </a:tblPr>
              <a:tblGrid>
                <a:gridCol w="2677046">
                  <a:extLst>
                    <a:ext uri="{9D8B030D-6E8A-4147-A177-3AD203B41FA5}">
                      <a16:colId xmlns:a16="http://schemas.microsoft.com/office/drawing/2014/main" val="20000"/>
                    </a:ext>
                  </a:extLst>
                </a:gridCol>
                <a:gridCol w="2677046">
                  <a:extLst>
                    <a:ext uri="{9D8B030D-6E8A-4147-A177-3AD203B41FA5}">
                      <a16:colId xmlns:a16="http://schemas.microsoft.com/office/drawing/2014/main" val="20001"/>
                    </a:ext>
                  </a:extLst>
                </a:gridCol>
              </a:tblGrid>
              <a:tr h="290946">
                <a:tc gridSpan="2">
                  <a:txBody>
                    <a:bodyPr/>
                    <a:lstStyle/>
                    <a:p>
                      <a:r>
                        <a:rPr lang="en-GB" dirty="0">
                          <a:latin typeface="Montserrat" panose="00000500000000000000" pitchFamily="2" charset="0"/>
                        </a:rPr>
                        <a:t>Arithmetic</a:t>
                      </a:r>
                    </a:p>
                  </a:txBody>
                  <a:tcPr>
                    <a:solidFill>
                      <a:srgbClr val="004050"/>
                    </a:solidFill>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sz="1600" dirty="0">
                          <a:latin typeface="Montserrat" panose="00000500000000000000" pitchFamily="2" charset="0"/>
                          <a:cs typeface="Arial" panose="020B0604020202020204" pitchFamily="34" charset="0"/>
                        </a:rPr>
                        <a:t>Addition, subtraction</a:t>
                      </a:r>
                    </a:p>
                    <a:p>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a:t>
                      </a:r>
                      <a:r>
                        <a:rPr lang="en-GB" b="1" i="0" baseline="0" dirty="0">
                          <a:latin typeface="Montserrat" panose="00000500000000000000" pitchFamily="2" charset="0"/>
                          <a:cs typeface="Courier New" panose="02070309020205020404" pitchFamily="49" charset="0"/>
                        </a:rPr>
                        <a:t>  ,  </a:t>
                      </a:r>
                      <a:r>
                        <a:rPr lang="en-GB" b="1" i="0" dirty="0">
                          <a:latin typeface="Montserrat" panose="00000500000000000000" pitchFamily="2" charset="0"/>
                          <a:cs typeface="Courier New" panose="02070309020205020404" pitchFamily="49" charset="0"/>
                        </a:rPr>
                        <a:t> -</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sz="1600" dirty="0">
                          <a:latin typeface="Montserrat" panose="00000500000000000000" pitchFamily="2" charset="0"/>
                          <a:cs typeface="Arial" panose="020B0604020202020204" pitchFamily="34" charset="0"/>
                        </a:rPr>
                        <a:t>Multiplication, division,</a:t>
                      </a:r>
                      <a:r>
                        <a:rPr lang="en-GB" sz="1600" baseline="0" dirty="0">
                          <a:latin typeface="Montserrat" panose="00000500000000000000" pitchFamily="2" charset="0"/>
                          <a:cs typeface="Arial" panose="020B0604020202020204" pitchFamily="34" charset="0"/>
                        </a:rPr>
                        <a:t> modulus</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   /</a:t>
                      </a:r>
                      <a:r>
                        <a:rPr lang="en-GB" b="1" i="0" baseline="0" dirty="0">
                          <a:latin typeface="Montserrat" panose="00000500000000000000" pitchFamily="2" charset="0"/>
                          <a:cs typeface="Courier New" panose="02070309020205020404" pitchFamily="49" charset="0"/>
                        </a:rPr>
                        <a:t>   ,   %</a:t>
                      </a:r>
                      <a:endParaRPr lang="en-GB" b="1" i="0" dirty="0">
                        <a:latin typeface="Montserrat" panose="00000500000000000000" pitchFamily="2"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r>
                        <a:rPr lang="en-GB" sz="1600" baseline="0" dirty="0">
                          <a:latin typeface="Montserrat" panose="00000500000000000000" pitchFamily="2" charset="0"/>
                          <a:cs typeface="Arial" panose="020B0604020202020204" pitchFamily="34" charset="0"/>
                        </a:rPr>
                        <a:t>Negation</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extLst>
                  <a:ext uri="{0D108BD9-81ED-4DB2-BD59-A6C34878D82A}">
                    <a16:rowId xmlns:a16="http://schemas.microsoft.com/office/drawing/2014/main" val="10003"/>
                  </a:ext>
                </a:extLst>
              </a:tr>
              <a:tr h="370840">
                <a:tc>
                  <a:txBody>
                    <a:bodyPr/>
                    <a:lstStyle/>
                    <a:p>
                      <a:r>
                        <a:rPr lang="en-GB" sz="1600" baseline="0" dirty="0">
                          <a:latin typeface="Montserrat" panose="00000500000000000000" pitchFamily="2" charset="0"/>
                          <a:cs typeface="Arial" panose="020B0604020202020204" pitchFamily="34" charset="0"/>
                        </a:rPr>
                        <a:t>Increment, decrement</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   --</a:t>
                      </a:r>
                    </a:p>
                  </a:txBody>
                  <a:tcPr>
                    <a:solidFill>
                      <a:schemeClr val="bg1">
                        <a:lumMod val="95000"/>
                      </a:schemeClr>
                    </a:solidFill>
                  </a:tcPr>
                </a:tc>
                <a:extLst>
                  <a:ext uri="{0D108BD9-81ED-4DB2-BD59-A6C34878D82A}">
                    <a16:rowId xmlns:a16="http://schemas.microsoft.com/office/drawing/2014/main" val="10004"/>
                  </a:ext>
                </a:extLst>
              </a:tr>
              <a:tr h="370840">
                <a:tc>
                  <a:txBody>
                    <a:bodyPr/>
                    <a:lstStyle/>
                    <a:p>
                      <a:r>
                        <a:rPr lang="en-GB" sz="1600" baseline="0" dirty="0">
                          <a:latin typeface="Montserrat" panose="00000500000000000000" pitchFamily="2" charset="0"/>
                          <a:cs typeface="Arial" panose="020B0604020202020204" pitchFamily="34" charset="0"/>
                        </a:rPr>
                        <a:t>Power</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extLst>
                  <a:ext uri="{0D108BD9-81ED-4DB2-BD59-A6C34878D82A}">
                    <a16:rowId xmlns:a16="http://schemas.microsoft.com/office/drawing/2014/main" val="74952995"/>
                  </a:ext>
                </a:extLst>
              </a:tr>
            </a:tbl>
          </a:graphicData>
        </a:graphic>
      </p:graphicFrame>
    </p:spTree>
    <p:custDataLst>
      <p:tags r:id="rId1"/>
    </p:custDataLst>
    <p:extLst>
      <p:ext uri="{BB962C8B-B14F-4D97-AF65-F5344CB8AC3E}">
        <p14:creationId xmlns:p14="http://schemas.microsoft.com/office/powerpoint/2010/main" val="3849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a:xfrm>
            <a:off x="393600" y="1228560"/>
            <a:ext cx="11404800" cy="4546800"/>
          </a:xfrm>
        </p:spPr>
        <p:txBody>
          <a:bodyPr/>
          <a:lstStyle/>
          <a:p>
            <a:r>
              <a:rPr lang="en-GB" dirty="0">
                <a:solidFill>
                  <a:srgbClr val="004050"/>
                </a:solidFill>
                <a:latin typeface="Montserrat" panose="00000500000000000000" pitchFamily="2" charset="0"/>
              </a:rPr>
              <a:t>Relational and Boolean operators evaluate to true or false</a:t>
            </a:r>
          </a:p>
          <a:p>
            <a:pPr lvl="1"/>
            <a:r>
              <a:rPr lang="en-GB" dirty="0">
                <a:solidFill>
                  <a:srgbClr val="004050"/>
                </a:solidFill>
                <a:latin typeface="Montserrat" panose="00000500000000000000" pitchFamily="2" charset="0"/>
              </a:rPr>
              <a:t>Relational:</a:t>
            </a: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endParaRPr lang="en-GB" dirty="0">
              <a:solidFill>
                <a:srgbClr val="004050"/>
              </a:solidFill>
              <a:latin typeface="Montserrat" panose="00000500000000000000" pitchFamily="2" charset="0"/>
            </a:endParaRPr>
          </a:p>
          <a:p>
            <a:pPr lvl="1"/>
            <a:r>
              <a:rPr lang="en-GB" dirty="0">
                <a:solidFill>
                  <a:srgbClr val="004050"/>
                </a:solidFill>
                <a:latin typeface="Montserrat" panose="00000500000000000000" pitchFamily="2" charset="0"/>
              </a:rPr>
              <a:t>Boolean:</a:t>
            </a:r>
          </a:p>
          <a:p>
            <a:pPr lvl="1"/>
            <a:endParaRPr lang="en-GB"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r>
              <a:rPr lang="en-US" dirty="0">
                <a:solidFill>
                  <a:srgbClr val="004050"/>
                </a:solidFill>
                <a:latin typeface="Montserrat" panose="00000500000000000000" pitchFamily="2" charset="0"/>
              </a:rPr>
              <a:t>The Boolean logical operators short-circuit</a:t>
            </a:r>
          </a:p>
          <a:p>
            <a:pPr lvl="1"/>
            <a:r>
              <a:rPr lang="en-US" dirty="0">
                <a:solidFill>
                  <a:srgbClr val="004050"/>
                </a:solidFill>
                <a:latin typeface="Montserrat" panose="00000500000000000000" pitchFamily="2" charset="0"/>
              </a:rPr>
              <a:t>Operands of </a:t>
            </a:r>
            <a:r>
              <a:rPr lang="en-US" b="1" dirty="0">
                <a:solidFill>
                  <a:srgbClr val="004050"/>
                </a:solidFill>
                <a:latin typeface="Montserrat" panose="00000500000000000000" pitchFamily="2" charset="0"/>
                <a:cs typeface="Courier New" panose="02070309020205020404" pitchFamily="49" charset="0"/>
              </a:rPr>
              <a:t>&amp;&amp;</a:t>
            </a:r>
            <a:r>
              <a:rPr lang="en-US" dirty="0">
                <a:solidFill>
                  <a:srgbClr val="004050"/>
                </a:solidFill>
                <a:latin typeface="Montserrat" panose="00000500000000000000" pitchFamily="2" charset="0"/>
              </a:rPr>
              <a:t> and </a:t>
            </a:r>
            <a:r>
              <a:rPr lang="en-US" b="1" dirty="0">
                <a:solidFill>
                  <a:srgbClr val="004050"/>
                </a:solidFill>
                <a:latin typeface="Montserrat" panose="00000500000000000000" pitchFamily="2" charset="0"/>
                <a:cs typeface="Courier New" panose="02070309020205020404" pitchFamily="49" charset="0"/>
              </a:rPr>
              <a:t>||</a:t>
            </a:r>
            <a:r>
              <a:rPr lang="en-US" dirty="0">
                <a:solidFill>
                  <a:srgbClr val="004050"/>
                </a:solidFill>
                <a:latin typeface="Montserrat" panose="00000500000000000000" pitchFamily="2" charset="0"/>
              </a:rPr>
              <a:t> are evaluated strictly left to right and are only evaluated as far as necessary</a:t>
            </a:r>
            <a:endParaRPr lang="en-GB" dirty="0">
              <a:solidFill>
                <a:srgbClr val="004050"/>
              </a:solidFill>
              <a:latin typeface="Montserrat" panose="00000500000000000000" pitchFamily="2" charset="0"/>
            </a:endParaRPr>
          </a:p>
        </p:txBody>
      </p:sp>
      <p:sp>
        <p:nvSpPr>
          <p:cNvPr id="3" name="Title 2"/>
          <p:cNvSpPr>
            <a:spLocks noGrp="1"/>
          </p:cNvSpPr>
          <p:nvPr>
            <p:ph type="title"/>
            <p:custDataLst>
              <p:tags r:id="rId3"/>
            </p:custDataLst>
          </p:nvPr>
        </p:nvSpPr>
        <p:spPr>
          <a:xfrm>
            <a:off x="1168400" y="152400"/>
            <a:ext cx="9458720" cy="931680"/>
          </a:xfrm>
        </p:spPr>
        <p:txBody>
          <a:bodyPr>
            <a:normAutofit/>
          </a:bodyPr>
          <a:lstStyle/>
          <a:p>
            <a:r>
              <a:rPr lang="en-GB" dirty="0">
                <a:solidFill>
                  <a:srgbClr val="004050"/>
                </a:solidFill>
              </a:rPr>
              <a:t>Operators – Relational and Boolean</a:t>
            </a:r>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4085880770"/>
              </p:ext>
            </p:extLst>
          </p:nvPr>
        </p:nvGraphicFramePr>
        <p:xfrm>
          <a:off x="3178233" y="1732843"/>
          <a:ext cx="5835534" cy="1691640"/>
        </p:xfrm>
        <a:graphic>
          <a:graphicData uri="http://schemas.openxmlformats.org/drawingml/2006/table">
            <a:tbl>
              <a:tblPr firstRow="1" bandRow="1">
                <a:tableStyleId>{5C22544A-7EE6-4342-B048-85BDC9FD1C3A}</a:tableStyleId>
              </a:tblPr>
              <a:tblGrid>
                <a:gridCol w="3973483">
                  <a:extLst>
                    <a:ext uri="{9D8B030D-6E8A-4147-A177-3AD203B41FA5}">
                      <a16:colId xmlns:a16="http://schemas.microsoft.com/office/drawing/2014/main" val="20000"/>
                    </a:ext>
                  </a:extLst>
                </a:gridCol>
                <a:gridCol w="1862051">
                  <a:extLst>
                    <a:ext uri="{9D8B030D-6E8A-4147-A177-3AD203B41FA5}">
                      <a16:colId xmlns:a16="http://schemas.microsoft.com/office/drawing/2014/main" val="20001"/>
                    </a:ext>
                  </a:extLst>
                </a:gridCol>
              </a:tblGrid>
              <a:tr h="370840">
                <a:tc gridSpan="2">
                  <a:txBody>
                    <a:bodyPr/>
                    <a:lstStyle/>
                    <a:p>
                      <a:r>
                        <a:rPr lang="en-GB" b="1" dirty="0">
                          <a:latin typeface="Montserrat" panose="00000500000000000000" pitchFamily="2" charset="0"/>
                          <a:cs typeface="Arial" panose="020B0604020202020204" pitchFamily="34" charset="0"/>
                        </a:rPr>
                        <a:t>Relational</a:t>
                      </a:r>
                    </a:p>
                  </a:txBody>
                  <a:tcPr>
                    <a:solidFill>
                      <a:srgbClr val="004050"/>
                    </a:solidFill>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sz="1600" dirty="0">
                          <a:latin typeface="Montserrat" panose="00000500000000000000" pitchFamily="2" charset="0"/>
                          <a:cs typeface="Arial" panose="020B0604020202020204" pitchFamily="34" charset="0"/>
                        </a:rPr>
                        <a:t>Less than,</a:t>
                      </a:r>
                      <a:r>
                        <a:rPr lang="en-GB" sz="1600" baseline="0" dirty="0">
                          <a:latin typeface="Montserrat" panose="00000500000000000000" pitchFamily="2" charset="0"/>
                          <a:cs typeface="Arial" panose="020B0604020202020204" pitchFamily="34" charset="0"/>
                        </a:rPr>
                        <a:t> </a:t>
                      </a:r>
                      <a:r>
                        <a:rPr lang="en-GB" sz="1600" dirty="0">
                          <a:latin typeface="Montserrat" panose="00000500000000000000" pitchFamily="2" charset="0"/>
                          <a:cs typeface="Arial" panose="020B0604020202020204" pitchFamily="34" charset="0"/>
                        </a:rPr>
                        <a:t>greater than</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&lt;    ,   &gt;</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sz="1600" dirty="0">
                          <a:latin typeface="Montserrat" panose="00000500000000000000" pitchFamily="2" charset="0"/>
                          <a:cs typeface="Arial" panose="020B0604020202020204" pitchFamily="34" charset="0"/>
                        </a:rPr>
                        <a:t>Less than or equal, greater than or equal</a:t>
                      </a: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&lt;=  ,</a:t>
                      </a:r>
                      <a:r>
                        <a:rPr lang="en-GB" b="1" i="0" baseline="0" dirty="0">
                          <a:latin typeface="Montserrat" panose="00000500000000000000" pitchFamily="2" charset="0"/>
                          <a:cs typeface="Courier New" panose="02070309020205020404" pitchFamily="49" charset="0"/>
                        </a:rPr>
                        <a:t>  &gt;=</a:t>
                      </a:r>
                      <a:endParaRPr lang="en-GB" b="1" i="0" dirty="0">
                        <a:latin typeface="Montserrat" panose="00000500000000000000" pitchFamily="2"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r>
                        <a:rPr lang="en-GB" sz="1600" dirty="0">
                          <a:latin typeface="Montserrat" panose="00000500000000000000" pitchFamily="2" charset="0"/>
                          <a:cs typeface="Arial" panose="020B0604020202020204" pitchFamily="34" charset="0"/>
                        </a:rPr>
                        <a:t>Equals,</a:t>
                      </a:r>
                      <a:r>
                        <a:rPr lang="en-GB" sz="1600" baseline="0" dirty="0">
                          <a:latin typeface="Montserrat" panose="00000500000000000000" pitchFamily="2" charset="0"/>
                          <a:cs typeface="Arial" panose="020B0604020202020204" pitchFamily="34" charset="0"/>
                        </a:rPr>
                        <a:t> not equals</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tc>
                  <a:txBody>
                    <a:bodyPr/>
                    <a:lstStyle/>
                    <a:p>
                      <a:r>
                        <a:rPr lang="en-GB" b="1" i="0" dirty="0">
                          <a:latin typeface="Montserrat" panose="00000500000000000000" pitchFamily="2" charset="0"/>
                          <a:cs typeface="Courier New" panose="02070309020205020404" pitchFamily="49" charset="0"/>
                        </a:rPr>
                        <a:t>==, ===, !=</a:t>
                      </a:r>
                    </a:p>
                  </a:txBody>
                  <a:tcPr>
                    <a:solidFill>
                      <a:schemeClr val="bg1">
                        <a:lumMod val="95000"/>
                      </a:schemeClr>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custDataLst>
              <p:tags r:id="rId5"/>
            </p:custDataLst>
            <p:extLst>
              <p:ext uri="{D42A27DB-BD31-4B8C-83A1-F6EECF244321}">
                <p14:modId xmlns:p14="http://schemas.microsoft.com/office/powerpoint/2010/main" val="3866059925"/>
              </p:ext>
            </p:extLst>
          </p:nvPr>
        </p:nvGraphicFramePr>
        <p:xfrm>
          <a:off x="3178233" y="3720486"/>
          <a:ext cx="5835534" cy="1112520"/>
        </p:xfrm>
        <a:graphic>
          <a:graphicData uri="http://schemas.openxmlformats.org/drawingml/2006/table">
            <a:tbl>
              <a:tblPr firstRow="1" bandRow="1">
                <a:tableStyleId>{5C22544A-7EE6-4342-B048-85BDC9FD1C3A}</a:tableStyleId>
              </a:tblPr>
              <a:tblGrid>
                <a:gridCol w="3973483">
                  <a:extLst>
                    <a:ext uri="{9D8B030D-6E8A-4147-A177-3AD203B41FA5}">
                      <a16:colId xmlns:a16="http://schemas.microsoft.com/office/drawing/2014/main" val="20000"/>
                    </a:ext>
                  </a:extLst>
                </a:gridCol>
                <a:gridCol w="1862051">
                  <a:extLst>
                    <a:ext uri="{9D8B030D-6E8A-4147-A177-3AD203B41FA5}">
                      <a16:colId xmlns:a16="http://schemas.microsoft.com/office/drawing/2014/main" val="20001"/>
                    </a:ext>
                  </a:extLst>
                </a:gridCol>
              </a:tblGrid>
              <a:tr h="370840">
                <a:tc gridSpan="2">
                  <a:txBody>
                    <a:bodyPr/>
                    <a:lstStyle/>
                    <a:p>
                      <a:r>
                        <a:rPr lang="en-GB" b="1" dirty="0">
                          <a:latin typeface="Montserrat" panose="00000500000000000000" pitchFamily="2" charset="0"/>
                          <a:cs typeface="Arial" panose="020B0604020202020204" pitchFamily="34" charset="0"/>
                        </a:rPr>
                        <a:t>Boolean</a:t>
                      </a:r>
                    </a:p>
                  </a:txBody>
                  <a:tcPr>
                    <a:solidFill>
                      <a:srgbClr val="004050"/>
                    </a:solidFill>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sz="1600" dirty="0">
                          <a:latin typeface="Montserrat" panose="00000500000000000000" pitchFamily="2" charset="0"/>
                          <a:cs typeface="Arial" panose="020B0604020202020204" pitchFamily="34" charset="0"/>
                        </a:rPr>
                        <a:t>AND, OR</a:t>
                      </a:r>
                    </a:p>
                  </a:txBody>
                  <a:tcPr>
                    <a:solidFill>
                      <a:schemeClr val="bg1">
                        <a:lumMod val="95000"/>
                      </a:schemeClr>
                    </a:solidFill>
                  </a:tcPr>
                </a:tc>
                <a:tc>
                  <a:txBody>
                    <a:bodyPr/>
                    <a:lstStyle/>
                    <a:p>
                      <a:r>
                        <a:rPr lang="en-GB" b="1" dirty="0">
                          <a:latin typeface="Montserrat" panose="00000500000000000000" pitchFamily="2" charset="0"/>
                          <a:cs typeface="Courier New" panose="02070309020205020404" pitchFamily="49" charset="0"/>
                        </a:rPr>
                        <a:t>&amp;&amp;  </a:t>
                      </a:r>
                      <a:r>
                        <a:rPr lang="en-GB" b="1" baseline="0" dirty="0">
                          <a:latin typeface="Montserrat" panose="00000500000000000000" pitchFamily="2" charset="0"/>
                          <a:cs typeface="Courier New" panose="02070309020205020404" pitchFamily="49" charset="0"/>
                        </a:rPr>
                        <a:t>,  ||</a:t>
                      </a:r>
                      <a:endParaRPr lang="en-GB" b="1" dirty="0">
                        <a:latin typeface="Montserrat" panose="00000500000000000000" pitchFamily="2"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sz="1600" dirty="0">
                          <a:latin typeface="Montserrat" panose="00000500000000000000" pitchFamily="2" charset="0"/>
                          <a:cs typeface="Arial" panose="020B0604020202020204" pitchFamily="34" charset="0"/>
                        </a:rPr>
                        <a:t>NOT</a:t>
                      </a:r>
                    </a:p>
                  </a:txBody>
                  <a:tcPr>
                    <a:solidFill>
                      <a:schemeClr val="bg1">
                        <a:lumMod val="95000"/>
                      </a:schemeClr>
                    </a:solidFill>
                  </a:tcPr>
                </a:tc>
                <a:tc>
                  <a:txBody>
                    <a:bodyPr/>
                    <a:lstStyle/>
                    <a:p>
                      <a:r>
                        <a:rPr lang="en-GB" b="1" dirty="0">
                          <a:latin typeface="Montserrat" panose="00000500000000000000" pitchFamily="2" charset="0"/>
                          <a:cs typeface="Courier New" panose="02070309020205020404" pitchFamily="49" charset="0"/>
                        </a:rPr>
                        <a:t>!</a:t>
                      </a:r>
                    </a:p>
                  </a:txBody>
                  <a:tcPr>
                    <a:solidFill>
                      <a:schemeClr val="bg1">
                        <a:lumMod val="95000"/>
                      </a:scheme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40890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393600" y="1553680"/>
            <a:ext cx="11404800" cy="4546800"/>
          </a:xfrm>
        </p:spPr>
        <p:txBody>
          <a:bodyPr/>
          <a:lstStyle/>
          <a:p>
            <a:r>
              <a:rPr lang="en-GB" dirty="0">
                <a:solidFill>
                  <a:srgbClr val="004050"/>
                </a:solidFill>
                <a:latin typeface="Montserrat" panose="00000500000000000000" pitchFamily="2" charset="0"/>
              </a:rPr>
              <a:t>JavaScript is a loosely-typed language</a:t>
            </a:r>
          </a:p>
          <a:p>
            <a:endParaRPr lang="en-GB" dirty="0"/>
          </a:p>
          <a:p>
            <a:endParaRPr lang="en-GB" dirty="0"/>
          </a:p>
          <a:p>
            <a:endParaRPr lang="en-GB" dirty="0"/>
          </a:p>
          <a:p>
            <a:endParaRPr lang="en-GB" dirty="0"/>
          </a:p>
          <a:p>
            <a:r>
              <a:rPr lang="en-GB" dirty="0">
                <a:solidFill>
                  <a:srgbClr val="004050"/>
                </a:solidFill>
                <a:latin typeface="Montserrat" panose="00000500000000000000" pitchFamily="2" charset="0"/>
              </a:rPr>
              <a:t>JavaScript types can mutate and have unexpected results</a:t>
            </a:r>
          </a:p>
          <a:p>
            <a:endParaRPr lang="en-GB" dirty="0"/>
          </a:p>
        </p:txBody>
      </p:sp>
      <p:sp>
        <p:nvSpPr>
          <p:cNvPr id="2" name="Title 1"/>
          <p:cNvSpPr>
            <a:spLocks noGrp="1"/>
          </p:cNvSpPr>
          <p:nvPr>
            <p:ph type="title"/>
          </p:nvPr>
        </p:nvSpPr>
        <p:spPr>
          <a:xfrm>
            <a:off x="1127760" y="223520"/>
            <a:ext cx="9468880" cy="880880"/>
          </a:xfrm>
        </p:spPr>
        <p:txBody>
          <a:bodyPr>
            <a:normAutofit/>
          </a:bodyPr>
          <a:lstStyle/>
          <a:p>
            <a:r>
              <a:rPr lang="en-GB" dirty="0">
                <a:solidFill>
                  <a:srgbClr val="004050"/>
                </a:solidFill>
              </a:rPr>
              <a:t>Type checking</a:t>
            </a:r>
          </a:p>
        </p:txBody>
      </p:sp>
      <p:sp>
        <p:nvSpPr>
          <p:cNvPr id="6" name="Rectangle 5">
            <a:extLst>
              <a:ext uri="{FF2B5EF4-FFF2-40B4-BE49-F238E27FC236}">
                <a16:creationId xmlns:a16="http://schemas.microsoft.com/office/drawing/2014/main" id="{4C3562B0-68D6-4BAA-8CA6-B9AD043B50BD}"/>
              </a:ext>
            </a:extLst>
          </p:cNvPr>
          <p:cNvSpPr/>
          <p:nvPr/>
        </p:nvSpPr>
        <p:spPr>
          <a:xfrm>
            <a:off x="393600" y="2072754"/>
            <a:ext cx="11404800" cy="1754326"/>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 = 2;</a:t>
            </a:r>
          </a:p>
          <a:p>
            <a:r>
              <a:rPr lang="en-GB" sz="1800" b="1" dirty="0">
                <a:latin typeface="Courier New" panose="02070309020205020404" pitchFamily="49" charset="0"/>
                <a:cs typeface="Courier New" panose="02070309020205020404" pitchFamily="49" charset="0"/>
              </a:rPr>
              <a:t>let b = "two";</a:t>
            </a:r>
          </a:p>
          <a:p>
            <a:r>
              <a:rPr lang="en-GB" sz="1800" b="1" dirty="0">
                <a:latin typeface="Courier New" panose="02070309020205020404" pitchFamily="49" charset="0"/>
                <a:cs typeface="Courier New" panose="02070309020205020404" pitchFamily="49" charset="0"/>
              </a:rPr>
              <a:t>let c = "2";</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a);// alerts "number"</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b);// alerts "string"</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c);// alerts "string"</a:t>
            </a:r>
          </a:p>
        </p:txBody>
      </p:sp>
      <p:sp>
        <p:nvSpPr>
          <p:cNvPr id="9" name="Rectangle 8">
            <a:extLst>
              <a:ext uri="{FF2B5EF4-FFF2-40B4-BE49-F238E27FC236}">
                <a16:creationId xmlns:a16="http://schemas.microsoft.com/office/drawing/2014/main" id="{68E10FDA-2521-498B-A0DC-733CC326017F}"/>
              </a:ext>
            </a:extLst>
          </p:cNvPr>
          <p:cNvSpPr/>
          <p:nvPr/>
        </p:nvSpPr>
        <p:spPr>
          <a:xfrm>
            <a:off x="393600" y="4346154"/>
            <a:ext cx="11404800" cy="1754326"/>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alert(a * a);// alerts 4</a:t>
            </a:r>
          </a:p>
          <a:p>
            <a:r>
              <a:rPr lang="en-GB" sz="1800" b="1" dirty="0">
                <a:latin typeface="Courier New" panose="02070309020205020404" pitchFamily="49" charset="0"/>
                <a:cs typeface="Courier New" panose="02070309020205020404" pitchFamily="49" charset="0"/>
              </a:rPr>
              <a:t>alert(a + b);// alerts 2two</a:t>
            </a:r>
          </a:p>
          <a:p>
            <a:r>
              <a:rPr lang="en-GB" sz="1800" b="1" dirty="0">
                <a:latin typeface="Courier New" panose="02070309020205020404" pitchFamily="49" charset="0"/>
                <a:cs typeface="Courier New" panose="02070309020205020404" pitchFamily="49" charset="0"/>
              </a:rPr>
              <a:t>alert(a * c);// alerts 4</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(a * a));// alerts "number"</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(a + b));// alerts "string"</a:t>
            </a:r>
          </a:p>
          <a:p>
            <a:r>
              <a:rPr lang="en-GB" sz="1800" b="1" dirty="0">
                <a:latin typeface="Courier New" panose="02070309020205020404" pitchFamily="49" charset="0"/>
                <a:cs typeface="Courier New" panose="02070309020205020404" pitchFamily="49" charset="0"/>
              </a:rPr>
              <a:t>alert(</a:t>
            </a:r>
            <a:r>
              <a:rPr lang="en-GB" sz="1800" b="1" dirty="0" err="1">
                <a:latin typeface="Courier New" panose="02070309020205020404" pitchFamily="49" charset="0"/>
                <a:cs typeface="Courier New" panose="02070309020205020404" pitchFamily="49" charset="0"/>
              </a:rPr>
              <a:t>typeof</a:t>
            </a:r>
            <a:r>
              <a:rPr lang="en-GB" sz="1800" b="1" dirty="0">
                <a:latin typeface="Courier New" panose="02070309020205020404" pitchFamily="49" charset="0"/>
                <a:cs typeface="Courier New" panose="02070309020205020404" pitchFamily="49" charset="0"/>
              </a:rPr>
              <a:t> (a * c));// alerts "number"</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87955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393600" y="1462240"/>
            <a:ext cx="11404800" cy="4546800"/>
          </a:xfrm>
        </p:spPr>
        <p:txBody>
          <a:bodyPr/>
          <a:lstStyle/>
          <a:p>
            <a:r>
              <a:rPr lang="en-GB" dirty="0">
                <a:solidFill>
                  <a:srgbClr val="004050"/>
                </a:solidFill>
                <a:latin typeface="Montserrat" panose="00000500000000000000" pitchFamily="2" charset="0"/>
              </a:rPr>
              <a:t>Type in a type insensitive language can be ‘interesting’ </a:t>
            </a:r>
          </a:p>
          <a:p>
            <a:endParaRPr lang="en-GB" dirty="0">
              <a:solidFill>
                <a:srgbClr val="004050"/>
              </a:solidFill>
              <a:latin typeface="Montserrat" panose="00000500000000000000" pitchFamily="2" charset="0"/>
            </a:endParaRPr>
          </a:p>
          <a:p>
            <a:endParaRPr lang="en-GB" dirty="0"/>
          </a:p>
          <a:p>
            <a:r>
              <a:rPr lang="en-GB" dirty="0">
                <a:solidFill>
                  <a:srgbClr val="004050"/>
                </a:solidFill>
                <a:latin typeface="Montserrat" panose="00000500000000000000" pitchFamily="2" charset="0"/>
              </a:rPr>
              <a:t>What is the value of </a:t>
            </a:r>
            <a:r>
              <a:rPr lang="en-GB" b="1" dirty="0">
                <a:latin typeface="Courier New" panose="02070309020205020404" pitchFamily="49" charset="0"/>
                <a:cs typeface="Courier New" panose="02070309020205020404" pitchFamily="49" charset="0"/>
              </a:rPr>
              <a:t>c</a:t>
            </a:r>
            <a:r>
              <a:rPr lang="en-GB" dirty="0"/>
              <a:t>? </a:t>
            </a:r>
            <a:r>
              <a:rPr lang="en-GB" b="1" dirty="0">
                <a:latin typeface="Courier New" panose="02070309020205020404" pitchFamily="49" charset="0"/>
                <a:cs typeface="Courier New" panose="02070309020205020404" pitchFamily="49" charset="0"/>
              </a:rPr>
              <a:t>true</a:t>
            </a:r>
            <a:r>
              <a:rPr lang="en-GB" dirty="0"/>
              <a:t> </a:t>
            </a:r>
            <a:r>
              <a:rPr lang="en-GB" dirty="0">
                <a:solidFill>
                  <a:srgbClr val="004050"/>
                </a:solidFill>
                <a:latin typeface="Montserrat" panose="00000500000000000000" pitchFamily="2" charset="0"/>
              </a:rPr>
              <a:t>or</a:t>
            </a:r>
            <a:r>
              <a:rPr lang="en-GB" dirty="0"/>
              <a:t> </a:t>
            </a:r>
            <a:r>
              <a:rPr lang="en-GB" b="1" dirty="0">
                <a:latin typeface="Courier New" panose="02070309020205020404" pitchFamily="49" charset="0"/>
                <a:cs typeface="Courier New" panose="02070309020205020404" pitchFamily="49" charset="0"/>
              </a:rPr>
              <a:t>false</a:t>
            </a:r>
            <a:r>
              <a:rPr lang="en-GB" dirty="0"/>
              <a:t>?</a:t>
            </a:r>
          </a:p>
          <a:p>
            <a:br>
              <a:rPr lang="en-GB" dirty="0"/>
            </a:br>
            <a:endParaRPr lang="en-GB" dirty="0"/>
          </a:p>
          <a:p>
            <a:endParaRPr lang="en-GB" sz="400" dirty="0"/>
          </a:p>
          <a:p>
            <a:r>
              <a:rPr lang="en-GB" dirty="0">
                <a:solidFill>
                  <a:srgbClr val="004050"/>
                </a:solidFill>
                <a:latin typeface="Montserrat" panose="00000500000000000000" pitchFamily="2" charset="0"/>
              </a:rPr>
              <a:t>There is a strict equality operator, shown as</a:t>
            </a:r>
            <a:r>
              <a:rPr lang="en-GB" dirty="0">
                <a:latin typeface="Montserrat" panose="00000500000000000000" pitchFamily="2" charset="0"/>
              </a:rPr>
              <a:t> </a:t>
            </a:r>
            <a:r>
              <a:rPr lang="en-GB" b="1" dirty="0">
                <a:latin typeface="Courier New" panose="02070309020205020404" pitchFamily="49" charset="0"/>
                <a:cs typeface="Courier New" panose="02070309020205020404" pitchFamily="49" charset="0"/>
              </a:rPr>
              <a:t>===</a:t>
            </a:r>
          </a:p>
          <a:p>
            <a:endParaRPr lang="en-GB" dirty="0"/>
          </a:p>
          <a:p>
            <a:endParaRPr lang="en-GB" dirty="0"/>
          </a:p>
          <a:p>
            <a:endParaRPr lang="en-GB" dirty="0"/>
          </a:p>
          <a:p>
            <a:endParaRPr lang="en-GB" dirty="0"/>
          </a:p>
          <a:p>
            <a:endParaRPr lang="en-GB" dirty="0"/>
          </a:p>
          <a:p>
            <a:endParaRPr lang="en-GB" dirty="0"/>
          </a:p>
        </p:txBody>
      </p:sp>
      <p:sp>
        <p:nvSpPr>
          <p:cNvPr id="2" name="Title 1"/>
          <p:cNvSpPr>
            <a:spLocks noGrp="1"/>
          </p:cNvSpPr>
          <p:nvPr>
            <p:ph type="title"/>
          </p:nvPr>
        </p:nvSpPr>
        <p:spPr>
          <a:xfrm>
            <a:off x="1046480" y="247818"/>
            <a:ext cx="10871200" cy="923330"/>
          </a:xfrm>
        </p:spPr>
        <p:txBody>
          <a:bodyPr>
            <a:noAutofit/>
          </a:bodyPr>
          <a:lstStyle/>
          <a:p>
            <a:r>
              <a:rPr lang="en-GB" dirty="0">
                <a:solidFill>
                  <a:srgbClr val="004050"/>
                </a:solidFill>
              </a:rPr>
              <a:t>Quick exercise – checking for equality and type</a:t>
            </a:r>
          </a:p>
        </p:txBody>
      </p:sp>
      <p:sp>
        <p:nvSpPr>
          <p:cNvPr id="10" name="Rectangle 9">
            <a:extLst>
              <a:ext uri="{FF2B5EF4-FFF2-40B4-BE49-F238E27FC236}">
                <a16:creationId xmlns:a16="http://schemas.microsoft.com/office/drawing/2014/main" id="{7289896F-D814-4280-A318-DF59D9900C50}"/>
              </a:ext>
            </a:extLst>
          </p:cNvPr>
          <p:cNvSpPr/>
          <p:nvPr/>
        </p:nvSpPr>
        <p:spPr>
          <a:xfrm>
            <a:off x="393600" y="1940555"/>
            <a:ext cx="11404800"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 = 2;</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let b = "2";</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let c = (a == b);</a:t>
            </a:r>
            <a:endParaRPr lang="en-GB" sz="1800" b="1" dirty="0">
              <a:effectLst/>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A7CCB423-971D-4B4F-AAE4-DC2D2D9F04BF}"/>
              </a:ext>
            </a:extLst>
          </p:cNvPr>
          <p:cNvSpPr/>
          <p:nvPr/>
        </p:nvSpPr>
        <p:spPr>
          <a:xfrm>
            <a:off x="393600" y="3340817"/>
            <a:ext cx="11404800"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 = 2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let b = "2";</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let c = (a === b); //returns ?</a:t>
            </a:r>
            <a:endParaRPr lang="en-GB" sz="1800" b="1" dirty="0">
              <a:effectLst/>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45D84FD7-F013-4806-B82F-057F3591BE49}"/>
              </a:ext>
            </a:extLst>
          </p:cNvPr>
          <p:cNvSpPr/>
          <p:nvPr/>
        </p:nvSpPr>
        <p:spPr>
          <a:xfrm>
            <a:off x="393600" y="4665494"/>
            <a:ext cx="11404800" cy="1477328"/>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 = true; let b = 1;</a:t>
            </a:r>
          </a:p>
          <a:p>
            <a:r>
              <a:rPr lang="en-GB" sz="1800" b="1" dirty="0">
                <a:latin typeface="Courier New" panose="02070309020205020404" pitchFamily="49" charset="0"/>
                <a:cs typeface="Courier New" panose="02070309020205020404" pitchFamily="49" charset="0"/>
              </a:rPr>
              <a:t>alert(a == b); // ???</a:t>
            </a:r>
          </a:p>
          <a:p>
            <a:r>
              <a:rPr lang="en-GB" sz="1800" b="1" dirty="0">
                <a:latin typeface="Courier New" panose="02070309020205020404" pitchFamily="49" charset="0"/>
                <a:cs typeface="Courier New" panose="02070309020205020404" pitchFamily="49" charset="0"/>
              </a:rPr>
              <a:t>alert(a === b); // ???</a:t>
            </a:r>
          </a:p>
          <a:p>
            <a:r>
              <a:rPr lang="en-GB" sz="1800" b="1" dirty="0">
                <a:latin typeface="Courier New" panose="02070309020205020404" pitchFamily="49" charset="0"/>
                <a:cs typeface="Courier New" panose="02070309020205020404" pitchFamily="49" charset="0"/>
              </a:rPr>
              <a:t>alert(a != b); // ???</a:t>
            </a:r>
          </a:p>
          <a:p>
            <a:r>
              <a:rPr lang="en-GB" sz="1800" b="1" dirty="0">
                <a:latin typeface="Courier New" panose="02070309020205020404" pitchFamily="49" charset="0"/>
                <a:cs typeface="Courier New" panose="02070309020205020404" pitchFamily="49" charset="0"/>
              </a:rPr>
              <a:t>alert(a !== b); // ???</a:t>
            </a:r>
          </a:p>
        </p:txBody>
      </p:sp>
    </p:spTree>
    <p:custDataLst>
      <p:tags r:id="rId1"/>
    </p:custDataLst>
    <p:extLst>
      <p:ext uri="{BB962C8B-B14F-4D97-AF65-F5344CB8AC3E}">
        <p14:creationId xmlns:p14="http://schemas.microsoft.com/office/powerpoint/2010/main" val="49997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393600" y="1360640"/>
            <a:ext cx="11404800" cy="4546800"/>
          </a:xfrm>
        </p:spPr>
        <p:txBody>
          <a:bodyPr/>
          <a:lstStyle/>
          <a:p>
            <a:r>
              <a:rPr lang="en-GB" dirty="0">
                <a:solidFill>
                  <a:srgbClr val="004050"/>
                </a:solidFill>
                <a:latin typeface="Montserrat" panose="00000500000000000000" pitchFamily="2" charset="0"/>
              </a:rPr>
              <a:t>Implicit conversion is risky – better to safely convert</a:t>
            </a:r>
          </a:p>
          <a:p>
            <a:r>
              <a:rPr lang="en-GB" dirty="0">
                <a:solidFill>
                  <a:srgbClr val="004050"/>
                </a:solidFill>
                <a:latin typeface="Montserrat" panose="00000500000000000000" pitchFamily="2" charset="0"/>
              </a:rPr>
              <a:t>You can also use explicit conversion</a:t>
            </a:r>
          </a:p>
          <a:p>
            <a:pPr lvl="1"/>
            <a:r>
              <a:rPr lang="en-GB" sz="2000" b="1" dirty="0">
                <a:latin typeface="Courier New" panose="02070309020205020404" pitchFamily="49" charset="0"/>
                <a:cs typeface="Courier New" panose="02070309020205020404" pitchFamily="49" charset="0"/>
              </a:rPr>
              <a:t>eval( )</a:t>
            </a:r>
            <a:r>
              <a:rPr lang="en-GB" dirty="0"/>
              <a:t> </a:t>
            </a:r>
            <a:r>
              <a:rPr lang="en-GB" dirty="0">
                <a:solidFill>
                  <a:srgbClr val="004050"/>
                </a:solidFill>
                <a:latin typeface="Montserrat" panose="00000500000000000000" pitchFamily="2" charset="0"/>
              </a:rPr>
              <a:t>evaluates a string expression and returns a result</a:t>
            </a:r>
          </a:p>
          <a:p>
            <a:pPr lvl="1"/>
            <a:r>
              <a:rPr lang="en-GB" sz="2000" b="1" dirty="0" err="1">
                <a:latin typeface="Courier New" panose="02070309020205020404" pitchFamily="49" charset="0"/>
                <a:cs typeface="Courier New" panose="02070309020205020404" pitchFamily="49" charset="0"/>
              </a:rPr>
              <a:t>parseInt</a:t>
            </a:r>
            <a:r>
              <a:rPr lang="en-GB" sz="2000" b="1" dirty="0">
                <a:latin typeface="Courier New" panose="02070309020205020404" pitchFamily="49" charset="0"/>
                <a:cs typeface="Courier New" panose="02070309020205020404" pitchFamily="49" charset="0"/>
              </a:rPr>
              <a:t>( ) </a:t>
            </a:r>
            <a:r>
              <a:rPr lang="en-GB" dirty="0">
                <a:solidFill>
                  <a:srgbClr val="004050"/>
                </a:solidFill>
                <a:latin typeface="Montserrat" panose="00000500000000000000" pitchFamily="2" charset="0"/>
              </a:rPr>
              <a:t>parses a string and returns an integer number</a:t>
            </a:r>
          </a:p>
          <a:p>
            <a:pPr lvl="1"/>
            <a:r>
              <a:rPr lang="en-GB" sz="2000" b="1" dirty="0" err="1">
                <a:latin typeface="Courier New" panose="02070309020205020404" pitchFamily="49" charset="0"/>
                <a:cs typeface="Courier New" panose="02070309020205020404" pitchFamily="49" charset="0"/>
              </a:rPr>
              <a:t>parseFloat</a:t>
            </a:r>
            <a:r>
              <a:rPr lang="en-GB" sz="2000" b="1" dirty="0">
                <a:latin typeface="Courier New" panose="02070309020205020404" pitchFamily="49" charset="0"/>
                <a:cs typeface="Courier New" panose="02070309020205020404" pitchFamily="49" charset="0"/>
              </a:rPr>
              <a:t>( ) </a:t>
            </a:r>
            <a:r>
              <a:rPr lang="en-GB" dirty="0">
                <a:solidFill>
                  <a:srgbClr val="004050"/>
                </a:solidFill>
                <a:latin typeface="Montserrat" panose="00000500000000000000" pitchFamily="2" charset="0"/>
              </a:rPr>
              <a:t>parses a string, returns a floating-point number</a:t>
            </a:r>
          </a:p>
          <a:p>
            <a:pPr lvl="1"/>
            <a:endParaRPr lang="en-GB" dirty="0"/>
          </a:p>
          <a:p>
            <a:pPr lvl="1"/>
            <a:endParaRPr lang="en-GB" dirty="0"/>
          </a:p>
          <a:p>
            <a:endParaRPr lang="en-GB" dirty="0"/>
          </a:p>
          <a:p>
            <a:r>
              <a:rPr lang="en-GB" dirty="0">
                <a:solidFill>
                  <a:srgbClr val="004050"/>
                </a:solidFill>
                <a:latin typeface="Montserrat" panose="00000500000000000000" pitchFamily="2" charset="0"/>
              </a:rPr>
              <a:t>You can also check if a value is a number using</a:t>
            </a:r>
            <a:r>
              <a:rPr lang="en-GB" dirty="0"/>
              <a:t> </a:t>
            </a:r>
            <a:r>
              <a:rPr lang="en-GB" b="1" dirty="0" err="1">
                <a:latin typeface="Courier New" panose="02070309020205020404" pitchFamily="49" charset="0"/>
                <a:cs typeface="Courier New" panose="02070309020205020404" pitchFamily="49" charset="0"/>
              </a:rPr>
              <a:t>isNaN</a:t>
            </a:r>
            <a:r>
              <a:rPr lang="en-GB" b="1" dirty="0">
                <a:latin typeface="Courier New" panose="02070309020205020404" pitchFamily="49" charset="0"/>
                <a:cs typeface="Courier New" panose="02070309020205020404" pitchFamily="49" charset="0"/>
              </a:rPr>
              <a:t>()</a:t>
            </a:r>
          </a:p>
          <a:p>
            <a:endParaRPr lang="en-GB" dirty="0"/>
          </a:p>
        </p:txBody>
      </p:sp>
      <p:sp>
        <p:nvSpPr>
          <p:cNvPr id="2" name="Title 1"/>
          <p:cNvSpPr>
            <a:spLocks noGrp="1"/>
          </p:cNvSpPr>
          <p:nvPr>
            <p:ph type="title"/>
          </p:nvPr>
        </p:nvSpPr>
        <p:spPr>
          <a:xfrm>
            <a:off x="1209040" y="250756"/>
            <a:ext cx="9235200" cy="793920"/>
          </a:xfrm>
        </p:spPr>
        <p:txBody>
          <a:bodyPr>
            <a:normAutofit/>
          </a:bodyPr>
          <a:lstStyle/>
          <a:p>
            <a:r>
              <a:rPr lang="en-GB" dirty="0">
                <a:solidFill>
                  <a:srgbClr val="004050"/>
                </a:solidFill>
              </a:rPr>
              <a:t>Type conversion</a:t>
            </a:r>
          </a:p>
        </p:txBody>
      </p:sp>
      <p:sp>
        <p:nvSpPr>
          <p:cNvPr id="8" name="Rectangle 7">
            <a:extLst>
              <a:ext uri="{FF2B5EF4-FFF2-40B4-BE49-F238E27FC236}">
                <a16:creationId xmlns:a16="http://schemas.microsoft.com/office/drawing/2014/main" id="{C7F5CEC1-F617-4A8B-BB41-163497DB3B43}"/>
              </a:ext>
            </a:extLst>
          </p:cNvPr>
          <p:cNvSpPr/>
          <p:nvPr/>
        </p:nvSpPr>
        <p:spPr>
          <a:xfrm>
            <a:off x="393600" y="3828638"/>
            <a:ext cx="11404800" cy="923330"/>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 = "5";</a:t>
            </a:r>
          </a:p>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i</a:t>
            </a:r>
            <a:r>
              <a:rPr lang="en-GB" sz="1800" b="1" dirty="0">
                <a:latin typeface="Courier New" panose="02070309020205020404" pitchFamily="49" charset="0"/>
                <a:cs typeface="Courier New" panose="02070309020205020404" pitchFamily="49" charset="0"/>
              </a:rPr>
              <a:t> = 5;</a:t>
            </a:r>
          </a:p>
          <a:p>
            <a:r>
              <a:rPr lang="en-GB" sz="1800" b="1" dirty="0">
                <a:latin typeface="Courier New" panose="02070309020205020404" pitchFamily="49" charset="0"/>
                <a:cs typeface="Courier New" panose="02070309020205020404" pitchFamily="49" charset="0"/>
              </a:rPr>
              <a:t>let total = </a:t>
            </a:r>
            <a:r>
              <a:rPr lang="en-GB" sz="1800" b="1" dirty="0" err="1">
                <a:latin typeface="Courier New" panose="02070309020205020404" pitchFamily="49" charset="0"/>
                <a:cs typeface="Courier New" panose="02070309020205020404" pitchFamily="49" charset="0"/>
              </a:rPr>
              <a:t>i</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parseInt</a:t>
            </a:r>
            <a:r>
              <a:rPr lang="en-GB" sz="1800" b="1" dirty="0">
                <a:latin typeface="Courier New" panose="02070309020205020404" pitchFamily="49" charset="0"/>
                <a:cs typeface="Courier New" panose="02070309020205020404" pitchFamily="49" charset="0"/>
              </a:rPr>
              <a:t>(s); //returns 10 not 55</a:t>
            </a:r>
            <a:endParaRPr lang="en-GB" sz="1800" b="1" dirty="0">
              <a:effectLst/>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5CF31059-990C-48FE-86A3-93555682D8A5}"/>
              </a:ext>
            </a:extLst>
          </p:cNvPr>
          <p:cNvSpPr/>
          <p:nvPr/>
        </p:nvSpPr>
        <p:spPr>
          <a:xfrm>
            <a:off x="393600" y="5346833"/>
            <a:ext cx="11404800" cy="646331"/>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isNaN</a:t>
            </a:r>
            <a:r>
              <a:rPr lang="en-GB" sz="1800" b="1" dirty="0">
                <a:latin typeface="Courier New" panose="02070309020205020404" pitchFamily="49" charset="0"/>
                <a:cs typeface="Courier New" panose="02070309020205020404" pitchFamily="49" charset="0"/>
              </a:rPr>
              <a:t>(s); // returns true</a:t>
            </a:r>
          </a:p>
          <a:p>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isNaN</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i</a:t>
            </a:r>
            <a:r>
              <a:rPr lang="en-GB" sz="1800" b="1" dirty="0">
                <a:latin typeface="Courier New" panose="02070309020205020404" pitchFamily="49" charset="0"/>
                <a:cs typeface="Courier New" panose="02070309020205020404" pitchFamily="49" charset="0"/>
              </a:rPr>
              <a:t>); //returns true</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65756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custDataLst>
              <p:tags r:id="rId2"/>
            </p:custDataLst>
          </p:nvPr>
        </p:nvSpPr>
        <p:spPr>
          <a:xfrm>
            <a:off x="4730749" y="1121385"/>
            <a:ext cx="6567171" cy="4022115"/>
          </a:xfrm>
        </p:spPr>
        <p:txBody>
          <a:bodyPr/>
          <a:lstStyle/>
          <a:p>
            <a:pPr marL="342900" lvl="0" indent="-342900" defTabSz="914400">
              <a:spcBef>
                <a:spcPts val="600"/>
              </a:spcBef>
              <a:spcAft>
                <a:spcPts val="600"/>
              </a:spcAft>
              <a:buClr>
                <a:prstClr val="black"/>
              </a:buClr>
              <a:buSzTx/>
              <a:buFont typeface="Arial" panose="020B0604020202020204" pitchFamily="34" charset="0"/>
              <a:buChar char="•"/>
            </a:pPr>
            <a:r>
              <a:rPr lang="en-US" sz="2000" cap="none" dirty="0">
                <a:solidFill>
                  <a:srgbClr val="2E2D2C"/>
                </a:solidFill>
                <a:latin typeface="Montserrat" panose="00000500000000000000" pitchFamily="2" charset="0"/>
                <a:cs typeface="Arial" pitchFamily="34" charset="0"/>
              </a:rPr>
              <a:t>Operators</a:t>
            </a:r>
          </a:p>
          <a:p>
            <a:pPr marL="742950" lvl="1" indent="-285750" defTabSz="914400">
              <a:spcBef>
                <a:spcPts val="600"/>
              </a:spcBef>
              <a:spcAft>
                <a:spcPts val="600"/>
              </a:spcAft>
              <a:buClr>
                <a:prstClr val="black"/>
              </a:buClr>
              <a:buSzTx/>
              <a:buFont typeface="Arial" panose="020B0604020202020204" pitchFamily="34" charset="0"/>
              <a:buChar char="•"/>
            </a:pPr>
            <a:r>
              <a:rPr lang="en-US" dirty="0">
                <a:solidFill>
                  <a:srgbClr val="2E2D2C"/>
                </a:solidFill>
                <a:latin typeface="Montserrat" panose="00000500000000000000" pitchFamily="2" charset="0"/>
                <a:cs typeface="Arial" pitchFamily="34" charset="0"/>
              </a:rPr>
              <a:t>You use operators to manipulate data including its type</a:t>
            </a:r>
            <a:endParaRPr lang="en-GB" dirty="0">
              <a:solidFill>
                <a:srgbClr val="2E2D2C"/>
              </a:solidFill>
              <a:latin typeface="Montserrat" panose="00000500000000000000" pitchFamily="2" charset="0"/>
              <a:cs typeface="Arial" pitchFamily="34" charset="0"/>
            </a:endParaRPr>
          </a:p>
        </p:txBody>
      </p:sp>
      <p:sp>
        <p:nvSpPr>
          <p:cNvPr id="2" name="Title 1"/>
          <p:cNvSpPr>
            <a:spLocks noGrp="1"/>
          </p:cNvSpPr>
          <p:nvPr>
            <p:ph type="title" idx="4294967295"/>
          </p:nvPr>
        </p:nvSpPr>
        <p:spPr>
          <a:xfrm>
            <a:off x="342900" y="1597026"/>
            <a:ext cx="2371725" cy="881062"/>
          </a:xfrm>
          <a:prstGeom prst="rect">
            <a:avLst/>
          </a:prstGeom>
        </p:spPr>
        <p:txBody>
          <a:bodyPr>
            <a:normAutofit/>
          </a:bodyPr>
          <a:lstStyle/>
          <a:p>
            <a:r>
              <a:rPr lang="en-GB" dirty="0"/>
              <a:t>REVIEW</a:t>
            </a:r>
          </a:p>
        </p:txBody>
      </p:sp>
    </p:spTree>
    <p:custDataLst>
      <p:tags r:id="rId1"/>
    </p:custDataLst>
    <p:extLst>
      <p:ext uri="{BB962C8B-B14F-4D97-AF65-F5344CB8AC3E}">
        <p14:creationId xmlns:p14="http://schemas.microsoft.com/office/powerpoint/2010/main" val="47778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596880" y="1354834"/>
            <a:ext cx="11404800" cy="4546800"/>
          </a:xfrm>
        </p:spPr>
        <p:txBody>
          <a:bodyPr/>
          <a:lstStyle/>
          <a:p>
            <a:r>
              <a:rPr lang="en-GB" dirty="0">
                <a:solidFill>
                  <a:srgbClr val="004050"/>
                </a:solidFill>
                <a:latin typeface="Montserrat" panose="00000500000000000000" pitchFamily="2" charset="0"/>
              </a:rPr>
              <a:t>Exploring operators and types</a:t>
            </a:r>
          </a:p>
          <a:p>
            <a:r>
              <a:rPr lang="en-GB" dirty="0">
                <a:solidFill>
                  <a:srgbClr val="004050"/>
                </a:solidFill>
                <a:latin typeface="Montserrat" panose="00000500000000000000" pitchFamily="2" charset="0"/>
              </a:rPr>
              <a:t>Arithmetic types</a:t>
            </a:r>
          </a:p>
          <a:p>
            <a:r>
              <a:rPr lang="en-GB" dirty="0">
                <a:solidFill>
                  <a:srgbClr val="004050"/>
                </a:solidFill>
                <a:latin typeface="Montserrat" panose="00000500000000000000" pitchFamily="2" charset="0"/>
              </a:rPr>
              <a:t>Relational operators</a:t>
            </a:r>
          </a:p>
          <a:p>
            <a:r>
              <a:rPr lang="en-GB" dirty="0">
                <a:solidFill>
                  <a:srgbClr val="004050"/>
                </a:solidFill>
                <a:latin typeface="Montserrat" panose="00000500000000000000" pitchFamily="2" charset="0"/>
              </a:rPr>
              <a:t>Assignment operations</a:t>
            </a:r>
          </a:p>
          <a:p>
            <a:r>
              <a:rPr lang="en-GB" dirty="0">
                <a:solidFill>
                  <a:srgbClr val="004050"/>
                </a:solidFill>
                <a:latin typeface="Montserrat" panose="00000500000000000000" pitchFamily="2" charset="0"/>
              </a:rPr>
              <a:t>Type mismatching and conversion</a:t>
            </a:r>
          </a:p>
          <a:p>
            <a:endParaRPr lang="en-GB" dirty="0"/>
          </a:p>
        </p:txBody>
      </p:sp>
      <p:sp>
        <p:nvSpPr>
          <p:cNvPr id="2" name="Title 1"/>
          <p:cNvSpPr>
            <a:spLocks noGrp="1"/>
          </p:cNvSpPr>
          <p:nvPr>
            <p:ph type="title"/>
          </p:nvPr>
        </p:nvSpPr>
        <p:spPr>
          <a:xfrm>
            <a:off x="1197772" y="381600"/>
            <a:ext cx="9126000" cy="626400"/>
          </a:xfrm>
        </p:spPr>
        <p:txBody>
          <a:bodyPr>
            <a:normAutofit fontScale="90000"/>
          </a:bodyPr>
          <a:lstStyle/>
          <a:p>
            <a:r>
              <a:rPr lang="en-GB" dirty="0" err="1">
                <a:solidFill>
                  <a:srgbClr val="004050"/>
                </a:solidFill>
              </a:rPr>
              <a:t>QuickLab</a:t>
            </a:r>
            <a:r>
              <a:rPr lang="en-GB" dirty="0">
                <a:solidFill>
                  <a:srgbClr val="004050"/>
                </a:solidFill>
              </a:rPr>
              <a:t> 3 - Operators</a:t>
            </a:r>
          </a:p>
        </p:txBody>
      </p:sp>
    </p:spTree>
    <p:custDataLst>
      <p:tags r:id="rId1"/>
    </p:custDataLst>
    <p:extLst>
      <p:ext uri="{BB962C8B-B14F-4D97-AF65-F5344CB8AC3E}">
        <p14:creationId xmlns:p14="http://schemas.microsoft.com/office/powerpoint/2010/main" val="625975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L2ROrcMDyWmIE3ynrM9XWf"/>
</p:tagLst>
</file>

<file path=ppt/tags/tag10.xml><?xml version="1.0" encoding="utf-8"?>
<p:tagLst xmlns:a="http://schemas.openxmlformats.org/drawingml/2006/main" xmlns:r="http://schemas.openxmlformats.org/officeDocument/2006/relationships" xmlns:p="http://schemas.openxmlformats.org/presentationml/2006/main">
  <p:tag name="DVSHAPEID" val="FVWStyPhxx8J0q9zTgkrD5"/>
</p:tagLst>
</file>

<file path=ppt/tags/tag11.xml><?xml version="1.0" encoding="utf-8"?>
<p:tagLst xmlns:a="http://schemas.openxmlformats.org/drawingml/2006/main" xmlns:r="http://schemas.openxmlformats.org/officeDocument/2006/relationships" xmlns:p="http://schemas.openxmlformats.org/presentationml/2006/main">
  <p:tag name="DVSECTIONID" val="EEcPzzTvLgkea1Wz7rnK4g"/>
</p:tagLst>
</file>

<file path=ppt/tags/tag12.xml><?xml version="1.0" encoding="utf-8"?>
<p:tagLst xmlns:a="http://schemas.openxmlformats.org/drawingml/2006/main" xmlns:r="http://schemas.openxmlformats.org/officeDocument/2006/relationships" xmlns:p="http://schemas.openxmlformats.org/presentationml/2006/main">
  <p:tag name="DVSHAPEID" val="8ECD76I4rdJDjOgahtEMqB"/>
</p:tagLst>
</file>

<file path=ppt/tags/tag13.xml><?xml version="1.0" encoding="utf-8"?>
<p:tagLst xmlns:a="http://schemas.openxmlformats.org/drawingml/2006/main" xmlns:r="http://schemas.openxmlformats.org/officeDocument/2006/relationships" xmlns:p="http://schemas.openxmlformats.org/presentationml/2006/main">
  <p:tag name="DVSECTIONID" val="DkHMELPwOPueVIB9MwZl25"/>
</p:tagLst>
</file>

<file path=ppt/tags/tag14.xml><?xml version="1.0" encoding="utf-8"?>
<p:tagLst xmlns:a="http://schemas.openxmlformats.org/drawingml/2006/main" xmlns:r="http://schemas.openxmlformats.org/officeDocument/2006/relationships" xmlns:p="http://schemas.openxmlformats.org/presentationml/2006/main">
  <p:tag name="DVSHAPEID" val="xvD4nYlGR3kd5x2uZGWqnh"/>
</p:tagLst>
</file>

<file path=ppt/tags/tag15.xml><?xml version="1.0" encoding="utf-8"?>
<p:tagLst xmlns:a="http://schemas.openxmlformats.org/drawingml/2006/main" xmlns:r="http://schemas.openxmlformats.org/officeDocument/2006/relationships" xmlns:p="http://schemas.openxmlformats.org/presentationml/2006/main">
  <p:tag name="DVSECTIONID" val="aMRcafxpIymn1R8NV7Ferv"/>
</p:tagLst>
</file>

<file path=ppt/tags/tag16.xml><?xml version="1.0" encoding="utf-8"?>
<p:tagLst xmlns:a="http://schemas.openxmlformats.org/drawingml/2006/main" xmlns:r="http://schemas.openxmlformats.org/officeDocument/2006/relationships" xmlns:p="http://schemas.openxmlformats.org/presentationml/2006/main">
  <p:tag name="DVSHAPEID" val="7w1r7mfj9wCi04oJEya16N"/>
</p:tagLst>
</file>

<file path=ppt/tags/tag17.xml><?xml version="1.0" encoding="utf-8"?>
<p:tagLst xmlns:a="http://schemas.openxmlformats.org/drawingml/2006/main" xmlns:r="http://schemas.openxmlformats.org/officeDocument/2006/relationships" xmlns:p="http://schemas.openxmlformats.org/presentationml/2006/main">
  <p:tag name="DVSECTIONID" val="SxGJ1ZARGODF1V6WhzKRND"/>
</p:tagLst>
</file>

<file path=ppt/tags/tag18.xml><?xml version="1.0" encoding="utf-8"?>
<p:tagLst xmlns:a="http://schemas.openxmlformats.org/drawingml/2006/main" xmlns:r="http://schemas.openxmlformats.org/officeDocument/2006/relationships" xmlns:p="http://schemas.openxmlformats.org/presentationml/2006/main">
  <p:tag name="DVSHAPEID" val="EvwqekZCNms1GzP96OIs7a"/>
</p:tagLst>
</file>

<file path=ppt/tags/tag19.xml><?xml version="1.0" encoding="utf-8"?>
<p:tagLst xmlns:a="http://schemas.openxmlformats.org/drawingml/2006/main" xmlns:r="http://schemas.openxmlformats.org/officeDocument/2006/relationships" xmlns:p="http://schemas.openxmlformats.org/presentationml/2006/main">
  <p:tag name="DVSECTIONID" val="KV5eYYFRLIdxaVUsAzZp6V"/>
</p:tagLst>
</file>

<file path=ppt/tags/tag2.xml><?xml version="1.0" encoding="utf-8"?>
<p:tagLst xmlns:a="http://schemas.openxmlformats.org/drawingml/2006/main" xmlns:r="http://schemas.openxmlformats.org/officeDocument/2006/relationships" xmlns:p="http://schemas.openxmlformats.org/presentationml/2006/main">
  <p:tag name="DVSHAPEID" val="wbO6zTyetGmlXZZ3xYARIQ"/>
</p:tagLst>
</file>

<file path=ppt/tags/tag20.xml><?xml version="1.0" encoding="utf-8"?>
<p:tagLst xmlns:a="http://schemas.openxmlformats.org/drawingml/2006/main" xmlns:r="http://schemas.openxmlformats.org/officeDocument/2006/relationships" xmlns:p="http://schemas.openxmlformats.org/presentationml/2006/main">
  <p:tag name="DVSHAPEID" val="LOBlEom65R1w0KsIDpsofJ"/>
</p:tagLst>
</file>

<file path=ppt/tags/tag3.xml><?xml version="1.0" encoding="utf-8"?>
<p:tagLst xmlns:a="http://schemas.openxmlformats.org/drawingml/2006/main" xmlns:r="http://schemas.openxmlformats.org/officeDocument/2006/relationships" xmlns:p="http://schemas.openxmlformats.org/presentationml/2006/main">
  <p:tag name="DVSHAPEID" val="32LcdjKYpkuIKgZUkJcP55"/>
</p:tagLst>
</file>

<file path=ppt/tags/tag4.xml><?xml version="1.0" encoding="utf-8"?>
<p:tagLst xmlns:a="http://schemas.openxmlformats.org/drawingml/2006/main" xmlns:r="http://schemas.openxmlformats.org/officeDocument/2006/relationships" xmlns:p="http://schemas.openxmlformats.org/presentationml/2006/main">
  <p:tag name="DVSHAPEID" val="A3hiMsvBbVyF7LlnGfuuh2"/>
</p:tagLst>
</file>

<file path=ppt/tags/tag5.xml><?xml version="1.0" encoding="utf-8"?>
<p:tagLst xmlns:a="http://schemas.openxmlformats.org/drawingml/2006/main" xmlns:r="http://schemas.openxmlformats.org/officeDocument/2006/relationships" xmlns:p="http://schemas.openxmlformats.org/presentationml/2006/main">
  <p:tag name="DVSHAPEID" val="QffJ3CDQFSLYsHUUwhtN8y"/>
</p:tagLst>
</file>

<file path=ppt/tags/tag6.xml><?xml version="1.0" encoding="utf-8"?>
<p:tagLst xmlns:a="http://schemas.openxmlformats.org/drawingml/2006/main" xmlns:r="http://schemas.openxmlformats.org/officeDocument/2006/relationships" xmlns:p="http://schemas.openxmlformats.org/presentationml/2006/main">
  <p:tag name="DVSECTIONID" val="1PAjn7MtDV4ZQIORTEcFVM"/>
</p:tagLst>
</file>

<file path=ppt/tags/tag7.xml><?xml version="1.0" encoding="utf-8"?>
<p:tagLst xmlns:a="http://schemas.openxmlformats.org/drawingml/2006/main" xmlns:r="http://schemas.openxmlformats.org/officeDocument/2006/relationships" xmlns:p="http://schemas.openxmlformats.org/presentationml/2006/main">
  <p:tag name="DVSHAPEID" val="948dyX3WkAOyd233oTXkfG"/>
</p:tagLst>
</file>

<file path=ppt/tags/tag8.xml><?xml version="1.0" encoding="utf-8"?>
<p:tagLst xmlns:a="http://schemas.openxmlformats.org/drawingml/2006/main" xmlns:r="http://schemas.openxmlformats.org/officeDocument/2006/relationships" xmlns:p="http://schemas.openxmlformats.org/presentationml/2006/main">
  <p:tag name="DVSHAPEID" val="U9jEsLJd1tTh5aAQ3GNIxb"/>
</p:tagLst>
</file>

<file path=ppt/tags/tag9.xml><?xml version="1.0" encoding="utf-8"?>
<p:tagLst xmlns:a="http://schemas.openxmlformats.org/drawingml/2006/main" xmlns:r="http://schemas.openxmlformats.org/officeDocument/2006/relationships" xmlns:p="http://schemas.openxmlformats.org/presentationml/2006/main">
  <p:tag name="DVSHAPEID" val="9TuSRsSzPNjtaZTUuhd7yk"/>
</p:tagLst>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4</Sequenc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EADA03-119E-4FFD-8960-CDEF1EC92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6E9A93-234D-47EA-9599-35748A0D8F44}">
  <ds:schemaRefs>
    <ds:schemaRef ds:uri="http://schemas.microsoft.com/office/2006/metadata/properties"/>
    <ds:schemaRef ds:uri="http://schemas.microsoft.com/office/infopath/2007/PartnerControls"/>
    <ds:schemaRef ds:uri="483CF5B1-8FC4-4C12-AA4F-F55928B4A17C"/>
  </ds:schemaRefs>
</ds:datastoreItem>
</file>

<file path=customXml/itemProps3.xml><?xml version="1.0" encoding="utf-8"?>
<ds:datastoreItem xmlns:ds="http://schemas.openxmlformats.org/officeDocument/2006/customXml" ds:itemID="{B2F7242E-29D1-4770-8627-2B9EF0E91A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116</TotalTime>
  <Words>1362</Words>
  <Application>Microsoft Office PowerPoint</Application>
  <PresentationFormat>Widescreen</PresentationFormat>
  <Paragraphs>165</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Courier New</vt:lpstr>
      <vt:lpstr>Krana Fat B</vt:lpstr>
      <vt:lpstr>Montserrat</vt:lpstr>
      <vt:lpstr>Segoe UI</vt:lpstr>
      <vt:lpstr>Segoe UI Light</vt:lpstr>
      <vt:lpstr>PPM Courseware Slides</vt:lpstr>
      <vt:lpstr>Master_Primary_Colors</vt:lpstr>
      <vt:lpstr>Operators  </vt:lpstr>
      <vt:lpstr>PowerPoint Presentation</vt:lpstr>
      <vt:lpstr>Operators – Assignment and Arithmetic</vt:lpstr>
      <vt:lpstr>Operators – Relational and Boolean</vt:lpstr>
      <vt:lpstr>Type checking</vt:lpstr>
      <vt:lpstr>Quick exercise – checking for equality and type</vt:lpstr>
      <vt:lpstr>Type conversion</vt:lpstr>
      <vt:lpstr>REVIEW</vt:lpstr>
      <vt:lpstr>QuickLab 3 - Operators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Ed Wright</dc:creator>
  <cp:lastModifiedBy>Smith, Andy</cp:lastModifiedBy>
  <cp:revision>14</cp:revision>
  <dcterms:created xsi:type="dcterms:W3CDTF">2018-11-01T10:24:30Z</dcterms:created>
  <dcterms:modified xsi:type="dcterms:W3CDTF">2023-02-20T09:08:17Z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