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4"/>
    <p:sldMasterId id="2147483719" r:id="rId5"/>
    <p:sldMasterId id="2147483728" r:id="rId6"/>
  </p:sldMasterIdLst>
  <p:notesMasterIdLst>
    <p:notesMasterId r:id="rId18"/>
  </p:notesMasterIdLst>
  <p:handoutMasterIdLst>
    <p:handoutMasterId r:id="rId19"/>
  </p:handoutMasterIdLst>
  <p:sldIdLst>
    <p:sldId id="462" r:id="rId7"/>
    <p:sldId id="955" r:id="rId8"/>
    <p:sldId id="263" r:id="rId9"/>
    <p:sldId id="269" r:id="rId10"/>
    <p:sldId id="267" r:id="rId11"/>
    <p:sldId id="270" r:id="rId12"/>
    <p:sldId id="264" r:id="rId13"/>
    <p:sldId id="268" r:id="rId14"/>
    <p:sldId id="265" r:id="rId15"/>
    <p:sldId id="266" r:id="rId16"/>
    <p:sldId id="281" r:id="rId17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555454"/>
    <a:srgbClr val="000000"/>
    <a:srgbClr val="B9CDE5"/>
    <a:srgbClr val="00519C"/>
    <a:srgbClr val="004F9F"/>
    <a:srgbClr val="0070C0"/>
    <a:srgbClr val="0070AB"/>
    <a:srgbClr val="FF70C0"/>
    <a:srgbClr val="005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019" autoAdjust="0"/>
    <p:restoredTop sz="78776" autoAdjust="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60" y="10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141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43552" y="4055302"/>
            <a:ext cx="5642948" cy="5407151"/>
          </a:xfrm>
        </p:spPr>
        <p:txBody>
          <a:bodyPr/>
          <a:lstStyle/>
          <a:p>
            <a:pPr defTabSz="767073">
              <a:tabLst>
                <a:tab pos="395059" algn="l"/>
              </a:tabLst>
            </a:pPr>
            <a:r>
              <a:rPr lang="en-US" dirty="0"/>
              <a:t>JavaScript has a set of flow control statements, including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if, switch, while, </a:t>
            </a:r>
            <a:r>
              <a:rPr lang="en-US" dirty="0"/>
              <a:t>and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for.</a:t>
            </a:r>
            <a:r>
              <a:rPr lang="en-US" dirty="0"/>
              <a:t> The </a:t>
            </a:r>
            <a:r>
              <a:rPr lang="en-US" i="1" dirty="0"/>
              <a:t>condition</a:t>
            </a:r>
            <a:r>
              <a:rPr lang="en-US" dirty="0"/>
              <a:t> in each of these statements may be any expression that evaluates to either a Boolean or a number.  </a:t>
            </a:r>
          </a:p>
          <a:p>
            <a:pPr defTabSz="767073">
              <a:tabLst>
                <a:tab pos="395059" algn="l"/>
              </a:tabLst>
            </a:pPr>
            <a:r>
              <a:rPr lang="en-US" dirty="0"/>
              <a:t>In the case of a numeric expression, the condition is considered to be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 </a:t>
            </a:r>
            <a:r>
              <a:rPr lang="en-US" dirty="0"/>
              <a:t>if the value of the expression is 0,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in all other cases.</a:t>
            </a:r>
          </a:p>
          <a:p>
            <a:pPr defTabSz="767073">
              <a:tabLst>
                <a:tab pos="395059" algn="l"/>
              </a:tabLst>
            </a:pPr>
            <a:r>
              <a:rPr lang="en-US" dirty="0"/>
              <a:t>The </a:t>
            </a:r>
            <a:r>
              <a:rPr lang="en-US" i="1" dirty="0"/>
              <a:t>statement</a:t>
            </a:r>
            <a:r>
              <a:rPr lang="en-US" dirty="0"/>
              <a:t> shown in the syntax descriptions above may be any statement, including a statement block or a further flow control statement.</a:t>
            </a:r>
          </a:p>
          <a:p>
            <a:pPr defTabSz="767073">
              <a:tabLst>
                <a:tab pos="395059" algn="l"/>
              </a:tabLst>
            </a:pPr>
            <a:r>
              <a:rPr lang="en-US" dirty="0"/>
              <a:t>The curled braces are technically optional when there is only one line of code to be executed by 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dirty="0"/>
              <a:t>statement. Therefore, the following code would be legal:</a:t>
            </a:r>
          </a:p>
          <a:p>
            <a:pPr defTabSz="767073">
              <a:tabLst>
                <a:tab pos="395059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If (5 &gt; 3) </a:t>
            </a:r>
          </a:p>
          <a:p>
            <a:pPr defTabSz="767073">
              <a:tabLst>
                <a:tab pos="395059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alert("true");</a:t>
            </a:r>
          </a:p>
          <a:p>
            <a:pPr defTabSz="767073">
              <a:tabLst>
                <a:tab pos="395059" algn="l"/>
              </a:tabLst>
            </a:pPr>
            <a:r>
              <a:rPr lang="en-US" dirty="0"/>
              <a:t>However, the following example would only consider the alert statement to be part of the conditional statements and not the variable declaration:</a:t>
            </a:r>
          </a:p>
          <a:p>
            <a:pPr defTabSz="767073">
              <a:tabLst>
                <a:tab pos="395059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If (5 &gt; 3) </a:t>
            </a:r>
          </a:p>
          <a:p>
            <a:pPr defTabSz="767073">
              <a:tabLst>
                <a:tab pos="395059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alert("true"); //conditional</a:t>
            </a:r>
          </a:p>
          <a:p>
            <a:pPr defTabSz="767073">
              <a:tabLst>
                <a:tab pos="395059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let x = 5; // not conditional</a:t>
            </a:r>
          </a:p>
          <a:p>
            <a:pPr defTabSz="767073">
              <a:spcBef>
                <a:spcPts val="600"/>
              </a:spcBef>
              <a:spcAft>
                <a:spcPts val="600"/>
              </a:spcAft>
              <a:tabLst>
                <a:tab pos="395059" algn="l"/>
              </a:tabLst>
            </a:pPr>
            <a:r>
              <a:rPr lang="en-US" dirty="0"/>
              <a:t>It is also possible to express 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else </a:t>
            </a:r>
            <a:r>
              <a:rPr lang="en-US" dirty="0"/>
              <a:t>statement as a simple operator: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defTabSz="767073">
              <a:spcBef>
                <a:spcPts val="400"/>
              </a:spcBef>
              <a:spcAft>
                <a:spcPts val="400"/>
              </a:spcAft>
              <a:tabLst>
                <a:tab pos="395059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>
                <a:latin typeface="Courier New" pitchFamily="49" charset="0"/>
                <a:cs typeface="Courier New" pitchFamily="49" charset="0"/>
              </a:rPr>
              <a:t>	let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result = (5 &gt; 3) ? true : false;</a:t>
            </a:r>
            <a:endParaRPr lang="en-US" dirty="0"/>
          </a:p>
          <a:p>
            <a:pPr defTabSz="767073">
              <a:spcBef>
                <a:spcPts val="600"/>
              </a:spcBef>
              <a:spcAft>
                <a:spcPts val="600"/>
              </a:spcAft>
              <a:tabLst>
                <a:tab pos="395059" algn="l"/>
              </a:tabLst>
            </a:pPr>
            <a:r>
              <a:rPr lang="en-US" dirty="0"/>
              <a:t>This </a:t>
            </a:r>
            <a:r>
              <a:rPr lang="en-US" dirty="0" err="1"/>
              <a:t>initialises</a:t>
            </a:r>
            <a:r>
              <a:rPr lang="en-US" dirty="0"/>
              <a:t> the result variable to be a Boolean with a value of false. </a:t>
            </a:r>
          </a:p>
          <a:p>
            <a:pPr defTabSz="767073">
              <a:tabLst>
                <a:tab pos="395059" algn="l"/>
              </a:tabLst>
            </a:pPr>
            <a:endParaRPr lang="en-US" dirty="0"/>
          </a:p>
          <a:p>
            <a:pPr defTabSz="767073">
              <a:tabLst>
                <a:tab pos="395059" algn="l"/>
              </a:tabLst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22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ternary operator is an alternative to the standard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statement. Primarily used for variable assignments or when a standard if is too unwieldy, it has the following syntax:</a:t>
            </a:r>
          </a:p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test ? expression1 : expression2</a:t>
            </a: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GB" b="1" i="1" dirty="0"/>
              <a:t>Test</a:t>
            </a:r>
          </a:p>
          <a:p>
            <a:r>
              <a:rPr lang="en-GB" dirty="0"/>
              <a:t>Any Boolean expression.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GB" b="1" i="1" dirty="0"/>
              <a:t>Expression1</a:t>
            </a:r>
          </a:p>
          <a:p>
            <a:r>
              <a:rPr lang="en-GB" dirty="0"/>
              <a:t>An expression returned if </a:t>
            </a:r>
            <a:r>
              <a:rPr lang="en-GB" i="1" dirty="0"/>
              <a:t>test</a:t>
            </a:r>
            <a:r>
              <a:rPr lang="en-GB" dirty="0"/>
              <a:t> is </a:t>
            </a:r>
            <a:r>
              <a:rPr lang="en-GB" b="1" dirty="0"/>
              <a:t>true</a:t>
            </a:r>
            <a:r>
              <a:rPr lang="en-GB" dirty="0"/>
              <a:t>. May be a comma expression.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GB" b="1" i="1" dirty="0"/>
              <a:t>Expression2</a:t>
            </a:r>
          </a:p>
          <a:p>
            <a:r>
              <a:rPr lang="en-GB" dirty="0"/>
              <a:t>An expression returned if </a:t>
            </a:r>
            <a:r>
              <a:rPr lang="en-GB" i="1" dirty="0"/>
              <a:t>test</a:t>
            </a:r>
            <a:r>
              <a:rPr lang="en-GB" dirty="0"/>
              <a:t> is </a:t>
            </a:r>
            <a:r>
              <a:rPr lang="en-GB" b="1" dirty="0"/>
              <a:t>false</a:t>
            </a:r>
            <a:r>
              <a:rPr lang="en-GB" dirty="0"/>
              <a:t>. More than one expression may be a linked by a comma expression.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772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43552" y="4075622"/>
            <a:ext cx="5642948" cy="5407151"/>
          </a:xfrm>
        </p:spPr>
        <p:txBody>
          <a:bodyPr/>
          <a:lstStyle/>
          <a:p>
            <a:pPr defTabSz="767073">
              <a:tabLst/>
            </a:pPr>
            <a:r>
              <a:rPr lang="en-GB" dirty="0"/>
              <a:t>The switch statement is useful when selecting an action from a number of alternatives. However, it is rarely used where a set of separate if statements make things more manageable and often more efficient. </a:t>
            </a:r>
            <a:r>
              <a:rPr lang="en-US" dirty="0">
                <a:latin typeface="Lucida Console" pitchFamily="49" charset="0"/>
              </a:rPr>
              <a:t>Switch</a:t>
            </a:r>
            <a:r>
              <a:rPr lang="en-US" dirty="0"/>
              <a:t> compares the value of an  integer test-expression with each of the case labels in turn. If a match is found, the statement(s) following the label are executed. Execution continues either until the end of the entire </a:t>
            </a:r>
            <a:r>
              <a:rPr lang="en-US" dirty="0">
                <a:latin typeface="Lucida Console" pitchFamily="49" charset="0"/>
              </a:rPr>
              <a:t>switch</a:t>
            </a:r>
            <a:r>
              <a:rPr lang="en-US" dirty="0"/>
              <a:t> statement or until a</a:t>
            </a:r>
            <a:r>
              <a:rPr lang="en-US" dirty="0">
                <a:latin typeface="Courier New" pitchFamily="49" charset="0"/>
              </a:rPr>
              <a:t> break </a:t>
            </a:r>
            <a:r>
              <a:rPr lang="en-US" dirty="0"/>
              <a:t>is encountered. If no match is found, control is passed to the statement(s) following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default </a:t>
            </a:r>
            <a:r>
              <a:rPr lang="en-US" dirty="0"/>
              <a:t>label. The default label is optional – if there is no match and no default, the switch does nothing.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switch(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weekDay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case "Mon":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case "Tue":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case "Wed":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case "Thu":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case "Fri":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("Go to work");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case "Sat":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case "Sun":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("Stay at home");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default: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("Which planet are you on?");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15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67073">
              <a:tabLst>
                <a:tab pos="395059" algn="l"/>
              </a:tabLst>
            </a:pPr>
            <a:r>
              <a:rPr lang="en-US" dirty="0"/>
              <a:t>All of the rules regarding brackets with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 apply to loops as well. Loops also provide two key loop control structures:</a:t>
            </a:r>
          </a:p>
          <a:p>
            <a:pPr defTabSz="767073">
              <a:tabLst>
                <a:tab pos="395059" algn="l"/>
              </a:tabLst>
            </a:pPr>
            <a:endParaRPr lang="en-US" dirty="0"/>
          </a:p>
          <a:p>
            <a:pPr defTabSz="767073">
              <a:tabLst>
                <a:tab pos="395059" algn="l"/>
              </a:tabLst>
            </a:pPr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GB" dirty="0"/>
              <a:t> – Exits the loop immediately.</a:t>
            </a:r>
          </a:p>
          <a:p>
            <a:pPr defTabSz="767073">
              <a:tabLst>
                <a:tab pos="395059" algn="l"/>
              </a:tabLst>
            </a:pPr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GB" dirty="0"/>
              <a:t> – Jumps to the end of this iteration immediately.</a:t>
            </a:r>
          </a:p>
          <a:p>
            <a:pPr defTabSz="767073">
              <a:tabLst>
                <a:tab pos="395059" algn="l"/>
              </a:tabLst>
            </a:pPr>
            <a:endParaRPr lang="en-US" dirty="0"/>
          </a:p>
          <a:p>
            <a:pPr defTabSz="767073">
              <a:tabLst>
                <a:tab pos="395059" algn="l"/>
              </a:tabLst>
            </a:pPr>
            <a:r>
              <a:rPr lang="en-US" dirty="0"/>
              <a:t>So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</a:t>
            </a:r>
            <a:r>
              <a:rPr lang="en-US" dirty="0">
                <a:latin typeface="Lucida Console" pitchFamily="49" charset="0"/>
              </a:rPr>
              <a:t>...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loops repeat a statement (or statement block) repeatedly while the condition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true. </a:t>
            </a:r>
          </a:p>
          <a:p>
            <a:pPr defTabSz="767073">
              <a:tabLst>
                <a:tab pos="395059" algn="l"/>
              </a:tabLst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defTabSz="767073">
              <a:tabLst>
                <a:tab pos="395059" algn="l"/>
              </a:tabLst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initial-expression;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767073">
              <a:tabLst>
                <a:tab pos="395059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statement;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>
                <a:latin typeface="Courier New" pitchFamily="49" charset="0"/>
                <a:cs typeface="Courier New" pitchFamily="49" charset="0"/>
              </a:rPr>
              <a:t>	loop-expression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767073">
              <a:tabLst>
                <a:tab pos="395059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767073">
              <a:tabLst>
                <a:tab pos="395059" algn="l"/>
              </a:tabLst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 </a:t>
            </a:r>
            <a:r>
              <a:rPr lang="en-US" dirty="0"/>
              <a:t>statement exits out of the loop immediately, and execution resumes at the statement immediately following the loop statement. 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continue </a:t>
            </a:r>
            <a:r>
              <a:rPr lang="en-US" dirty="0"/>
              <a:t>statement jumps to the end of the current iteration immediately; in the case of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/>
              <a:t>loop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/>
              <a:t>execution will resume with evaluation of the </a:t>
            </a:r>
            <a:r>
              <a:rPr lang="en-US" i="1" dirty="0"/>
              <a:t>condition</a:t>
            </a:r>
            <a:r>
              <a:rPr lang="en-US" dirty="0"/>
              <a:t> expression at the top of the loop.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848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67073">
              <a:tabLst>
                <a:tab pos="395059" algn="l"/>
              </a:tabLst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 is a </a:t>
            </a:r>
            <a:r>
              <a:rPr lang="en-US" dirty="0" err="1"/>
              <a:t>specialised</a:t>
            </a:r>
            <a:r>
              <a:rPr lang="en-US" dirty="0"/>
              <a:t> form of 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while </a:t>
            </a:r>
            <a:r>
              <a:rPr lang="en-US" dirty="0"/>
              <a:t>loop; </a:t>
            </a:r>
          </a:p>
          <a:p>
            <a:pPr defTabSz="767073">
              <a:tabLst>
                <a:tab pos="395059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(initial-expression; condition; loop-expression)</a:t>
            </a:r>
          </a:p>
          <a:p>
            <a:pPr defTabSz="767073">
              <a:tabLst>
                <a:tab pos="395059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statement;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767073">
              <a:tabLst>
                <a:tab pos="395059" algn="l"/>
              </a:tabLst>
            </a:pPr>
            <a:r>
              <a:rPr lang="en-US" dirty="0"/>
              <a:t>it is equivalent to writing:</a:t>
            </a:r>
          </a:p>
          <a:p>
            <a:pPr defTabSz="767073">
              <a:tabLst>
                <a:tab pos="395059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initial-expression;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while (condition)</a:t>
            </a:r>
          </a:p>
          <a:p>
            <a:pPr defTabSz="767073">
              <a:tabLst>
                <a:tab pos="395059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statement;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loop-expression;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767073">
              <a:tabLst>
                <a:tab pos="395059" algn="l"/>
              </a:tabLst>
            </a:pPr>
            <a:endParaRPr lang="en-US" dirty="0"/>
          </a:p>
          <a:p>
            <a:pPr defTabSz="767073">
              <a:tabLst>
                <a:tab pos="395059" algn="l"/>
              </a:tabLst>
            </a:pPr>
            <a:r>
              <a:rPr lang="en-US" dirty="0"/>
              <a:t>All three of the expressions in a </a:t>
            </a:r>
            <a:r>
              <a:rPr lang="en-US" dirty="0">
                <a:latin typeface="Courier New" pitchFamily="49" charset="0"/>
              </a:rPr>
              <a:t>for</a:t>
            </a:r>
            <a:r>
              <a:rPr lang="en-US" dirty="0"/>
              <a:t> statement are optional, and may be used in any combination;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statement with none of the expressions present </a:t>
            </a:r>
            <a:br>
              <a:rPr lang="en-US" dirty="0"/>
            </a:br>
            <a:r>
              <a:rPr lang="en-US" dirty="0"/>
              <a:t>(i.e. </a:t>
            </a:r>
            <a:r>
              <a:rPr lang="en-US" dirty="0">
                <a:latin typeface="Lucida Console" pitchFamily="49" charset="0"/>
              </a:rPr>
              <a:t>for (;;) </a:t>
            </a:r>
            <a:r>
              <a:rPr lang="en-US" dirty="0"/>
              <a:t>) creates an infinite loop.</a:t>
            </a:r>
          </a:p>
          <a:p>
            <a:pPr defTabSz="767073">
              <a:tabLst>
                <a:tab pos="395059" algn="l"/>
              </a:tabLst>
            </a:pPr>
            <a:endParaRPr lang="en-US" dirty="0"/>
          </a:p>
          <a:p>
            <a:pPr defTabSz="767073">
              <a:tabLst>
                <a:tab pos="395059" algn="l"/>
              </a:tabLst>
            </a:pPr>
            <a:r>
              <a:rPr lang="en-US" dirty="0"/>
              <a:t>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 in a </a:t>
            </a:r>
            <a:r>
              <a:rPr lang="en-US" dirty="0">
                <a:latin typeface="Courier New" pitchFamily="49" charset="0"/>
              </a:rPr>
              <a:t>for</a:t>
            </a:r>
            <a:r>
              <a:rPr lang="en-US" dirty="0"/>
              <a:t> loop causes execution to immediately jump to </a:t>
            </a:r>
            <a:r>
              <a:rPr lang="en-US" i="1" dirty="0"/>
              <a:t>loop expression </a:t>
            </a:r>
            <a:r>
              <a:rPr lang="en-US" dirty="0"/>
              <a:t>before then re-evaluating the </a:t>
            </a:r>
            <a:r>
              <a:rPr lang="en-US" i="1" dirty="0"/>
              <a:t>condition</a:t>
            </a:r>
            <a:r>
              <a:rPr lang="en-US" dirty="0"/>
              <a:t> and hence will effectively jump to the next iteration of the loop.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337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29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364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sv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sv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sv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sv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711200"/>
            <a:ext cx="9542800" cy="95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55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7236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7232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905611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94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7D35D6-F591-5549-A867-5D69E7A0F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57159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7D35D6-F591-5549-A867-5D69E7A0F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25615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">
    <p:bg>
      <p:bgPr>
        <a:solidFill>
          <a:srgbClr val="03E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78A22-79ED-C346-B050-A5F64C0ACA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8191" y="0"/>
            <a:ext cx="9343809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029523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55FC24-E422-114B-A553-7B78DA6320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3731" y="-1"/>
            <a:ext cx="9988270" cy="6858001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41491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186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4A14CF-61C2-1544-8DD4-749EC1BACD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4860" y="0"/>
            <a:ext cx="9803283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BDFBD-E529-8F4E-A206-614E11F194EC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278029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679AE-C215-C04E-A156-9D6D5003D4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7102" y="0"/>
            <a:ext cx="8504898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7C74B-813C-E741-8F6F-FF8EE07FD7A5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1534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886B91-086C-8841-A2A4-F1C6DC481C4C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880199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B6AEAF-3212-014C-BC22-67B048718324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1802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E36062-B23F-834D-9A12-5DCEA2334E2D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503179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F35E0-DBA2-504C-82AC-2713CFDD085D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598782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A94C2-27B3-6149-BC85-B3E50EC2D1E7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601725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FAF79-17C8-6B46-A7D8-BD2EE547B967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874916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44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403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rgbClr val="004050"/>
                </a:solidFill>
                <a:latin typeface="Krana Fat B" panose="00000B00000000000000" pitchFamily="50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49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2B589F-F71E-C94E-9735-ABA0C5658A07}"/>
              </a:ext>
            </a:extLst>
          </p:cNvPr>
          <p:cNvSpPr txBox="1"/>
          <p:nvPr userDrawn="1"/>
        </p:nvSpPr>
        <p:spPr>
          <a:xfrm>
            <a:off x="5046565" y="6526066"/>
            <a:ext cx="6761260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6841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866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C5578E-A1F7-7044-8523-A2EAEF1F4701}"/>
              </a:ext>
            </a:extLst>
          </p:cNvPr>
          <p:cNvSpPr txBox="1"/>
          <p:nvPr userDrawn="1"/>
        </p:nvSpPr>
        <p:spPr>
          <a:xfrm>
            <a:off x="5046565" y="6526066"/>
            <a:ext cx="6761260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389238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2E31F-B401-704C-AC23-37B036913B05}"/>
              </a:ext>
            </a:extLst>
          </p:cNvPr>
          <p:cNvSpPr txBox="1"/>
          <p:nvPr userDrawn="1"/>
        </p:nvSpPr>
        <p:spPr>
          <a:xfrm>
            <a:off x="384786" y="6526066"/>
            <a:ext cx="389511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056487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94D908-078C-454B-9AA6-5F309B801F32}"/>
              </a:ext>
            </a:extLst>
          </p:cNvPr>
          <p:cNvSpPr txBox="1"/>
          <p:nvPr userDrawn="1"/>
        </p:nvSpPr>
        <p:spPr>
          <a:xfrm>
            <a:off x="384786" y="6526066"/>
            <a:ext cx="389511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59797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73EC08-2821-D549-B0F1-007A3177A23B}"/>
              </a:ext>
            </a:extLst>
          </p:cNvPr>
          <p:cNvSpPr txBox="1"/>
          <p:nvPr userDrawn="1"/>
        </p:nvSpPr>
        <p:spPr>
          <a:xfrm>
            <a:off x="5430740" y="6526066"/>
            <a:ext cx="6761260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10157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BFA36-3B79-064C-B102-0D1B32D9A962}"/>
              </a:ext>
            </a:extLst>
          </p:cNvPr>
          <p:cNvSpPr txBox="1"/>
          <p:nvPr userDrawn="1"/>
        </p:nvSpPr>
        <p:spPr>
          <a:xfrm>
            <a:off x="384786" y="6526066"/>
            <a:ext cx="389511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92202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F8C3F-AB4E-BC46-8F1A-6CF19192C739}"/>
              </a:ext>
            </a:extLst>
          </p:cNvPr>
          <p:cNvSpPr txBox="1"/>
          <p:nvPr userDrawn="1"/>
        </p:nvSpPr>
        <p:spPr>
          <a:xfrm>
            <a:off x="384786" y="6526066"/>
            <a:ext cx="389511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079303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3FB1EC-4D0A-364C-AE38-FC48EC3B7D99}"/>
              </a:ext>
            </a:extLst>
          </p:cNvPr>
          <p:cNvSpPr txBox="1"/>
          <p:nvPr userDrawn="1"/>
        </p:nvSpPr>
        <p:spPr>
          <a:xfrm>
            <a:off x="384786" y="6526066"/>
            <a:ext cx="389511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365335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2E604-51E0-7140-A785-C21C0F917C53}"/>
              </a:ext>
            </a:extLst>
          </p:cNvPr>
          <p:cNvSpPr txBox="1"/>
          <p:nvPr userDrawn="1"/>
        </p:nvSpPr>
        <p:spPr>
          <a:xfrm>
            <a:off x="5473700" y="6462328"/>
            <a:ext cx="479397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84891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CB7E9-7BA7-FC49-B942-3756135C3367}"/>
              </a:ext>
            </a:extLst>
          </p:cNvPr>
          <p:cNvSpPr txBox="1"/>
          <p:nvPr userDrawn="1"/>
        </p:nvSpPr>
        <p:spPr>
          <a:xfrm>
            <a:off x="385650" y="6445324"/>
            <a:ext cx="3978960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60495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074E90-CABE-5B41-A750-D91A531D2491}"/>
              </a:ext>
            </a:extLst>
          </p:cNvPr>
          <p:cNvSpPr txBox="1"/>
          <p:nvPr userDrawn="1"/>
        </p:nvSpPr>
        <p:spPr>
          <a:xfrm>
            <a:off x="385650" y="6445324"/>
            <a:ext cx="3366218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057578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CC11DC-6C6A-1445-8A60-DD695E79B715}"/>
              </a:ext>
            </a:extLst>
          </p:cNvPr>
          <p:cNvSpPr txBox="1"/>
          <p:nvPr userDrawn="1"/>
        </p:nvSpPr>
        <p:spPr>
          <a:xfrm>
            <a:off x="385650" y="6445324"/>
            <a:ext cx="348876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922254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784AB7-CD53-564C-B61E-037944DCEAC3}"/>
              </a:ext>
            </a:extLst>
          </p:cNvPr>
          <p:cNvSpPr txBox="1"/>
          <p:nvPr userDrawn="1"/>
        </p:nvSpPr>
        <p:spPr>
          <a:xfrm>
            <a:off x="385650" y="6155704"/>
            <a:ext cx="1902655" cy="5589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522330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65BAFA-C96B-4D4F-A885-B4D27ADCCA4D}"/>
              </a:ext>
            </a:extLst>
          </p:cNvPr>
          <p:cNvSpPr txBox="1"/>
          <p:nvPr userDrawn="1"/>
        </p:nvSpPr>
        <p:spPr>
          <a:xfrm>
            <a:off x="385650" y="6155704"/>
            <a:ext cx="1902655" cy="5589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16447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419560-9067-804E-A7D6-0F174ABB97AA}"/>
              </a:ext>
            </a:extLst>
          </p:cNvPr>
          <p:cNvSpPr txBox="1"/>
          <p:nvPr userDrawn="1"/>
        </p:nvSpPr>
        <p:spPr>
          <a:xfrm>
            <a:off x="373063" y="6480175"/>
            <a:ext cx="3601888" cy="2476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479791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CADAF0-4339-7A4F-A023-441D7E0CFFAC}"/>
              </a:ext>
            </a:extLst>
          </p:cNvPr>
          <p:cNvSpPr txBox="1"/>
          <p:nvPr userDrawn="1"/>
        </p:nvSpPr>
        <p:spPr>
          <a:xfrm>
            <a:off x="373063" y="6480175"/>
            <a:ext cx="3601888" cy="2476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3941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"/>
            <a:ext cx="778668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CEA09-FC98-8247-A769-95692BB0AA28}"/>
              </a:ext>
            </a:extLst>
          </p:cNvPr>
          <p:cNvSpPr txBox="1"/>
          <p:nvPr userDrawn="1"/>
        </p:nvSpPr>
        <p:spPr>
          <a:xfrm>
            <a:off x="712341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27226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C501B5F-7F27-C545-9905-2C0F709E4B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8565454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B000C-17FE-FF44-A10F-94E9AE10A849}"/>
              </a:ext>
            </a:extLst>
          </p:cNvPr>
          <p:cNvSpPr txBox="1"/>
          <p:nvPr userDrawn="1"/>
        </p:nvSpPr>
        <p:spPr>
          <a:xfrm>
            <a:off x="712341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515490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D73DB1-8FDF-5049-9952-676168B8B237}"/>
              </a:ext>
            </a:extLst>
          </p:cNvPr>
          <p:cNvSpPr txBox="1"/>
          <p:nvPr userDrawn="1"/>
        </p:nvSpPr>
        <p:spPr>
          <a:xfrm>
            <a:off x="37306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818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7303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65F72A-0979-624C-83E4-97B691937D10}"/>
              </a:ext>
            </a:extLst>
          </p:cNvPr>
          <p:cNvSpPr txBox="1"/>
          <p:nvPr userDrawn="1"/>
        </p:nvSpPr>
        <p:spPr>
          <a:xfrm>
            <a:off x="37306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164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6CC39E-E64C-1F45-84BB-FEB17C7ADA40}"/>
              </a:ext>
            </a:extLst>
          </p:cNvPr>
          <p:cNvSpPr txBox="1"/>
          <p:nvPr userDrawn="1"/>
        </p:nvSpPr>
        <p:spPr>
          <a:xfrm>
            <a:off x="37306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443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859814-B82A-484B-849A-B804D60BF9CF}"/>
              </a:ext>
            </a:extLst>
          </p:cNvPr>
          <p:cNvSpPr txBox="1"/>
          <p:nvPr userDrawn="1"/>
        </p:nvSpPr>
        <p:spPr>
          <a:xfrm>
            <a:off x="37306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322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/>
              <a:t>THANK YOU</a:t>
            </a:r>
            <a:endParaRPr lang="en-GB" noProof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35008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E42C3AD-E131-E84A-B4A6-F4C9E9C04B29}"/>
              </a:ext>
            </a:extLst>
          </p:cNvPr>
          <p:cNvSpPr txBox="1"/>
          <p:nvPr userDrawn="1"/>
        </p:nvSpPr>
        <p:spPr>
          <a:xfrm>
            <a:off x="385300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536833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CEA50D-6782-1444-BB85-3E86FC05CB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3053" y="0"/>
            <a:ext cx="1004894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/>
              <a:t>THANK YOU</a:t>
            </a:r>
            <a:endParaRPr lang="en-GB" noProof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351994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F1F6FF9-B4AD-D846-A57B-195F195B30EA}"/>
              </a:ext>
            </a:extLst>
          </p:cNvPr>
          <p:cNvSpPr txBox="1"/>
          <p:nvPr userDrawn="1"/>
        </p:nvSpPr>
        <p:spPr>
          <a:xfrm>
            <a:off x="385300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578712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1250" y="-1"/>
            <a:ext cx="5300749" cy="688791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8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C51908-2CFA-9C47-879C-4866468D00DA}"/>
              </a:ext>
            </a:extLst>
          </p:cNvPr>
          <p:cNvSpPr txBox="1"/>
          <p:nvPr userDrawn="1"/>
        </p:nvSpPr>
        <p:spPr>
          <a:xfrm>
            <a:off x="385300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648648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863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/>
            </a:br>
            <a:br>
              <a:rPr lang="en-US" noProof="0"/>
            </a:br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7CF67-207B-8E41-B35A-D70862BF499C}"/>
              </a:ext>
            </a:extLst>
          </p:cNvPr>
          <p:cNvSpPr txBox="1"/>
          <p:nvPr userDrawn="1"/>
        </p:nvSpPr>
        <p:spPr>
          <a:xfrm>
            <a:off x="4327302" y="6513029"/>
            <a:ext cx="7390216" cy="17825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627936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39815-120C-BE40-A675-E1F890791920}"/>
              </a:ext>
            </a:extLst>
          </p:cNvPr>
          <p:cNvSpPr txBox="1"/>
          <p:nvPr userDrawn="1"/>
        </p:nvSpPr>
        <p:spPr>
          <a:xfrm>
            <a:off x="339971" y="6513029"/>
            <a:ext cx="7390216" cy="17825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84944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C908546-BDF2-7842-8B0E-F51C391E0B75}"/>
              </a:ext>
            </a:extLst>
          </p:cNvPr>
          <p:cNvSpPr txBox="1"/>
          <p:nvPr userDrawn="1"/>
        </p:nvSpPr>
        <p:spPr>
          <a:xfrm>
            <a:off x="6096000" y="6513028"/>
            <a:ext cx="4999348" cy="27427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90317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6C8F6-08FA-D94A-86C6-95F3C27A168D}"/>
              </a:ext>
            </a:extLst>
          </p:cNvPr>
          <p:cNvSpPr txBox="1"/>
          <p:nvPr userDrawn="1"/>
        </p:nvSpPr>
        <p:spPr>
          <a:xfrm>
            <a:off x="376238" y="6513029"/>
            <a:ext cx="7390216" cy="17825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241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840995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F34888-CD47-4E37-9DA3-6B816AC255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5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Krana Fat B" panose="00000B00000000000000" pitchFamily="50" charset="0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</p:spTree>
    <p:extLst>
      <p:ext uri="{BB962C8B-B14F-4D97-AF65-F5344CB8AC3E}">
        <p14:creationId xmlns:p14="http://schemas.microsoft.com/office/powerpoint/2010/main" val="84104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782320"/>
            <a:ext cx="9461520" cy="88088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1566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9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42" Type="http://schemas.openxmlformats.org/officeDocument/2006/relationships/slideLayout" Target="../slideLayouts/slideLayout57.xml"/><Relationship Id="rId47" Type="http://schemas.openxmlformats.org/officeDocument/2006/relationships/slideLayout" Target="../slideLayouts/slideLayout62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52.xml"/><Relationship Id="rId40" Type="http://schemas.openxmlformats.org/officeDocument/2006/relationships/slideLayout" Target="../slideLayouts/slideLayout55.xml"/><Relationship Id="rId45" Type="http://schemas.openxmlformats.org/officeDocument/2006/relationships/slideLayout" Target="../slideLayouts/slideLayout60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slideLayout" Target="../slideLayouts/slideLayout51.xml"/><Relationship Id="rId4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4" Type="http://schemas.openxmlformats.org/officeDocument/2006/relationships/slideLayout" Target="../slideLayouts/slideLayout59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Relationship Id="rId43" Type="http://schemas.openxmlformats.org/officeDocument/2006/relationships/slideLayout" Target="../slideLayouts/slideLayout58.xml"/><Relationship Id="rId48" Type="http://schemas.openxmlformats.org/officeDocument/2006/relationships/slideLayout" Target="../slideLayouts/slideLayout63.xml"/><Relationship Id="rId8" Type="http://schemas.openxmlformats.org/officeDocument/2006/relationships/slideLayout" Target="../slideLayouts/slideLayout23.xml"/><Relationship Id="rId51" Type="http://schemas.openxmlformats.org/officeDocument/2006/relationships/image" Target="../media/image7.png"/><Relationship Id="rId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38" Type="http://schemas.openxmlformats.org/officeDocument/2006/relationships/slideLayout" Target="../slideLayouts/slideLayout53.xml"/><Relationship Id="rId4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35.xml"/><Relationship Id="rId41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E779A582-6086-48A4-89C3-42EA84AD25B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F3E5C803-6485-4466-9566-53C2739C5F5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7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rgbClr val="004050"/>
          </a:solidFill>
          <a:effectLst/>
          <a:uLnTx/>
          <a:uFillTx/>
          <a:latin typeface="Krana Fat B" panose="00000B00000000000000" pitchFamily="50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9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  <p:sldLayoutId id="2147483751" r:id="rId23"/>
    <p:sldLayoutId id="2147483752" r:id="rId24"/>
    <p:sldLayoutId id="2147483753" r:id="rId25"/>
    <p:sldLayoutId id="2147483754" r:id="rId26"/>
    <p:sldLayoutId id="2147483755" r:id="rId27"/>
    <p:sldLayoutId id="2147483756" r:id="rId28"/>
    <p:sldLayoutId id="2147483757" r:id="rId29"/>
    <p:sldLayoutId id="2147483758" r:id="rId30"/>
    <p:sldLayoutId id="2147483759" r:id="rId31"/>
    <p:sldLayoutId id="2147483760" r:id="rId32"/>
    <p:sldLayoutId id="2147483761" r:id="rId33"/>
    <p:sldLayoutId id="2147483762" r:id="rId34"/>
    <p:sldLayoutId id="2147483763" r:id="rId35"/>
    <p:sldLayoutId id="2147483764" r:id="rId36"/>
    <p:sldLayoutId id="2147483765" r:id="rId37"/>
    <p:sldLayoutId id="2147483766" r:id="rId38"/>
    <p:sldLayoutId id="2147483767" r:id="rId39"/>
    <p:sldLayoutId id="2147483768" r:id="rId40"/>
    <p:sldLayoutId id="2147483769" r:id="rId41"/>
    <p:sldLayoutId id="2147483770" r:id="rId42"/>
    <p:sldLayoutId id="2147483771" r:id="rId43"/>
    <p:sldLayoutId id="2147483772" r:id="rId44"/>
    <p:sldLayoutId id="2147483773" r:id="rId45"/>
    <p:sldLayoutId id="2147483774" r:id="rId46"/>
    <p:sldLayoutId id="2147483775" r:id="rId47"/>
    <p:sldLayoutId id="2147483776" r:id="rId48"/>
    <p:sldLayoutId id="2147483777" r:id="rId4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51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51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51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51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3653" y="3068053"/>
            <a:ext cx="4470377" cy="1739722"/>
          </a:xfrm>
        </p:spPr>
        <p:txBody>
          <a:bodyPr/>
          <a:lstStyle/>
          <a:p>
            <a:r>
              <a:rPr lang="en-US" dirty="0"/>
              <a:t>Flow of Control</a:t>
            </a:r>
            <a:br>
              <a:rPr lang="en-US" dirty="0">
                <a:solidFill>
                  <a:srgbClr val="004050"/>
                </a:solidFill>
                <a:latin typeface="Krana Fat B" panose="00000B00000000000000" pitchFamily="50" charset="0"/>
              </a:rPr>
            </a:br>
            <a:endParaRPr lang="en-GB" dirty="0">
              <a:solidFill>
                <a:srgbClr val="004050"/>
              </a:solidFill>
              <a:latin typeface="Krana Fat B" panose="00000B00000000000000" pitchFamily="50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299" y="5768975"/>
            <a:ext cx="5627171" cy="7058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49C087-3E9D-4B96-A496-5B44CB5E92F9}"/>
              </a:ext>
            </a:extLst>
          </p:cNvPr>
          <p:cNvSpPr/>
          <p:nvPr/>
        </p:nvSpPr>
        <p:spPr>
          <a:xfrm>
            <a:off x="113653" y="5167791"/>
            <a:ext cx="5228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4050"/>
                </a:solidFill>
                <a:latin typeface="Krana Fat B" panose="00000B00000000000000" pitchFamily="50" charset="0"/>
              </a:rPr>
              <a:t>JavaScript Fundamentals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91286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solidFill>
                  <a:srgbClr val="004050"/>
                </a:solidFill>
              </a:rPr>
              <a:t>Exploring looping statements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QuickLab</a:t>
            </a:r>
            <a:r>
              <a:rPr lang="en-GB"/>
              <a:t> 4b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72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2900" y="1597026"/>
            <a:ext cx="2371725" cy="881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REVIEW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20461D2-D091-401A-AACB-11D1C1D9818C}"/>
              </a:ext>
            </a:extLst>
          </p:cNvPr>
          <p:cNvSpPr txBox="1">
            <a:spLocks/>
          </p:cNvSpPr>
          <p:nvPr/>
        </p:nvSpPr>
        <p:spPr>
          <a:xfrm>
            <a:off x="4552863" y="1155600"/>
            <a:ext cx="5409284" cy="454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kern="1200" baseline="0">
                <a:solidFill>
                  <a:srgbClr val="2E2D2C"/>
                </a:solidFill>
                <a:latin typeface="Montserrat" panose="00000500000000000000" pitchFamily="2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Montserrat" panose="00000500000000000000" pitchFamily="2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Montserrat" panose="00000500000000000000" pitchFamily="2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Montserrat" panose="00000500000000000000" pitchFamily="2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Montserrat" panose="00000500000000000000" pitchFamily="2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Arial" pitchFamily="34" charset="0"/>
              </a:rPr>
              <a:t>Flow of control and loops are the basis of programming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Arial" pitchFamily="34" charset="0"/>
              </a:rPr>
              <a:t>Along with operators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Arial" pitchFamily="34" charset="0"/>
              </a:rPr>
              <a:t>If statements allow conditional logic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Arial" pitchFamily="34" charset="0"/>
              </a:rPr>
              <a:t>Loops allow reuse of code without repetition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778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E7966B-8157-974A-A483-1937F2CAE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79874-A4FC-5944-BD67-E7879943C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5" y="1489570"/>
            <a:ext cx="3443732" cy="261241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GB" spc="6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8F4C0-19AB-1846-B130-05F4F9471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6527" y="1012932"/>
            <a:ext cx="6770688" cy="5191924"/>
          </a:xfrm>
        </p:spPr>
        <p:txBody>
          <a:bodyPr/>
          <a:lstStyle/>
          <a:p>
            <a:pPr marL="342900" lvl="0" indent="-342900" defTabSz="914400"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4050"/>
                </a:solidFill>
                <a:latin typeface="Montserrat" panose="00000500000000000000" pitchFamily="2" charset="0"/>
                <a:cs typeface="Arial" pitchFamily="34" charset="0"/>
              </a:rPr>
              <a:t>Understanding conditional statements</a:t>
            </a:r>
          </a:p>
          <a:p>
            <a:pPr marL="742950" lvl="1" indent="-285750" defTabSz="914400"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  <a:buSzTx/>
            </a:pPr>
            <a:r>
              <a:rPr lang="en-US" dirty="0">
                <a:solidFill>
                  <a:srgbClr val="004050"/>
                </a:solidFill>
                <a:latin typeface="Montserrat" panose="00000500000000000000" pitchFamily="2" charset="0"/>
                <a:cs typeface="Arial" pitchFamily="34" charset="0"/>
              </a:rPr>
              <a:t>The if statement</a:t>
            </a:r>
          </a:p>
          <a:p>
            <a:pPr marL="742950" lvl="1" indent="-285750" defTabSz="914400"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  <a:buSzTx/>
            </a:pPr>
            <a:r>
              <a:rPr lang="en-US" dirty="0">
                <a:solidFill>
                  <a:srgbClr val="004050"/>
                </a:solidFill>
                <a:latin typeface="Montserrat" panose="00000500000000000000" pitchFamily="2" charset="0"/>
                <a:cs typeface="Arial" pitchFamily="34" charset="0"/>
              </a:rPr>
              <a:t>The switch statement</a:t>
            </a:r>
          </a:p>
          <a:p>
            <a:pPr marL="342900" lvl="0" indent="-342900" defTabSz="914400"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4050"/>
                </a:solidFill>
                <a:latin typeface="Montserrat" panose="00000500000000000000" pitchFamily="2" charset="0"/>
                <a:cs typeface="Arial" pitchFamily="34" charset="0"/>
              </a:rPr>
              <a:t>Understanding loops</a:t>
            </a:r>
          </a:p>
          <a:p>
            <a:pPr marL="742950" lvl="1" indent="-285750" defTabSz="914400"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  <a:buSzTx/>
            </a:pPr>
            <a:r>
              <a:rPr lang="en-US" dirty="0">
                <a:solidFill>
                  <a:srgbClr val="004050"/>
                </a:solidFill>
                <a:latin typeface="Montserrat" panose="00000500000000000000" pitchFamily="2" charset="0"/>
                <a:cs typeface="Arial" pitchFamily="34" charset="0"/>
              </a:rPr>
              <a:t>The while and do while loops</a:t>
            </a:r>
          </a:p>
          <a:p>
            <a:pPr marL="742950" lvl="1" indent="-285750" defTabSz="914400"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  <a:buSzTx/>
            </a:pPr>
            <a:r>
              <a:rPr lang="en-US" dirty="0">
                <a:solidFill>
                  <a:srgbClr val="004050"/>
                </a:solidFill>
                <a:latin typeface="Montserrat" panose="00000500000000000000" pitchFamily="2" charset="0"/>
                <a:cs typeface="Arial" pitchFamily="34" charset="0"/>
              </a:rPr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221020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508495"/>
            <a:ext cx="11404800" cy="4546800"/>
          </a:xfrm>
        </p:spPr>
        <p:txBody>
          <a:bodyPr/>
          <a:lstStyle/>
          <a:p>
            <a:r>
              <a:rPr lang="en-GB" dirty="0">
                <a:solidFill>
                  <a:srgbClr val="004050"/>
                </a:solidFill>
                <a:latin typeface="Montserrat" panose="00000500000000000000" pitchFamily="2" charset="0"/>
              </a:rPr>
              <a:t>The if statement conditionally executes if a Boolean condition is met</a:t>
            </a:r>
          </a:p>
          <a:p>
            <a:endParaRPr lang="en-GB" dirty="0">
              <a:solidFill>
                <a:srgbClr val="004050"/>
              </a:solidFill>
              <a:latin typeface="Montserrat" panose="00000500000000000000" pitchFamily="2" charset="0"/>
            </a:endParaRPr>
          </a:p>
          <a:p>
            <a:endParaRPr lang="en-GB" dirty="0">
              <a:solidFill>
                <a:srgbClr val="004050"/>
              </a:solidFill>
              <a:latin typeface="Montserrat" panose="00000500000000000000" pitchFamily="2" charset="0"/>
            </a:endParaRPr>
          </a:p>
          <a:p>
            <a:endParaRPr lang="en-GB" dirty="0">
              <a:solidFill>
                <a:srgbClr val="004050"/>
              </a:solidFill>
              <a:latin typeface="Montserrat" panose="00000500000000000000" pitchFamily="2" charset="0"/>
            </a:endParaRPr>
          </a:p>
          <a:p>
            <a:endParaRPr lang="en-GB" dirty="0">
              <a:solidFill>
                <a:srgbClr val="004050"/>
              </a:solidFill>
              <a:latin typeface="Montserrat" panose="00000500000000000000" pitchFamily="2" charset="0"/>
            </a:endParaRPr>
          </a:p>
          <a:p>
            <a:endParaRPr lang="en-GB" dirty="0">
              <a:solidFill>
                <a:srgbClr val="004050"/>
              </a:solidFill>
              <a:latin typeface="Montserrat" panose="00000500000000000000" pitchFamily="2" charset="0"/>
            </a:endParaRPr>
          </a:p>
          <a:p>
            <a:endParaRPr lang="en-GB" dirty="0">
              <a:solidFill>
                <a:srgbClr val="004050"/>
              </a:solidFill>
              <a:latin typeface="Montserrat" panose="00000500000000000000" pitchFamily="2" charset="0"/>
            </a:endParaRPr>
          </a:p>
          <a:p>
            <a:endParaRPr lang="en-GB" dirty="0">
              <a:solidFill>
                <a:srgbClr val="004050"/>
              </a:solidFill>
              <a:latin typeface="Montserrat" panose="00000500000000000000" pitchFamily="2" charset="0"/>
            </a:endParaRPr>
          </a:p>
          <a:p>
            <a:r>
              <a:rPr lang="en-GB" dirty="0">
                <a:solidFill>
                  <a:srgbClr val="004050"/>
                </a:solidFill>
                <a:latin typeface="Montserrat" panose="00000500000000000000" pitchFamily="2" charset="0"/>
              </a:rPr>
              <a:t>The if statement has optional else if and else branches</a:t>
            </a:r>
          </a:p>
          <a:p>
            <a:pPr lvl="1"/>
            <a:r>
              <a:rPr lang="en-GB" dirty="0">
                <a:solidFill>
                  <a:srgbClr val="004050"/>
                </a:solidFill>
                <a:latin typeface="Montserrat" panose="00000500000000000000" pitchFamily="2" charset="0"/>
              </a:rPr>
              <a:t>Additional Boolean conditions executed in order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3612" y="386425"/>
            <a:ext cx="9407960" cy="76973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4050"/>
                </a:solidFill>
                <a:latin typeface="Krana Fat B" panose="00000B00000000000000" pitchFamily="50" charset="0"/>
              </a:rPr>
              <a:t>If statements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657E13-9D3F-4242-88E8-1D1A6EFF4927}"/>
              </a:ext>
            </a:extLst>
          </p:cNvPr>
          <p:cNvSpPr/>
          <p:nvPr/>
        </p:nvSpPr>
        <p:spPr>
          <a:xfrm>
            <a:off x="4343982" y="2156838"/>
            <a:ext cx="3075129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(condition) {</a:t>
            </a:r>
          </a:p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statement;</a:t>
            </a:r>
          </a:p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(condition) {</a:t>
            </a:r>
          </a:p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statement;</a:t>
            </a:r>
          </a:p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statement;</a:t>
            </a:r>
          </a:p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B84E3B-9F13-49A9-8CA6-583A61BFFD96}"/>
              </a:ext>
            </a:extLst>
          </p:cNvPr>
          <p:cNvGrpSpPr/>
          <p:nvPr/>
        </p:nvGrpSpPr>
        <p:grpSpPr>
          <a:xfrm>
            <a:off x="6623359" y="2168277"/>
            <a:ext cx="4777426" cy="584775"/>
            <a:chOff x="6404473" y="1825032"/>
            <a:chExt cx="3704675" cy="584775"/>
          </a:xfrm>
        </p:grpSpPr>
        <p:cxnSp>
          <p:nvCxnSpPr>
            <p:cNvPr id="8" name="Straight Arrow Connector 7"/>
            <p:cNvCxnSpPr>
              <a:cxnSpLocks/>
              <a:stCxn id="9" idx="1"/>
            </p:cNvCxnSpPr>
            <p:nvPr/>
          </p:nvCxnSpPr>
          <p:spPr>
            <a:xfrm flipH="1" flipV="1">
              <a:off x="6404473" y="1978922"/>
              <a:ext cx="2245903" cy="1384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650376" y="1825032"/>
              <a:ext cx="14587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  <a:cs typeface="Arial" pitchFamily="34" charset="0"/>
                </a:rPr>
                <a:t>A </a:t>
              </a:r>
              <a:r>
                <a:rPr lang="en-GB" sz="1600" i="1" dirty="0">
                  <a:solidFill>
                    <a:srgbClr val="004050"/>
                  </a:solidFill>
                  <a:latin typeface="Montserrat" panose="00000500000000000000" pitchFamily="2" charset="0"/>
                  <a:cs typeface="Arial" pitchFamily="34" charset="0"/>
                </a:rPr>
                <a:t>Boolean</a:t>
              </a:r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  <a:cs typeface="Arial" pitchFamily="34" charset="0"/>
                </a:rPr>
                <a:t> operation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565299" y="2090560"/>
            <a:ext cx="2778684" cy="584775"/>
            <a:chOff x="797034" y="2116862"/>
            <a:chExt cx="2778684" cy="58477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374710" y="2378472"/>
              <a:ext cx="12010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7034" y="2116862"/>
              <a:ext cx="20361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>
                <a:defRPr sz="14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  <a:t>Code to execute</a:t>
              </a:r>
              <a:b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</a:br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  <a:t>if condition is true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4332CF-786E-4C88-99EE-AA2B5BE0728D}"/>
              </a:ext>
            </a:extLst>
          </p:cNvPr>
          <p:cNvGrpSpPr/>
          <p:nvPr/>
        </p:nvGrpSpPr>
        <p:grpSpPr>
          <a:xfrm>
            <a:off x="1505504" y="4039288"/>
            <a:ext cx="2778684" cy="830997"/>
            <a:chOff x="2321034" y="3687153"/>
            <a:chExt cx="2778684" cy="830997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3898710" y="3948763"/>
              <a:ext cx="12010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21034" y="3687153"/>
              <a:ext cx="21547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>
                <a:defRPr sz="14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  <a:t>Executed </a:t>
              </a:r>
              <a:r>
                <a:rPr lang="en-GB" sz="1600" i="1" dirty="0">
                  <a:solidFill>
                    <a:srgbClr val="004050"/>
                  </a:solidFill>
                  <a:latin typeface="Montserrat" panose="00000500000000000000" pitchFamily="2" charset="0"/>
                </a:rPr>
                <a:t>last</a:t>
              </a:r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  <a:t> if </a:t>
              </a:r>
              <a:b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</a:br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  <a:t>no other condition </a:t>
              </a:r>
              <a:b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</a:br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  <a:t>is met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05862" y="2932675"/>
            <a:ext cx="4094922" cy="1077218"/>
            <a:chOff x="4568303" y="1860303"/>
            <a:chExt cx="3781647" cy="1077218"/>
          </a:xfrm>
        </p:grpSpPr>
        <p:cxnSp>
          <p:nvCxnSpPr>
            <p:cNvPr id="33" name="Straight Arrow Connector 32"/>
            <p:cNvCxnSpPr>
              <a:cxnSpLocks/>
              <a:stCxn id="34" idx="1"/>
            </p:cNvCxnSpPr>
            <p:nvPr/>
          </p:nvCxnSpPr>
          <p:spPr>
            <a:xfrm flipH="1" flipV="1">
              <a:off x="4568303" y="2121913"/>
              <a:ext cx="2304769" cy="276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873072" y="1860303"/>
              <a:ext cx="147687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>
                  <a:solidFill>
                    <a:srgbClr val="004050"/>
                  </a:solidFill>
                  <a:latin typeface="Montserrat" panose="00000500000000000000" pitchFamily="2" charset="0"/>
                  <a:cs typeface="Arial" pitchFamily="34" charset="0"/>
                </a:rPr>
                <a:t>Optional</a:t>
              </a:r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  <a:cs typeface="Arial" pitchFamily="34" charset="0"/>
                </a:rPr>
                <a:t> additional </a:t>
              </a:r>
              <a:b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  <a:cs typeface="Arial" pitchFamily="34" charset="0"/>
                </a:rPr>
              </a:br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  <a:cs typeface="Arial" pitchFamily="34" charset="0"/>
                </a:rPr>
                <a:t>Boolean operation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8E22E7-BB19-405B-A549-83F00DF713AE}"/>
              </a:ext>
            </a:extLst>
          </p:cNvPr>
          <p:cNvGrpSpPr/>
          <p:nvPr/>
        </p:nvGrpSpPr>
        <p:grpSpPr>
          <a:xfrm>
            <a:off x="1502293" y="2880980"/>
            <a:ext cx="2778684" cy="830997"/>
            <a:chOff x="2323306" y="2705998"/>
            <a:chExt cx="2778684" cy="83099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3900982" y="2967608"/>
              <a:ext cx="12010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323306" y="2705998"/>
              <a:ext cx="19768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>
                <a:defRPr sz="14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  <a:t>Each </a:t>
              </a:r>
              <a:r>
                <a:rPr lang="en-GB" sz="1600" i="1" dirty="0">
                  <a:solidFill>
                    <a:srgbClr val="004050"/>
                  </a:solidFill>
                  <a:latin typeface="Montserrat" panose="00000500000000000000" pitchFamily="2" charset="0"/>
                </a:rPr>
                <a:t>else if </a:t>
              </a:r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  <a:t>is</a:t>
              </a:r>
              <a:b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</a:br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  <a:t>checked in order </a:t>
              </a:r>
              <a:b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</a:br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  <a:t>of appearance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D74568-C124-46C1-9AE1-F0FEC9662CEA}"/>
              </a:ext>
            </a:extLst>
          </p:cNvPr>
          <p:cNvGrpSpPr/>
          <p:nvPr/>
        </p:nvGrpSpPr>
        <p:grpSpPr>
          <a:xfrm>
            <a:off x="5205374" y="4004064"/>
            <a:ext cx="6195410" cy="830997"/>
            <a:chOff x="4223026" y="5519012"/>
            <a:chExt cx="6195410" cy="830997"/>
          </a:xfrm>
        </p:grpSpPr>
        <p:cxnSp>
          <p:nvCxnSpPr>
            <p:cNvPr id="22" name="Straight Arrow Connector 21"/>
            <p:cNvCxnSpPr>
              <a:cxnSpLocks/>
              <a:stCxn id="23" idx="1"/>
            </p:cNvCxnSpPr>
            <p:nvPr/>
          </p:nvCxnSpPr>
          <p:spPr>
            <a:xfrm flipH="1" flipV="1">
              <a:off x="4223026" y="5801162"/>
              <a:ext cx="4094922" cy="133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317948" y="5519012"/>
              <a:ext cx="21004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>
                  <a:solidFill>
                    <a:srgbClr val="004050"/>
                  </a:solidFill>
                  <a:latin typeface="Montserrat" panose="00000500000000000000" pitchFamily="2" charset="0"/>
                  <a:cs typeface="Arial" pitchFamily="34" charset="0"/>
                </a:rPr>
                <a:t>Optional non-conditional</a:t>
              </a:r>
              <a:b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  <a:cs typeface="Arial" pitchFamily="34" charset="0"/>
                </a:rPr>
              </a:br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  <a:cs typeface="Arial" pitchFamily="34" charset="0"/>
                </a:rPr>
                <a:t>else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5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388179"/>
            <a:ext cx="11404800" cy="4546800"/>
          </a:xfrm>
        </p:spPr>
        <p:txBody>
          <a:bodyPr/>
          <a:lstStyle/>
          <a:p>
            <a:r>
              <a:rPr lang="en-US" dirty="0">
                <a:solidFill>
                  <a:srgbClr val="004050"/>
                </a:solidFill>
                <a:latin typeface="Montserrat" panose="00000500000000000000" pitchFamily="2" charset="0"/>
              </a:rPr>
              <a:t>A common pattern with if statements is to assign one of two values to a variable based on a simple condition</a:t>
            </a:r>
          </a:p>
          <a:p>
            <a:endParaRPr lang="en-US" dirty="0">
              <a:latin typeface="Montserrat" panose="00000500000000000000" pitchFamily="2" charset="0"/>
            </a:endParaRPr>
          </a:p>
          <a:p>
            <a:endParaRPr lang="en-GB" dirty="0">
              <a:latin typeface="Montserrat" panose="00000500000000000000" pitchFamily="2" charset="0"/>
            </a:endParaRPr>
          </a:p>
          <a:p>
            <a:endParaRPr lang="en-GB" dirty="0">
              <a:latin typeface="Montserrat" panose="00000500000000000000" pitchFamily="2" charset="0"/>
            </a:endParaRPr>
          </a:p>
          <a:p>
            <a:endParaRPr lang="en-GB" dirty="0">
              <a:latin typeface="Montserrat" panose="00000500000000000000" pitchFamily="2" charset="0"/>
            </a:endParaRPr>
          </a:p>
          <a:p>
            <a:endParaRPr lang="en-GB" dirty="0">
              <a:latin typeface="Montserrat" panose="00000500000000000000" pitchFamily="2" charset="0"/>
            </a:endParaRPr>
          </a:p>
          <a:p>
            <a:r>
              <a:rPr lang="en-GB" dirty="0">
                <a:solidFill>
                  <a:srgbClr val="004050"/>
                </a:solidFill>
                <a:latin typeface="Montserrat" panose="00000500000000000000" pitchFamily="2" charset="0"/>
              </a:rPr>
              <a:t>Use of the ternary operator (?) to create a ternary-if can make this more concise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7063" y="199334"/>
            <a:ext cx="9359526" cy="8691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4050"/>
                </a:solidFill>
                <a:latin typeface="Krana Fat B" panose="00000B00000000000000" pitchFamily="50" charset="0"/>
              </a:rPr>
              <a:t>The ternary if</a:t>
            </a:r>
            <a:endParaRPr lang="en-GB" dirty="0">
              <a:solidFill>
                <a:srgbClr val="004050"/>
              </a:solidFill>
              <a:latin typeface="Krana Fat B" panose="00000B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D23815-F7A1-4AAD-B3D0-ABF6BCC3A340}"/>
              </a:ext>
            </a:extLst>
          </p:cNvPr>
          <p:cNvSpPr/>
          <p:nvPr/>
        </p:nvSpPr>
        <p:spPr>
          <a:xfrm>
            <a:off x="393600" y="2178996"/>
            <a:ext cx="11404800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now = new Date();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greeting = "Good";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now.getHours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17)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greeting += " evening.";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greeting += " day.";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76ED0-16E1-4BBF-9B1B-6797464E4E57}"/>
              </a:ext>
            </a:extLst>
          </p:cNvPr>
          <p:cNvSpPr/>
          <p:nvPr/>
        </p:nvSpPr>
        <p:spPr>
          <a:xfrm>
            <a:off x="393600" y="5031916"/>
            <a:ext cx="1140480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now = new Date();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greeting = "Good" + ((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now.getHours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17) ? " evening." : " day.");</a:t>
            </a:r>
          </a:p>
        </p:txBody>
      </p:sp>
    </p:spTree>
    <p:extLst>
      <p:ext uri="{BB962C8B-B14F-4D97-AF65-F5344CB8AC3E}">
        <p14:creationId xmlns:p14="http://schemas.microsoft.com/office/powerpoint/2010/main" val="124951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538540"/>
            <a:ext cx="11404800" cy="4546800"/>
          </a:xfrm>
        </p:spPr>
        <p:txBody>
          <a:bodyPr/>
          <a:lstStyle/>
          <a:p>
            <a:r>
              <a:rPr lang="en-US" dirty="0">
                <a:solidFill>
                  <a:srgbClr val="004050"/>
                </a:solidFill>
              </a:rPr>
              <a:t>switch statement</a:t>
            </a:r>
          </a:p>
          <a:p>
            <a:r>
              <a:rPr lang="en-US" dirty="0">
                <a:solidFill>
                  <a:srgbClr val="004050"/>
                </a:solidFill>
              </a:rPr>
              <a:t>Control passes to the case label that matches the expression</a:t>
            </a:r>
          </a:p>
          <a:p>
            <a:r>
              <a:rPr lang="en-US" dirty="0">
                <a:solidFill>
                  <a:srgbClr val="004050"/>
                </a:solidFill>
              </a:rPr>
              <a:t>Carries on until hits a break statement</a:t>
            </a:r>
          </a:p>
          <a:p>
            <a:r>
              <a:rPr lang="en-US" dirty="0">
                <a:solidFill>
                  <a:srgbClr val="004050"/>
                </a:solidFill>
              </a:rPr>
              <a:t>If no case labels match, control passes to the default label</a:t>
            </a:r>
            <a:r>
              <a:rPr lang="en-GB" dirty="0">
                <a:solidFill>
                  <a:srgbClr val="004050"/>
                </a:solidFill>
              </a:rPr>
              <a:t> (if there is one)</a:t>
            </a:r>
            <a:endParaRPr lang="en-US" dirty="0">
              <a:solidFill>
                <a:srgbClr val="004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3158" y="257778"/>
            <a:ext cx="9383589" cy="820989"/>
          </a:xfrm>
        </p:spPr>
        <p:txBody>
          <a:bodyPr>
            <a:normAutofit/>
          </a:bodyPr>
          <a:lstStyle/>
          <a:p>
            <a:r>
              <a:rPr lang="en-GB" dirty="0"/>
              <a:t>The switch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D74A6-CA31-42BB-85AB-75E1DA079CFE}"/>
              </a:ext>
            </a:extLst>
          </p:cNvPr>
          <p:cNvSpPr/>
          <p:nvPr/>
        </p:nvSpPr>
        <p:spPr>
          <a:xfrm>
            <a:off x="393600" y="3429000"/>
            <a:ext cx="11404799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 (expression)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label: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statement;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label: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statement;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default: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statement;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766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E74D10-E772-1A4B-87C3-D12B95E2BA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004050"/>
                </a:solidFill>
              </a:rPr>
              <a:t>Experiment with conditional statements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CDBE7-C9A2-BB4E-B408-C0CF47DC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58" y="381600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QuickLab</a:t>
            </a:r>
            <a:r>
              <a:rPr lang="en-US" dirty="0"/>
              <a:t> 4a</a:t>
            </a:r>
          </a:p>
        </p:txBody>
      </p:sp>
    </p:spTree>
    <p:extLst>
      <p:ext uri="{BB962C8B-B14F-4D97-AF65-F5344CB8AC3E}">
        <p14:creationId xmlns:p14="http://schemas.microsoft.com/office/powerpoint/2010/main" val="417872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352085"/>
            <a:ext cx="11404800" cy="4546800"/>
          </a:xfrm>
        </p:spPr>
        <p:txBody>
          <a:bodyPr/>
          <a:lstStyle/>
          <a:p>
            <a:r>
              <a:rPr lang="en-GB" dirty="0">
                <a:solidFill>
                  <a:srgbClr val="004050"/>
                </a:solidFill>
              </a:rPr>
              <a:t>Loops allow a set of statements to be run more than once</a:t>
            </a:r>
          </a:p>
          <a:p>
            <a:pPr lvl="1"/>
            <a:r>
              <a:rPr lang="en-GB" dirty="0">
                <a:solidFill>
                  <a:srgbClr val="004050"/>
                </a:solidFill>
              </a:rPr>
              <a:t>Either for a fixed number of iterations or until a condition is met</a:t>
            </a:r>
            <a:br>
              <a:rPr lang="en-GB" dirty="0">
                <a:solidFill>
                  <a:srgbClr val="004050"/>
                </a:solidFill>
              </a:rPr>
            </a:br>
            <a:endParaRPr lang="en-GB" dirty="0">
              <a:solidFill>
                <a:srgbClr val="004050"/>
              </a:solidFill>
            </a:endParaRPr>
          </a:p>
          <a:p>
            <a:r>
              <a:rPr lang="en-GB" dirty="0">
                <a:solidFill>
                  <a:srgbClr val="004050"/>
                </a:solidFill>
              </a:rPr>
              <a:t>The while loop has two varieties the while and do while </a:t>
            </a:r>
          </a:p>
          <a:p>
            <a:pPr lvl="1"/>
            <a:r>
              <a:rPr lang="en-GB" dirty="0">
                <a:solidFill>
                  <a:srgbClr val="004050"/>
                </a:solidFill>
              </a:rPr>
              <a:t>The while checks before it executes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>
                <a:solidFill>
                  <a:srgbClr val="004050"/>
                </a:solidFill>
              </a:rPr>
              <a:t>The do while always runs at least once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958" y="381600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while loop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2948" y="5598767"/>
            <a:ext cx="3854938" cy="307777"/>
            <a:chOff x="4544704" y="1988807"/>
            <a:chExt cx="3854938" cy="307777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4544704" y="2142696"/>
              <a:ext cx="208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32812" y="1988807"/>
              <a:ext cx="17668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Arial" pitchFamily="34" charset="0"/>
                  <a:cs typeface="Arial" pitchFamily="34" charset="0"/>
                </a:rPr>
                <a:t>Note the semi-colon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0E77394-B9FF-4351-AF3A-9984022A0196}"/>
              </a:ext>
            </a:extLst>
          </p:cNvPr>
          <p:cNvSpPr/>
          <p:nvPr/>
        </p:nvSpPr>
        <p:spPr>
          <a:xfrm>
            <a:off x="393600" y="3443874"/>
            <a:ext cx="1140479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(condition){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statement;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CC568E-DF0B-4454-BC7C-DC5987EC5216}"/>
              </a:ext>
            </a:extLst>
          </p:cNvPr>
          <p:cNvSpPr/>
          <p:nvPr/>
        </p:nvSpPr>
        <p:spPr>
          <a:xfrm>
            <a:off x="393600" y="5075547"/>
            <a:ext cx="1140479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while (condition);</a:t>
            </a:r>
          </a:p>
        </p:txBody>
      </p:sp>
    </p:spTree>
    <p:extLst>
      <p:ext uri="{BB962C8B-B14F-4D97-AF65-F5344CB8AC3E}">
        <p14:creationId xmlns:p14="http://schemas.microsoft.com/office/powerpoint/2010/main" val="90207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520526"/>
            <a:ext cx="11404800" cy="4546800"/>
          </a:xfrm>
        </p:spPr>
        <p:txBody>
          <a:bodyPr/>
          <a:lstStyle/>
          <a:p>
            <a:r>
              <a:rPr lang="en-GB" dirty="0">
                <a:solidFill>
                  <a:srgbClr val="004050"/>
                </a:solidFill>
              </a:rPr>
              <a:t>The for loop utilises a counter until a condition is met</a:t>
            </a:r>
          </a:p>
          <a:p>
            <a:endParaRPr lang="en-GB" dirty="0">
              <a:solidFill>
                <a:srgbClr val="004050"/>
              </a:solidFill>
            </a:endParaRPr>
          </a:p>
          <a:p>
            <a:endParaRPr lang="en-GB" dirty="0">
              <a:solidFill>
                <a:srgbClr val="004050"/>
              </a:solidFill>
            </a:endParaRPr>
          </a:p>
          <a:p>
            <a:endParaRPr lang="en-GB" dirty="0">
              <a:solidFill>
                <a:srgbClr val="004050"/>
              </a:solidFill>
            </a:endParaRPr>
          </a:p>
          <a:p>
            <a:r>
              <a:rPr lang="en-GB" dirty="0">
                <a:solidFill>
                  <a:srgbClr val="004050"/>
                </a:solidFill>
              </a:rPr>
              <a:t>In the below example “</a:t>
            </a:r>
            <a:r>
              <a:rPr lang="en-GB" dirty="0" err="1">
                <a:solidFill>
                  <a:srgbClr val="004050"/>
                </a:solidFill>
              </a:rPr>
              <a:t>i</a:t>
            </a:r>
            <a:r>
              <a:rPr lang="en-GB" dirty="0">
                <a:solidFill>
                  <a:srgbClr val="004050"/>
                </a:solidFill>
              </a:rPr>
              <a:t>” is incremented by 1 after each iteration</a:t>
            </a:r>
          </a:p>
          <a:p>
            <a:pPr lvl="1"/>
            <a:r>
              <a:rPr lang="en-GB" dirty="0">
                <a:solidFill>
                  <a:srgbClr val="004050"/>
                </a:solidFill>
              </a:rPr>
              <a:t>The loop expression can be any arithmetic operation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958" y="381471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for loop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BCC614-273E-449E-810D-2CFA5F578C35}"/>
              </a:ext>
            </a:extLst>
          </p:cNvPr>
          <p:cNvSpPr/>
          <p:nvPr/>
        </p:nvSpPr>
        <p:spPr>
          <a:xfrm>
            <a:off x="393600" y="2084735"/>
            <a:ext cx="1140479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([initial-expression]; [condition]; [loop-expression])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9EC6F-2472-4E9C-B11C-82346934BAAB}"/>
              </a:ext>
            </a:extLst>
          </p:cNvPr>
          <p:cNvSpPr/>
          <p:nvPr/>
        </p:nvSpPr>
        <p:spPr>
          <a:xfrm>
            <a:off x="393600" y="4463861"/>
            <a:ext cx="1140479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i = 0; i &lt; 10; i++) {</a:t>
            </a:r>
          </a:p>
          <a:p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i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+= i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</a:p>
          <a:p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251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solidFill>
                  <a:srgbClr val="004050"/>
                </a:solidFill>
              </a:rPr>
              <a:t>Flow of control and loops are the basis of programming</a:t>
            </a:r>
          </a:p>
          <a:p>
            <a:pPr lvl="1"/>
            <a:r>
              <a:rPr lang="en-GB" dirty="0">
                <a:solidFill>
                  <a:srgbClr val="004050"/>
                </a:solidFill>
              </a:rPr>
              <a:t>Along with operators</a:t>
            </a:r>
          </a:p>
          <a:p>
            <a:r>
              <a:rPr lang="en-GB" dirty="0">
                <a:solidFill>
                  <a:srgbClr val="004050"/>
                </a:solidFill>
              </a:rPr>
              <a:t>If statements allow conditional logic</a:t>
            </a:r>
          </a:p>
          <a:p>
            <a:r>
              <a:rPr lang="en-GB" dirty="0">
                <a:solidFill>
                  <a:srgbClr val="004050"/>
                </a:solidFill>
              </a:rPr>
              <a:t>Loops allow reuse of code without repetition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1387578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xGJ1ZARGODF1V6WhzKRND"/>
</p:tagLst>
</file>

<file path=ppt/theme/theme1.xml><?xml version="1.0" encoding="utf-8"?>
<a:theme xmlns:a="http://schemas.openxmlformats.org/drawingml/2006/main" name="PPM Courseware Slides">
  <a:themeElements>
    <a:clrScheme name="QA bright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519C"/>
      </a:accent1>
      <a:accent2>
        <a:srgbClr val="005BAA"/>
      </a:accent2>
      <a:accent3>
        <a:srgbClr val="4591CE"/>
      </a:accent3>
      <a:accent4>
        <a:srgbClr val="E50049"/>
      </a:accent4>
      <a:accent5>
        <a:srgbClr val="7713B2"/>
      </a:accent5>
      <a:accent6>
        <a:srgbClr val="18BF2B"/>
      </a:accent6>
      <a:hlink>
        <a:srgbClr val="0000FF"/>
      </a:hlink>
      <a:folHlink>
        <a:srgbClr val="800080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.potx" id="{5D5C0837-108E-43E7-8981-CE5A0724CB51}" vid="{294C52EF-7CB5-4F85-B807-6BB6448A4DF1}"/>
    </a:ext>
  </a:extLst>
</a:theme>
</file>

<file path=ppt/theme/theme2.xml><?xml version="1.0" encoding="utf-8"?>
<a:theme xmlns:a="http://schemas.openxmlformats.org/drawingml/2006/main" name="1_PPM Courseware Slides">
  <a:themeElements>
    <a:clrScheme name="QA bright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519C"/>
      </a:accent1>
      <a:accent2>
        <a:srgbClr val="005BAA"/>
      </a:accent2>
      <a:accent3>
        <a:srgbClr val="4591CE"/>
      </a:accent3>
      <a:accent4>
        <a:srgbClr val="E50049"/>
      </a:accent4>
      <a:accent5>
        <a:srgbClr val="7713B2"/>
      </a:accent5>
      <a:accent6>
        <a:srgbClr val="18BF2B"/>
      </a:accent6>
      <a:hlink>
        <a:srgbClr val="0000FF"/>
      </a:hlink>
      <a:folHlink>
        <a:srgbClr val="800080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.potx" id="{5D5C0837-108E-43E7-8981-CE5A0724CB51}" vid="{294C52EF-7CB5-4F85-B807-6BB6448A4DF1}"/>
    </a:ext>
  </a:extLst>
</a:theme>
</file>

<file path=ppt/theme/theme3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91921DF4E0A756429865999747F86AA5" ma:contentTypeVersion="0" ma:contentTypeDescription="Base content type which represents courseware documents" ma:contentTypeScope="" ma:versionID="88d5ab95959a73a1f8ebfd30027d6991">
  <xsd:schema xmlns:xsd="http://www.w3.org/2001/XMLSchema" xmlns:xs="http://www.w3.org/2001/XMLSchema" xmlns:p="http://schemas.microsoft.com/office/2006/metadata/properties" xmlns:ns2="483CF5B1-8FC4-4C12-AA4F-F55928B4A17C" targetNamespace="http://schemas.microsoft.com/office/2006/metadata/properties" ma:root="true" ma:fieldsID="bf6f27b9ee30fea1d818e9c8a37583e5" ns2:_="">
    <xsd:import namespace="483CF5B1-8FC4-4C12-AA4F-F55928B4A17C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CF5B1-8FC4-4C12-AA4F-F55928B4A17C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BuildFile xmlns="483CF5B1-8FC4-4C12-AA4F-F55928B4A17C" xsi:nil="true"/>
    <BookTypeField0 xmlns="483CF5B1-8FC4-4C12-AA4F-F55928B4A17C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  <SequenceNumber xmlns="483CF5B1-8FC4-4C12-AA4F-F55928B4A17C">5</SequenceNumb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AE4E1D-09CF-4A8D-8501-A7576F978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3CF5B1-8FC4-4C12-AA4F-F55928B4A1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668F0-0A93-47CD-AF39-7F8ADE3EB162}">
  <ds:schemaRefs>
    <ds:schemaRef ds:uri="http://schemas.microsoft.com/office/2006/metadata/properties"/>
    <ds:schemaRef ds:uri="http://schemas.microsoft.com/office/infopath/2007/PartnerControls"/>
    <ds:schemaRef ds:uri="483CF5B1-8FC4-4C12-AA4F-F55928B4A17C"/>
  </ds:schemaRefs>
</ds:datastoreItem>
</file>

<file path=customXml/itemProps3.xml><?xml version="1.0" encoding="utf-8"?>
<ds:datastoreItem xmlns:ds="http://schemas.openxmlformats.org/officeDocument/2006/customXml" ds:itemID="{D72359B9-C180-4111-9AA8-B5A0C7BA40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PPM Courseware Slides</Template>
  <TotalTime>124</TotalTime>
  <Words>1322</Words>
  <Application>Microsoft Office PowerPoint</Application>
  <PresentationFormat>Widescreen</PresentationFormat>
  <Paragraphs>175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Courier New</vt:lpstr>
      <vt:lpstr>Krana Fat B</vt:lpstr>
      <vt:lpstr>Lucida Console</vt:lpstr>
      <vt:lpstr>Montserrat</vt:lpstr>
      <vt:lpstr>Segoe UI</vt:lpstr>
      <vt:lpstr>Segoe UI Light</vt:lpstr>
      <vt:lpstr>PPM Courseware Slides</vt:lpstr>
      <vt:lpstr>1_PPM Courseware Slides</vt:lpstr>
      <vt:lpstr>Master_Primary_Colors</vt:lpstr>
      <vt:lpstr>Flow of Control </vt:lpstr>
      <vt:lpstr>PowerPoint Presentation</vt:lpstr>
      <vt:lpstr>If statements</vt:lpstr>
      <vt:lpstr>The ternary if</vt:lpstr>
      <vt:lpstr>The switch statement</vt:lpstr>
      <vt:lpstr>QuickLab 4a</vt:lpstr>
      <vt:lpstr>The while loop</vt:lpstr>
      <vt:lpstr>The for loop</vt:lpstr>
      <vt:lpstr>Review</vt:lpstr>
      <vt:lpstr>QuickLab 4b</vt:lpstr>
      <vt:lpstr>REVIEW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of Control</dc:title>
  <dc:creator>Ed Wright</dc:creator>
  <cp:lastModifiedBy>Smith, Andy</cp:lastModifiedBy>
  <cp:revision>13</cp:revision>
  <dcterms:created xsi:type="dcterms:W3CDTF">2018-11-02T09:10:46Z</dcterms:created>
  <dcterms:modified xsi:type="dcterms:W3CDTF">2023-02-20T09:05:37Z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0x010100F0967B7CEE8D417F966757887D9466FB0091921DF4E0A756429865999747F86AA5</vt:lpwstr>
  </property>
  <property fmtid="{D5CDD505-2E9C-101B-9397-08002B2CF9AE}" pid="4" name="BookType">
    <vt:lpwstr>8</vt:lpwstr>
  </property>
</Properties>
</file>