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4"/>
    <p:sldMasterId id="2147483720" r:id="rId5"/>
  </p:sldMasterIdLst>
  <p:notesMasterIdLst>
    <p:notesMasterId r:id="rId21"/>
  </p:notesMasterIdLst>
  <p:handoutMasterIdLst>
    <p:handoutMasterId r:id="rId22"/>
  </p:handoutMasterIdLst>
  <p:sldIdLst>
    <p:sldId id="462" r:id="rId6"/>
    <p:sldId id="614" r:id="rId7"/>
    <p:sldId id="263" r:id="rId8"/>
    <p:sldId id="287" r:id="rId9"/>
    <p:sldId id="264" r:id="rId10"/>
    <p:sldId id="283" r:id="rId11"/>
    <p:sldId id="284" r:id="rId12"/>
    <p:sldId id="288" r:id="rId13"/>
    <p:sldId id="286" r:id="rId14"/>
    <p:sldId id="289" r:id="rId15"/>
    <p:sldId id="261" r:id="rId16"/>
    <p:sldId id="301" r:id="rId17"/>
    <p:sldId id="262" r:id="rId18"/>
    <p:sldId id="290" r:id="rId19"/>
    <p:sldId id="300" r:id="rId20"/>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555454"/>
    <a:srgbClr val="000000"/>
    <a:srgbClr val="B9CDE5"/>
    <a:srgbClr val="00519C"/>
    <a:srgbClr val="004F9F"/>
    <a:srgbClr val="0070C0"/>
    <a:srgbClr val="0070AB"/>
    <a:srgbClr val="FF70C0"/>
    <a:srgbClr val="005A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423" autoAdjust="0"/>
    <p:restoredTop sz="88431" autoAdjust="0"/>
  </p:normalViewPr>
  <p:slideViewPr>
    <p:cSldViewPr snapToGrid="0">
      <p:cViewPr varScale="1">
        <p:scale>
          <a:sx n="60" d="100"/>
          <a:sy n="60" d="100"/>
        </p:scale>
        <p:origin x="1264" y="40"/>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79" d="100"/>
          <a:sy n="79" d="100"/>
        </p:scale>
        <p:origin x="3960" y="102"/>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Montserra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2613327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body" idx="1"/>
          </p:nvPr>
        </p:nvSpPr>
        <p:spPr>
          <a:xfrm>
            <a:off x="644053" y="3994342"/>
            <a:ext cx="5642948" cy="5019055"/>
          </a:xfrm>
          <a:prstGeom prst="rect">
            <a:avLst/>
          </a:prstGeom>
          <a:noFill/>
          <a:ln/>
          <a:extLst>
            <a:ext uri="{91240B29-F687-4F45-9708-019B960494DF}">
              <a14:hiddenLine xmlns:a14="http://schemas.microsoft.com/office/drawing/2010/main" w="12700">
                <a:solidFill>
                  <a:srgbClr val="000000"/>
                </a:solidFill>
                <a:miter lim="800000"/>
                <a:headEnd/>
                <a:tailEnd/>
              </a14:hiddenLine>
            </a:ext>
          </a:extLst>
        </p:spPr>
        <p:txBody>
          <a:bodyPr lIns="88900" tIns="44450" rIns="88900" bIns="44450"/>
          <a:lstStyle/>
          <a:p>
            <a:pPr defTabSz="739775">
              <a:tabLst/>
            </a:pPr>
            <a:r>
              <a:rPr lang="en-GB" sz="1200" kern="1200" dirty="0">
                <a:solidFill>
                  <a:schemeClr val="tx1"/>
                </a:solidFill>
                <a:effectLst/>
                <a:latin typeface="Arial" pitchFamily="34" charset="0"/>
                <a:ea typeface="+mn-ea"/>
                <a:cs typeface="Arial" pitchFamily="34" charset="0"/>
              </a:rPr>
              <a:t>The JavaScript </a:t>
            </a:r>
            <a:r>
              <a:rPr lang="en-GB" sz="1200" kern="1200" dirty="0" err="1">
                <a:solidFill>
                  <a:schemeClr val="tx1"/>
                </a:solidFill>
                <a:effectLst/>
                <a:latin typeface="Courier New" pitchFamily="49" charset="0"/>
                <a:cs typeface="Courier New" pitchFamily="49" charset="0"/>
              </a:rPr>
              <a:t>Array.shift</a:t>
            </a:r>
            <a:r>
              <a:rPr lang="en-GB" sz="1200" kern="1200" dirty="0">
                <a:solidFill>
                  <a:schemeClr val="tx1"/>
                </a:solidFill>
                <a:effectLst/>
                <a:latin typeface="Courier New" pitchFamily="49" charset="0"/>
                <a:cs typeface="Courier New" pitchFamily="49" charset="0"/>
              </a:rPr>
              <a:t>() </a:t>
            </a:r>
            <a:r>
              <a:rPr lang="en-GB" sz="1200" kern="1200" dirty="0">
                <a:solidFill>
                  <a:schemeClr val="tx1"/>
                </a:solidFill>
                <a:effectLst/>
                <a:latin typeface="Arial" pitchFamily="34" charset="0"/>
                <a:ea typeface="+mn-ea"/>
                <a:cs typeface="Arial" pitchFamily="34" charset="0"/>
              </a:rPr>
              <a:t>method removes the first element from the beginning of the array. When doing so, the array’s length property decreases by one. After removing the first element from the beginning of the array, this method returns the array element that was removed.</a:t>
            </a:r>
          </a:p>
          <a:p>
            <a:pPr defTabSz="739775">
              <a:tabLst/>
            </a:pPr>
            <a:r>
              <a:rPr lang="en-GB" sz="1200" kern="1200" dirty="0">
                <a:solidFill>
                  <a:schemeClr val="tx1"/>
                </a:solidFill>
                <a:effectLst/>
                <a:latin typeface="Arial" pitchFamily="34" charset="0"/>
                <a:ea typeface="+mn-ea"/>
                <a:cs typeface="Arial" pitchFamily="34" charset="0"/>
              </a:rPr>
              <a:t>The JavaScript </a:t>
            </a:r>
            <a:r>
              <a:rPr lang="en-GB" sz="1200" kern="1200" dirty="0" err="1">
                <a:solidFill>
                  <a:schemeClr val="tx1"/>
                </a:solidFill>
                <a:effectLst/>
                <a:latin typeface="Courier New" pitchFamily="49" charset="0"/>
                <a:cs typeface="Courier New" pitchFamily="49" charset="0"/>
              </a:rPr>
              <a:t>Array.unshift</a:t>
            </a:r>
            <a:r>
              <a:rPr lang="en-GB" sz="1200" kern="1200" dirty="0">
                <a:solidFill>
                  <a:schemeClr val="tx1"/>
                </a:solidFill>
                <a:effectLst/>
                <a:latin typeface="Courier New" pitchFamily="49" charset="0"/>
                <a:cs typeface="Courier New" pitchFamily="49" charset="0"/>
              </a:rPr>
              <a:t>() </a:t>
            </a:r>
            <a:r>
              <a:rPr lang="en-GB" sz="1200" kern="1200" dirty="0">
                <a:solidFill>
                  <a:schemeClr val="tx1"/>
                </a:solidFill>
                <a:effectLst/>
                <a:latin typeface="Arial" pitchFamily="34" charset="0"/>
                <a:ea typeface="+mn-ea"/>
                <a:cs typeface="Arial" pitchFamily="34" charset="0"/>
              </a:rPr>
              <a:t>method adds a new element to the beginning of the array. When doing so, the array’s length property increases by one. After adding the new element to the beginning of the array, this method returns the new length of the array.</a:t>
            </a:r>
          </a:p>
          <a:p>
            <a:pPr defTabSz="739775">
              <a:tabLst/>
            </a:pPr>
            <a:endParaRPr lang="en-GB" altLang="en-US" sz="1200" kern="1200" dirty="0">
              <a:solidFill>
                <a:schemeClr val="tx1"/>
              </a:solidFill>
              <a:effectLst/>
              <a:latin typeface="Arial" pitchFamily="34" charset="0"/>
              <a:ea typeface="+mn-ea"/>
              <a:cs typeface="Arial" pitchFamily="34" charset="0"/>
            </a:endParaRPr>
          </a:p>
          <a:p>
            <a:pPr defTabSz="739775">
              <a:tabLst/>
            </a:pPr>
            <a:r>
              <a:rPr lang="en-GB" altLang="en-US" sz="1200" kern="1200" dirty="0">
                <a:solidFill>
                  <a:schemeClr val="tx1"/>
                </a:solidFill>
                <a:effectLst/>
                <a:latin typeface="Arial" pitchFamily="34" charset="0"/>
                <a:ea typeface="+mn-ea"/>
                <a:cs typeface="Arial" pitchFamily="34" charset="0"/>
              </a:rPr>
              <a:t>TRAINER NOTE: Functions up to and including Arrow Functions is relevant here before continuing</a:t>
            </a:r>
            <a:endParaRPr lang="en-US" altLang="en-US" dirty="0"/>
          </a:p>
        </p:txBody>
      </p:sp>
      <p:sp>
        <p:nvSpPr>
          <p:cNvPr id="317443" name="Rectangle 3"/>
          <p:cNvSpPr>
            <a:spLocks noGrp="1" noRot="1" noChangeAspect="1" noChangeArrowheads="1" noTextEdit="1"/>
          </p:cNvSpPr>
          <p:nvPr>
            <p:ph type="sldImg"/>
          </p:nvPr>
        </p:nvSpPr>
        <p:spPr>
          <a:xfrm>
            <a:off x="571500" y="581025"/>
            <a:ext cx="5715000" cy="3216275"/>
          </a:xfrm>
          <a:ln/>
        </p:spPr>
      </p:sp>
    </p:spTree>
    <p:extLst>
      <p:ext uri="{BB962C8B-B14F-4D97-AF65-F5344CB8AC3E}">
        <p14:creationId xmlns:p14="http://schemas.microsoft.com/office/powerpoint/2010/main" val="2042211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val="3918885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val="3514450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val="2644267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val="2021954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761351" y="4827462"/>
            <a:ext cx="5642948" cy="5019055"/>
          </a:xfrm>
          <a:prstGeom prst="rect">
            <a:avLst/>
          </a:prstGeom>
        </p:spPr>
        <p:txBody>
          <a:bodyPr/>
          <a:lstStyle/>
          <a:p>
            <a:endParaRPr lang="en-GB" dirty="0"/>
          </a:p>
        </p:txBody>
      </p:sp>
    </p:spTree>
    <p:extLst>
      <p:ext uri="{BB962C8B-B14F-4D97-AF65-F5344CB8AC3E}">
        <p14:creationId xmlns:p14="http://schemas.microsoft.com/office/powerpoint/2010/main" val="379980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Montserra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2613099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643552" y="3974022"/>
            <a:ext cx="5642948" cy="5019055"/>
          </a:xfrm>
          <a:prstGeom prst="rect">
            <a:avLst/>
          </a:prstGeom>
        </p:spPr>
        <p:txBody>
          <a:bodyPr/>
          <a:lstStyle/>
          <a:p>
            <a:pPr defTabSz="767073">
              <a:tabLst/>
            </a:pPr>
            <a:r>
              <a:rPr lang="en-US" dirty="0"/>
              <a:t>As with the rest of JavaScript, the elements in arrays are loosely-typed. This means that each separate element of an array can contain a different type. This is useful and dangerous at once and brings us back to the consideration that type matters.</a:t>
            </a:r>
          </a:p>
          <a:p>
            <a:pPr defTabSz="767073">
              <a:tabLst/>
            </a:pPr>
            <a:endParaRPr lang="en-US" dirty="0"/>
          </a:p>
          <a:p>
            <a:pPr defTabSz="767073">
              <a:tabLst/>
            </a:pPr>
            <a:r>
              <a:rPr lang="en-US" dirty="0"/>
              <a:t>Array indices in JavaScript start at </a:t>
            </a:r>
            <a:r>
              <a:rPr lang="en-US" dirty="0">
                <a:latin typeface="Lucida Console" pitchFamily="49" charset="0"/>
              </a:rPr>
              <a:t>0</a:t>
            </a:r>
            <a:r>
              <a:rPr lang="en-US" dirty="0"/>
              <a:t>.  Arrays have a </a:t>
            </a:r>
            <a:r>
              <a:rPr lang="en-US" dirty="0">
                <a:latin typeface="Courier New" pitchFamily="49" charset="0"/>
                <a:cs typeface="Courier New" pitchFamily="49" charset="0"/>
              </a:rPr>
              <a:t>length</a:t>
            </a:r>
            <a:r>
              <a:rPr lang="en-US" dirty="0"/>
              <a:t> property equal to the length of the array; note that an array of length of 6 will have elements 0 to 5. </a:t>
            </a:r>
          </a:p>
          <a:p>
            <a:pPr defTabSz="767073">
              <a:tabLst/>
            </a:pPr>
            <a:endParaRPr lang="en-US" dirty="0"/>
          </a:p>
          <a:p>
            <a:pPr defTabSz="767073">
              <a:tabLst/>
            </a:pPr>
            <a:r>
              <a:rPr lang="en-US" dirty="0"/>
              <a:t>JavaScript arrays are </a:t>
            </a:r>
            <a:r>
              <a:rPr lang="en-US" i="1" dirty="0"/>
              <a:t>sparse</a:t>
            </a:r>
            <a:r>
              <a:rPr lang="en-US" dirty="0"/>
              <a:t> – this means that there can be holes in an array. The example above shows an array that initially has values assigned to elements number 0 and 5. This results in an array that contains only two elements. Elements numbered 1 to 4 exist but, if referenced, will yield the special value </a:t>
            </a:r>
            <a:r>
              <a:rPr lang="en-US" dirty="0">
                <a:latin typeface="Lucida Console" pitchFamily="49" charset="0"/>
              </a:rPr>
              <a:t>undefined</a:t>
            </a:r>
            <a:r>
              <a:rPr lang="en-US" dirty="0"/>
              <a:t>.  </a:t>
            </a:r>
          </a:p>
          <a:p>
            <a:pPr defTabSz="767073">
              <a:tabLst/>
            </a:pPr>
            <a:endParaRPr lang="en-US" dirty="0"/>
          </a:p>
          <a:p>
            <a:pPr defTabSz="767073">
              <a:tabLst/>
            </a:pPr>
            <a:r>
              <a:rPr lang="en-US" dirty="0"/>
              <a:t>Note that once a value has been assigned to an element of an array, that array element is now defined, and cannot be removed. Assigning </a:t>
            </a:r>
            <a:r>
              <a:rPr lang="en-US" dirty="0">
                <a:latin typeface="Courier New" pitchFamily="49" charset="0"/>
                <a:cs typeface="Courier New" pitchFamily="49" charset="0"/>
              </a:rPr>
              <a:t>null </a:t>
            </a:r>
            <a:r>
              <a:rPr lang="en-US" dirty="0"/>
              <a:t>to it changes the value but does not remove the array element. In fact, simply </a:t>
            </a:r>
            <a:r>
              <a:rPr lang="en-US" i="1" dirty="0"/>
              <a:t>referring </a:t>
            </a:r>
            <a:r>
              <a:rPr lang="en-US" dirty="0"/>
              <a:t>to the element is enough to create it.  </a:t>
            </a:r>
          </a:p>
          <a:p>
            <a:pPr defTabSz="767073">
              <a:tabLst/>
            </a:pPr>
            <a:endParaRPr lang="en-US" dirty="0"/>
          </a:p>
          <a:p>
            <a:pPr defTabSz="767073">
              <a:tabLst/>
            </a:pPr>
            <a:r>
              <a:rPr lang="en-US" dirty="0"/>
              <a:t>Arrays in JavaScript will grow dynamically from its initial size. It is also possible to shrink</a:t>
            </a:r>
            <a:r>
              <a:rPr lang="en-US" i="1" dirty="0"/>
              <a:t> </a:t>
            </a:r>
            <a:r>
              <a:rPr lang="en-US" dirty="0"/>
              <a:t>an array by assigning a smaller value to the </a:t>
            </a:r>
            <a:r>
              <a:rPr lang="en-US" dirty="0">
                <a:latin typeface="Courier New" pitchFamily="49" charset="0"/>
                <a:cs typeface="Courier New" pitchFamily="49" charset="0"/>
              </a:rPr>
              <a:t>length</a:t>
            </a:r>
            <a:r>
              <a:rPr lang="en-US" dirty="0"/>
              <a:t> property than it currently holds. Do not assume that elements with indexes greater than or equal to the new value exist. </a:t>
            </a:r>
          </a:p>
          <a:p>
            <a:endParaRPr lang="en-GB" dirty="0"/>
          </a:p>
        </p:txBody>
      </p:sp>
    </p:spTree>
    <p:extLst>
      <p:ext uri="{BB962C8B-B14F-4D97-AF65-F5344CB8AC3E}">
        <p14:creationId xmlns:p14="http://schemas.microsoft.com/office/powerpoint/2010/main" val="1892442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643552" y="3994342"/>
            <a:ext cx="5642948" cy="5019055"/>
          </a:xfrm>
          <a:prstGeom prst="rect">
            <a:avLst/>
          </a:prstGeom>
        </p:spPr>
        <p:txBody>
          <a:bodyPr/>
          <a:lstStyle/>
          <a:p>
            <a:pPr defTabSz="767073">
              <a:tabLst/>
            </a:pPr>
            <a:r>
              <a:rPr lang="en-US" dirty="0"/>
              <a:t>As with the rest of JavaScript, the elements in arrays are loosely-typed. This means that each separate element of an array can contain a different type. This is useful and dangerous at once and brings us back to the consideration that type matters.</a:t>
            </a:r>
          </a:p>
          <a:p>
            <a:pPr defTabSz="767073">
              <a:tabLst/>
            </a:pPr>
            <a:endParaRPr lang="en-US" dirty="0"/>
          </a:p>
          <a:p>
            <a:pPr defTabSz="767073">
              <a:tabLst/>
            </a:pPr>
            <a:r>
              <a:rPr lang="en-US" dirty="0"/>
              <a:t>Array indices in JavaScript start at </a:t>
            </a:r>
            <a:r>
              <a:rPr lang="en-US" dirty="0">
                <a:latin typeface="Lucida Console" pitchFamily="49" charset="0"/>
              </a:rPr>
              <a:t>0</a:t>
            </a:r>
            <a:r>
              <a:rPr lang="en-US" dirty="0"/>
              <a:t>.  Arrays have a </a:t>
            </a:r>
            <a:r>
              <a:rPr lang="en-US" dirty="0">
                <a:latin typeface="Courier New" pitchFamily="49" charset="0"/>
                <a:cs typeface="Courier New" pitchFamily="49" charset="0"/>
              </a:rPr>
              <a:t>length</a:t>
            </a:r>
            <a:r>
              <a:rPr lang="en-US" dirty="0"/>
              <a:t> property equal to the length of the array; note that an array of length of 6 will have elements 0 to 5. </a:t>
            </a:r>
          </a:p>
          <a:p>
            <a:pPr defTabSz="767073">
              <a:tabLst/>
            </a:pPr>
            <a:endParaRPr lang="en-US" dirty="0"/>
          </a:p>
          <a:p>
            <a:pPr defTabSz="767073">
              <a:tabLst/>
            </a:pPr>
            <a:r>
              <a:rPr lang="en-US" dirty="0"/>
              <a:t>JavaScript arrays are </a:t>
            </a:r>
            <a:r>
              <a:rPr lang="en-US" i="1" dirty="0"/>
              <a:t>sparse</a:t>
            </a:r>
            <a:r>
              <a:rPr lang="en-US" dirty="0"/>
              <a:t> – this means that there can be holes in an array. The example above shows an array that initially has values assigned to elements number 0 and 5. This results in an array that contains only two elements. Elements numbered 1 to 4 exist but, if referenced, will yield the special value </a:t>
            </a:r>
            <a:r>
              <a:rPr lang="en-US" dirty="0">
                <a:latin typeface="Lucida Console" pitchFamily="49" charset="0"/>
              </a:rPr>
              <a:t>undefined</a:t>
            </a:r>
            <a:r>
              <a:rPr lang="en-US" dirty="0"/>
              <a:t>.  </a:t>
            </a:r>
          </a:p>
          <a:p>
            <a:pPr defTabSz="767073">
              <a:tabLst/>
            </a:pPr>
            <a:endParaRPr lang="en-US" dirty="0"/>
          </a:p>
          <a:p>
            <a:pPr defTabSz="767073">
              <a:tabLst/>
            </a:pPr>
            <a:r>
              <a:rPr lang="en-US" dirty="0"/>
              <a:t>Note that once a value has been assigned to an element of an array, that array element is now defined, and cannot be removed. Assigning </a:t>
            </a:r>
            <a:r>
              <a:rPr lang="en-US" dirty="0">
                <a:latin typeface="Courier New" pitchFamily="49" charset="0"/>
                <a:cs typeface="Courier New" pitchFamily="49" charset="0"/>
              </a:rPr>
              <a:t>null </a:t>
            </a:r>
            <a:r>
              <a:rPr lang="en-US" dirty="0"/>
              <a:t>to it changes the value but does not remove the array element. In fact, simply </a:t>
            </a:r>
            <a:r>
              <a:rPr lang="en-US" i="1" dirty="0"/>
              <a:t>referring </a:t>
            </a:r>
            <a:r>
              <a:rPr lang="en-US" dirty="0"/>
              <a:t>to the element is enough to create it.  </a:t>
            </a:r>
          </a:p>
          <a:p>
            <a:pPr defTabSz="767073">
              <a:tabLst/>
            </a:pPr>
            <a:endParaRPr lang="en-US" dirty="0"/>
          </a:p>
          <a:p>
            <a:pPr defTabSz="767073">
              <a:tabLst/>
            </a:pPr>
            <a:r>
              <a:rPr lang="en-US" dirty="0"/>
              <a:t>Arrays in JavaScript will grow dynamically from its initial size. It is also possible to shrink</a:t>
            </a:r>
            <a:r>
              <a:rPr lang="en-US" i="1" dirty="0"/>
              <a:t> </a:t>
            </a:r>
            <a:r>
              <a:rPr lang="en-US" dirty="0"/>
              <a:t>an array by assigning a smaller value to the </a:t>
            </a:r>
            <a:r>
              <a:rPr lang="en-US" dirty="0">
                <a:latin typeface="Courier New" pitchFamily="49" charset="0"/>
                <a:cs typeface="Courier New" pitchFamily="49" charset="0"/>
              </a:rPr>
              <a:t>length</a:t>
            </a:r>
            <a:r>
              <a:rPr lang="en-US" dirty="0"/>
              <a:t> property than it currently holds. Do not assume that elements with indexes greater than or equal to the new value exist. </a:t>
            </a:r>
          </a:p>
          <a:p>
            <a:endParaRPr lang="en-GB" dirty="0"/>
          </a:p>
        </p:txBody>
      </p:sp>
    </p:spTree>
    <p:extLst>
      <p:ext uri="{BB962C8B-B14F-4D97-AF65-F5344CB8AC3E}">
        <p14:creationId xmlns:p14="http://schemas.microsoft.com/office/powerpoint/2010/main" val="3436456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643552" y="4014662"/>
            <a:ext cx="5642948" cy="5019055"/>
          </a:xfrm>
          <a:prstGeom prst="rect">
            <a:avLst/>
          </a:prstGeom>
        </p:spPr>
        <p:txBody>
          <a:bodyPr/>
          <a:lstStyle/>
          <a:p>
            <a:pPr defTabSz="767073">
              <a:tabLst/>
            </a:pPr>
            <a:r>
              <a:rPr lang="en-US" dirty="0"/>
              <a:t>Arrays allow us to store a related set of data.  Arrays store data in a list of elements; we access a particular elements by specifying the name of the array and the element index within square brackets, e.g.</a:t>
            </a:r>
          </a:p>
          <a:p>
            <a:pPr defTabSz="767073">
              <a:tabLst/>
            </a:pPr>
            <a:endParaRPr lang="en-US" dirty="0">
              <a:latin typeface="Lucida Console" pitchFamily="49" charset="0"/>
            </a:endParaRPr>
          </a:p>
          <a:p>
            <a:pPr defTabSz="767073">
              <a:tabLst/>
            </a:pPr>
            <a:r>
              <a:rPr lang="en-US" b="1" dirty="0" err="1">
                <a:latin typeface="Courier New" pitchFamily="49" charset="0"/>
                <a:cs typeface="Courier New" pitchFamily="49" charset="0"/>
              </a:rPr>
              <a:t>myArray</a:t>
            </a:r>
            <a:r>
              <a:rPr lang="en-US" b="1" dirty="0">
                <a:latin typeface="Courier New" pitchFamily="49" charset="0"/>
                <a:cs typeface="Courier New" pitchFamily="49" charset="0"/>
              </a:rPr>
              <a:t>[0];</a:t>
            </a:r>
          </a:p>
          <a:p>
            <a:pPr defTabSz="767073">
              <a:tabLst/>
            </a:pPr>
            <a:endParaRPr lang="en-US" dirty="0">
              <a:latin typeface="Lucida Console" pitchFamily="49" charset="0"/>
            </a:endParaRPr>
          </a:p>
          <a:p>
            <a:r>
              <a:rPr lang="en-GB" dirty="0"/>
              <a:t>The first element of the array is always accessed through [0]. </a:t>
            </a:r>
          </a:p>
          <a:p>
            <a:endParaRPr lang="en-GB" dirty="0"/>
          </a:p>
          <a:p>
            <a:r>
              <a:rPr lang="en-GB" dirty="0"/>
              <a:t>In the above example, a 5 element array is created and elements 1 through 3 are not set. In this situation, they will have a value of </a:t>
            </a:r>
            <a:r>
              <a:rPr lang="en-GB" b="1" dirty="0">
                <a:latin typeface="Courier New" pitchFamily="49" charset="0"/>
                <a:cs typeface="Courier New" pitchFamily="49" charset="0"/>
              </a:rPr>
              <a:t>undefined</a:t>
            </a:r>
            <a:r>
              <a:rPr lang="en-GB" dirty="0">
                <a:latin typeface="Courier New" pitchFamily="49" charset="0"/>
                <a:cs typeface="Courier New" pitchFamily="49" charset="0"/>
              </a:rPr>
              <a:t>. </a:t>
            </a:r>
            <a:r>
              <a:rPr lang="en-GB" dirty="0"/>
              <a:t>If you remember what we have learnt from the module on types, this makes perfect sense. They have been created but not initialised. </a:t>
            </a:r>
          </a:p>
          <a:p>
            <a:endParaRPr lang="en-GB" dirty="0"/>
          </a:p>
          <a:p>
            <a:r>
              <a:rPr lang="en-GB" dirty="0"/>
              <a:t>Arrays also have a length property. This will always reflect the exact number of elements an array contains. As you can see, this is immensely useful as it allows us to create loops that will always run as many times as is needed. </a:t>
            </a:r>
          </a:p>
        </p:txBody>
      </p:sp>
    </p:spTree>
    <p:extLst>
      <p:ext uri="{BB962C8B-B14F-4D97-AF65-F5344CB8AC3E}">
        <p14:creationId xmlns:p14="http://schemas.microsoft.com/office/powerpoint/2010/main" val="2562364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Rot="1" noChangeAspect="1" noChangeArrowheads="1" noTextEdit="1"/>
          </p:cNvSpPr>
          <p:nvPr>
            <p:ph type="sldImg"/>
          </p:nvPr>
        </p:nvSpPr>
        <p:spPr>
          <a:xfrm>
            <a:off x="571500" y="581025"/>
            <a:ext cx="5715000" cy="3216275"/>
          </a:xfrm>
          <a:ln/>
        </p:spPr>
      </p:sp>
      <p:sp>
        <p:nvSpPr>
          <p:cNvPr id="315395" name="Rectangle 3"/>
          <p:cNvSpPr>
            <a:spLocks noGrp="1" noChangeArrowheads="1"/>
          </p:cNvSpPr>
          <p:nvPr>
            <p:ph type="body" idx="1"/>
          </p:nvPr>
        </p:nvSpPr>
        <p:spPr>
          <a:xfrm>
            <a:off x="644053" y="3994342"/>
            <a:ext cx="5642948" cy="5019055"/>
          </a:xfrm>
          <a:prstGeom prst="rect">
            <a:avLst/>
          </a:prstGeom>
          <a:ln/>
          <a:extLs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t>Array objects have various methods:</a:t>
            </a:r>
          </a:p>
          <a:p>
            <a:pPr marL="619125" lvl="1" indent="-171450">
              <a:buFont typeface="Arial" pitchFamily="34" charset="0"/>
              <a:buChar char="•"/>
            </a:pPr>
            <a:r>
              <a:rPr lang="en-US" altLang="en-US" b="1" dirty="0">
                <a:latin typeface="Courier New" pitchFamily="49" charset="0"/>
                <a:cs typeface="Courier New" pitchFamily="49" charset="0"/>
              </a:rPr>
              <a:t>reverse</a:t>
            </a:r>
            <a:r>
              <a:rPr lang="en-US" altLang="en-US" b="1" dirty="0"/>
              <a:t> </a:t>
            </a:r>
            <a:r>
              <a:rPr lang="en-US" altLang="en-US" dirty="0"/>
              <a:t>reverses the order of the elements in the array, so that the last element in the array becomes the first, and so on. This method operates directly on the array itself, rather than returning a new array</a:t>
            </a:r>
          </a:p>
          <a:p>
            <a:pPr marL="619125" lvl="1" indent="-171450">
              <a:buFont typeface="Arial" pitchFamily="34" charset="0"/>
              <a:buChar char="•"/>
            </a:pPr>
            <a:r>
              <a:rPr lang="en-US" altLang="en-US" b="1" dirty="0">
                <a:latin typeface="Courier New" pitchFamily="49" charset="0"/>
                <a:cs typeface="Courier New" pitchFamily="49" charset="0"/>
              </a:rPr>
              <a:t>join</a:t>
            </a:r>
            <a:r>
              <a:rPr lang="en-US" altLang="en-US" b="1" dirty="0"/>
              <a:t> </a:t>
            </a:r>
            <a:r>
              <a:rPr lang="en-US" altLang="en-US" dirty="0"/>
              <a:t>returns a string formed by joining together all the elements in the array using the supplied separator. If no separator is supplied, a comma is used. The separator may be any string (including an empty one).  Undefined array elements are represented by a null string, meaning that two or more separators will appear next to each other</a:t>
            </a:r>
          </a:p>
          <a:p>
            <a:pPr marL="619125" lvl="1" indent="-171450">
              <a:buFont typeface="Arial" pitchFamily="34" charset="0"/>
              <a:buChar char="•"/>
            </a:pPr>
            <a:r>
              <a:rPr lang="en-US" altLang="en-US" b="1" dirty="0">
                <a:latin typeface="Courier New" pitchFamily="49" charset="0"/>
                <a:cs typeface="Courier New" pitchFamily="49" charset="0"/>
              </a:rPr>
              <a:t>Sort</a:t>
            </a:r>
            <a:r>
              <a:rPr lang="en-US" altLang="en-US" dirty="0">
                <a:latin typeface="Courier New" pitchFamily="49" charset="0"/>
                <a:cs typeface="Courier New" pitchFamily="49" charset="0"/>
              </a:rPr>
              <a:t> </a:t>
            </a:r>
            <a:r>
              <a:rPr lang="en-US" altLang="en-US" dirty="0"/>
              <a:t>sorts the array. If no function argument is supplied, the array elements are temporarily converted to strings and sorted in standard dictionary order. To make the sort generic, it is possible to supply a function as an argument. This function will be called by the sort routine as necessary to compare two values in the array. The function should have the form: </a:t>
            </a:r>
            <a:r>
              <a:rPr lang="en-US" altLang="en-US" dirty="0">
                <a:latin typeface="Courier New" pitchFamily="49" charset="0"/>
                <a:cs typeface="Courier New" pitchFamily="49" charset="0"/>
              </a:rPr>
              <a:t>compare(a, b) </a:t>
            </a:r>
            <a:r>
              <a:rPr lang="en-US" altLang="en-US" dirty="0"/>
              <a:t>and should return a value less than 0 if a should be sorted less than b, 0 if they are equal, and greater than 0 if a should be sorted greater than b</a:t>
            </a:r>
          </a:p>
        </p:txBody>
      </p:sp>
    </p:spTree>
    <p:extLst>
      <p:ext uri="{BB962C8B-B14F-4D97-AF65-F5344CB8AC3E}">
        <p14:creationId xmlns:p14="http://schemas.microsoft.com/office/powerpoint/2010/main" val="2154201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body" idx="1"/>
          </p:nvPr>
        </p:nvSpPr>
        <p:spPr>
          <a:xfrm>
            <a:off x="644053" y="4034982"/>
            <a:ext cx="5642948" cy="5019055"/>
          </a:xfrm>
          <a:prstGeom prst="rect">
            <a:avLst/>
          </a:prstGeom>
          <a:noFill/>
          <a:ln/>
          <a:extLst>
            <a:ext uri="{91240B29-F687-4F45-9708-019B960494DF}">
              <a14:hiddenLine xmlns:a14="http://schemas.microsoft.com/office/drawing/2010/main" w="12700">
                <a:solidFill>
                  <a:srgbClr val="000000"/>
                </a:solidFill>
                <a:miter lim="800000"/>
                <a:headEnd/>
                <a:tailEnd/>
              </a14:hiddenLine>
            </a:ext>
          </a:extLst>
        </p:spPr>
        <p:txBody>
          <a:bodyPr lIns="88900" tIns="44450" rIns="88900" bIns="44450"/>
          <a:lstStyle/>
          <a:p>
            <a:pPr defTabSz="739775">
              <a:tabLst/>
            </a:pPr>
            <a:r>
              <a:rPr lang="en-GB" sz="1200" kern="1200" dirty="0">
                <a:solidFill>
                  <a:schemeClr val="tx1"/>
                </a:solidFill>
                <a:effectLst/>
                <a:latin typeface="Arial" pitchFamily="34" charset="0"/>
                <a:ea typeface="+mn-ea"/>
                <a:cs typeface="Arial" pitchFamily="34" charset="0"/>
              </a:rPr>
              <a:t>The JavaScript </a:t>
            </a:r>
            <a:r>
              <a:rPr lang="en-GB" sz="1200" kern="1200" dirty="0" err="1">
                <a:solidFill>
                  <a:schemeClr val="tx1"/>
                </a:solidFill>
                <a:effectLst/>
                <a:latin typeface="Courier New" pitchFamily="49" charset="0"/>
                <a:cs typeface="Courier New" pitchFamily="49" charset="0"/>
              </a:rPr>
              <a:t>Array.push</a:t>
            </a:r>
            <a:r>
              <a:rPr lang="en-GB" sz="1200" kern="1200" dirty="0">
                <a:solidFill>
                  <a:schemeClr val="tx1"/>
                </a:solidFill>
                <a:effectLst/>
                <a:latin typeface="Courier New" pitchFamily="49" charset="0"/>
                <a:cs typeface="Courier New" pitchFamily="49" charset="0"/>
              </a:rPr>
              <a:t>() </a:t>
            </a:r>
            <a:r>
              <a:rPr lang="en-GB" sz="1200" kern="1200" dirty="0">
                <a:solidFill>
                  <a:schemeClr val="tx1"/>
                </a:solidFill>
                <a:effectLst/>
                <a:latin typeface="Arial" pitchFamily="34" charset="0"/>
                <a:ea typeface="+mn-ea"/>
                <a:cs typeface="Arial" pitchFamily="34" charset="0"/>
              </a:rPr>
              <a:t>method adds a new element to the end of the array. When doing so, the array’s length property increases by one. After adding the new element to the end of the array, this method returns the new length of the array.</a:t>
            </a:r>
          </a:p>
          <a:p>
            <a:pPr defTabSz="739775">
              <a:tabLst/>
            </a:pPr>
            <a:r>
              <a:rPr lang="en-GB" sz="1200" kern="1200" dirty="0">
                <a:solidFill>
                  <a:schemeClr val="tx1"/>
                </a:solidFill>
                <a:effectLst/>
                <a:latin typeface="Arial" pitchFamily="34" charset="0"/>
                <a:ea typeface="+mn-ea"/>
                <a:cs typeface="Arial" pitchFamily="34" charset="0"/>
              </a:rPr>
              <a:t>The JavaScript </a:t>
            </a:r>
            <a:r>
              <a:rPr lang="en-GB" sz="1200" kern="1200" dirty="0" err="1">
                <a:solidFill>
                  <a:schemeClr val="tx1"/>
                </a:solidFill>
                <a:effectLst/>
                <a:latin typeface="Courier New" pitchFamily="49" charset="0"/>
                <a:cs typeface="Courier New" pitchFamily="49" charset="0"/>
              </a:rPr>
              <a:t>Array.pop</a:t>
            </a:r>
            <a:r>
              <a:rPr lang="en-GB" sz="1200" kern="1200" dirty="0">
                <a:solidFill>
                  <a:schemeClr val="tx1"/>
                </a:solidFill>
                <a:effectLst/>
                <a:latin typeface="Courier New" pitchFamily="49" charset="0"/>
                <a:cs typeface="Courier New" pitchFamily="49" charset="0"/>
              </a:rPr>
              <a:t>() </a:t>
            </a:r>
            <a:r>
              <a:rPr lang="en-GB" sz="1200" kern="1200" dirty="0">
                <a:solidFill>
                  <a:schemeClr val="tx1"/>
                </a:solidFill>
                <a:effectLst/>
                <a:latin typeface="Arial" pitchFamily="34" charset="0"/>
                <a:ea typeface="+mn-ea"/>
                <a:cs typeface="Arial" pitchFamily="34" charset="0"/>
              </a:rPr>
              <a:t>method removes the last element from the end of the array. When doing so, the array’s length property decreases by one. After removing the last element from the end of the array, this method returns the array element that was removed.</a:t>
            </a:r>
            <a:endParaRPr lang="en-US" altLang="en-US" dirty="0"/>
          </a:p>
        </p:txBody>
      </p:sp>
      <p:sp>
        <p:nvSpPr>
          <p:cNvPr id="317443" name="Rectangle 3"/>
          <p:cNvSpPr>
            <a:spLocks noGrp="1" noRot="1" noChangeAspect="1" noChangeArrowheads="1" noTextEdit="1"/>
          </p:cNvSpPr>
          <p:nvPr>
            <p:ph type="sldImg"/>
          </p:nvPr>
        </p:nvSpPr>
        <p:spPr>
          <a:xfrm>
            <a:off x="571500" y="581025"/>
            <a:ext cx="5715000" cy="3214688"/>
          </a:xfrm>
          <a:ln/>
        </p:spPr>
      </p:sp>
    </p:spTree>
    <p:extLst>
      <p:ext uri="{BB962C8B-B14F-4D97-AF65-F5344CB8AC3E}">
        <p14:creationId xmlns:p14="http://schemas.microsoft.com/office/powerpoint/2010/main" val="835858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body" idx="1"/>
          </p:nvPr>
        </p:nvSpPr>
        <p:spPr>
          <a:xfrm>
            <a:off x="644053" y="4014662"/>
            <a:ext cx="5642948" cy="5019055"/>
          </a:xfrm>
          <a:prstGeom prst="rect">
            <a:avLst/>
          </a:prstGeom>
          <a:noFill/>
          <a:ln/>
          <a:extLst>
            <a:ext uri="{91240B29-F687-4F45-9708-019B960494DF}">
              <a14:hiddenLine xmlns:a14="http://schemas.microsoft.com/office/drawing/2010/main" w="12700">
                <a:solidFill>
                  <a:srgbClr val="000000"/>
                </a:solidFill>
                <a:miter lim="800000"/>
                <a:headEnd/>
                <a:tailEnd/>
              </a14:hiddenLine>
            </a:ext>
          </a:extLst>
        </p:spPr>
        <p:txBody>
          <a:bodyPr lIns="88900" tIns="44450" rIns="88900" bIns="44450"/>
          <a:lstStyle/>
          <a:p>
            <a:pPr defTabSz="739775">
              <a:tabLst/>
            </a:pPr>
            <a:r>
              <a:rPr lang="en-GB" sz="1200" kern="1200" dirty="0">
                <a:solidFill>
                  <a:schemeClr val="tx1"/>
                </a:solidFill>
                <a:effectLst/>
                <a:latin typeface="Arial" pitchFamily="34" charset="0"/>
                <a:ea typeface="+mn-ea"/>
                <a:cs typeface="Arial" pitchFamily="34" charset="0"/>
              </a:rPr>
              <a:t>The JavaScript </a:t>
            </a:r>
            <a:r>
              <a:rPr lang="en-GB" sz="1200" kern="1200" dirty="0" err="1">
                <a:solidFill>
                  <a:schemeClr val="tx1"/>
                </a:solidFill>
                <a:effectLst/>
                <a:latin typeface="Courier New" pitchFamily="49" charset="0"/>
                <a:cs typeface="Courier New" pitchFamily="49" charset="0"/>
              </a:rPr>
              <a:t>Array.push</a:t>
            </a:r>
            <a:r>
              <a:rPr lang="en-GB" sz="1200" kern="1200" dirty="0">
                <a:solidFill>
                  <a:schemeClr val="tx1"/>
                </a:solidFill>
                <a:effectLst/>
                <a:latin typeface="Courier New" pitchFamily="49" charset="0"/>
                <a:cs typeface="Courier New" pitchFamily="49" charset="0"/>
              </a:rPr>
              <a:t>() </a:t>
            </a:r>
            <a:r>
              <a:rPr lang="en-GB" sz="1200" kern="1200" dirty="0">
                <a:solidFill>
                  <a:schemeClr val="tx1"/>
                </a:solidFill>
                <a:effectLst/>
                <a:latin typeface="Arial" pitchFamily="34" charset="0"/>
                <a:ea typeface="+mn-ea"/>
                <a:cs typeface="Arial" pitchFamily="34" charset="0"/>
              </a:rPr>
              <a:t>method adds a new element to the end of the array. When doing so, the array’s length property increases by one. After adding the new element to the end of the array, this method returns the new length of the array.</a:t>
            </a:r>
          </a:p>
          <a:p>
            <a:pPr defTabSz="739775">
              <a:tabLst/>
            </a:pPr>
            <a:r>
              <a:rPr lang="en-GB" sz="1200" kern="1200" dirty="0">
                <a:solidFill>
                  <a:schemeClr val="tx1"/>
                </a:solidFill>
                <a:effectLst/>
                <a:latin typeface="Arial" pitchFamily="34" charset="0"/>
                <a:ea typeface="+mn-ea"/>
                <a:cs typeface="Arial" pitchFamily="34" charset="0"/>
              </a:rPr>
              <a:t>The JavaScript </a:t>
            </a:r>
            <a:r>
              <a:rPr lang="en-GB" sz="1200" kern="1200" dirty="0" err="1">
                <a:solidFill>
                  <a:schemeClr val="tx1"/>
                </a:solidFill>
                <a:effectLst/>
                <a:latin typeface="Courier New" pitchFamily="49" charset="0"/>
                <a:cs typeface="Courier New" pitchFamily="49" charset="0"/>
              </a:rPr>
              <a:t>Array.pop</a:t>
            </a:r>
            <a:r>
              <a:rPr lang="en-GB" sz="1200" kern="1200" dirty="0">
                <a:solidFill>
                  <a:schemeClr val="tx1"/>
                </a:solidFill>
                <a:effectLst/>
                <a:latin typeface="Courier New" pitchFamily="49" charset="0"/>
                <a:cs typeface="Courier New" pitchFamily="49" charset="0"/>
              </a:rPr>
              <a:t>() </a:t>
            </a:r>
            <a:r>
              <a:rPr lang="en-GB" sz="1200" kern="1200" dirty="0">
                <a:solidFill>
                  <a:schemeClr val="tx1"/>
                </a:solidFill>
                <a:effectLst/>
                <a:latin typeface="Arial" pitchFamily="34" charset="0"/>
                <a:ea typeface="+mn-ea"/>
                <a:cs typeface="Arial" pitchFamily="34" charset="0"/>
              </a:rPr>
              <a:t>method removes the last element from the end of the array. When doing so, the array’s length property decreases by one. After removing the last element from the end of the array, this method returns the array element that was removed.</a:t>
            </a:r>
            <a:endParaRPr lang="en-US" altLang="en-US" dirty="0"/>
          </a:p>
        </p:txBody>
      </p:sp>
      <p:sp>
        <p:nvSpPr>
          <p:cNvPr id="317443" name="Rectangle 3"/>
          <p:cNvSpPr>
            <a:spLocks noGrp="1" noRot="1" noChangeAspect="1" noChangeArrowheads="1" noTextEdit="1"/>
          </p:cNvSpPr>
          <p:nvPr>
            <p:ph type="sldImg"/>
          </p:nvPr>
        </p:nvSpPr>
        <p:spPr>
          <a:xfrm>
            <a:off x="571500" y="581025"/>
            <a:ext cx="5715000" cy="3214688"/>
          </a:xfrm>
          <a:ln/>
        </p:spPr>
      </p:sp>
    </p:spTree>
    <p:extLst>
      <p:ext uri="{BB962C8B-B14F-4D97-AF65-F5344CB8AC3E}">
        <p14:creationId xmlns:p14="http://schemas.microsoft.com/office/powerpoint/2010/main" val="721123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body" idx="1"/>
          </p:nvPr>
        </p:nvSpPr>
        <p:spPr>
          <a:xfrm>
            <a:off x="644053" y="4034982"/>
            <a:ext cx="5642948" cy="5019055"/>
          </a:xfrm>
          <a:prstGeom prst="rect">
            <a:avLst/>
          </a:prstGeom>
          <a:noFill/>
          <a:ln/>
          <a:extLst>
            <a:ext uri="{91240B29-F687-4F45-9708-019B960494DF}">
              <a14:hiddenLine xmlns:a14="http://schemas.microsoft.com/office/drawing/2010/main" w="12700">
                <a:solidFill>
                  <a:srgbClr val="000000"/>
                </a:solidFill>
                <a:miter lim="800000"/>
                <a:headEnd/>
                <a:tailEnd/>
              </a14:hiddenLine>
            </a:ext>
          </a:extLst>
        </p:spPr>
        <p:txBody>
          <a:bodyPr lIns="88900" tIns="44450" rIns="88900" bIns="44450"/>
          <a:lstStyle/>
          <a:p>
            <a:pPr defTabSz="739775">
              <a:tabLst/>
            </a:pPr>
            <a:r>
              <a:rPr lang="en-GB" sz="1200" kern="1200" dirty="0">
                <a:solidFill>
                  <a:schemeClr val="tx1"/>
                </a:solidFill>
                <a:effectLst/>
                <a:latin typeface="Arial" pitchFamily="34" charset="0"/>
                <a:ea typeface="+mn-ea"/>
                <a:cs typeface="Arial" pitchFamily="34" charset="0"/>
              </a:rPr>
              <a:t>The JavaScript </a:t>
            </a:r>
            <a:r>
              <a:rPr lang="en-GB" sz="1200" kern="1200" dirty="0" err="1">
                <a:solidFill>
                  <a:schemeClr val="tx1"/>
                </a:solidFill>
                <a:effectLst/>
                <a:latin typeface="Courier New" pitchFamily="49" charset="0"/>
                <a:cs typeface="Courier New" pitchFamily="49" charset="0"/>
              </a:rPr>
              <a:t>Array.shift</a:t>
            </a:r>
            <a:r>
              <a:rPr lang="en-GB" sz="1200" kern="1200" dirty="0">
                <a:solidFill>
                  <a:schemeClr val="tx1"/>
                </a:solidFill>
                <a:effectLst/>
                <a:latin typeface="Courier New" pitchFamily="49" charset="0"/>
                <a:cs typeface="Courier New" pitchFamily="49" charset="0"/>
              </a:rPr>
              <a:t>() </a:t>
            </a:r>
            <a:r>
              <a:rPr lang="en-GB" sz="1200" kern="1200" dirty="0">
                <a:solidFill>
                  <a:schemeClr val="tx1"/>
                </a:solidFill>
                <a:effectLst/>
                <a:latin typeface="Arial" pitchFamily="34" charset="0"/>
                <a:ea typeface="+mn-ea"/>
                <a:cs typeface="Arial" pitchFamily="34" charset="0"/>
              </a:rPr>
              <a:t>method removes the first element from the beginning of the array. When doing so, the array’s length property decreases by one. After removing the first element from the beginning of the array, this method returns the array element that was removed.</a:t>
            </a:r>
          </a:p>
          <a:p>
            <a:pPr defTabSz="739775">
              <a:tabLst/>
            </a:pPr>
            <a:r>
              <a:rPr lang="en-GB" sz="1200" kern="1200" dirty="0">
                <a:solidFill>
                  <a:schemeClr val="tx1"/>
                </a:solidFill>
                <a:effectLst/>
                <a:latin typeface="Arial" pitchFamily="34" charset="0"/>
                <a:ea typeface="+mn-ea"/>
                <a:cs typeface="Arial" pitchFamily="34" charset="0"/>
              </a:rPr>
              <a:t>The JavaScript </a:t>
            </a:r>
            <a:r>
              <a:rPr lang="en-GB" sz="1200" kern="1200" dirty="0" err="1">
                <a:solidFill>
                  <a:schemeClr val="tx1"/>
                </a:solidFill>
                <a:effectLst/>
                <a:latin typeface="Courier New" pitchFamily="49" charset="0"/>
                <a:cs typeface="Courier New" pitchFamily="49" charset="0"/>
              </a:rPr>
              <a:t>Array.unshift</a:t>
            </a:r>
            <a:r>
              <a:rPr lang="en-GB" sz="1200" kern="1200" dirty="0">
                <a:solidFill>
                  <a:schemeClr val="tx1"/>
                </a:solidFill>
                <a:effectLst/>
                <a:latin typeface="Courier New" pitchFamily="49" charset="0"/>
                <a:cs typeface="Courier New" pitchFamily="49" charset="0"/>
              </a:rPr>
              <a:t>() </a:t>
            </a:r>
            <a:r>
              <a:rPr lang="en-GB" sz="1200" kern="1200" dirty="0">
                <a:solidFill>
                  <a:schemeClr val="tx1"/>
                </a:solidFill>
                <a:effectLst/>
                <a:latin typeface="Arial" pitchFamily="34" charset="0"/>
                <a:ea typeface="+mn-ea"/>
                <a:cs typeface="Arial" pitchFamily="34" charset="0"/>
              </a:rPr>
              <a:t>method adds a new element to the beginning of the array. When doing so, the array’s length property increases by one. After adding the new element to the beginning of the array, this method returns the new length of the array.</a:t>
            </a:r>
            <a:endParaRPr lang="en-US" altLang="en-US" dirty="0"/>
          </a:p>
        </p:txBody>
      </p:sp>
      <p:sp>
        <p:nvSpPr>
          <p:cNvPr id="317443" name="Rectangle 3"/>
          <p:cNvSpPr>
            <a:spLocks noGrp="1" noRot="1" noChangeAspect="1" noChangeArrowheads="1" noTextEdit="1"/>
          </p:cNvSpPr>
          <p:nvPr>
            <p:ph type="sldImg"/>
          </p:nvPr>
        </p:nvSpPr>
        <p:spPr>
          <a:xfrm>
            <a:off x="571500" y="581025"/>
            <a:ext cx="5715000" cy="3216275"/>
          </a:xfrm>
          <a:ln/>
        </p:spPr>
      </p:sp>
    </p:spTree>
    <p:extLst>
      <p:ext uri="{BB962C8B-B14F-4D97-AF65-F5344CB8AC3E}">
        <p14:creationId xmlns:p14="http://schemas.microsoft.com/office/powerpoint/2010/main" val="17842176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jpeg"/><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Master" Target="../slideMasters/slideMaster2.xml"/><Relationship Id="rId5" Type="http://schemas.openxmlformats.org/officeDocument/2006/relationships/image" Target="../media/image19.svg"/><Relationship Id="rId4" Type="http://schemas.openxmlformats.org/officeDocument/2006/relationships/image" Target="../media/image18.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2.xml"/><Relationship Id="rId4" Type="http://schemas.openxmlformats.org/officeDocument/2006/relationships/image" Target="../media/image22.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11221235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31664748"/>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294957970"/>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9748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43276529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263382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tx1">
              <a:lumMod val="50000"/>
              <a:lumOff val="50000"/>
            </a:schemeClr>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accent1">
                    <a:lumMod val="50000"/>
                    <a:lumOff val="50000"/>
                  </a:schemeClr>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1112940274"/>
      </p:ext>
    </p:extLst>
  </p:cSld>
  <p:clrMapOvr>
    <a:masterClrMapping/>
  </p:clrMapOvr>
  <p:extLst mod="1">
    <p:ext uri="{DCECCB84-F9BA-43D5-87BE-67443E8EF086}">
      <p15:sldGuideLst xmlns:p15="http://schemas.microsoft.com/office/powerpoint/2012/main">
        <p15:guide id="1" orient="horz" pos="84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3227890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3676973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3785587545"/>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solidFill>
                  <a:srgbClr val="004050"/>
                </a:solidFill>
                <a:latin typeface="Montserrat" panose="00000500000000000000" pitchFamily="2" charset="0"/>
              </a:defRPr>
            </a:lvl1pPr>
            <a:lvl2pPr marL="742950" indent="-285750">
              <a:spcBef>
                <a:spcPts val="600"/>
              </a:spcBef>
              <a:spcAft>
                <a:spcPts val="600"/>
              </a:spcAft>
              <a:buClr>
                <a:schemeClr val="tx1"/>
              </a:buClr>
              <a:buFont typeface="Arial" panose="020B0604020202020204" pitchFamily="34" charset="0"/>
              <a:buChar char="•"/>
              <a:defRPr sz="1800" baseline="0">
                <a:solidFill>
                  <a:srgbClr val="004050"/>
                </a:solidFill>
                <a:latin typeface="Montserrat" panose="00000500000000000000" pitchFamily="2" charset="0"/>
              </a:defRPr>
            </a:lvl2pPr>
            <a:lvl3pPr marL="1143000" indent="-228600">
              <a:spcBef>
                <a:spcPts val="600"/>
              </a:spcBef>
              <a:spcAft>
                <a:spcPts val="600"/>
              </a:spcAft>
              <a:buClr>
                <a:schemeClr val="tx1"/>
              </a:buClr>
              <a:buFont typeface="Arial" panose="020B0604020202020204" pitchFamily="34" charset="0"/>
              <a:buChar char="•"/>
              <a:defRPr sz="1800" baseline="0">
                <a:solidFill>
                  <a:srgbClr val="004050"/>
                </a:solidFill>
                <a:latin typeface="Montserrat" panose="00000500000000000000" pitchFamily="2" charset="0"/>
              </a:defRPr>
            </a:lvl3pPr>
            <a:lvl4pPr marL="1600200" indent="-228600">
              <a:spcBef>
                <a:spcPts val="600"/>
              </a:spcBef>
              <a:spcAft>
                <a:spcPts val="600"/>
              </a:spcAft>
              <a:buClr>
                <a:schemeClr val="tx1"/>
              </a:buClr>
              <a:buFont typeface="Arial" panose="020B0604020202020204" pitchFamily="34" charset="0"/>
              <a:buChar char="•"/>
              <a:defRPr sz="1800" baseline="0">
                <a:solidFill>
                  <a:srgbClr val="004050"/>
                </a:solidFill>
                <a:latin typeface="Montserrat" panose="00000500000000000000" pitchFamily="2" charset="0"/>
              </a:defRPr>
            </a:lvl4pPr>
            <a:lvl5pPr marL="2057400" indent="-228600">
              <a:spcBef>
                <a:spcPts val="600"/>
              </a:spcBef>
              <a:spcAft>
                <a:spcPts val="600"/>
              </a:spcAft>
              <a:buClr>
                <a:schemeClr val="tx1"/>
              </a:buClr>
              <a:buFont typeface="Arial" panose="020B0604020202020204" pitchFamily="34" charset="0"/>
              <a:buChar char="•"/>
              <a:defRPr sz="1800" baseline="0">
                <a:solidFill>
                  <a:srgbClr val="004050"/>
                </a:solidFill>
                <a:latin typeface="Montserrat" panose="00000500000000000000" pitchFamily="2"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4050"/>
                </a:solidFill>
              </a:defRPr>
            </a:lvl1pPr>
          </a:lstStyle>
          <a:p>
            <a:r>
              <a:rPr lang="en-US" noProof="0" dirty="0"/>
              <a:t>Click to edit Master title style</a:t>
            </a:r>
            <a:endParaRPr lang="en-GB" noProof="0" dirty="0"/>
          </a:p>
        </p:txBody>
      </p:sp>
      <p:pic>
        <p:nvPicPr>
          <p:cNvPr id="6" name="Graphic 31">
            <a:extLst>
              <a:ext uri="{FF2B5EF4-FFF2-40B4-BE49-F238E27FC236}">
                <a16:creationId xmlns:a16="http://schemas.microsoft.com/office/drawing/2014/main" id="{B727E6D4-0F4B-4D65-9EA3-E9491883715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37485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34499306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92758431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8462777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3520200384"/>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6178975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05160215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6783302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5585245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04121460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cs typeface="Arial" panose="020B0604020202020204" pitchFamily="34" charset="0"/>
              </a:defRPr>
            </a:lvl1pPr>
            <a:lvl2pPr marL="742950" indent="-285750">
              <a:spcAft>
                <a:spcPts val="6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72000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09146922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85754837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0921584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463921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484078921"/>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guide id="3" orient="horz" pos="2160">
          <p15:clr>
            <a:srgbClr val="FBAE40"/>
          </p15:clr>
        </p15:guide>
        <p15:guide id="4" orient="horz" pos="2260">
          <p15:clr>
            <a:srgbClr val="FBAE40"/>
          </p15:clr>
        </p15:guide>
        <p15:guide id="5" pos="39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4859438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289880712"/>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28499612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5463499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1955668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3051753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529808103"/>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Materials">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3990108" y="0"/>
            <a:ext cx="8222211" cy="6858000"/>
          </a:xfrm>
          <a:prstGeom prst="rect">
            <a:avLst/>
          </a:prstGeom>
        </p:spPr>
      </p:pic>
      <p:sp>
        <p:nvSpPr>
          <p:cNvPr id="6" name="Rectangle 5"/>
          <p:cNvSpPr/>
          <p:nvPr userDrawn="1"/>
        </p:nvSpPr>
        <p:spPr>
          <a:xfrm>
            <a:off x="-1" y="0"/>
            <a:ext cx="4140000"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bg1"/>
          </a:solidFill>
          <a:ln w="6350" cap="flat">
            <a:noFill/>
            <a:prstDash val="solid"/>
            <a:miter/>
          </a:ln>
        </p:spPr>
        <p:txBody>
          <a:bodyPr rtlCol="0" anchor="ctr"/>
          <a:lstStyle/>
          <a:p>
            <a:endParaRPr lang="en-GB"/>
          </a:p>
        </p:txBody>
      </p:sp>
      <p:sp>
        <p:nvSpPr>
          <p:cNvPr id="12" name="Title 1"/>
          <p:cNvSpPr>
            <a:spLocks noGrp="1"/>
          </p:cNvSpPr>
          <p:nvPr>
            <p:ph type="title"/>
          </p:nvPr>
        </p:nvSpPr>
        <p:spPr>
          <a:xfrm>
            <a:off x="263525" y="365125"/>
            <a:ext cx="3671887" cy="3736857"/>
          </a:xfrm>
          <a:prstGeom prst="rect">
            <a:avLst/>
          </a:prstGeom>
        </p:spPr>
        <p:txBody>
          <a:bodyPr anchor="ctr">
            <a:normAutofit/>
          </a:bodyPr>
          <a:lstStyle>
            <a:lvl1pPr>
              <a:defRPr sz="3200">
                <a:solidFill>
                  <a:schemeClr val="bg1"/>
                </a:solidFill>
              </a:defRPr>
            </a:lvl1pPr>
          </a:lstStyle>
          <a:p>
            <a:r>
              <a:rPr lang="en-US"/>
              <a:t>Click to edit Master title style</a:t>
            </a:r>
            <a:endParaRPr lang="en-GB" dirty="0"/>
          </a:p>
        </p:txBody>
      </p:sp>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Tree>
    <p:extLst>
      <p:ext uri="{BB962C8B-B14F-4D97-AF65-F5344CB8AC3E}">
        <p14:creationId xmlns:p14="http://schemas.microsoft.com/office/powerpoint/2010/main" val="2201479496"/>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Blue 1">
    <p:bg>
      <p:bgPr>
        <a:solidFill>
          <a:srgbClr val="28CFF9"/>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891250" y="-1"/>
            <a:ext cx="5300749" cy="6887911"/>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2400" b="1"/>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5710699" cy="2277604"/>
          </a:xfrm>
        </p:spPr>
        <p:txBody>
          <a:bodyPr anchor="ctr" anchorCtr="0">
            <a:noAutofit/>
          </a:bodyPr>
          <a:lstStyle>
            <a:lvl1pPr algn="l">
              <a:lnSpc>
                <a:spcPct val="100000"/>
              </a:lnSpc>
              <a:defRPr sz="3600" cap="all" baseline="0"/>
            </a:lvl1pPr>
          </a:lstStyle>
          <a:p>
            <a:r>
              <a:rPr lang="en-US" noProof="0" dirty="0"/>
              <a:t>CLICK TO EDIT TITLE</a:t>
            </a:r>
            <a:endParaRPr lang="en-GB" noProof="0" dirty="0"/>
          </a:p>
        </p:txBody>
      </p:sp>
      <p:pic>
        <p:nvPicPr>
          <p:cNvPr id="18" name="Graphic 29">
            <a:extLst>
              <a:ext uri="{FF2B5EF4-FFF2-40B4-BE49-F238E27FC236}">
                <a16:creationId xmlns:a16="http://schemas.microsoft.com/office/drawing/2014/main" id="{572E6A4A-143B-E94B-A1BF-29C50E635AE7}"/>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169" r="-169"/>
          <a:stretch/>
        </p:blipFill>
        <p:spPr>
          <a:xfrm>
            <a:off x="349135" y="532015"/>
            <a:ext cx="2119745" cy="1230283"/>
          </a:xfrm>
          <a:prstGeom prst="rect">
            <a:avLst/>
          </a:prstGeom>
        </p:spPr>
      </p:pic>
    </p:spTree>
    <p:extLst>
      <p:ext uri="{BB962C8B-B14F-4D97-AF65-F5344CB8AC3E}">
        <p14:creationId xmlns:p14="http://schemas.microsoft.com/office/powerpoint/2010/main" val="2124346020"/>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Text Slide - With side bar B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l="2277"/>
          <a:stretch/>
        </p:blipFill>
        <p:spPr>
          <a:xfrm>
            <a:off x="0" y="727389"/>
            <a:ext cx="3884023" cy="1758582"/>
          </a:xfrm>
          <a:prstGeom prst="rect">
            <a:avLst/>
          </a:prstGeom>
        </p:spPr>
      </p:pic>
      <p:sp>
        <p:nvSpPr>
          <p:cNvPr id="8" name="Text Placeholder 2"/>
          <p:cNvSpPr>
            <a:spLocks noGrp="1"/>
          </p:cNvSpPr>
          <p:nvPr>
            <p:ph type="body" sz="quarter" idx="10" hasCustomPrompt="1"/>
          </p:nvPr>
        </p:nvSpPr>
        <p:spPr>
          <a:xfrm>
            <a:off x="3249643" y="930001"/>
            <a:ext cx="7382347" cy="676679"/>
          </a:xfrm>
        </p:spPr>
        <p:txBody>
          <a:bodyPr/>
          <a:lstStyle>
            <a:lvl1pPr marL="0" indent="0">
              <a:lnSpc>
                <a:spcPct val="90000"/>
              </a:lnSpc>
              <a:spcAft>
                <a:spcPts val="0"/>
              </a:spcAft>
              <a:buFont typeface="Arial" panose="020B0604020202020204" pitchFamily="34" charset="0"/>
              <a:buNone/>
              <a:defRPr sz="4800" cap="none"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2135188" y="3823677"/>
            <a:ext cx="5803900" cy="4094163"/>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pic>
        <p:nvPicPr>
          <p:cNvPr id="7"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414677103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ext/Image (Orange)">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a:prstGeom prst="rect">
            <a:avLst/>
          </a:prstGeo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reeform 11">
            <a:extLst>
              <a:ext uri="{FF2B5EF4-FFF2-40B4-BE49-F238E27FC236}">
                <a16:creationId xmlns:a16="http://schemas.microsoft.com/office/drawing/2014/main" id="{D44E23D4-CD16-B448-8F0A-11F5CE4FAB4C}"/>
              </a:ext>
            </a:extLst>
          </p:cNvPr>
          <p:cNvSpPr/>
          <p:nvPr userDrawn="1"/>
        </p:nvSpPr>
        <p:spPr>
          <a:xfrm>
            <a:off x="854197"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9" name="Title 1"/>
          <p:cNvSpPr>
            <a:spLocks noGrp="1"/>
          </p:cNvSpPr>
          <p:nvPr>
            <p:ph type="title"/>
          </p:nvPr>
        </p:nvSpPr>
        <p:spPr>
          <a:xfrm>
            <a:off x="373063" y="681645"/>
            <a:ext cx="6143484" cy="1047402"/>
          </a:xfrm>
          <a:prstGeom prst="rect">
            <a:avLst/>
          </a:prstGeom>
        </p:spPr>
        <p:txBody>
          <a:bodyPr>
            <a:normAutofit/>
          </a:bodyPr>
          <a:lstStyle>
            <a:lvl1pPr>
              <a:defRPr sz="3200"/>
            </a:lvl1p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266643767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1357921" y="1240172"/>
            <a:ext cx="9483118" cy="520262"/>
          </a:xfrm>
          <a:prstGeom prst="rect">
            <a:avLst/>
          </a:prstGeom>
        </p:spPr>
        <p:txBody>
          <a:bodyPr/>
          <a:lstStyle>
            <a:lvl1pPr marL="0" indent="0">
              <a:lnSpc>
                <a:spcPct val="90000"/>
              </a:lnSpc>
              <a:spcAft>
                <a:spcPts val="0"/>
              </a:spcAft>
              <a:buFont typeface="Arial" panose="020B0604020202020204" pitchFamily="34" charset="0"/>
              <a:buNone/>
              <a:defRPr sz="4000" cap="none" baseline="0">
                <a:solidFill>
                  <a:srgbClr val="004050"/>
                </a:solidFill>
                <a:latin typeface="Montserrat" panose="020B0604020202020204"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to sit here</a:t>
            </a:r>
          </a:p>
        </p:txBody>
      </p:sp>
      <p:sp>
        <p:nvSpPr>
          <p:cNvPr id="6" name="Text Placeholder 7"/>
          <p:cNvSpPr>
            <a:spLocks noGrp="1"/>
          </p:cNvSpPr>
          <p:nvPr>
            <p:ph type="body" sz="quarter" idx="11"/>
          </p:nvPr>
        </p:nvSpPr>
        <p:spPr>
          <a:xfrm>
            <a:off x="1357921" y="2102264"/>
            <a:ext cx="9483117" cy="4376323"/>
          </a:xfrm>
          <a:prstGeom prst="rect">
            <a:avLst/>
          </a:prstGeom>
        </p:spPr>
        <p:txBody>
          <a:bodyPr/>
          <a:lstStyle>
            <a:lvl1pPr marL="0" indent="0">
              <a:buFont typeface="Arial" panose="020B0604020202020204" pitchFamily="34" charset="0"/>
              <a:buNone/>
              <a:defRPr/>
            </a:lvl1pPr>
            <a:lvl2pPr marL="171450" indent="-171450">
              <a:buFont typeface="Arial" panose="020B0604020202020204"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489091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dirty="0"/>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id="{EBBB6D40-B4C9-8B4A-B2A6-126F64906376}"/>
              </a:ext>
            </a:extLst>
          </p:cNvPr>
          <p:cNvSpPr>
            <a:spLocks noGrp="1"/>
          </p:cNvSpPr>
          <p:nvPr>
            <p:ph type="ctrTitle"/>
          </p:nvPr>
        </p:nvSpPr>
        <p:spPr>
          <a:xfrm>
            <a:off x="384784" y="3433680"/>
            <a:ext cx="5627171" cy="2277604"/>
          </a:xfrm>
        </p:spPr>
        <p:txBody>
          <a:bodyPr anchor="b" anchorCtr="0">
            <a:noAutofit/>
          </a:bodyPr>
          <a:lstStyle>
            <a:lvl1pPr algn="l">
              <a:lnSpc>
                <a:spcPts val="6000"/>
              </a:lnSpc>
              <a:defRPr sz="5600">
                <a:solidFill>
                  <a:schemeClr val="bg1"/>
                </a:solidFill>
              </a:defRPr>
            </a:lvl1pPr>
          </a:lstStyle>
          <a:p>
            <a:r>
              <a:rPr lang="en-US" noProof="0"/>
              <a:t>Click to edit Master title style</a:t>
            </a:r>
            <a:endParaRPr lang="en-GB" noProof="0" dirty="0"/>
          </a:p>
        </p:txBody>
      </p:sp>
    </p:spTree>
    <p:extLst>
      <p:ext uri="{BB962C8B-B14F-4D97-AF65-F5344CB8AC3E}">
        <p14:creationId xmlns:p14="http://schemas.microsoft.com/office/powerpoint/2010/main" val="270300077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Text Slide A">
    <p:spTree>
      <p:nvGrpSpPr>
        <p:cNvPr id="1" name=""/>
        <p:cNvGrpSpPr/>
        <p:nvPr/>
      </p:nvGrpSpPr>
      <p:grpSpPr>
        <a:xfrm>
          <a:off x="0" y="0"/>
          <a:ext cx="0" cy="0"/>
          <a:chOff x="0" y="0"/>
          <a:chExt cx="0" cy="0"/>
        </a:xfrm>
      </p:grpSpPr>
      <p:pic>
        <p:nvPicPr>
          <p:cNvPr id="40" name="Picture 39"/>
          <p:cNvPicPr>
            <a:picLocks noChangeAspect="1"/>
          </p:cNvPicPr>
          <p:nvPr userDrawn="1"/>
        </p:nvPicPr>
        <p:blipFill rotWithShape="1">
          <a:blip r:embed="rId2" cstate="print">
            <a:extLst>
              <a:ext uri="{28A0092B-C50C-407E-A947-70E740481C1C}">
                <a14:useLocalDpi xmlns:a14="http://schemas.microsoft.com/office/drawing/2010/main" val="0"/>
              </a:ext>
            </a:extLst>
          </a:blip>
          <a:srcRect l="42453"/>
          <a:stretch/>
        </p:blipFill>
        <p:spPr>
          <a:xfrm rot="16200000">
            <a:off x="-1630516" y="2753391"/>
            <a:ext cx="5624513" cy="2584704"/>
          </a:xfrm>
          <a:prstGeom prst="rect">
            <a:avLst/>
          </a:prstGeom>
        </p:spPr>
      </p:pic>
      <p:sp>
        <p:nvSpPr>
          <p:cNvPr id="3" name="Text Placeholder 2"/>
          <p:cNvSpPr>
            <a:spLocks noGrp="1"/>
          </p:cNvSpPr>
          <p:nvPr>
            <p:ph type="body" sz="quarter" idx="10" hasCustomPrompt="1"/>
          </p:nvPr>
        </p:nvSpPr>
        <p:spPr>
          <a:xfrm>
            <a:off x="3640732" y="1242034"/>
            <a:ext cx="3694112" cy="1962150"/>
          </a:xfrm>
        </p:spPr>
        <p:txBody>
          <a:bodyPr/>
          <a:lstStyle>
            <a:lvl1pPr marL="0" indent="0">
              <a:lnSpc>
                <a:spcPct val="90000"/>
              </a:lnSpc>
              <a:spcAft>
                <a:spcPts val="0"/>
              </a:spcAft>
              <a:buFont typeface="Arial" panose="020B0604020202020204" pitchFamily="34" charset="0"/>
              <a:buNone/>
              <a:defRPr sz="40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a:t>
            </a:r>
            <a:br>
              <a:rPr lang="en-US" dirty="0"/>
            </a:br>
            <a:r>
              <a:rPr lang="en-US" dirty="0"/>
              <a:t>to sit here</a:t>
            </a:r>
          </a:p>
        </p:txBody>
      </p:sp>
      <p:sp>
        <p:nvSpPr>
          <p:cNvPr id="5" name="Text Placeholder 4"/>
          <p:cNvSpPr>
            <a:spLocks noGrp="1"/>
          </p:cNvSpPr>
          <p:nvPr>
            <p:ph type="body" sz="quarter" idx="11" hasCustomPrompt="1"/>
          </p:nvPr>
        </p:nvSpPr>
        <p:spPr>
          <a:xfrm>
            <a:off x="3640732" y="3432175"/>
            <a:ext cx="5621337" cy="3046413"/>
          </a:xfrm>
        </p:spPr>
        <p:txBody>
          <a:bodyPr/>
          <a:lstStyle>
            <a:lvl1pPr marL="270000" indent="-270000">
              <a:buFont typeface="Arial" panose="020B0604020202020204" pitchFamily="34" charset="0"/>
              <a:buChar char="•"/>
              <a:defRPr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4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1">
              <a:lnSpc>
                <a:spcPct val="100000"/>
              </a:lnSpc>
              <a:spcAft>
                <a:spcPts val="1200"/>
              </a:spcAft>
              <a:buFont typeface="Arial" panose="020B0604020202020204" pitchFamily="34" charset="0"/>
              <a:buChar char="•"/>
            </a:pPr>
            <a:r>
              <a:rPr lang="en-GB" dirty="0"/>
              <a:t>Text to sit here</a:t>
            </a:r>
          </a:p>
          <a:p>
            <a:pPr lvl="1">
              <a:lnSpc>
                <a:spcPct val="100000"/>
              </a:lnSpc>
              <a:spcAft>
                <a:spcPts val="1200"/>
              </a:spcAft>
              <a:buFont typeface="Arial" panose="020B0604020202020204" pitchFamily="34" charset="0"/>
              <a:buChar cha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lvl="1">
              <a:lnSpc>
                <a:spcPct val="100000"/>
              </a:lnSpc>
              <a:spcAft>
                <a:spcPts val="1200"/>
              </a:spcAft>
              <a:buFont typeface="Arial" panose="020B0604020202020204" pitchFamily="34" charset="0"/>
              <a:buChar char="•"/>
            </a:pPr>
            <a:endParaRPr lang="en-GB" dirty="0"/>
          </a:p>
          <a:p>
            <a:pPr lvl="1">
              <a:lnSpc>
                <a:spcPct val="100000"/>
              </a:lnSpc>
              <a:spcAft>
                <a:spcPts val="1200"/>
              </a:spcAft>
              <a:buFont typeface="Arial" panose="020B0604020202020204" pitchFamily="34" charset="0"/>
              <a:buChar char="•"/>
            </a:pPr>
            <a:endParaRPr lang="en-GB" dirty="0"/>
          </a:p>
          <a:p>
            <a:pPr lvl="1">
              <a:lnSpc>
                <a:spcPct val="100000"/>
              </a:lnSpc>
              <a:spcAft>
                <a:spcPts val="1200"/>
              </a:spcAft>
              <a:buFont typeface="Arial" panose="020B0604020202020204" pitchFamily="34" charset="0"/>
              <a:buChar char="•"/>
            </a:pPr>
            <a:endParaRPr lang="en-GB" dirty="0"/>
          </a:p>
        </p:txBody>
      </p:sp>
      <p:pic>
        <p:nvPicPr>
          <p:cNvPr id="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53459371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Text (Purple)">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solidFill>
                    <a:srgbClr val="004050"/>
                  </a:solidFill>
                </a:endParaRPr>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solidFill>
                    <a:srgbClr val="004050"/>
                  </a:solidFill>
                </a:endParaRPr>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solidFill>
                    <a:srgbClr val="004050"/>
                  </a:solidFill>
                </a:endParaRPr>
              </a:p>
            </p:txBody>
          </p:sp>
        </p:grpSp>
      </p:grpSp>
      <p:sp>
        <p:nvSpPr>
          <p:cNvPr id="12" name="Text Placeholder 4"/>
          <p:cNvSpPr>
            <a:spLocks noGrp="1"/>
          </p:cNvSpPr>
          <p:nvPr>
            <p:ph type="body" sz="quarter" idx="11" hasCustomPrompt="1"/>
          </p:nvPr>
        </p:nvSpPr>
        <p:spPr>
          <a:xfrm>
            <a:off x="6098146" y="367200"/>
            <a:ext cx="5718225" cy="6120000"/>
          </a:xfrm>
          <a:prstGeom prst="rect">
            <a:avLst/>
          </a:prstGeom>
        </p:spPr>
        <p:txBody>
          <a:bodyPr>
            <a:normAutofit/>
          </a:bodyPr>
          <a:lstStyle>
            <a:lvl1pPr marL="0" indent="0">
              <a:buFont typeface="Arial" panose="020B0604020202020204" pitchFamily="34" charset="0"/>
              <a:buNone/>
              <a:defRPr sz="24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4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endParaRPr lang="en-GB" dirty="0"/>
          </a:p>
        </p:txBody>
      </p:sp>
      <p:sp>
        <p:nvSpPr>
          <p:cNvPr id="14" name="Title 1"/>
          <p:cNvSpPr>
            <a:spLocks noGrp="1"/>
          </p:cNvSpPr>
          <p:nvPr>
            <p:ph type="title"/>
          </p:nvPr>
        </p:nvSpPr>
        <p:spPr>
          <a:xfrm>
            <a:off x="360218" y="1233489"/>
            <a:ext cx="5342312" cy="2926388"/>
          </a:xfrm>
          <a:prstGeom prst="rect">
            <a:avLst/>
          </a:prstGeom>
        </p:spPr>
        <p:txBody>
          <a:bodyPr>
            <a:normAutofit/>
          </a:bodyPr>
          <a:lstStyle>
            <a:lvl1pPr>
              <a:defRPr sz="3600"/>
            </a:lvl1p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852151873"/>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userDrawn="1">
  <p:cSld name="Purple">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1913664"/>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solidFill>
                <a:srgbClr val="004050"/>
              </a:solidFill>
            </a:endParaRPr>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1119364"/>
            <a:ext cx="5719762" cy="2752640"/>
          </a:xfrm>
        </p:spPr>
        <p:txBody>
          <a:bodyPr vert="horz" lIns="91440" tIns="45720" rIns="91440" bIns="45720" rtlCol="0" anchor="b" anchorCtr="0">
            <a:noAutofit/>
          </a:bodyPr>
          <a:lstStyle>
            <a:lvl1pPr>
              <a:defRPr lang="en-GB" sz="3600" spc="60" noProof="0" dirty="0">
                <a:solidFill>
                  <a:schemeClr val="bg1"/>
                </a:solidFill>
              </a:defRPr>
            </a:lvl1pPr>
          </a:lstStyle>
          <a:p>
            <a:pPr lvl="0"/>
            <a:r>
              <a:rPr lang="en-US" noProof="0" dirty="0"/>
              <a:t>CLICK TO EDIT MASTER TITLE STYLE</a:t>
            </a:r>
            <a:endParaRPr lang="en-GB" noProof="0" dirty="0"/>
          </a:p>
        </p:txBody>
      </p:sp>
    </p:spTree>
    <p:extLst>
      <p:ext uri="{BB962C8B-B14F-4D97-AF65-F5344CB8AC3E}">
        <p14:creationId xmlns:p14="http://schemas.microsoft.com/office/powerpoint/2010/main" val="1253185896"/>
      </p:ext>
    </p:extLst>
  </p:cSld>
  <p:clrMapOvr>
    <a:masterClrMapping/>
  </p:clrMapOvr>
  <p:extLst>
    <p:ext uri="{DCECCB84-F9BA-43D5-87BE-67443E8EF086}">
      <p15:sldGuideLst xmlns:p15="http://schemas.microsoft.com/office/powerpoint/2012/main">
        <p15:guide id="1" orient="horz" pos="1480">
          <p15:clr>
            <a:srgbClr val="FBAE40"/>
          </p15:clr>
        </p15:guide>
        <p15:guide id="2" pos="3840">
          <p15:clr>
            <a:srgbClr val="FBAE40"/>
          </p15:clr>
        </p15:guide>
        <p15:guide id="3" orient="horz" pos="981">
          <p15:clr>
            <a:srgbClr val="FBAE40"/>
          </p15:clr>
        </p15:guide>
        <p15:guide id="4" pos="2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600"/>
              </a:spcAft>
              <a:buClr>
                <a:schemeClr val="bg1"/>
              </a:buClr>
              <a:buFont typeface="Arial" panose="020B0604020202020204" pitchFamily="34" charset="0"/>
              <a:buChar char="•"/>
              <a:defRPr sz="2000" b="0" baseline="0">
                <a:solidFill>
                  <a:schemeClr val="bg1"/>
                </a:solidFill>
                <a:latin typeface="+mn-lt"/>
              </a:defRPr>
            </a:lvl1pPr>
            <a:lvl2pPr marL="742950" indent="-285750">
              <a:spcAft>
                <a:spcPts val="6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6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6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6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latin typeface="+mn-lt"/>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364625509"/>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09596539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26" Type="http://schemas.openxmlformats.org/officeDocument/2006/relationships/slideLayout" Target="../slideLayouts/slideLayout34.xml"/><Relationship Id="rId39" Type="http://schemas.openxmlformats.org/officeDocument/2006/relationships/slideLayout" Target="../slideLayouts/slideLayout47.xml"/><Relationship Id="rId3" Type="http://schemas.openxmlformats.org/officeDocument/2006/relationships/slideLayout" Target="../slideLayouts/slideLayout11.xml"/><Relationship Id="rId21" Type="http://schemas.openxmlformats.org/officeDocument/2006/relationships/slideLayout" Target="../slideLayouts/slideLayout29.xml"/><Relationship Id="rId34" Type="http://schemas.openxmlformats.org/officeDocument/2006/relationships/slideLayout" Target="../slideLayouts/slideLayout42.xml"/><Relationship Id="rId42" Type="http://schemas.openxmlformats.org/officeDocument/2006/relationships/slideLayout" Target="../slideLayouts/slideLayout50.xml"/><Relationship Id="rId47" Type="http://schemas.openxmlformats.org/officeDocument/2006/relationships/image" Target="../media/image7.png"/><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5" Type="http://schemas.openxmlformats.org/officeDocument/2006/relationships/slideLayout" Target="../slideLayouts/slideLayout33.xml"/><Relationship Id="rId33" Type="http://schemas.openxmlformats.org/officeDocument/2006/relationships/slideLayout" Target="../slideLayouts/slideLayout41.xml"/><Relationship Id="rId38" Type="http://schemas.openxmlformats.org/officeDocument/2006/relationships/slideLayout" Target="../slideLayouts/slideLayout46.xml"/><Relationship Id="rId46" Type="http://schemas.openxmlformats.org/officeDocument/2006/relationships/image" Target="../media/image2.svg"/><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slideLayout" Target="../slideLayouts/slideLayout28.xml"/><Relationship Id="rId29" Type="http://schemas.openxmlformats.org/officeDocument/2006/relationships/slideLayout" Target="../slideLayouts/slideLayout37.xml"/><Relationship Id="rId41" Type="http://schemas.openxmlformats.org/officeDocument/2006/relationships/slideLayout" Target="../slideLayouts/slideLayout49.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24" Type="http://schemas.openxmlformats.org/officeDocument/2006/relationships/slideLayout" Target="../slideLayouts/slideLayout32.xml"/><Relationship Id="rId32" Type="http://schemas.openxmlformats.org/officeDocument/2006/relationships/slideLayout" Target="../slideLayouts/slideLayout40.xml"/><Relationship Id="rId37" Type="http://schemas.openxmlformats.org/officeDocument/2006/relationships/slideLayout" Target="../slideLayouts/slideLayout45.xml"/><Relationship Id="rId40" Type="http://schemas.openxmlformats.org/officeDocument/2006/relationships/slideLayout" Target="../slideLayouts/slideLayout48.xml"/><Relationship Id="rId45" Type="http://schemas.openxmlformats.org/officeDocument/2006/relationships/image" Target="../media/image1.png"/><Relationship Id="rId5" Type="http://schemas.openxmlformats.org/officeDocument/2006/relationships/slideLayout" Target="../slideLayouts/slideLayout13.xml"/><Relationship Id="rId15" Type="http://schemas.openxmlformats.org/officeDocument/2006/relationships/slideLayout" Target="../slideLayouts/slideLayout23.xml"/><Relationship Id="rId23" Type="http://schemas.openxmlformats.org/officeDocument/2006/relationships/slideLayout" Target="../slideLayouts/slideLayout31.xml"/><Relationship Id="rId28" Type="http://schemas.openxmlformats.org/officeDocument/2006/relationships/slideLayout" Target="../slideLayouts/slideLayout36.xml"/><Relationship Id="rId36" Type="http://schemas.openxmlformats.org/officeDocument/2006/relationships/slideLayout" Target="../slideLayouts/slideLayout44.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31" Type="http://schemas.openxmlformats.org/officeDocument/2006/relationships/slideLayout" Target="../slideLayouts/slideLayout39.xml"/><Relationship Id="rId44"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 Id="rId22" Type="http://schemas.openxmlformats.org/officeDocument/2006/relationships/slideLayout" Target="../slideLayouts/slideLayout30.xml"/><Relationship Id="rId27" Type="http://schemas.openxmlformats.org/officeDocument/2006/relationships/slideLayout" Target="../slideLayouts/slideLayout35.xml"/><Relationship Id="rId30" Type="http://schemas.openxmlformats.org/officeDocument/2006/relationships/slideLayout" Target="../slideLayouts/slideLayout38.xml"/><Relationship Id="rId35" Type="http://schemas.openxmlformats.org/officeDocument/2006/relationships/slideLayout" Target="../slideLayouts/slideLayout43.xml"/><Relationship Id="rId43"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dirty="0"/>
              <a:t>Click to edit Master title style</a:t>
            </a:r>
            <a:endParaRPr lang="en-GB" noProof="0" dirty="0"/>
          </a:p>
        </p:txBody>
      </p:sp>
      <p:pic>
        <p:nvPicPr>
          <p:cNvPr id="5" name="Graphic 31">
            <a:extLst>
              <a:ext uri="{FF2B5EF4-FFF2-40B4-BE49-F238E27FC236}">
                <a16:creationId xmlns:a16="http://schemas.microsoft.com/office/drawing/2014/main" id="{2A249B96-D9A2-4F5A-B7CB-49A8A85DBDDB}"/>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69737" y="377825"/>
            <a:ext cx="781218" cy="552176"/>
          </a:xfrm>
          <a:prstGeom prst="rect">
            <a:avLst/>
          </a:prstGeom>
        </p:spPr>
      </p:pic>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 id="2147483719" r:id="rId8"/>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rgbClr val="004050"/>
          </a:solidFill>
          <a:effectLst/>
          <a:uLnTx/>
          <a:uFillTx/>
          <a:latin typeface="Krana Fat B" panose="00000B00000000000000" pitchFamily="50" charset="0"/>
          <a:ea typeface="+mj-ea"/>
          <a:cs typeface="Arial" pitchFamily="34" charset="0"/>
        </a:defRPr>
      </a:lvl1pPr>
    </p:titleStyle>
    <p:bodyStyle>
      <a:lvl1pPr marL="342900" indent="-342900" algn="l" defTabSz="914400" rtl="0" eaLnBrk="1" latinLnBrk="0" hangingPunct="1">
        <a:spcBef>
          <a:spcPts val="600"/>
        </a:spcBef>
        <a:spcAft>
          <a:spcPts val="600"/>
        </a:spcAft>
        <a:buClr>
          <a:schemeClr val="tx1"/>
        </a:buClr>
        <a:buFont typeface="Arial" panose="020B0604020202020204" pitchFamily="34" charset="0"/>
        <a:buChar char="•"/>
        <a:defRPr sz="2000" b="0" kern="1200" baseline="0">
          <a:solidFill>
            <a:srgbClr val="004050"/>
          </a:solidFill>
          <a:latin typeface="Montserrat" panose="00000500000000000000" pitchFamily="2" charset="0"/>
          <a:ea typeface="+mn-ea"/>
          <a:cs typeface="Arial" pitchFamily="34" charset="0"/>
        </a:defRPr>
      </a:lvl1pPr>
      <a:lvl2pPr marL="742950" indent="-28575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2pPr>
      <a:lvl3pPr marL="11430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3pPr>
      <a:lvl4pPr marL="16002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4pPr>
      <a:lvl5pPr marL="20574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1263797" y="432691"/>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pic>
        <p:nvPicPr>
          <p:cNvPr id="6" name="Graphic 31">
            <a:extLst>
              <a:ext uri="{FF2B5EF4-FFF2-40B4-BE49-F238E27FC236}">
                <a16:creationId xmlns:a16="http://schemas.microsoft.com/office/drawing/2014/main" id="{FEF3806B-0DA0-447F-B4A7-43D457126D7B}"/>
              </a:ext>
            </a:extLst>
          </p:cNvPr>
          <p:cNvPicPr>
            <a:picLocks noChangeAspect="1"/>
          </p:cNvPicPr>
          <p:nvPr userDrawn="1"/>
        </p:nvPicPr>
        <p:blipFill>
          <a:blip r:embed="rId45">
            <a:extLst>
              <a:ext uri="{96DAC541-7B7A-43D3-8B79-37D633B846F1}">
                <asvg:svgBlip xmlns:asvg="http://schemas.microsoft.com/office/drawing/2016/SVG/main" r:embed="rId46"/>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200727684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39" r:id="rId19"/>
    <p:sldLayoutId id="2147483740" r:id="rId20"/>
    <p:sldLayoutId id="2147483741" r:id="rId21"/>
    <p:sldLayoutId id="2147483742" r:id="rId22"/>
    <p:sldLayoutId id="2147483743" r:id="rId23"/>
    <p:sldLayoutId id="2147483744" r:id="rId24"/>
    <p:sldLayoutId id="2147483745" r:id="rId25"/>
    <p:sldLayoutId id="2147483746" r:id="rId26"/>
    <p:sldLayoutId id="2147483747" r:id="rId27"/>
    <p:sldLayoutId id="2147483748" r:id="rId28"/>
    <p:sldLayoutId id="2147483749" r:id="rId29"/>
    <p:sldLayoutId id="2147483750" r:id="rId30"/>
    <p:sldLayoutId id="2147483751" r:id="rId31"/>
    <p:sldLayoutId id="2147483752" r:id="rId32"/>
    <p:sldLayoutId id="2147483753" r:id="rId33"/>
    <p:sldLayoutId id="2147483754" r:id="rId34"/>
    <p:sldLayoutId id="2147483755" r:id="rId35"/>
    <p:sldLayoutId id="2147483756" r:id="rId36"/>
    <p:sldLayoutId id="2147483757" r:id="rId37"/>
    <p:sldLayoutId id="2147483758" r:id="rId38"/>
    <p:sldLayoutId id="2147483759" r:id="rId39"/>
    <p:sldLayoutId id="2147483760" r:id="rId40"/>
    <p:sldLayoutId id="2147483761" r:id="rId41"/>
    <p:sldLayoutId id="2147483762" r:id="rId42"/>
    <p:sldLayoutId id="2147483763" r:id="rId43"/>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47"/>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47"/>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47"/>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47"/>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
          <p15:clr>
            <a:srgbClr val="F26B43"/>
          </p15:clr>
        </p15:guide>
        <p15:guide id="2" orient="horz" pos="4081">
          <p15:clr>
            <a:srgbClr val="F26B43"/>
          </p15:clr>
        </p15:guide>
        <p15:guide id="3" pos="237">
          <p15:clr>
            <a:srgbClr val="F26B43"/>
          </p15:clr>
        </p15:guide>
        <p15:guide id="4" pos="732">
          <p15:clr>
            <a:srgbClr val="F26B43"/>
          </p15:clr>
        </p15:guide>
        <p15:guide id="5" pos="850">
          <p15:clr>
            <a:srgbClr val="F26B43"/>
          </p15:clr>
        </p15:guide>
        <p15:guide id="6" pos="1345">
          <p15:clr>
            <a:srgbClr val="F26B43"/>
          </p15:clr>
        </p15:guide>
        <p15:guide id="7" pos="1460">
          <p15:clr>
            <a:srgbClr val="F26B43"/>
          </p15:clr>
        </p15:guide>
        <p15:guide id="8" pos="1954">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2">
          <p15:clr>
            <a:srgbClr val="F26B43"/>
          </p15:clr>
        </p15:guide>
        <p15:guide id="15" pos="3897">
          <p15:clr>
            <a:srgbClr val="F26B43"/>
          </p15:clr>
        </p15:guide>
        <p15:guide id="16" pos="4392">
          <p15:clr>
            <a:srgbClr val="F26B43"/>
          </p15:clr>
        </p15:guide>
        <p15:guide id="17" pos="4506">
          <p15:clr>
            <a:srgbClr val="F26B43"/>
          </p15:clr>
        </p15:guide>
        <p15:guide id="18" pos="5001">
          <p15:clr>
            <a:srgbClr val="F26B43"/>
          </p15:clr>
        </p15:guide>
        <p15:guide id="19" pos="5115">
          <p15:clr>
            <a:srgbClr val="F26B43"/>
          </p15:clr>
        </p15:guide>
        <p15:guide id="20" pos="5610">
          <p15:clr>
            <a:srgbClr val="F26B43"/>
          </p15:clr>
        </p15:guide>
        <p15:guide id="21" pos="5725">
          <p15:clr>
            <a:srgbClr val="F26B43"/>
          </p15:clr>
        </p15:guide>
        <p15:guide id="22" pos="6220">
          <p15:clr>
            <a:srgbClr val="F26B43"/>
          </p15:clr>
        </p15:guide>
        <p15:guide id="23" pos="6334">
          <p15:clr>
            <a:srgbClr val="F26B43"/>
          </p15:clr>
        </p15:guide>
        <p15:guide id="24" pos="6829">
          <p15:clr>
            <a:srgbClr val="F26B43"/>
          </p15:clr>
        </p15:guide>
        <p15:guide id="25" pos="6943">
          <p15:clr>
            <a:srgbClr val="F26B43"/>
          </p15:clr>
        </p15:guide>
        <p15:guide id="26" pos="7438">
          <p15:clr>
            <a:srgbClr val="F26B43"/>
          </p15:clr>
        </p15:guide>
        <p15:guide id="27" pos="3840">
          <p15:clr>
            <a:srgbClr val="9FCC3B"/>
          </p15:clr>
        </p15:guide>
        <p15:guide id="28" orient="horz" pos="2160">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21008" y="4449420"/>
            <a:ext cx="4169229" cy="2277604"/>
          </a:xfrm>
        </p:spPr>
        <p:txBody>
          <a:bodyPr/>
          <a:lstStyle/>
          <a:p>
            <a:r>
              <a:rPr lang="en-US" dirty="0">
                <a:solidFill>
                  <a:srgbClr val="004050"/>
                </a:solidFill>
                <a:latin typeface="Krana Fat B" panose="00000B00000000000000" pitchFamily="50" charset="0"/>
              </a:rPr>
              <a:t>ARRAYS</a:t>
            </a:r>
            <a:br>
              <a:rPr lang="en-US" dirty="0">
                <a:solidFill>
                  <a:srgbClr val="004050"/>
                </a:solidFill>
                <a:latin typeface="Krana Fat B" panose="00000B00000000000000" pitchFamily="50" charset="0"/>
              </a:rPr>
            </a:br>
            <a:br>
              <a:rPr lang="en-US" dirty="0">
                <a:solidFill>
                  <a:srgbClr val="004050"/>
                </a:solidFill>
                <a:latin typeface="Krana Fat B" panose="00000B00000000000000" pitchFamily="50" charset="0"/>
              </a:rPr>
            </a:br>
            <a:br>
              <a:rPr lang="en-US" dirty="0">
                <a:solidFill>
                  <a:srgbClr val="004050"/>
                </a:solidFill>
                <a:latin typeface="Krana Fat B" panose="00000B00000000000000" pitchFamily="50" charset="0"/>
              </a:rPr>
            </a:br>
            <a:r>
              <a:rPr lang="en-US" sz="2800" dirty="0">
                <a:solidFill>
                  <a:srgbClr val="004050"/>
                </a:solidFill>
                <a:latin typeface="Krana Fat B" panose="00000B00000000000000" pitchFamily="50" charset="0"/>
              </a:rPr>
              <a:t>JavaScript Fundamentals</a:t>
            </a:r>
            <a:br>
              <a:rPr lang="en-US" dirty="0"/>
            </a:br>
            <a:endParaRPr lang="en-GB" dirty="0"/>
          </a:p>
        </p:txBody>
      </p:sp>
      <p:sp>
        <p:nvSpPr>
          <p:cNvPr id="5" name="Content Placeholder 2"/>
          <p:cNvSpPr txBox="1">
            <a:spLocks/>
          </p:cNvSpPr>
          <p:nvPr/>
        </p:nvSpPr>
        <p:spPr>
          <a:xfrm>
            <a:off x="385299" y="5768975"/>
            <a:ext cx="5627171" cy="705846"/>
          </a:xfrm>
          <a:prstGeom prst="rect">
            <a:avLst/>
          </a:prstGeom>
        </p:spPr>
        <p:txBody>
          <a:bodyPr/>
          <a:lstStyle>
            <a:lvl1pPr marL="0" indent="0" algn="l" defTabSz="914400" rtl="0" eaLnBrk="1" latinLnBrk="0" hangingPunct="1">
              <a:lnSpc>
                <a:spcPct val="100000"/>
              </a:lnSpc>
              <a:spcBef>
                <a:spcPts val="0"/>
              </a:spcBef>
              <a:spcAft>
                <a:spcPts val="650"/>
              </a:spcAft>
              <a:buSzPct val="115000"/>
              <a:buFontTx/>
              <a:buNone/>
              <a:defRPr sz="18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18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18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50"/>
              </a:spcAft>
              <a:buClrTx/>
              <a:buSzPct val="115000"/>
              <a:buFontTx/>
              <a:buNone/>
              <a:tabLst/>
              <a:defRPr/>
            </a:pPr>
            <a:endParaRPr kumimoji="0" lang="en-GB" sz="1400" b="0" i="0" u="none" strike="noStrike" kern="1200" cap="none" spc="0" normalizeH="0" baseline="0" noProof="0" dirty="0">
              <a:ln>
                <a:noFill/>
              </a:ln>
              <a:solidFill>
                <a:srgbClr val="004050"/>
              </a:solidFill>
              <a:effectLst/>
              <a:uLnTx/>
              <a:uFillTx/>
              <a:latin typeface="Montserrat" pitchFamily="2" charset="77"/>
              <a:ea typeface="+mn-ea"/>
              <a:cs typeface="+mn-cs"/>
            </a:endParaRPr>
          </a:p>
        </p:txBody>
      </p:sp>
    </p:spTree>
    <p:extLst>
      <p:ext uri="{BB962C8B-B14F-4D97-AF65-F5344CB8AC3E}">
        <p14:creationId xmlns:p14="http://schemas.microsoft.com/office/powerpoint/2010/main" val="179210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4" name="Rectangle 8"/>
          <p:cNvSpPr>
            <a:spLocks noGrp="1" noChangeArrowheads="1"/>
          </p:cNvSpPr>
          <p:nvPr>
            <p:ph type="body" sz="quarter" idx="15"/>
          </p:nvPr>
        </p:nvSpPr>
        <p:spPr>
          <a:xfrm>
            <a:off x="393600" y="1419237"/>
            <a:ext cx="11404800" cy="4546800"/>
          </a:xfrm>
        </p:spPr>
        <p:txBody>
          <a:bodyPr/>
          <a:lstStyle/>
          <a:p>
            <a:r>
              <a:rPr lang="en-US" altLang="en-US" dirty="0"/>
              <a:t>The </a:t>
            </a:r>
            <a:r>
              <a:rPr lang="en-US" altLang="en-US" b="1" dirty="0">
                <a:latin typeface="Courier New" panose="02070309020205020404" pitchFamily="49" charset="0"/>
                <a:cs typeface="Courier New" panose="02070309020205020404" pitchFamily="49" charset="0"/>
              </a:rPr>
              <a:t>shift() </a:t>
            </a:r>
            <a:r>
              <a:rPr lang="en-US" altLang="en-US" dirty="0"/>
              <a:t>method</a:t>
            </a:r>
          </a:p>
          <a:p>
            <a:pPr lvl="1"/>
            <a:r>
              <a:rPr lang="en-GB" dirty="0"/>
              <a:t>removes the first element from the beginning of the array</a:t>
            </a:r>
          </a:p>
          <a:p>
            <a:pPr lvl="1"/>
            <a:r>
              <a:rPr lang="en-GB" altLang="en-US" dirty="0"/>
              <a:t>Array’s length property is decreased by one</a:t>
            </a:r>
          </a:p>
          <a:p>
            <a:pPr lvl="1"/>
            <a:r>
              <a:rPr lang="en-GB" altLang="en-US" dirty="0"/>
              <a:t>This method returns the array element that was removed</a:t>
            </a:r>
            <a:endParaRPr lang="en-US" altLang="en-US" dirty="0"/>
          </a:p>
          <a:p>
            <a:pPr lvl="1"/>
            <a:endParaRPr lang="en-GB" altLang="en-US" dirty="0"/>
          </a:p>
          <a:p>
            <a:pPr lvl="1"/>
            <a:endParaRPr lang="en-GB" altLang="en-US" dirty="0"/>
          </a:p>
          <a:p>
            <a:pPr lvl="1"/>
            <a:endParaRPr lang="en-GB" altLang="en-US" dirty="0"/>
          </a:p>
          <a:p>
            <a:pPr lvl="1"/>
            <a:endParaRPr lang="en-US" altLang="en-US" dirty="0"/>
          </a:p>
        </p:txBody>
      </p:sp>
      <p:sp>
        <p:nvSpPr>
          <p:cNvPr id="316423" name="Rectangle 7"/>
          <p:cNvSpPr>
            <a:spLocks noGrp="1" noChangeArrowheads="1"/>
          </p:cNvSpPr>
          <p:nvPr>
            <p:ph type="title"/>
          </p:nvPr>
        </p:nvSpPr>
        <p:spPr>
          <a:xfrm>
            <a:off x="1105787" y="328437"/>
            <a:ext cx="9540000" cy="806309"/>
          </a:xfrm>
        </p:spPr>
        <p:txBody>
          <a:bodyPr>
            <a:normAutofit/>
          </a:bodyPr>
          <a:lstStyle/>
          <a:p>
            <a:r>
              <a:rPr lang="en-US" altLang="en-US" dirty="0"/>
              <a:t>Shift and unshift array methods</a:t>
            </a:r>
          </a:p>
        </p:txBody>
      </p:sp>
      <p:sp>
        <p:nvSpPr>
          <p:cNvPr id="2" name="Rectangle 1">
            <a:extLst>
              <a:ext uri="{FF2B5EF4-FFF2-40B4-BE49-F238E27FC236}">
                <a16:creationId xmlns:a16="http://schemas.microsoft.com/office/drawing/2014/main" id="{A53976CB-D4DA-490E-9445-F32332ED0BD5}"/>
              </a:ext>
            </a:extLst>
          </p:cNvPr>
          <p:cNvSpPr/>
          <p:nvPr/>
        </p:nvSpPr>
        <p:spPr>
          <a:xfrm>
            <a:off x="393600" y="3418758"/>
            <a:ext cx="11404799" cy="1323439"/>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fruit = ['Apples', 'Pears', 'Bananas', 'Oranges'];</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fruit.shift</a:t>
            </a:r>
            <a:r>
              <a:rPr lang="en-GB" sz="1600" b="1" dirty="0">
                <a:latin typeface="Courier New" panose="02070309020205020404" pitchFamily="49" charset="0"/>
                <a:cs typeface="Courier New" panose="02070309020205020404" pitchFamily="49" charset="0"/>
              </a:rPr>
              <a:t>()); //Apples</a:t>
            </a:r>
          </a:p>
          <a:p>
            <a:br>
              <a:rPr lang="en-GB" sz="1600" b="1" dirty="0">
                <a:latin typeface="Courier New" panose="02070309020205020404" pitchFamily="49" charset="0"/>
                <a:cs typeface="Courier New" panose="02070309020205020404" pitchFamily="49" charset="0"/>
              </a:rPr>
            </a:br>
            <a:r>
              <a:rPr lang="en-GB" sz="1600" b="1" dirty="0">
                <a:latin typeface="Courier New" panose="02070309020205020404" pitchFamily="49" charset="0"/>
                <a:cs typeface="Courier New" panose="02070309020205020404" pitchFamily="49" charset="0"/>
              </a:rPr>
              <a:t>//['Pears', 'Bananas', 'Oranges']</a:t>
            </a:r>
          </a:p>
          <a:p>
            <a:r>
              <a:rPr lang="en-GB" sz="1600" b="1" dirty="0">
                <a:latin typeface="Courier New" panose="02070309020205020404" pitchFamily="49" charset="0"/>
                <a:cs typeface="Courier New" panose="02070309020205020404" pitchFamily="49" charset="0"/>
              </a:rPr>
              <a:t>console.log(fruit);</a:t>
            </a:r>
          </a:p>
        </p:txBody>
      </p:sp>
    </p:spTree>
    <p:extLst>
      <p:ext uri="{BB962C8B-B14F-4D97-AF65-F5344CB8AC3E}">
        <p14:creationId xmlns:p14="http://schemas.microsoft.com/office/powerpoint/2010/main" val="391488920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a:xfrm>
            <a:off x="393600" y="1397972"/>
            <a:ext cx="11404800" cy="4546800"/>
          </a:xfrm>
        </p:spPr>
        <p:txBody>
          <a:bodyPr/>
          <a:lstStyle/>
          <a:p>
            <a:r>
              <a:rPr lang="en-US" b="1" dirty="0" err="1">
                <a:latin typeface="Courier New" panose="02070309020205020404" pitchFamily="49" charset="0"/>
                <a:cs typeface="Courier New" panose="02070309020205020404" pitchFamily="49" charset="0"/>
              </a:rPr>
              <a:t>Array.from</a:t>
            </a:r>
            <a:r>
              <a:rPr lang="en-US" b="1" dirty="0">
                <a:latin typeface="Courier New" panose="02070309020205020404" pitchFamily="49" charset="0"/>
                <a:cs typeface="Courier New" panose="02070309020205020404" pitchFamily="49" charset="0"/>
              </a:rPr>
              <a:t>() </a:t>
            </a:r>
            <a:r>
              <a:rPr lang="en-US" dirty="0"/>
              <a:t>creates a real Array out of array-like objects</a:t>
            </a:r>
          </a:p>
          <a:p>
            <a:endParaRPr lang="en-US" dirty="0"/>
          </a:p>
          <a:p>
            <a:endParaRPr lang="en-US" dirty="0"/>
          </a:p>
          <a:p>
            <a:r>
              <a:rPr lang="en-US" b="1" dirty="0" err="1">
                <a:latin typeface="Courier New" panose="02070309020205020404" pitchFamily="49" charset="0"/>
                <a:cs typeface="Courier New" panose="02070309020205020404" pitchFamily="49" charset="0"/>
              </a:rPr>
              <a:t>Array.prototype.find</a:t>
            </a:r>
            <a:r>
              <a:rPr lang="en-US" b="1" dirty="0">
                <a:latin typeface="Courier New" panose="02070309020205020404" pitchFamily="49" charset="0"/>
                <a:cs typeface="Courier New" panose="02070309020205020404" pitchFamily="49" charset="0"/>
              </a:rPr>
              <a:t>() </a:t>
            </a:r>
            <a:r>
              <a:rPr lang="en-US" dirty="0"/>
              <a:t>returns the first element for which the callback returns true</a:t>
            </a:r>
          </a:p>
          <a:p>
            <a:pPr lvl="1"/>
            <a:r>
              <a:rPr lang="en-US" dirty="0"/>
              <a:t>A callback is a function passed to another function – the one shown below is an anonymous function:</a:t>
            </a:r>
          </a:p>
          <a:p>
            <a:pPr lvl="1"/>
            <a:endParaRPr lang="en-US" dirty="0"/>
          </a:p>
          <a:p>
            <a:pPr lvl="1"/>
            <a:endParaRPr lang="en-US" dirty="0"/>
          </a:p>
          <a:p>
            <a:pPr lvl="1"/>
            <a:r>
              <a:rPr lang="en-US" dirty="0"/>
              <a:t>This is an instance where an arrow function could be used to clean the code:</a:t>
            </a:r>
          </a:p>
          <a:p>
            <a:endParaRPr lang="en-US" dirty="0"/>
          </a:p>
          <a:p>
            <a:endParaRPr lang="en-US" dirty="0"/>
          </a:p>
          <a:p>
            <a:endParaRPr lang="en-US" dirty="0"/>
          </a:p>
          <a:p>
            <a:endParaRPr lang="en-US" dirty="0"/>
          </a:p>
        </p:txBody>
      </p:sp>
      <p:sp>
        <p:nvSpPr>
          <p:cNvPr id="10" name="Title 9"/>
          <p:cNvSpPr>
            <a:spLocks noGrp="1"/>
          </p:cNvSpPr>
          <p:nvPr>
            <p:ph type="title"/>
          </p:nvPr>
        </p:nvSpPr>
        <p:spPr>
          <a:xfrm>
            <a:off x="1127051" y="317306"/>
            <a:ext cx="9401777" cy="830997"/>
          </a:xfrm>
        </p:spPr>
        <p:txBody>
          <a:bodyPr>
            <a:normAutofit/>
          </a:bodyPr>
          <a:lstStyle/>
          <a:p>
            <a:pPr>
              <a:defRPr/>
            </a:pPr>
            <a:r>
              <a:rPr lang="en-GB" dirty="0"/>
              <a:t>New Methods in ES2015</a:t>
            </a:r>
            <a:endParaRPr dirty="0"/>
          </a:p>
        </p:txBody>
      </p:sp>
      <p:sp>
        <p:nvSpPr>
          <p:cNvPr id="2" name="Rectangle 1">
            <a:extLst>
              <a:ext uri="{FF2B5EF4-FFF2-40B4-BE49-F238E27FC236}">
                <a16:creationId xmlns:a16="http://schemas.microsoft.com/office/drawing/2014/main" id="{A7868274-C00C-48C1-9E51-9BE36E88DBE7}"/>
              </a:ext>
            </a:extLst>
          </p:cNvPr>
          <p:cNvSpPr/>
          <p:nvPr/>
        </p:nvSpPr>
        <p:spPr>
          <a:xfrm>
            <a:off x="393601" y="1879450"/>
            <a:ext cx="11404798" cy="830997"/>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a:t>
            </a:r>
            <a:r>
              <a:rPr lang="en-GB" sz="1600" b="1" dirty="0" err="1">
                <a:latin typeface="Courier New" panose="02070309020205020404" pitchFamily="49" charset="0"/>
                <a:cs typeface="Courier New" panose="02070309020205020404" pitchFamily="49" charset="0"/>
              </a:rPr>
              <a:t>formElements</a:t>
            </a:r>
            <a:r>
              <a:rPr lang="en-GB" sz="1600" b="1" dirty="0">
                <a:latin typeface="Courier New" panose="02070309020205020404" pitchFamily="49" charset="0"/>
                <a:cs typeface="Courier New" panose="02070309020205020404" pitchFamily="49" charset="0"/>
              </a:rPr>
              <a:t> = </a:t>
            </a:r>
            <a:r>
              <a:rPr lang="en-GB" sz="1600" b="1" dirty="0" err="1">
                <a:latin typeface="Courier New" panose="02070309020205020404" pitchFamily="49" charset="0"/>
                <a:cs typeface="Courier New" panose="02070309020205020404" pitchFamily="49" charset="0"/>
              </a:rPr>
              <a:t>document.querySelectorAll</a:t>
            </a:r>
            <a:r>
              <a:rPr lang="en-GB" sz="1600" b="1" dirty="0">
                <a:latin typeface="Courier New" panose="02070309020205020404" pitchFamily="49" charset="0"/>
                <a:cs typeface="Courier New" panose="02070309020205020404" pitchFamily="49" charset="0"/>
              </a:rPr>
              <a:t>('input, select, </a:t>
            </a:r>
            <a:r>
              <a:rPr lang="en-GB" sz="1600" b="1" dirty="0" err="1">
                <a:latin typeface="Courier New" panose="02070309020205020404" pitchFamily="49" charset="0"/>
                <a:cs typeface="Courier New" panose="02070309020205020404" pitchFamily="49" charset="0"/>
              </a:rPr>
              <a:t>textarea</a:t>
            </a:r>
            <a:r>
              <a:rPr lang="en-GB" sz="1600" b="1" dirty="0">
                <a:latin typeface="Courier New" panose="02070309020205020404" pitchFamily="49" charset="0"/>
                <a:cs typeface="Courier New" panose="02070309020205020404" pitchFamily="49" charset="0"/>
              </a:rPr>
              <a:t>');</a:t>
            </a:r>
          </a:p>
          <a:p>
            <a:r>
              <a:rPr lang="en-GB" sz="1600" b="1" dirty="0" err="1">
                <a:latin typeface="Courier New" panose="02070309020205020404" pitchFamily="49" charset="0"/>
                <a:cs typeface="Courier New" panose="02070309020205020404" pitchFamily="49" charset="0"/>
              </a:rPr>
              <a:t>formElements</a:t>
            </a:r>
            <a:r>
              <a:rPr lang="en-GB" sz="1600" b="1" dirty="0">
                <a:latin typeface="Courier New" panose="02070309020205020404" pitchFamily="49" charset="0"/>
                <a:cs typeface="Courier New" panose="02070309020205020404" pitchFamily="49" charset="0"/>
              </a:rPr>
              <a:t> = </a:t>
            </a:r>
            <a:r>
              <a:rPr lang="en-GB" sz="1600" b="1" dirty="0" err="1">
                <a:latin typeface="Courier New" panose="02070309020205020404" pitchFamily="49" charset="0"/>
                <a:cs typeface="Courier New" panose="02070309020205020404" pitchFamily="49" charset="0"/>
              </a:rPr>
              <a:t>Array.from</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formElements</a:t>
            </a:r>
            <a:r>
              <a:rPr lang="en-GB" sz="1600" b="1" dirty="0">
                <a:latin typeface="Courier New" panose="02070309020205020404" pitchFamily="49" charset="0"/>
                <a:cs typeface="Courier New" panose="02070309020205020404" pitchFamily="49" charset="0"/>
              </a:rPr>
              <a:t>);</a:t>
            </a:r>
          </a:p>
          <a:p>
            <a:r>
              <a:rPr lang="en-GB" sz="1600" b="1" dirty="0" err="1">
                <a:latin typeface="Courier New" panose="02070309020205020404" pitchFamily="49" charset="0"/>
                <a:cs typeface="Courier New" panose="02070309020205020404" pitchFamily="49" charset="0"/>
              </a:rPr>
              <a:t>formElements.push</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anotherElement</a:t>
            </a:r>
            <a:r>
              <a:rPr lang="en-GB" sz="1600" b="1" dirty="0">
                <a:latin typeface="Courier New" panose="02070309020205020404" pitchFamily="49" charset="0"/>
                <a:cs typeface="Courier New" panose="02070309020205020404" pitchFamily="49" charset="0"/>
              </a:rPr>
              <a:t>); //works fine!</a:t>
            </a:r>
          </a:p>
        </p:txBody>
      </p:sp>
      <p:sp>
        <p:nvSpPr>
          <p:cNvPr id="3" name="Rectangle 2">
            <a:extLst>
              <a:ext uri="{FF2B5EF4-FFF2-40B4-BE49-F238E27FC236}">
                <a16:creationId xmlns:a16="http://schemas.microsoft.com/office/drawing/2014/main" id="{1808CD03-DBEC-4D21-9834-DDFA62349582}"/>
              </a:ext>
            </a:extLst>
          </p:cNvPr>
          <p:cNvSpPr/>
          <p:nvPr/>
        </p:nvSpPr>
        <p:spPr>
          <a:xfrm>
            <a:off x="393600" y="3907242"/>
            <a:ext cx="11404800" cy="338554"/>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[`Chris`,`Bruford`,22].find(function(n) { return n === `</a:t>
            </a:r>
            <a:r>
              <a:rPr lang="en-GB" sz="1600" b="1" dirty="0" err="1">
                <a:latin typeface="Courier New" panose="02070309020205020404" pitchFamily="49" charset="0"/>
                <a:cs typeface="Courier New" panose="02070309020205020404" pitchFamily="49" charset="0"/>
              </a:rPr>
              <a:t>Bruford</a:t>
            </a:r>
            <a:r>
              <a:rPr lang="en-GB" sz="1600" b="1" dirty="0">
                <a:latin typeface="Courier New" panose="02070309020205020404" pitchFamily="49" charset="0"/>
                <a:cs typeface="Courier New" panose="02070309020205020404" pitchFamily="49" charset="0"/>
              </a:rPr>
              <a:t>`}); // </a:t>
            </a:r>
            <a:r>
              <a:rPr lang="en-GB" sz="1600" b="1" dirty="0" err="1">
                <a:latin typeface="Courier New" panose="02070309020205020404" pitchFamily="49" charset="0"/>
                <a:cs typeface="Courier New" panose="02070309020205020404" pitchFamily="49" charset="0"/>
              </a:rPr>
              <a:t>Bruford</a:t>
            </a:r>
            <a:endParaRPr lang="en-GB" sz="1600" b="1" dirty="0">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F0FF8D76-B19A-4641-BF05-93879BE2B011}"/>
              </a:ext>
            </a:extLst>
          </p:cNvPr>
          <p:cNvSpPr/>
          <p:nvPr/>
        </p:nvSpPr>
        <p:spPr>
          <a:xfrm>
            <a:off x="393600" y="5132233"/>
            <a:ext cx="11404800" cy="338554"/>
          </a:xfrm>
          <a:prstGeom prst="rect">
            <a:avLst/>
          </a:prstGeom>
          <a:solidFill>
            <a:schemeClr val="bg1">
              <a:lumMod val="95000"/>
            </a:schemeClr>
          </a:solidFill>
          <a:ln>
            <a:noFill/>
          </a:ln>
        </p:spPr>
        <p:txBody>
          <a:bodyPr wrap="square">
            <a:spAutoFit/>
          </a:bodyPr>
          <a:lstStyle/>
          <a:p>
            <a:r>
              <a:rPr lang="en-GB" sz="1600" dirty="0">
                <a:latin typeface="Courier New" panose="02070309020205020404" pitchFamily="49" charset="0"/>
                <a:cs typeface="Courier New" panose="02070309020205020404" pitchFamily="49" charset="0"/>
              </a:rPr>
              <a:t>[`Chris`,`Bruford`,22].find(</a:t>
            </a:r>
            <a:r>
              <a:rPr lang="en-GB" sz="1600" b="1" dirty="0">
                <a:latin typeface="Courier New" panose="02070309020205020404" pitchFamily="49" charset="0"/>
                <a:cs typeface="Courier New" panose="02070309020205020404" pitchFamily="49" charset="0"/>
              </a:rPr>
              <a:t> n =&gt; n === `</a:t>
            </a:r>
            <a:r>
              <a:rPr lang="en-GB" sz="1600" b="1" dirty="0" err="1">
                <a:latin typeface="Courier New" panose="02070309020205020404" pitchFamily="49" charset="0"/>
                <a:cs typeface="Courier New" panose="02070309020205020404" pitchFamily="49" charset="0"/>
              </a:rPr>
              <a:t>Bruford</a:t>
            </a:r>
            <a:r>
              <a:rPr lang="en-GB" sz="1600" b="1" dirty="0">
                <a:latin typeface="Courier New" panose="02070309020205020404" pitchFamily="49" charset="0"/>
                <a:cs typeface="Courier New" panose="02070309020205020404" pitchFamily="49" charset="0"/>
              </a:rPr>
              <a:t>`</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Bruford</a:t>
            </a:r>
            <a:endParaRPr lang="en-GB"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88373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p:txBody>
          <a:bodyPr/>
          <a:lstStyle/>
          <a:p>
            <a:r>
              <a:rPr lang="en-US" dirty="0"/>
              <a:t>Similarly </a:t>
            </a:r>
            <a:r>
              <a:rPr lang="en-US" b="1" dirty="0" err="1">
                <a:latin typeface="Courier New" panose="02070309020205020404" pitchFamily="49" charset="0"/>
                <a:cs typeface="Courier New" panose="02070309020205020404" pitchFamily="49" charset="0"/>
              </a:rPr>
              <a:t>findIndex</a:t>
            </a:r>
            <a:r>
              <a:rPr lang="en-US" b="1" dirty="0">
                <a:latin typeface="Courier New" panose="02070309020205020404" pitchFamily="49" charset="0"/>
                <a:cs typeface="Courier New" panose="02070309020205020404" pitchFamily="49" charset="0"/>
              </a:rPr>
              <a:t>() </a:t>
            </a:r>
            <a:r>
              <a:rPr lang="en-US" dirty="0"/>
              <a:t>returns the index of the first matching element</a:t>
            </a:r>
          </a:p>
          <a:p>
            <a:endParaRPr lang="en-US" dirty="0"/>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fill() </a:t>
            </a:r>
            <a:r>
              <a:rPr lang="en-US" dirty="0"/>
              <a:t>overrides the specified elements</a:t>
            </a:r>
          </a:p>
          <a:p>
            <a:endParaRPr lang="en-US" dirty="0"/>
          </a:p>
          <a:p>
            <a:endParaRPr lang="en-US" dirty="0"/>
          </a:p>
        </p:txBody>
      </p:sp>
      <p:sp>
        <p:nvSpPr>
          <p:cNvPr id="10" name="Title 9"/>
          <p:cNvSpPr>
            <a:spLocks noGrp="1"/>
          </p:cNvSpPr>
          <p:nvPr>
            <p:ph type="title"/>
          </p:nvPr>
        </p:nvSpPr>
        <p:spPr>
          <a:xfrm>
            <a:off x="1116419" y="203317"/>
            <a:ext cx="9263553" cy="875108"/>
          </a:xfrm>
        </p:spPr>
        <p:txBody>
          <a:bodyPr>
            <a:normAutofit/>
          </a:bodyPr>
          <a:lstStyle/>
          <a:p>
            <a:pPr>
              <a:defRPr/>
            </a:pPr>
            <a:r>
              <a:rPr lang="en-GB" dirty="0"/>
              <a:t>New Methods in ES2015</a:t>
            </a:r>
            <a:endParaRPr dirty="0"/>
          </a:p>
        </p:txBody>
      </p:sp>
      <p:sp>
        <p:nvSpPr>
          <p:cNvPr id="4" name="Rectangle 3">
            <a:extLst>
              <a:ext uri="{FF2B5EF4-FFF2-40B4-BE49-F238E27FC236}">
                <a16:creationId xmlns:a16="http://schemas.microsoft.com/office/drawing/2014/main" id="{F1DD56B8-ECA1-44C6-9212-073EA135E6D7}"/>
              </a:ext>
            </a:extLst>
          </p:cNvPr>
          <p:cNvSpPr/>
          <p:nvPr/>
        </p:nvSpPr>
        <p:spPr>
          <a:xfrm>
            <a:off x="414000" y="2567974"/>
            <a:ext cx="11404800" cy="338554"/>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[`Chris`,`Bruford`,22].</a:t>
            </a:r>
            <a:r>
              <a:rPr lang="en-GB" sz="1600" b="1" dirty="0" err="1">
                <a:latin typeface="Courier New" panose="02070309020205020404" pitchFamily="49" charset="0"/>
                <a:cs typeface="Courier New" panose="02070309020205020404" pitchFamily="49" charset="0"/>
              </a:rPr>
              <a:t>findIndex</a:t>
            </a:r>
            <a:r>
              <a:rPr lang="en-GB" sz="1600" b="1" dirty="0">
                <a:latin typeface="Courier New" panose="02070309020205020404" pitchFamily="49" charset="0"/>
                <a:cs typeface="Courier New" panose="02070309020205020404" pitchFamily="49" charset="0"/>
              </a:rPr>
              <a:t>( n =&gt; n === `</a:t>
            </a:r>
            <a:r>
              <a:rPr lang="en-GB" sz="1600" b="1" dirty="0" err="1">
                <a:latin typeface="Courier New" panose="02070309020205020404" pitchFamily="49" charset="0"/>
                <a:cs typeface="Courier New" panose="02070309020205020404" pitchFamily="49" charset="0"/>
              </a:rPr>
              <a:t>Bruford</a:t>
            </a:r>
            <a:r>
              <a:rPr lang="en-GB" sz="1600" b="1" dirty="0">
                <a:latin typeface="Courier New" panose="02070309020205020404" pitchFamily="49" charset="0"/>
                <a:cs typeface="Courier New" panose="02070309020205020404" pitchFamily="49" charset="0"/>
              </a:rPr>
              <a:t>`}); // 1</a:t>
            </a:r>
          </a:p>
        </p:txBody>
      </p:sp>
      <p:sp>
        <p:nvSpPr>
          <p:cNvPr id="6" name="Rectangle 5">
            <a:extLst>
              <a:ext uri="{FF2B5EF4-FFF2-40B4-BE49-F238E27FC236}">
                <a16:creationId xmlns:a16="http://schemas.microsoft.com/office/drawing/2014/main" id="{1F00E1D2-D696-4550-A823-1E9E61B5054A}"/>
              </a:ext>
            </a:extLst>
          </p:cNvPr>
          <p:cNvSpPr/>
          <p:nvPr/>
        </p:nvSpPr>
        <p:spPr>
          <a:xfrm>
            <a:off x="414001" y="4048036"/>
            <a:ext cx="11404799" cy="584775"/>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[`Chris`,`Bruford`,22,true].fill(null); 	// [</a:t>
            </a:r>
            <a:r>
              <a:rPr lang="en-GB" sz="1600" b="1" dirty="0" err="1">
                <a:latin typeface="Courier New" panose="02070309020205020404" pitchFamily="49" charset="0"/>
                <a:cs typeface="Courier New" panose="02070309020205020404" pitchFamily="49" charset="0"/>
              </a:rPr>
              <a:t>null,null,null,null</a:t>
            </a:r>
            <a:r>
              <a:rPr lang="en-GB" sz="1600" b="1" dirty="0">
                <a:latin typeface="Courier New" panose="02070309020205020404" pitchFamily="49" charset="0"/>
                <a:cs typeface="Courier New" panose="02070309020205020404" pitchFamily="49" charset="0"/>
              </a:rPr>
              <a:t>]</a:t>
            </a:r>
          </a:p>
          <a:p>
            <a:r>
              <a:rPr lang="en-GB" sz="1600" b="1" dirty="0">
                <a:latin typeface="Courier New" panose="02070309020205020404" pitchFamily="49" charset="0"/>
                <a:cs typeface="Courier New" panose="02070309020205020404" pitchFamily="49" charset="0"/>
              </a:rPr>
              <a:t>[`Chris`,`Bruford`,22,true].fill(null,1,2);	// [`Chris`,</a:t>
            </a:r>
            <a:r>
              <a:rPr lang="en-GB" sz="1600" b="1" dirty="0" err="1">
                <a:latin typeface="Courier New" panose="02070309020205020404" pitchFamily="49" charset="0"/>
                <a:cs typeface="Courier New" panose="02070309020205020404" pitchFamily="49" charset="0"/>
              </a:rPr>
              <a:t>null,null,true</a:t>
            </a:r>
            <a:r>
              <a:rPr lang="en-GB"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23260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p:txBody>
          <a:bodyPr/>
          <a:lstStyle/>
          <a:p>
            <a:r>
              <a:rPr lang="en-US" b="1" dirty="0">
                <a:latin typeface="Courier New" panose="02070309020205020404" pitchFamily="49" charset="0"/>
                <a:cs typeface="Courier New" panose="02070309020205020404" pitchFamily="49" charset="0"/>
              </a:rPr>
              <a:t>.entries()</a:t>
            </a:r>
            <a:r>
              <a:rPr lang="en-US" dirty="0"/>
              <a:t>, </a:t>
            </a:r>
            <a:r>
              <a:rPr lang="en-US" b="1" dirty="0">
                <a:latin typeface="Courier New" panose="02070309020205020404" pitchFamily="49" charset="0"/>
                <a:cs typeface="Courier New" panose="02070309020205020404" pitchFamily="49" charset="0"/>
              </a:rPr>
              <a:t>.keys() </a:t>
            </a:r>
            <a:r>
              <a:rPr lang="en-US" dirty="0"/>
              <a:t>&amp; </a:t>
            </a:r>
            <a:r>
              <a:rPr lang="en-US" b="1" dirty="0">
                <a:latin typeface="Courier New" panose="02070309020205020404" pitchFamily="49" charset="0"/>
                <a:cs typeface="Courier New" panose="02070309020205020404" pitchFamily="49" charset="0"/>
              </a:rPr>
              <a:t>.values() </a:t>
            </a:r>
            <a:r>
              <a:rPr lang="en-US" dirty="0"/>
              <a:t>each return a sequence of values via an iterator:</a:t>
            </a:r>
          </a:p>
        </p:txBody>
      </p:sp>
      <p:sp>
        <p:nvSpPr>
          <p:cNvPr id="10" name="Title 9"/>
          <p:cNvSpPr>
            <a:spLocks noGrp="1"/>
          </p:cNvSpPr>
          <p:nvPr>
            <p:ph type="title"/>
          </p:nvPr>
        </p:nvSpPr>
        <p:spPr>
          <a:xfrm>
            <a:off x="1052623" y="348316"/>
            <a:ext cx="9284819" cy="780698"/>
          </a:xfrm>
        </p:spPr>
        <p:txBody>
          <a:bodyPr>
            <a:normAutofit/>
          </a:bodyPr>
          <a:lstStyle/>
          <a:p>
            <a:r>
              <a:rPr lang="en-GB" dirty="0"/>
              <a:t>New Methods in ES2015</a:t>
            </a:r>
          </a:p>
        </p:txBody>
      </p:sp>
      <p:sp>
        <p:nvSpPr>
          <p:cNvPr id="4" name="Rectangle 3">
            <a:extLst>
              <a:ext uri="{FF2B5EF4-FFF2-40B4-BE49-F238E27FC236}">
                <a16:creationId xmlns:a16="http://schemas.microsoft.com/office/drawing/2014/main" id="{9EC18AB7-4748-4DF8-B595-217DC2C59AC8}"/>
              </a:ext>
            </a:extLst>
          </p:cNvPr>
          <p:cNvSpPr/>
          <p:nvPr/>
        </p:nvSpPr>
        <p:spPr>
          <a:xfrm>
            <a:off x="414000" y="2461924"/>
            <a:ext cx="11404802" cy="1077218"/>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a:t>
            </a:r>
            <a:r>
              <a:rPr lang="en-GB" sz="1600" b="1" dirty="0" err="1">
                <a:latin typeface="Courier New" panose="02070309020205020404" pitchFamily="49" charset="0"/>
                <a:cs typeface="Courier New" panose="02070309020205020404" pitchFamily="49" charset="0"/>
              </a:rPr>
              <a:t>arrayEntries</a:t>
            </a:r>
            <a:r>
              <a:rPr lang="en-GB" sz="1600" b="1" dirty="0">
                <a:latin typeface="Courier New" panose="02070309020205020404" pitchFamily="49" charset="0"/>
                <a:cs typeface="Courier New" panose="02070309020205020404" pitchFamily="49" charset="0"/>
              </a:rPr>
              <a:t> = [`Chris`,`Bruford`,22,true].entries();</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arrayEntries.next</a:t>
            </a:r>
            <a:r>
              <a:rPr lang="en-GB" sz="1600" b="1" dirty="0">
                <a:latin typeface="Courier New" panose="02070309020205020404" pitchFamily="49" charset="0"/>
                <a:cs typeface="Courier New" panose="02070309020205020404" pitchFamily="49" charset="0"/>
              </a:rPr>
              <a:t>().value);	</a:t>
            </a:r>
            <a:r>
              <a:rPr lang="en-GB" sz="1600" b="1" dirty="0">
                <a:solidFill>
                  <a:schemeClr val="accent6"/>
                </a:solidFill>
                <a:latin typeface="Courier New" panose="02070309020205020404" pitchFamily="49" charset="0"/>
                <a:cs typeface="Courier New" panose="02070309020205020404" pitchFamily="49" charset="0"/>
              </a:rPr>
              <a:t>// [0,`Chris`]</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arrayEntries.next</a:t>
            </a:r>
            <a:r>
              <a:rPr lang="en-GB" sz="1600" b="1" dirty="0">
                <a:latin typeface="Courier New" panose="02070309020205020404" pitchFamily="49" charset="0"/>
                <a:cs typeface="Courier New" panose="02070309020205020404" pitchFamily="49" charset="0"/>
              </a:rPr>
              <a:t>().value);	</a:t>
            </a:r>
            <a:r>
              <a:rPr lang="en-GB" sz="1600" b="1" dirty="0">
                <a:solidFill>
                  <a:schemeClr val="accent6"/>
                </a:solidFill>
                <a:latin typeface="Courier New" panose="02070309020205020404" pitchFamily="49" charset="0"/>
                <a:cs typeface="Courier New" panose="02070309020205020404" pitchFamily="49" charset="0"/>
              </a:rPr>
              <a:t>// [1,`Bruford`]</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arrayEntries.next</a:t>
            </a:r>
            <a:r>
              <a:rPr lang="en-GB" sz="1600" b="1" dirty="0">
                <a:latin typeface="Courier New" panose="02070309020205020404" pitchFamily="49" charset="0"/>
                <a:cs typeface="Courier New" panose="02070309020205020404" pitchFamily="49" charset="0"/>
              </a:rPr>
              <a:t>().value);	</a:t>
            </a:r>
            <a:r>
              <a:rPr lang="en-GB" sz="1600" b="1" dirty="0">
                <a:solidFill>
                  <a:schemeClr val="accent6"/>
                </a:solidFill>
                <a:latin typeface="Courier New" panose="02070309020205020404" pitchFamily="49" charset="0"/>
                <a:cs typeface="Courier New" panose="02070309020205020404" pitchFamily="49" charset="0"/>
              </a:rPr>
              <a:t>// [2,22]</a:t>
            </a:r>
          </a:p>
        </p:txBody>
      </p:sp>
      <p:sp>
        <p:nvSpPr>
          <p:cNvPr id="6" name="Rectangle 5">
            <a:extLst>
              <a:ext uri="{FF2B5EF4-FFF2-40B4-BE49-F238E27FC236}">
                <a16:creationId xmlns:a16="http://schemas.microsoft.com/office/drawing/2014/main" id="{361E78E7-8D6C-4F44-9827-E6F71F1E5CEE}"/>
              </a:ext>
            </a:extLst>
          </p:cNvPr>
          <p:cNvSpPr/>
          <p:nvPr/>
        </p:nvSpPr>
        <p:spPr>
          <a:xfrm>
            <a:off x="414002" y="3718009"/>
            <a:ext cx="11404798" cy="1077218"/>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a:t>
            </a:r>
            <a:r>
              <a:rPr lang="en-GB" sz="1600" b="1" dirty="0" err="1">
                <a:latin typeface="Courier New" panose="02070309020205020404" pitchFamily="49" charset="0"/>
                <a:cs typeface="Courier New" panose="02070309020205020404" pitchFamily="49" charset="0"/>
              </a:rPr>
              <a:t>arrayKeys</a:t>
            </a:r>
            <a:r>
              <a:rPr lang="en-GB" sz="1600" b="1" dirty="0">
                <a:latin typeface="Courier New" panose="02070309020205020404" pitchFamily="49" charset="0"/>
                <a:cs typeface="Courier New" panose="02070309020205020404" pitchFamily="49" charset="0"/>
              </a:rPr>
              <a:t> = [`Chris`,`Bruford`,22,true].keys();</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arrayKeys.next</a:t>
            </a:r>
            <a:r>
              <a:rPr lang="en-GB" sz="1600" b="1" dirty="0">
                <a:latin typeface="Courier New" panose="02070309020205020404" pitchFamily="49" charset="0"/>
                <a:cs typeface="Courier New" panose="02070309020205020404" pitchFamily="49" charset="0"/>
              </a:rPr>
              <a:t>().value);		</a:t>
            </a:r>
            <a:r>
              <a:rPr lang="en-GB" sz="1600" b="1" dirty="0">
                <a:solidFill>
                  <a:schemeClr val="accent6"/>
                </a:solidFill>
                <a:latin typeface="Courier New" panose="02070309020205020404" pitchFamily="49" charset="0"/>
                <a:cs typeface="Courier New" panose="02070309020205020404" pitchFamily="49" charset="0"/>
              </a:rPr>
              <a:t>// 0</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arrayKeys.next</a:t>
            </a:r>
            <a:r>
              <a:rPr lang="en-GB" sz="1600" b="1" dirty="0">
                <a:latin typeface="Courier New" panose="02070309020205020404" pitchFamily="49" charset="0"/>
                <a:cs typeface="Courier New" panose="02070309020205020404" pitchFamily="49" charset="0"/>
              </a:rPr>
              <a:t>().value); 		</a:t>
            </a:r>
            <a:r>
              <a:rPr lang="en-GB" sz="1600" b="1" dirty="0">
                <a:solidFill>
                  <a:schemeClr val="accent6"/>
                </a:solidFill>
                <a:latin typeface="Courier New" panose="02070309020205020404" pitchFamily="49" charset="0"/>
                <a:cs typeface="Courier New" panose="02070309020205020404" pitchFamily="49" charset="0"/>
              </a:rPr>
              <a:t>// 1</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arrayKeys.next</a:t>
            </a:r>
            <a:r>
              <a:rPr lang="en-GB" sz="1600" b="1" dirty="0">
                <a:latin typeface="Courier New" panose="02070309020205020404" pitchFamily="49" charset="0"/>
                <a:cs typeface="Courier New" panose="02070309020205020404" pitchFamily="49" charset="0"/>
              </a:rPr>
              <a:t>().value); 		</a:t>
            </a:r>
            <a:r>
              <a:rPr lang="en-GB" sz="1600" b="1" dirty="0">
                <a:solidFill>
                  <a:schemeClr val="accent6"/>
                </a:solidFill>
                <a:latin typeface="Courier New" panose="02070309020205020404" pitchFamily="49" charset="0"/>
                <a:cs typeface="Courier New" panose="02070309020205020404" pitchFamily="49" charset="0"/>
              </a:rPr>
              <a:t>// 2</a:t>
            </a:r>
          </a:p>
        </p:txBody>
      </p:sp>
      <p:sp>
        <p:nvSpPr>
          <p:cNvPr id="8" name="Rectangle 7">
            <a:extLst>
              <a:ext uri="{FF2B5EF4-FFF2-40B4-BE49-F238E27FC236}">
                <a16:creationId xmlns:a16="http://schemas.microsoft.com/office/drawing/2014/main" id="{883FB4F4-D4E3-44CB-97EA-6C1DE3C101C7}"/>
              </a:ext>
            </a:extLst>
          </p:cNvPr>
          <p:cNvSpPr/>
          <p:nvPr/>
        </p:nvSpPr>
        <p:spPr>
          <a:xfrm>
            <a:off x="414000" y="4974094"/>
            <a:ext cx="11404801" cy="1077218"/>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a:t>
            </a:r>
            <a:r>
              <a:rPr lang="en-GB" sz="1600" b="1" dirty="0" err="1">
                <a:latin typeface="Courier New" panose="02070309020205020404" pitchFamily="49" charset="0"/>
                <a:cs typeface="Courier New" panose="02070309020205020404" pitchFamily="49" charset="0"/>
              </a:rPr>
              <a:t>arrayValues</a:t>
            </a:r>
            <a:r>
              <a:rPr lang="en-GB" sz="1600" b="1" dirty="0">
                <a:latin typeface="Courier New" panose="02070309020205020404" pitchFamily="49" charset="0"/>
                <a:cs typeface="Courier New" panose="02070309020205020404" pitchFamily="49" charset="0"/>
              </a:rPr>
              <a:t> = [`Chris`,`Bruford`,22,true].values();</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arrayValues.next</a:t>
            </a:r>
            <a:r>
              <a:rPr lang="en-GB" sz="1600" b="1" dirty="0">
                <a:latin typeface="Courier New" panose="02070309020205020404" pitchFamily="49" charset="0"/>
                <a:cs typeface="Courier New" panose="02070309020205020404" pitchFamily="49" charset="0"/>
              </a:rPr>
              <a:t>().value); 	</a:t>
            </a:r>
            <a:r>
              <a:rPr lang="en-GB" sz="1600" b="1" dirty="0">
                <a:solidFill>
                  <a:schemeClr val="accent6"/>
                </a:solidFill>
                <a:latin typeface="Courier New" panose="02070309020205020404" pitchFamily="49" charset="0"/>
                <a:cs typeface="Courier New" panose="02070309020205020404" pitchFamily="49" charset="0"/>
              </a:rPr>
              <a:t>// `Chris`</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arrayValues.next</a:t>
            </a:r>
            <a:r>
              <a:rPr lang="en-GB" sz="1600" b="1" dirty="0">
                <a:latin typeface="Courier New" panose="02070309020205020404" pitchFamily="49" charset="0"/>
                <a:cs typeface="Courier New" panose="02070309020205020404" pitchFamily="49" charset="0"/>
              </a:rPr>
              <a:t>().value); 	</a:t>
            </a:r>
            <a:r>
              <a:rPr lang="en-GB" sz="1600" b="1" dirty="0">
                <a:solidFill>
                  <a:schemeClr val="accent6"/>
                </a:solidFill>
                <a:latin typeface="Courier New" panose="02070309020205020404" pitchFamily="49" charset="0"/>
                <a:cs typeface="Courier New" panose="02070309020205020404" pitchFamily="49" charset="0"/>
              </a:rPr>
              <a:t>// `</a:t>
            </a:r>
            <a:r>
              <a:rPr lang="en-GB" sz="1600" b="1" dirty="0" err="1">
                <a:solidFill>
                  <a:schemeClr val="accent6"/>
                </a:solidFill>
                <a:latin typeface="Courier New" panose="02070309020205020404" pitchFamily="49" charset="0"/>
                <a:cs typeface="Courier New" panose="02070309020205020404" pitchFamily="49" charset="0"/>
              </a:rPr>
              <a:t>Bruford</a:t>
            </a:r>
            <a:r>
              <a:rPr lang="en-GB" sz="1600" b="1" dirty="0">
                <a:solidFill>
                  <a:schemeClr val="accent6"/>
                </a:solidFill>
                <a:latin typeface="Courier New" panose="02070309020205020404" pitchFamily="49" charset="0"/>
                <a:cs typeface="Courier New" panose="02070309020205020404" pitchFamily="49" charset="0"/>
              </a:rPr>
              <a:t>`</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arrayValues.next</a:t>
            </a:r>
            <a:r>
              <a:rPr lang="en-GB" sz="1600" b="1" dirty="0">
                <a:latin typeface="Courier New" panose="02070309020205020404" pitchFamily="49" charset="0"/>
                <a:cs typeface="Courier New" panose="02070309020205020404" pitchFamily="49" charset="0"/>
              </a:rPr>
              <a:t>().value); 	</a:t>
            </a:r>
            <a:r>
              <a:rPr lang="en-GB" sz="1600" b="1" dirty="0">
                <a:solidFill>
                  <a:schemeClr val="accent6"/>
                </a:solidFill>
                <a:latin typeface="Courier New" panose="02070309020205020404" pitchFamily="49" charset="0"/>
                <a:cs typeface="Courier New" panose="02070309020205020404" pitchFamily="49" charset="0"/>
              </a:rPr>
              <a:t>// 22</a:t>
            </a:r>
          </a:p>
        </p:txBody>
      </p:sp>
    </p:spTree>
    <p:extLst>
      <p:ext uri="{BB962C8B-B14F-4D97-AF65-F5344CB8AC3E}">
        <p14:creationId xmlns:p14="http://schemas.microsoft.com/office/powerpoint/2010/main" val="2501196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a:xfrm>
            <a:off x="393599" y="1631888"/>
            <a:ext cx="11404800" cy="4546800"/>
          </a:xfrm>
        </p:spPr>
        <p:txBody>
          <a:bodyPr>
            <a:normAutofit/>
          </a:bodyPr>
          <a:lstStyle/>
          <a:p>
            <a:r>
              <a:rPr lang="en-US" dirty="0"/>
              <a:t>The for-of loop is used for iterating over </a:t>
            </a:r>
            <a:r>
              <a:rPr lang="en-US" b="1" dirty="0" err="1"/>
              <a:t>iterable</a:t>
            </a:r>
            <a:r>
              <a:rPr lang="en-US" dirty="0"/>
              <a:t> objects (more on that later!)</a:t>
            </a:r>
          </a:p>
          <a:p>
            <a:r>
              <a:rPr lang="en-US" dirty="0"/>
              <a:t>For an array if means we can loop through the array, returning each element in turn</a:t>
            </a:r>
          </a:p>
          <a:p>
            <a:endParaRPr lang="en-US" dirty="0"/>
          </a:p>
          <a:p>
            <a:endParaRPr lang="en-US" dirty="0"/>
          </a:p>
          <a:p>
            <a:endParaRPr lang="en-US" dirty="0"/>
          </a:p>
          <a:p>
            <a:endParaRPr lang="en-US" dirty="0"/>
          </a:p>
          <a:p>
            <a:r>
              <a:rPr lang="en-US" dirty="0"/>
              <a:t>We could also loop through any of the </a:t>
            </a:r>
            <a:r>
              <a:rPr lang="en-US" dirty="0" err="1"/>
              <a:t>iterables</a:t>
            </a:r>
            <a:r>
              <a:rPr lang="en-US" dirty="0"/>
              <a:t> returned by the methods </a:t>
            </a:r>
            <a:r>
              <a:rPr lang="en-US" b="1" dirty="0">
                <a:latin typeface="Courier New" panose="02070309020205020404" pitchFamily="49" charset="0"/>
                <a:cs typeface="Courier New" panose="02070309020205020404" pitchFamily="49" charset="0"/>
              </a:rPr>
              <a:t>.entries()</a:t>
            </a:r>
            <a:r>
              <a:rPr lang="en-US" dirty="0"/>
              <a:t>, </a:t>
            </a:r>
            <a:r>
              <a:rPr lang="en-US" b="1" dirty="0">
                <a:latin typeface="Courier New" panose="02070309020205020404" pitchFamily="49" charset="0"/>
                <a:cs typeface="Courier New" panose="02070309020205020404" pitchFamily="49" charset="0"/>
              </a:rPr>
              <a:t>.values() </a:t>
            </a:r>
            <a:r>
              <a:rPr lang="en-US" dirty="0"/>
              <a:t>and </a:t>
            </a:r>
            <a:r>
              <a:rPr lang="en-US" b="1" dirty="0">
                <a:latin typeface="Courier New" panose="02070309020205020404" pitchFamily="49" charset="0"/>
                <a:cs typeface="Courier New" panose="02070309020205020404" pitchFamily="49" charset="0"/>
              </a:rPr>
              <a:t>.keys()</a:t>
            </a:r>
          </a:p>
        </p:txBody>
      </p:sp>
      <p:sp>
        <p:nvSpPr>
          <p:cNvPr id="10" name="Title 9"/>
          <p:cNvSpPr>
            <a:spLocks noGrp="1"/>
          </p:cNvSpPr>
          <p:nvPr>
            <p:ph type="title"/>
          </p:nvPr>
        </p:nvSpPr>
        <p:spPr>
          <a:xfrm>
            <a:off x="1130260" y="276891"/>
            <a:ext cx="9931479" cy="812595"/>
          </a:xfrm>
        </p:spPr>
        <p:txBody>
          <a:bodyPr>
            <a:normAutofit/>
          </a:bodyPr>
          <a:lstStyle/>
          <a:p>
            <a:pPr>
              <a:defRPr/>
            </a:pPr>
            <a:r>
              <a:rPr lang="en-GB" dirty="0"/>
              <a:t>for…of loop</a:t>
            </a:r>
            <a:endParaRPr dirty="0"/>
          </a:p>
        </p:txBody>
      </p:sp>
      <p:sp>
        <p:nvSpPr>
          <p:cNvPr id="9" name="Rectangle 8">
            <a:extLst>
              <a:ext uri="{FF2B5EF4-FFF2-40B4-BE49-F238E27FC236}">
                <a16:creationId xmlns:a16="http://schemas.microsoft.com/office/drawing/2014/main" id="{9E3D7885-E4CC-4586-BF22-EB10362E5D98}"/>
              </a:ext>
            </a:extLst>
          </p:cNvPr>
          <p:cNvSpPr/>
          <p:nvPr/>
        </p:nvSpPr>
        <p:spPr>
          <a:xfrm>
            <a:off x="393599" y="2700401"/>
            <a:ext cx="11404800" cy="1569660"/>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//will print 1 then 2 then 3</a:t>
            </a:r>
          </a:p>
          <a:p>
            <a:r>
              <a:rPr lang="en-GB" sz="1600" b="1" dirty="0">
                <a:latin typeface="Courier New" panose="02070309020205020404" pitchFamily="49" charset="0"/>
                <a:cs typeface="Courier New" panose="02070309020205020404" pitchFamily="49" charset="0"/>
              </a:rPr>
              <a:t>let </a:t>
            </a:r>
            <a:r>
              <a:rPr lang="en-GB" sz="1600" b="1" dirty="0" err="1">
                <a:latin typeface="Courier New" panose="02070309020205020404" pitchFamily="49" charset="0"/>
                <a:cs typeface="Courier New" panose="02070309020205020404" pitchFamily="49" charset="0"/>
              </a:rPr>
              <a:t>myArray</a:t>
            </a:r>
            <a:r>
              <a:rPr lang="en-GB" sz="1600" b="1" dirty="0">
                <a:latin typeface="Courier New" panose="02070309020205020404" pitchFamily="49" charset="0"/>
                <a:cs typeface="Courier New" panose="02070309020205020404" pitchFamily="49" charset="0"/>
              </a:rPr>
              <a:t> = [1,2,3,4];</a:t>
            </a:r>
          </a:p>
          <a:p>
            <a:r>
              <a:rPr lang="en-GB" sz="1600" b="1" dirty="0">
                <a:latin typeface="Courier New" panose="02070309020205020404" pitchFamily="49" charset="0"/>
                <a:cs typeface="Courier New" panose="02070309020205020404" pitchFamily="49" charset="0"/>
              </a:rPr>
              <a:t>for (el of </a:t>
            </a:r>
            <a:r>
              <a:rPr lang="en-GB" sz="1600" b="1" dirty="0" err="1">
                <a:latin typeface="Courier New" panose="02070309020205020404" pitchFamily="49" charset="0"/>
                <a:cs typeface="Courier New" panose="02070309020205020404" pitchFamily="49" charset="0"/>
              </a:rPr>
              <a:t>myArray</a:t>
            </a:r>
            <a:r>
              <a:rPr lang="en-GB" sz="1600" b="1" dirty="0">
                <a:latin typeface="Courier New" panose="02070309020205020404" pitchFamily="49" charset="0"/>
                <a:cs typeface="Courier New" panose="02070309020205020404" pitchFamily="49" charset="0"/>
              </a:rPr>
              <a:t>) {</a:t>
            </a:r>
          </a:p>
          <a:p>
            <a:r>
              <a:rPr lang="en-GB" sz="1600" b="1" dirty="0">
                <a:latin typeface="Courier New" panose="02070309020205020404" pitchFamily="49" charset="0"/>
                <a:cs typeface="Courier New" panose="02070309020205020404" pitchFamily="49" charset="0"/>
              </a:rPr>
              <a:t>    if (el === 3) break;</a:t>
            </a:r>
          </a:p>
          <a:p>
            <a:r>
              <a:rPr lang="en-GB" sz="1600" b="1" dirty="0">
                <a:latin typeface="Courier New" panose="02070309020205020404" pitchFamily="49" charset="0"/>
                <a:cs typeface="Courier New" panose="02070309020205020404" pitchFamily="49" charset="0"/>
              </a:rPr>
              <a:t>    console.log(el);</a:t>
            </a:r>
          </a:p>
          <a:p>
            <a:r>
              <a:rPr lang="en-GB"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28961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Creating and Managing arrays</a:t>
            </a:r>
          </a:p>
        </p:txBody>
      </p:sp>
      <p:sp>
        <p:nvSpPr>
          <p:cNvPr id="3" name="Title 2"/>
          <p:cNvSpPr>
            <a:spLocks noGrp="1"/>
          </p:cNvSpPr>
          <p:nvPr>
            <p:ph type="title"/>
          </p:nvPr>
        </p:nvSpPr>
        <p:spPr/>
        <p:txBody>
          <a:bodyPr>
            <a:normAutofit fontScale="90000"/>
          </a:bodyPr>
          <a:lstStyle/>
          <a:p>
            <a:r>
              <a:rPr lang="en-GB" dirty="0" err="1"/>
              <a:t>QuickLab</a:t>
            </a:r>
            <a:r>
              <a:rPr lang="en-GB"/>
              <a:t> 6 </a:t>
            </a:r>
            <a:r>
              <a:rPr lang="en-GB" dirty="0"/>
              <a:t>- Arrays</a:t>
            </a:r>
          </a:p>
        </p:txBody>
      </p:sp>
    </p:spTree>
    <p:extLst>
      <p:ext uri="{BB962C8B-B14F-4D97-AF65-F5344CB8AC3E}">
        <p14:creationId xmlns:p14="http://schemas.microsoft.com/office/powerpoint/2010/main" val="3813982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5010402" y="1273906"/>
            <a:ext cx="2696683" cy="2904153"/>
          </a:xfrm>
        </p:spPr>
        <p:txBody>
          <a:bodyPr/>
          <a:lstStyle/>
          <a:p>
            <a:pPr>
              <a:lnSpc>
                <a:spcPct val="150000"/>
              </a:lnSpc>
            </a:pPr>
            <a:r>
              <a:rPr lang="en-US" dirty="0"/>
              <a:t>Arrays</a:t>
            </a:r>
          </a:p>
          <a:p>
            <a:pPr lvl="1">
              <a:lnSpc>
                <a:spcPct val="150000"/>
              </a:lnSpc>
            </a:pPr>
            <a:r>
              <a:rPr lang="en-US" dirty="0"/>
              <a:t>What are arrays?</a:t>
            </a:r>
          </a:p>
          <a:p>
            <a:pPr lvl="1">
              <a:lnSpc>
                <a:spcPct val="150000"/>
              </a:lnSpc>
            </a:pPr>
            <a:r>
              <a:rPr lang="en-US" dirty="0"/>
              <a:t>Creating arrays</a:t>
            </a:r>
          </a:p>
          <a:p>
            <a:pPr lvl="1">
              <a:lnSpc>
                <a:spcPct val="150000"/>
              </a:lnSpc>
            </a:pPr>
            <a:r>
              <a:rPr lang="en-US" dirty="0"/>
              <a:t>Accessing arrays</a:t>
            </a:r>
          </a:p>
          <a:p>
            <a:pPr lvl="1">
              <a:lnSpc>
                <a:spcPct val="150000"/>
              </a:lnSpc>
            </a:pPr>
            <a:r>
              <a:rPr lang="en-US" dirty="0"/>
              <a:t>Array methods</a:t>
            </a:r>
            <a:endParaRPr lang="en-US" sz="1800" dirty="0"/>
          </a:p>
        </p:txBody>
      </p:sp>
      <p:sp>
        <p:nvSpPr>
          <p:cNvPr id="4" name="Text Placeholder 3">
            <a:extLst>
              <a:ext uri="{FF2B5EF4-FFF2-40B4-BE49-F238E27FC236}">
                <a16:creationId xmlns:a16="http://schemas.microsoft.com/office/drawing/2014/main" id="{01659674-7DC0-41FF-BC58-61729F4C1926}"/>
              </a:ext>
            </a:extLst>
          </p:cNvPr>
          <p:cNvSpPr>
            <a:spLocks noGrp="1"/>
          </p:cNvSpPr>
          <p:nvPr>
            <p:ph type="body" sz="quarter" idx="10"/>
          </p:nvPr>
        </p:nvSpPr>
        <p:spPr/>
        <p:txBody>
          <a:bodyPr/>
          <a:lstStyle/>
          <a:p>
            <a:r>
              <a:rPr lang="en-GB" dirty="0"/>
              <a:t>INTRODUCTION</a:t>
            </a:r>
          </a:p>
        </p:txBody>
      </p:sp>
    </p:spTree>
    <p:extLst>
      <p:ext uri="{BB962C8B-B14F-4D97-AF65-F5344CB8AC3E}">
        <p14:creationId xmlns:p14="http://schemas.microsoft.com/office/powerpoint/2010/main" val="2596836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9BE7737-B510-46EE-826B-49BE90EEA018}"/>
              </a:ext>
            </a:extLst>
          </p:cNvPr>
          <p:cNvSpPr/>
          <p:nvPr/>
        </p:nvSpPr>
        <p:spPr>
          <a:xfrm>
            <a:off x="3048000" y="3075057"/>
            <a:ext cx="6096000" cy="1077218"/>
          </a:xfrm>
          <a:prstGeom prst="rect">
            <a:avLst/>
          </a:prstGeom>
          <a:solidFill>
            <a:schemeClr val="bg1">
              <a:lumMod val="95000"/>
            </a:schemeClr>
          </a:solidFill>
          <a:ln>
            <a:noFill/>
          </a:ln>
        </p:spPr>
        <p:txBody>
          <a:bodyPr>
            <a:spAutoFit/>
          </a:bodyPr>
          <a:lstStyle/>
          <a:p>
            <a:r>
              <a:rPr lang="en-GB" sz="1600" b="1" dirty="0">
                <a:latin typeface="Courier New" panose="02070309020205020404" pitchFamily="49" charset="0"/>
                <a:cs typeface="Courier New" panose="02070309020205020404" pitchFamily="49" charset="0"/>
              </a:rPr>
              <a:t>let a = Array();</a:t>
            </a:r>
          </a:p>
          <a:p>
            <a:r>
              <a:rPr lang="en-GB" sz="1600" b="1" dirty="0">
                <a:latin typeface="Courier New" panose="02070309020205020404" pitchFamily="49" charset="0"/>
                <a:cs typeface="Courier New" panose="02070309020205020404" pitchFamily="49" charset="0"/>
              </a:rPr>
              <a:t>let b = Array(10);</a:t>
            </a:r>
          </a:p>
          <a:p>
            <a:r>
              <a:rPr lang="en-GB" sz="1600" b="1" dirty="0">
                <a:latin typeface="Courier New" panose="02070309020205020404" pitchFamily="49" charset="0"/>
                <a:cs typeface="Courier New" panose="02070309020205020404" pitchFamily="49" charset="0"/>
              </a:rPr>
              <a:t>let c = Array("Tom", "Dick", "Harry");</a:t>
            </a:r>
          </a:p>
          <a:p>
            <a:r>
              <a:rPr lang="en-GB" sz="1600" b="1" dirty="0">
                <a:latin typeface="Courier New" panose="02070309020205020404" pitchFamily="49" charset="0"/>
                <a:cs typeface="Courier New" panose="02070309020205020404" pitchFamily="49" charset="0"/>
              </a:rPr>
              <a:t>let d = [1,2,3];</a:t>
            </a:r>
            <a:endParaRPr lang="en-GB" sz="1600" b="1" dirty="0">
              <a:effectLst/>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5"/>
          </p:nvPr>
        </p:nvSpPr>
        <p:spPr>
          <a:xfrm>
            <a:off x="414000" y="1929600"/>
            <a:ext cx="11404800" cy="944799"/>
          </a:xfrm>
        </p:spPr>
        <p:txBody>
          <a:bodyPr/>
          <a:lstStyle/>
          <a:p>
            <a:r>
              <a:rPr lang="en-GB" dirty="0"/>
              <a:t>Arrays hold a set of related data, e.g. students in a class</a:t>
            </a:r>
          </a:p>
          <a:p>
            <a:pPr lvl="1"/>
            <a:r>
              <a:rPr lang="en-GB" dirty="0"/>
              <a:t>The default approach is accessed by a numeric index</a:t>
            </a:r>
          </a:p>
          <a:p>
            <a:pPr lvl="1"/>
            <a:endParaRPr lang="en-GB" dirty="0"/>
          </a:p>
          <a:p>
            <a:pPr lvl="1"/>
            <a:endParaRPr lang="en-GB" dirty="0"/>
          </a:p>
          <a:p>
            <a:pPr lvl="1"/>
            <a:endParaRPr lang="en-GB" dirty="0"/>
          </a:p>
          <a:p>
            <a:pPr marL="0" indent="0">
              <a:buNone/>
            </a:pPr>
            <a:endParaRPr lang="en-GB" dirty="0"/>
          </a:p>
        </p:txBody>
      </p:sp>
      <p:sp>
        <p:nvSpPr>
          <p:cNvPr id="3" name="Title 2"/>
          <p:cNvSpPr>
            <a:spLocks noGrp="1"/>
          </p:cNvSpPr>
          <p:nvPr>
            <p:ph type="title"/>
          </p:nvPr>
        </p:nvSpPr>
        <p:spPr>
          <a:xfrm>
            <a:off x="1127051" y="212652"/>
            <a:ext cx="9401777" cy="791330"/>
          </a:xfrm>
        </p:spPr>
        <p:txBody>
          <a:bodyPr>
            <a:normAutofit/>
          </a:bodyPr>
          <a:lstStyle/>
          <a:p>
            <a:r>
              <a:rPr lang="en-GB" dirty="0"/>
              <a:t>Creating arrays</a:t>
            </a:r>
          </a:p>
        </p:txBody>
      </p:sp>
      <p:grpSp>
        <p:nvGrpSpPr>
          <p:cNvPr id="5" name="Group 4"/>
          <p:cNvGrpSpPr/>
          <p:nvPr/>
        </p:nvGrpSpPr>
        <p:grpSpPr>
          <a:xfrm>
            <a:off x="648586" y="2995767"/>
            <a:ext cx="2309646" cy="584775"/>
            <a:chOff x="-252627" y="2982126"/>
            <a:chExt cx="2082644" cy="584775"/>
          </a:xfrm>
          <a:noFill/>
        </p:grpSpPr>
        <p:cxnSp>
          <p:nvCxnSpPr>
            <p:cNvPr id="6" name="Straight Arrow Connector 5"/>
            <p:cNvCxnSpPr/>
            <p:nvPr/>
          </p:nvCxnSpPr>
          <p:spPr>
            <a:xfrm>
              <a:off x="1325049" y="3230088"/>
              <a:ext cx="504968" cy="0"/>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52627" y="2982126"/>
              <a:ext cx="1927131" cy="584775"/>
            </a:xfrm>
            <a:prstGeom prst="rect">
              <a:avLst/>
            </a:prstGeom>
            <a:grpFill/>
          </p:spPr>
          <p:txBody>
            <a:bodyPr wrap="square" rtlCol="0">
              <a:spAutoFit/>
            </a:bodyPr>
            <a:lstStyle>
              <a:defPPr>
                <a:defRPr lang="en-GB"/>
              </a:defPPr>
              <a:lvl1pPr>
                <a:defRPr sz="1400">
                  <a:latin typeface="Arial" pitchFamily="34" charset="0"/>
                  <a:cs typeface="Arial" pitchFamily="34" charset="0"/>
                </a:defRPr>
              </a:lvl1pPr>
            </a:lstStyle>
            <a:p>
              <a:r>
                <a:rPr lang="en-GB" sz="1600" dirty="0">
                  <a:solidFill>
                    <a:srgbClr val="004050"/>
                  </a:solidFill>
                  <a:latin typeface="Montserrat" panose="00000500000000000000" pitchFamily="2" charset="0"/>
                </a:rPr>
                <a:t>a is created with </a:t>
              </a:r>
            </a:p>
            <a:p>
              <a:r>
                <a:rPr lang="en-GB" sz="1600" dirty="0">
                  <a:solidFill>
                    <a:srgbClr val="004050"/>
                  </a:solidFill>
                  <a:latin typeface="Montserrat" panose="00000500000000000000" pitchFamily="2" charset="0"/>
                </a:rPr>
                <a:t>no data</a:t>
              </a:r>
            </a:p>
          </p:txBody>
        </p:sp>
      </p:grpSp>
      <p:grpSp>
        <p:nvGrpSpPr>
          <p:cNvPr id="9" name="Group 8"/>
          <p:cNvGrpSpPr/>
          <p:nvPr/>
        </p:nvGrpSpPr>
        <p:grpSpPr>
          <a:xfrm>
            <a:off x="7245424" y="3314861"/>
            <a:ext cx="4609952" cy="584775"/>
            <a:chOff x="5230111" y="2829847"/>
            <a:chExt cx="4609952" cy="584775"/>
          </a:xfrm>
          <a:noFill/>
        </p:grpSpPr>
        <p:cxnSp>
          <p:nvCxnSpPr>
            <p:cNvPr id="10" name="Straight Arrow Connector 9"/>
            <p:cNvCxnSpPr/>
            <p:nvPr/>
          </p:nvCxnSpPr>
          <p:spPr>
            <a:xfrm flipH="1">
              <a:off x="5230111" y="2983736"/>
              <a:ext cx="2088109" cy="0"/>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318219" y="2829847"/>
              <a:ext cx="2521844" cy="584775"/>
            </a:xfrm>
            <a:prstGeom prst="rect">
              <a:avLst/>
            </a:prstGeom>
            <a:grpFill/>
          </p:spPr>
          <p:txBody>
            <a:bodyPr wrap="none" rtlCol="0">
              <a:spAutoFit/>
            </a:bodyPr>
            <a:lstStyle/>
            <a:p>
              <a:r>
                <a:rPr lang="en-GB" sz="1600" dirty="0">
                  <a:solidFill>
                    <a:srgbClr val="004050"/>
                  </a:solidFill>
                  <a:latin typeface="Montserrat" panose="00000500000000000000" pitchFamily="2" charset="0"/>
                  <a:cs typeface="Arial" pitchFamily="34" charset="0"/>
                </a:rPr>
                <a:t>b is a 10 element array </a:t>
              </a:r>
              <a:br>
                <a:rPr lang="en-GB" sz="1600" dirty="0">
                  <a:solidFill>
                    <a:srgbClr val="004050"/>
                  </a:solidFill>
                  <a:latin typeface="Montserrat" panose="00000500000000000000" pitchFamily="2" charset="0"/>
                  <a:cs typeface="Arial" pitchFamily="34" charset="0"/>
                </a:rPr>
              </a:br>
              <a:r>
                <a:rPr lang="en-GB" sz="1600" dirty="0">
                  <a:solidFill>
                    <a:srgbClr val="004050"/>
                  </a:solidFill>
                  <a:latin typeface="Montserrat" panose="00000500000000000000" pitchFamily="2" charset="0"/>
                  <a:cs typeface="Arial" pitchFamily="34" charset="0"/>
                </a:rPr>
                <a:t>of undefined</a:t>
              </a:r>
            </a:p>
          </p:txBody>
        </p:sp>
      </p:grpSp>
      <p:grpSp>
        <p:nvGrpSpPr>
          <p:cNvPr id="12" name="Group 11"/>
          <p:cNvGrpSpPr/>
          <p:nvPr/>
        </p:nvGrpSpPr>
        <p:grpSpPr>
          <a:xfrm>
            <a:off x="648586" y="3497057"/>
            <a:ext cx="2280331" cy="584775"/>
            <a:chOff x="80871" y="2976168"/>
            <a:chExt cx="1717559" cy="584775"/>
          </a:xfrm>
          <a:noFill/>
        </p:grpSpPr>
        <p:cxnSp>
          <p:nvCxnSpPr>
            <p:cNvPr id="13" name="Straight Arrow Connector 12"/>
            <p:cNvCxnSpPr/>
            <p:nvPr/>
          </p:nvCxnSpPr>
          <p:spPr>
            <a:xfrm>
              <a:off x="1293462" y="3237778"/>
              <a:ext cx="504968" cy="0"/>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0871" y="2976168"/>
              <a:ext cx="1465865" cy="584775"/>
            </a:xfrm>
            <a:prstGeom prst="rect">
              <a:avLst/>
            </a:prstGeom>
            <a:grpFill/>
          </p:spPr>
          <p:txBody>
            <a:bodyPr wrap="square" rtlCol="0">
              <a:spAutoFit/>
            </a:bodyPr>
            <a:lstStyle>
              <a:defPPr>
                <a:defRPr lang="en-GB"/>
              </a:defPPr>
              <a:lvl1pPr>
                <a:defRPr sz="1400">
                  <a:latin typeface="Arial" pitchFamily="34" charset="0"/>
                  <a:cs typeface="Arial" pitchFamily="34" charset="0"/>
                </a:defRPr>
              </a:lvl1pPr>
            </a:lstStyle>
            <a:p>
              <a:r>
                <a:rPr lang="en-GB" sz="1600" dirty="0">
                  <a:solidFill>
                    <a:srgbClr val="004050"/>
                  </a:solidFill>
                  <a:latin typeface="Montserrat" panose="00000500000000000000" pitchFamily="2" charset="0"/>
                </a:rPr>
                <a:t>c is a 3 element </a:t>
              </a:r>
              <a:br>
                <a:rPr lang="en-GB" sz="1600" dirty="0">
                  <a:solidFill>
                    <a:srgbClr val="004050"/>
                  </a:solidFill>
                  <a:latin typeface="Montserrat" panose="00000500000000000000" pitchFamily="2" charset="0"/>
                </a:rPr>
              </a:br>
              <a:r>
                <a:rPr lang="en-GB" sz="1600" dirty="0">
                  <a:solidFill>
                    <a:srgbClr val="004050"/>
                  </a:solidFill>
                  <a:latin typeface="Montserrat" panose="00000500000000000000" pitchFamily="2" charset="0"/>
                </a:rPr>
                <a:t>array of string</a:t>
              </a:r>
            </a:p>
          </p:txBody>
        </p:sp>
      </p:grpSp>
      <p:grpSp>
        <p:nvGrpSpPr>
          <p:cNvPr id="15" name="Group 14"/>
          <p:cNvGrpSpPr/>
          <p:nvPr/>
        </p:nvGrpSpPr>
        <p:grpSpPr>
          <a:xfrm>
            <a:off x="7245423" y="3899636"/>
            <a:ext cx="4176217" cy="584775"/>
            <a:chOff x="5101664" y="2861649"/>
            <a:chExt cx="4176217" cy="584775"/>
          </a:xfrm>
          <a:noFill/>
        </p:grpSpPr>
        <p:cxnSp>
          <p:nvCxnSpPr>
            <p:cNvPr id="16" name="Straight Arrow Connector 15"/>
            <p:cNvCxnSpPr/>
            <p:nvPr/>
          </p:nvCxnSpPr>
          <p:spPr>
            <a:xfrm flipH="1">
              <a:off x="5101664" y="2982290"/>
              <a:ext cx="2088109" cy="0"/>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189772" y="2861649"/>
              <a:ext cx="2088109" cy="584775"/>
            </a:xfrm>
            <a:prstGeom prst="rect">
              <a:avLst/>
            </a:prstGeom>
            <a:grpFill/>
          </p:spPr>
          <p:txBody>
            <a:bodyPr wrap="square" rtlCol="0">
              <a:spAutoFit/>
            </a:bodyPr>
            <a:lstStyle/>
            <a:p>
              <a:r>
                <a:rPr lang="en-GB" sz="1600" dirty="0">
                  <a:solidFill>
                    <a:srgbClr val="004050"/>
                  </a:solidFill>
                  <a:latin typeface="Montserrat" panose="00000500000000000000" pitchFamily="2" charset="0"/>
                  <a:cs typeface="Arial" pitchFamily="34" charset="0"/>
                </a:rPr>
                <a:t>d is shorthand for an array</a:t>
              </a:r>
            </a:p>
          </p:txBody>
        </p:sp>
      </p:grpSp>
    </p:spTree>
    <p:extLst>
      <p:ext uri="{BB962C8B-B14F-4D97-AF65-F5344CB8AC3E}">
        <p14:creationId xmlns:p14="http://schemas.microsoft.com/office/powerpoint/2010/main" val="98746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93600" y="1642521"/>
            <a:ext cx="11404800" cy="4546800"/>
          </a:xfrm>
        </p:spPr>
        <p:txBody>
          <a:bodyPr/>
          <a:lstStyle/>
          <a:p>
            <a:r>
              <a:rPr lang="en-GB" dirty="0"/>
              <a:t>Arrays in JavaScript have some idiosyncrasies </a:t>
            </a:r>
          </a:p>
          <a:p>
            <a:pPr lvl="1"/>
            <a:r>
              <a:rPr lang="en-GB" dirty="0"/>
              <a:t>They can be resized at any time</a:t>
            </a:r>
          </a:p>
          <a:p>
            <a:pPr lvl="1"/>
            <a:r>
              <a:rPr lang="en-GB" dirty="0"/>
              <a:t>They index at 0</a:t>
            </a:r>
          </a:p>
          <a:p>
            <a:pPr lvl="2"/>
            <a:r>
              <a:rPr lang="en-GB" dirty="0"/>
              <a:t>So </a:t>
            </a:r>
            <a:r>
              <a:rPr lang="en-GB" b="1" dirty="0">
                <a:latin typeface="Courier New" panose="02070309020205020404" pitchFamily="49" charset="0"/>
                <a:cs typeface="Courier New" panose="02070309020205020404" pitchFamily="49" charset="0"/>
              </a:rPr>
              <a:t>Array(3)</a:t>
            </a:r>
            <a:r>
              <a:rPr lang="en-GB" dirty="0"/>
              <a:t> would have elements with indexes 0, 1 and 2</a:t>
            </a:r>
          </a:p>
          <a:p>
            <a:pPr lvl="1"/>
            <a:r>
              <a:rPr lang="en-GB" dirty="0"/>
              <a:t>They can be </a:t>
            </a:r>
            <a:r>
              <a:rPr lang="en-GB" i="1" dirty="0"/>
              <a:t>sparsely</a:t>
            </a:r>
            <a:r>
              <a:rPr lang="en-GB" dirty="0"/>
              <a:t> filled</a:t>
            </a:r>
          </a:p>
          <a:p>
            <a:pPr lvl="2"/>
            <a:r>
              <a:rPr lang="en-GB" dirty="0"/>
              <a:t>Unassigned parts of an array are </a:t>
            </a:r>
            <a:r>
              <a:rPr lang="en-GB" b="1" dirty="0">
                <a:latin typeface="Courier New" panose="02070309020205020404" pitchFamily="49" charset="0"/>
                <a:cs typeface="Courier New" panose="02070309020205020404" pitchFamily="49" charset="0"/>
              </a:rPr>
              <a:t>undefined</a:t>
            </a:r>
          </a:p>
          <a:p>
            <a:pPr lvl="1"/>
            <a:r>
              <a:rPr lang="en-GB" dirty="0"/>
              <a:t>They can be created in short hand using just square brackets</a:t>
            </a:r>
          </a:p>
          <a:p>
            <a:pPr lvl="1"/>
            <a:endParaRPr lang="en-GB" dirty="0"/>
          </a:p>
          <a:p>
            <a:pPr lvl="1"/>
            <a:endParaRPr lang="en-GB" dirty="0"/>
          </a:p>
        </p:txBody>
      </p:sp>
      <p:sp>
        <p:nvSpPr>
          <p:cNvPr id="3" name="Title 2"/>
          <p:cNvSpPr>
            <a:spLocks noGrp="1"/>
          </p:cNvSpPr>
          <p:nvPr>
            <p:ph type="title"/>
          </p:nvPr>
        </p:nvSpPr>
        <p:spPr>
          <a:xfrm>
            <a:off x="1180214" y="233917"/>
            <a:ext cx="9454940" cy="833860"/>
          </a:xfrm>
        </p:spPr>
        <p:txBody>
          <a:bodyPr>
            <a:normAutofit/>
          </a:bodyPr>
          <a:lstStyle/>
          <a:p>
            <a:r>
              <a:rPr lang="en-GB" dirty="0"/>
              <a:t>Creating arrays</a:t>
            </a:r>
          </a:p>
        </p:txBody>
      </p:sp>
    </p:spTree>
    <p:extLst>
      <p:ext uri="{BB962C8B-B14F-4D97-AF65-F5344CB8AC3E}">
        <p14:creationId xmlns:p14="http://schemas.microsoft.com/office/powerpoint/2010/main" val="4104960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01DDBEC-F744-4B28-BB72-CC746DE3C9DF}"/>
              </a:ext>
            </a:extLst>
          </p:cNvPr>
          <p:cNvSpPr/>
          <p:nvPr/>
        </p:nvSpPr>
        <p:spPr>
          <a:xfrm>
            <a:off x="3042650" y="2477690"/>
            <a:ext cx="6096000" cy="830997"/>
          </a:xfrm>
          <a:prstGeom prst="rect">
            <a:avLst/>
          </a:prstGeom>
          <a:solidFill>
            <a:schemeClr val="bg1">
              <a:lumMod val="95000"/>
            </a:schemeClr>
          </a:solidFill>
          <a:ln>
            <a:noFill/>
          </a:ln>
        </p:spPr>
        <p:txBody>
          <a:bodyPr>
            <a:spAutoFit/>
          </a:bodyPr>
          <a:lstStyle/>
          <a:p>
            <a:r>
              <a:rPr lang="en-GB" sz="1600" b="1" dirty="0">
                <a:latin typeface="Courier New" panose="02070309020205020404" pitchFamily="49" charset="0"/>
                <a:cs typeface="Courier New" panose="02070309020205020404" pitchFamily="49" charset="0"/>
              </a:rPr>
              <a:t>let </a:t>
            </a:r>
            <a:r>
              <a:rPr lang="en-GB" sz="1600" b="1" dirty="0" err="1">
                <a:latin typeface="Courier New" panose="02070309020205020404" pitchFamily="49" charset="0"/>
                <a:cs typeface="Courier New" panose="02070309020205020404" pitchFamily="49" charset="0"/>
              </a:rPr>
              <a:t>classRoom</a:t>
            </a:r>
            <a:r>
              <a:rPr lang="en-GB" sz="1600" b="1" dirty="0">
                <a:latin typeface="Courier New" panose="02070309020205020404" pitchFamily="49" charset="0"/>
                <a:cs typeface="Courier New" panose="02070309020205020404" pitchFamily="49" charset="0"/>
              </a:rPr>
              <a:t> = new Array(5);</a:t>
            </a:r>
          </a:p>
          <a:p>
            <a:r>
              <a:rPr lang="en-GB" sz="1600" b="1" dirty="0" err="1">
                <a:latin typeface="Courier New" panose="02070309020205020404" pitchFamily="49" charset="0"/>
                <a:cs typeface="Courier New" panose="02070309020205020404" pitchFamily="49" charset="0"/>
              </a:rPr>
              <a:t>classRoom</a:t>
            </a:r>
            <a:r>
              <a:rPr lang="en-GB" sz="1600" b="1" dirty="0">
                <a:latin typeface="Courier New" panose="02070309020205020404" pitchFamily="49" charset="0"/>
                <a:cs typeface="Courier New" panose="02070309020205020404" pitchFamily="49" charset="0"/>
              </a:rPr>
              <a:t>[0] = "Dave";</a:t>
            </a:r>
          </a:p>
          <a:p>
            <a:r>
              <a:rPr lang="en-GB" sz="1600" b="1" dirty="0" err="1">
                <a:latin typeface="Courier New" panose="02070309020205020404" pitchFamily="49" charset="0"/>
                <a:cs typeface="Courier New" panose="02070309020205020404" pitchFamily="49" charset="0"/>
              </a:rPr>
              <a:t>classRoom</a:t>
            </a:r>
            <a:r>
              <a:rPr lang="en-GB" sz="1600" b="1" dirty="0">
                <a:latin typeface="Courier New" panose="02070309020205020404" pitchFamily="49" charset="0"/>
                <a:cs typeface="Courier New" panose="02070309020205020404" pitchFamily="49" charset="0"/>
              </a:rPr>
              <a:t>[4] = "Laurence";</a:t>
            </a:r>
          </a:p>
        </p:txBody>
      </p:sp>
      <p:sp>
        <p:nvSpPr>
          <p:cNvPr id="18" name="Rectangle 17">
            <a:extLst>
              <a:ext uri="{FF2B5EF4-FFF2-40B4-BE49-F238E27FC236}">
                <a16:creationId xmlns:a16="http://schemas.microsoft.com/office/drawing/2014/main" id="{0A011721-75FF-4FC4-804D-B28E187B7FEC}"/>
              </a:ext>
            </a:extLst>
          </p:cNvPr>
          <p:cNvSpPr/>
          <p:nvPr/>
        </p:nvSpPr>
        <p:spPr>
          <a:xfrm>
            <a:off x="3042650" y="4287271"/>
            <a:ext cx="6096000" cy="830997"/>
          </a:xfrm>
          <a:prstGeom prst="rect">
            <a:avLst/>
          </a:prstGeom>
          <a:solidFill>
            <a:schemeClr val="bg1">
              <a:lumMod val="95000"/>
            </a:schemeClr>
          </a:solidFill>
          <a:ln>
            <a:noFill/>
          </a:ln>
        </p:spPr>
        <p:txBody>
          <a:bodyPr>
            <a:spAutoFit/>
          </a:bodyPr>
          <a:lstStyle/>
          <a:p>
            <a:r>
              <a:rPr lang="nn-NO" sz="1600" b="1" dirty="0">
                <a:latin typeface="Courier New" panose="02070309020205020404" pitchFamily="49" charset="0"/>
                <a:cs typeface="Courier New" panose="02070309020205020404" pitchFamily="49" charset="0"/>
              </a:rPr>
              <a:t>for (let i = 0; i &lt; </a:t>
            </a:r>
            <a:r>
              <a:rPr lang="nn-NO" sz="1600" b="1" dirty="0" err="1">
                <a:latin typeface="Courier New" panose="02070309020205020404" pitchFamily="49" charset="0"/>
                <a:cs typeface="Courier New" panose="02070309020205020404" pitchFamily="49" charset="0"/>
              </a:rPr>
              <a:t>classRoom.length</a:t>
            </a:r>
            <a:r>
              <a:rPr lang="nn-NO" sz="1600" b="1" dirty="0">
                <a:latin typeface="Courier New" panose="02070309020205020404" pitchFamily="49" charset="0"/>
                <a:cs typeface="Courier New" panose="02070309020205020404" pitchFamily="49" charset="0"/>
              </a:rPr>
              <a:t>; i++) {</a:t>
            </a:r>
          </a:p>
          <a:p>
            <a:r>
              <a:rPr lang="nn-NO" sz="1600" b="1" dirty="0">
                <a:latin typeface="Courier New" panose="02070309020205020404" pitchFamily="49" charset="0"/>
                <a:cs typeface="Courier New" panose="02070309020205020404" pitchFamily="49" charset="0"/>
              </a:rPr>
              <a:t>	</a:t>
            </a:r>
            <a:r>
              <a:rPr lang="nn-NO" sz="1600" b="1" dirty="0" err="1">
                <a:latin typeface="Courier New" panose="02070309020205020404" pitchFamily="49" charset="0"/>
                <a:cs typeface="Courier New" panose="02070309020205020404" pitchFamily="49" charset="0"/>
              </a:rPr>
              <a:t>console.log</a:t>
            </a:r>
            <a:r>
              <a:rPr lang="nn-NO" sz="1600" b="1" dirty="0">
                <a:latin typeface="Courier New" panose="02070309020205020404" pitchFamily="49" charset="0"/>
                <a:cs typeface="Courier New" panose="02070309020205020404" pitchFamily="49" charset="0"/>
              </a:rPr>
              <a:t>(</a:t>
            </a:r>
            <a:r>
              <a:rPr lang="nn-NO" sz="1600" b="1" dirty="0" err="1">
                <a:latin typeface="Courier New" panose="02070309020205020404" pitchFamily="49" charset="0"/>
                <a:cs typeface="Courier New" panose="02070309020205020404" pitchFamily="49" charset="0"/>
              </a:rPr>
              <a:t>classRoom</a:t>
            </a:r>
            <a:r>
              <a:rPr lang="nn-NO" sz="1600" b="1" dirty="0">
                <a:latin typeface="Courier New" panose="02070309020205020404" pitchFamily="49" charset="0"/>
                <a:cs typeface="Courier New" panose="02070309020205020404" pitchFamily="49" charset="0"/>
              </a:rPr>
              <a:t>[i]);</a:t>
            </a:r>
          </a:p>
          <a:p>
            <a:r>
              <a:rPr lang="nn-NO" sz="1600" b="1"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5"/>
          </p:nvPr>
        </p:nvSpPr>
        <p:spPr>
          <a:xfrm>
            <a:off x="414000" y="1929600"/>
            <a:ext cx="11404800" cy="2591341"/>
          </a:xfrm>
        </p:spPr>
        <p:txBody>
          <a:bodyPr/>
          <a:lstStyle/>
          <a:p>
            <a:r>
              <a:rPr lang="en-GB" dirty="0"/>
              <a:t>Arrays are accessed with a square bracket notation</a:t>
            </a:r>
          </a:p>
          <a:p>
            <a:endParaRPr lang="en-GB" dirty="0"/>
          </a:p>
          <a:p>
            <a:endParaRPr lang="en-GB" dirty="0"/>
          </a:p>
          <a:p>
            <a:endParaRPr lang="en-GB" dirty="0"/>
          </a:p>
          <a:p>
            <a:r>
              <a:rPr lang="en-GB" dirty="0"/>
              <a:t>Arrays have a length property that is useful in loops</a:t>
            </a:r>
          </a:p>
          <a:p>
            <a:endParaRPr lang="en-GB" dirty="0"/>
          </a:p>
        </p:txBody>
      </p:sp>
      <p:sp>
        <p:nvSpPr>
          <p:cNvPr id="3" name="Title 2"/>
          <p:cNvSpPr>
            <a:spLocks noGrp="1"/>
          </p:cNvSpPr>
          <p:nvPr>
            <p:ph type="title"/>
          </p:nvPr>
        </p:nvSpPr>
        <p:spPr>
          <a:xfrm>
            <a:off x="1105787" y="208028"/>
            <a:ext cx="9549611" cy="872421"/>
          </a:xfrm>
        </p:spPr>
        <p:txBody>
          <a:bodyPr>
            <a:normAutofit/>
          </a:bodyPr>
          <a:lstStyle/>
          <a:p>
            <a:r>
              <a:rPr lang="en-GB" dirty="0"/>
              <a:t>Accessing arrays</a:t>
            </a:r>
          </a:p>
        </p:txBody>
      </p:sp>
      <p:grpSp>
        <p:nvGrpSpPr>
          <p:cNvPr id="5" name="Group 4"/>
          <p:cNvGrpSpPr/>
          <p:nvPr/>
        </p:nvGrpSpPr>
        <p:grpSpPr>
          <a:xfrm>
            <a:off x="871001" y="2589046"/>
            <a:ext cx="2041700" cy="584775"/>
            <a:chOff x="1155253" y="1744392"/>
            <a:chExt cx="2041700" cy="584775"/>
          </a:xfrm>
        </p:grpSpPr>
        <p:cxnSp>
          <p:nvCxnSpPr>
            <p:cNvPr id="6" name="Straight Arrow Connector 5"/>
            <p:cNvCxnSpPr/>
            <p:nvPr/>
          </p:nvCxnSpPr>
          <p:spPr>
            <a:xfrm>
              <a:off x="2637393" y="2034886"/>
              <a:ext cx="5595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55253" y="1744392"/>
              <a:ext cx="1830950" cy="584775"/>
            </a:xfrm>
            <a:prstGeom prst="rect">
              <a:avLst/>
            </a:prstGeom>
            <a:noFill/>
          </p:spPr>
          <p:txBody>
            <a:bodyPr wrap="none" rtlCol="0">
              <a:spAutoFit/>
            </a:bodyPr>
            <a:lstStyle>
              <a:defPPr>
                <a:defRPr lang="en-GB"/>
              </a:defPPr>
              <a:lvl1pPr>
                <a:defRPr sz="1400">
                  <a:latin typeface="Arial" pitchFamily="34" charset="0"/>
                  <a:cs typeface="Arial" pitchFamily="34" charset="0"/>
                </a:defRPr>
              </a:lvl1pPr>
            </a:lstStyle>
            <a:p>
              <a:r>
                <a:rPr lang="en-GB" sz="1600" dirty="0">
                  <a:solidFill>
                    <a:srgbClr val="004050"/>
                  </a:solidFill>
                  <a:latin typeface="Montserrat" panose="00000500000000000000" pitchFamily="2" charset="0"/>
                </a:rPr>
                <a:t>Access an array </a:t>
              </a:r>
            </a:p>
            <a:p>
              <a:r>
                <a:rPr lang="en-GB" sz="1600" dirty="0">
                  <a:solidFill>
                    <a:srgbClr val="004050"/>
                  </a:solidFill>
                  <a:latin typeface="Montserrat" panose="00000500000000000000" pitchFamily="2" charset="0"/>
                </a:rPr>
                <a:t>via its index</a:t>
              </a:r>
            </a:p>
          </p:txBody>
        </p:sp>
      </p:grpSp>
      <p:grpSp>
        <p:nvGrpSpPr>
          <p:cNvPr id="15" name="Group 14"/>
          <p:cNvGrpSpPr/>
          <p:nvPr/>
        </p:nvGrpSpPr>
        <p:grpSpPr>
          <a:xfrm>
            <a:off x="8007626" y="2987965"/>
            <a:ext cx="3927588" cy="584775"/>
            <a:chOff x="5907582" y="2258588"/>
            <a:chExt cx="3927588" cy="584775"/>
          </a:xfrm>
        </p:grpSpPr>
        <p:cxnSp>
          <p:nvCxnSpPr>
            <p:cNvPr id="16" name="Straight Arrow Connector 15"/>
            <p:cNvCxnSpPr/>
            <p:nvPr/>
          </p:nvCxnSpPr>
          <p:spPr>
            <a:xfrm flipH="1">
              <a:off x="5907582" y="2412477"/>
              <a:ext cx="15035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411108" y="2258588"/>
              <a:ext cx="2424062" cy="584775"/>
            </a:xfrm>
            <a:prstGeom prst="rect">
              <a:avLst/>
            </a:prstGeom>
            <a:noFill/>
          </p:spPr>
          <p:txBody>
            <a:bodyPr wrap="none" rtlCol="0">
              <a:spAutoFit/>
            </a:bodyPr>
            <a:lstStyle/>
            <a:p>
              <a:r>
                <a:rPr lang="en-GB" sz="1600" dirty="0">
                  <a:solidFill>
                    <a:srgbClr val="004050"/>
                  </a:solidFill>
                  <a:latin typeface="Montserrat" panose="00000500000000000000" pitchFamily="2" charset="0"/>
                  <a:cs typeface="Arial" pitchFamily="34" charset="0"/>
                </a:rPr>
                <a:t>Elements 1 through 3 </a:t>
              </a:r>
            </a:p>
            <a:p>
              <a:r>
                <a:rPr lang="en-GB" sz="1600" dirty="0">
                  <a:solidFill>
                    <a:srgbClr val="004050"/>
                  </a:solidFill>
                  <a:latin typeface="Montserrat" panose="00000500000000000000" pitchFamily="2" charset="0"/>
                  <a:cs typeface="Arial" pitchFamily="34" charset="0"/>
                </a:rPr>
                <a:t>are not yet set</a:t>
              </a:r>
            </a:p>
          </p:txBody>
        </p:sp>
      </p:grpSp>
      <p:grpSp>
        <p:nvGrpSpPr>
          <p:cNvPr id="8" name="Group 7"/>
          <p:cNvGrpSpPr/>
          <p:nvPr/>
        </p:nvGrpSpPr>
        <p:grpSpPr>
          <a:xfrm>
            <a:off x="8007627" y="4520942"/>
            <a:ext cx="3917804" cy="920491"/>
            <a:chOff x="5742943" y="1017167"/>
            <a:chExt cx="3917804" cy="920491"/>
          </a:xfrm>
        </p:grpSpPr>
        <p:cxnSp>
          <p:nvCxnSpPr>
            <p:cNvPr id="9" name="Straight Arrow Connector 8"/>
            <p:cNvCxnSpPr>
              <a:cxnSpLocks/>
              <a:stCxn id="10" idx="1"/>
            </p:cNvCxnSpPr>
            <p:nvPr/>
          </p:nvCxnSpPr>
          <p:spPr>
            <a:xfrm flipH="1" flipV="1">
              <a:off x="5742943" y="1017167"/>
              <a:ext cx="1150700" cy="6281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893643" y="1352883"/>
              <a:ext cx="2767104" cy="584775"/>
            </a:xfrm>
            <a:prstGeom prst="rect">
              <a:avLst/>
            </a:prstGeom>
            <a:noFill/>
          </p:spPr>
          <p:txBody>
            <a:bodyPr wrap="none" rtlCol="0">
              <a:spAutoFit/>
            </a:bodyPr>
            <a:lstStyle/>
            <a:p>
              <a:r>
                <a:rPr lang="en-GB" sz="1600" dirty="0" err="1">
                  <a:solidFill>
                    <a:srgbClr val="004050"/>
                  </a:solidFill>
                  <a:latin typeface="Montserrat" panose="00000500000000000000" pitchFamily="2" charset="0"/>
                  <a:cs typeface="Arial" pitchFamily="34" charset="0"/>
                </a:rPr>
                <a:t>i</a:t>
              </a:r>
              <a:r>
                <a:rPr lang="en-GB" sz="1600" dirty="0">
                  <a:solidFill>
                    <a:srgbClr val="004050"/>
                  </a:solidFill>
                  <a:latin typeface="Montserrat" panose="00000500000000000000" pitchFamily="2" charset="0"/>
                  <a:cs typeface="Arial" pitchFamily="34" charset="0"/>
                </a:rPr>
                <a:t> has 1 added to it on </a:t>
              </a:r>
              <a:br>
                <a:rPr lang="en-GB" sz="1600" dirty="0">
                  <a:solidFill>
                    <a:srgbClr val="004050"/>
                  </a:solidFill>
                  <a:latin typeface="Montserrat" panose="00000500000000000000" pitchFamily="2" charset="0"/>
                  <a:cs typeface="Arial" pitchFamily="34" charset="0"/>
                </a:rPr>
              </a:br>
              <a:r>
                <a:rPr lang="en-GB" sz="1600" dirty="0">
                  <a:solidFill>
                    <a:srgbClr val="004050"/>
                  </a:solidFill>
                  <a:latin typeface="Montserrat" panose="00000500000000000000" pitchFamily="2" charset="0"/>
                  <a:cs typeface="Arial" pitchFamily="34" charset="0"/>
                </a:rPr>
                <a:t>each iteration of the loop</a:t>
              </a:r>
            </a:p>
          </p:txBody>
        </p:sp>
      </p:grpSp>
    </p:spTree>
    <p:extLst>
      <p:ext uri="{BB962C8B-B14F-4D97-AF65-F5344CB8AC3E}">
        <p14:creationId xmlns:p14="http://schemas.microsoft.com/office/powerpoint/2010/main" val="2131067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6" name="Rectangle 8"/>
          <p:cNvSpPr>
            <a:spLocks noGrp="1" noChangeArrowheads="1"/>
          </p:cNvSpPr>
          <p:nvPr>
            <p:ph type="body" sz="quarter" idx="15"/>
          </p:nvPr>
        </p:nvSpPr>
        <p:spPr>
          <a:xfrm>
            <a:off x="393600" y="1451134"/>
            <a:ext cx="11404800" cy="4546800"/>
          </a:xfrm>
        </p:spPr>
        <p:txBody>
          <a:bodyPr/>
          <a:lstStyle/>
          <a:p>
            <a:r>
              <a:rPr lang="en-US" altLang="en-US" dirty="0"/>
              <a:t>Array objects have methods</a:t>
            </a:r>
          </a:p>
          <a:p>
            <a:r>
              <a:rPr lang="en-US" altLang="en-US" b="1" dirty="0">
                <a:latin typeface="Courier New" panose="02070309020205020404" pitchFamily="49" charset="0"/>
                <a:cs typeface="Courier New" panose="02070309020205020404" pitchFamily="49" charset="0"/>
              </a:rPr>
              <a:t>reverse()</a:t>
            </a:r>
          </a:p>
          <a:p>
            <a:r>
              <a:rPr lang="en-US" altLang="en-US" b="1" dirty="0">
                <a:latin typeface="Courier New" panose="02070309020205020404" pitchFamily="49" charset="0"/>
                <a:cs typeface="Courier New" panose="02070309020205020404" pitchFamily="49" charset="0"/>
              </a:rPr>
              <a:t>join([separator])</a:t>
            </a:r>
          </a:p>
          <a:p>
            <a:pPr lvl="1"/>
            <a:r>
              <a:rPr lang="en-US" altLang="en-US" dirty="0"/>
              <a:t>Joins all the elements of the array into one string, using the supplied separator or a comma</a:t>
            </a:r>
          </a:p>
          <a:p>
            <a:r>
              <a:rPr lang="en-US" altLang="en-US" b="1" dirty="0">
                <a:latin typeface="Courier New" panose="02070309020205020404" pitchFamily="49" charset="0"/>
                <a:cs typeface="Courier New" panose="02070309020205020404" pitchFamily="49" charset="0"/>
              </a:rPr>
              <a:t>sort([sort function])</a:t>
            </a:r>
          </a:p>
          <a:p>
            <a:pPr lvl="1"/>
            <a:r>
              <a:rPr lang="en-US" altLang="en-US" dirty="0"/>
              <a:t>Sorts the array using string comparisons by default</a:t>
            </a:r>
          </a:p>
          <a:p>
            <a:pPr lvl="1"/>
            <a:r>
              <a:rPr lang="en-US" altLang="en-US" dirty="0"/>
              <a:t>Optional sort function compares two values and returns sort order</a:t>
            </a:r>
          </a:p>
        </p:txBody>
      </p:sp>
      <p:sp>
        <p:nvSpPr>
          <p:cNvPr id="314375" name="Rectangle 7"/>
          <p:cNvSpPr>
            <a:spLocks noGrp="1" noChangeArrowheads="1"/>
          </p:cNvSpPr>
          <p:nvPr>
            <p:ph type="title"/>
          </p:nvPr>
        </p:nvSpPr>
        <p:spPr>
          <a:xfrm>
            <a:off x="1105785" y="264640"/>
            <a:ext cx="9306085" cy="787981"/>
          </a:xfrm>
        </p:spPr>
        <p:txBody>
          <a:bodyPr>
            <a:normAutofit/>
          </a:bodyPr>
          <a:lstStyle/>
          <a:p>
            <a:r>
              <a:rPr lang="en-US" altLang="en-US" dirty="0"/>
              <a:t>Array object methods</a:t>
            </a:r>
          </a:p>
        </p:txBody>
      </p:sp>
      <p:sp>
        <p:nvSpPr>
          <p:cNvPr id="5" name="Rectangle 4">
            <a:extLst>
              <a:ext uri="{FF2B5EF4-FFF2-40B4-BE49-F238E27FC236}">
                <a16:creationId xmlns:a16="http://schemas.microsoft.com/office/drawing/2014/main" id="{D0440528-4471-42E7-90F0-AC1CB8471102}"/>
              </a:ext>
            </a:extLst>
          </p:cNvPr>
          <p:cNvSpPr/>
          <p:nvPr/>
        </p:nvSpPr>
        <p:spPr>
          <a:xfrm>
            <a:off x="393600" y="4681014"/>
            <a:ext cx="11404800" cy="1323439"/>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fruit = ['Apples', 'Pears', 'Bananas', 'Oranges’];</a:t>
            </a:r>
          </a:p>
          <a:p>
            <a:r>
              <a:rPr lang="en-GB" sz="1600" b="1" dirty="0">
                <a:latin typeface="Courier New" panose="02070309020205020404" pitchFamily="49" charset="0"/>
                <a:cs typeface="Courier New" panose="02070309020205020404" pitchFamily="49" charset="0"/>
              </a:rPr>
              <a:t>let </a:t>
            </a:r>
            <a:r>
              <a:rPr lang="en-GB" sz="1600" b="1" dirty="0" err="1">
                <a:latin typeface="Courier New" panose="02070309020205020404" pitchFamily="49" charset="0"/>
                <a:cs typeface="Courier New" panose="02070309020205020404" pitchFamily="49" charset="0"/>
              </a:rPr>
              <a:t>fruitString</a:t>
            </a:r>
            <a:r>
              <a:rPr lang="en-GB" sz="1600" b="1" dirty="0">
                <a:latin typeface="Courier New" panose="02070309020205020404" pitchFamily="49" charset="0"/>
                <a:cs typeface="Courier New" panose="02070309020205020404" pitchFamily="49" charset="0"/>
              </a:rPr>
              <a:t> = </a:t>
            </a:r>
            <a:r>
              <a:rPr lang="en-GB" sz="1600" b="1" dirty="0" err="1">
                <a:latin typeface="Courier New" panose="02070309020205020404" pitchFamily="49" charset="0"/>
                <a:cs typeface="Courier New" panose="02070309020205020404" pitchFamily="49" charset="0"/>
              </a:rPr>
              <a:t>fruit.join</a:t>
            </a:r>
            <a:r>
              <a:rPr lang="en-GB" sz="1600" b="1" dirty="0">
                <a:latin typeface="Courier New" panose="02070309020205020404" pitchFamily="49" charset="0"/>
                <a:cs typeface="Courier New" panose="02070309020205020404" pitchFamily="49" charset="0"/>
              </a:rPr>
              <a:t>("---");</a:t>
            </a:r>
          </a:p>
          <a:p>
            <a:endParaRPr lang="en-GB" sz="1600" b="1" dirty="0">
              <a:latin typeface="Courier New" panose="02070309020205020404" pitchFamily="49" charset="0"/>
              <a:cs typeface="Courier New" panose="02070309020205020404" pitchFamily="49" charset="0"/>
            </a:endParaRPr>
          </a:p>
          <a:p>
            <a:r>
              <a:rPr lang="en-GB" sz="1600" b="1" dirty="0">
                <a:latin typeface="Courier New" panose="02070309020205020404" pitchFamily="49" charset="0"/>
                <a:cs typeface="Courier New" panose="02070309020205020404" pitchFamily="49" charset="0"/>
              </a:rPr>
              <a:t>// Apples---Pears---Bananas---Oranges</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fruitString</a:t>
            </a:r>
            <a:r>
              <a:rPr lang="en-GB" sz="16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64384800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4" name="Rectangle 8"/>
          <p:cNvSpPr>
            <a:spLocks noGrp="1" noChangeArrowheads="1"/>
          </p:cNvSpPr>
          <p:nvPr>
            <p:ph type="body" sz="quarter" idx="15"/>
          </p:nvPr>
        </p:nvSpPr>
        <p:spPr>
          <a:xfrm>
            <a:off x="393600" y="1578726"/>
            <a:ext cx="11404800" cy="4546800"/>
          </a:xfrm>
        </p:spPr>
        <p:txBody>
          <a:bodyPr/>
          <a:lstStyle/>
          <a:p>
            <a:r>
              <a:rPr lang="en-US" altLang="en-US" dirty="0"/>
              <a:t>The </a:t>
            </a:r>
            <a:r>
              <a:rPr lang="en-US" altLang="en-US" b="1" dirty="0">
                <a:latin typeface="Courier New" panose="02070309020205020404" pitchFamily="49" charset="0"/>
                <a:cs typeface="Courier New" panose="02070309020205020404" pitchFamily="49" charset="0"/>
              </a:rPr>
              <a:t>push()</a:t>
            </a:r>
            <a:r>
              <a:rPr lang="en-US" altLang="en-US" dirty="0"/>
              <a:t> method</a:t>
            </a:r>
          </a:p>
          <a:p>
            <a:pPr lvl="1"/>
            <a:r>
              <a:rPr lang="en-GB" altLang="en-US" dirty="0"/>
              <a:t>Adds a new element to the end of the array</a:t>
            </a:r>
          </a:p>
          <a:p>
            <a:pPr lvl="1"/>
            <a:r>
              <a:rPr lang="en-GB" altLang="en-US" dirty="0"/>
              <a:t>Array’s length property is increased by one</a:t>
            </a:r>
          </a:p>
          <a:p>
            <a:pPr lvl="1"/>
            <a:r>
              <a:rPr lang="en-GB" altLang="en-US" dirty="0"/>
              <a:t>This method returns the new length of the array</a:t>
            </a:r>
          </a:p>
        </p:txBody>
      </p:sp>
      <p:sp>
        <p:nvSpPr>
          <p:cNvPr id="316423" name="Rectangle 7"/>
          <p:cNvSpPr>
            <a:spLocks noGrp="1" noChangeArrowheads="1"/>
          </p:cNvSpPr>
          <p:nvPr>
            <p:ph type="title"/>
          </p:nvPr>
        </p:nvSpPr>
        <p:spPr>
          <a:xfrm>
            <a:off x="1169580" y="163648"/>
            <a:ext cx="9369879" cy="925197"/>
          </a:xfrm>
        </p:spPr>
        <p:txBody>
          <a:bodyPr>
            <a:normAutofit/>
          </a:bodyPr>
          <a:lstStyle/>
          <a:p>
            <a:r>
              <a:rPr lang="en-US" altLang="en-US" dirty="0"/>
              <a:t>Pop and push array methods</a:t>
            </a:r>
          </a:p>
        </p:txBody>
      </p:sp>
      <p:sp>
        <p:nvSpPr>
          <p:cNvPr id="9" name="Rectangle 8">
            <a:extLst>
              <a:ext uri="{FF2B5EF4-FFF2-40B4-BE49-F238E27FC236}">
                <a16:creationId xmlns:a16="http://schemas.microsoft.com/office/drawing/2014/main" id="{B2C5CB06-A1A6-4727-8BBB-0AABEB843237}"/>
              </a:ext>
            </a:extLst>
          </p:cNvPr>
          <p:cNvSpPr/>
          <p:nvPr/>
        </p:nvSpPr>
        <p:spPr>
          <a:xfrm>
            <a:off x="393600" y="3461437"/>
            <a:ext cx="11404799" cy="1323439"/>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fruit = ['Apples', 'Pears', 'Bananas', 'Oranges'];</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fruit.push</a:t>
            </a:r>
            <a:r>
              <a:rPr lang="en-GB" sz="1600" b="1" dirty="0">
                <a:latin typeface="Courier New" panose="02070309020205020404" pitchFamily="49" charset="0"/>
                <a:cs typeface="Courier New" panose="02070309020205020404" pitchFamily="49" charset="0"/>
              </a:rPr>
              <a:t>('Lemons')); //5</a:t>
            </a:r>
          </a:p>
          <a:p>
            <a:endParaRPr lang="en-GB" sz="1600" b="1" dirty="0">
              <a:latin typeface="Courier New" panose="02070309020205020404" pitchFamily="49" charset="0"/>
              <a:cs typeface="Courier New" panose="02070309020205020404" pitchFamily="49" charset="0"/>
            </a:endParaRPr>
          </a:p>
          <a:p>
            <a:r>
              <a:rPr lang="en-GB" sz="1600" b="1" dirty="0">
                <a:latin typeface="Courier New" panose="02070309020205020404" pitchFamily="49" charset="0"/>
                <a:cs typeface="Courier New" panose="02070309020205020404" pitchFamily="49" charset="0"/>
              </a:rPr>
              <a:t>// ['Apples', 'Pears', 'Bananas', 'Oranges', 'Lemons']</a:t>
            </a:r>
          </a:p>
          <a:p>
            <a:r>
              <a:rPr lang="en-GB" sz="1600" b="1" dirty="0">
                <a:latin typeface="Courier New" panose="02070309020205020404" pitchFamily="49" charset="0"/>
                <a:cs typeface="Courier New" panose="02070309020205020404" pitchFamily="49" charset="0"/>
              </a:rPr>
              <a:t>console.log(fruit);</a:t>
            </a:r>
          </a:p>
        </p:txBody>
      </p:sp>
    </p:spTree>
    <p:extLst>
      <p:ext uri="{BB962C8B-B14F-4D97-AF65-F5344CB8AC3E}">
        <p14:creationId xmlns:p14="http://schemas.microsoft.com/office/powerpoint/2010/main" val="950873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4" name="Rectangle 8"/>
          <p:cNvSpPr>
            <a:spLocks noGrp="1" noChangeArrowheads="1"/>
          </p:cNvSpPr>
          <p:nvPr>
            <p:ph type="body" sz="quarter" idx="15"/>
          </p:nvPr>
        </p:nvSpPr>
        <p:spPr>
          <a:xfrm>
            <a:off x="414000" y="1493665"/>
            <a:ext cx="11404800" cy="4546800"/>
          </a:xfrm>
        </p:spPr>
        <p:txBody>
          <a:bodyPr/>
          <a:lstStyle/>
          <a:p>
            <a:r>
              <a:rPr lang="en-US" altLang="en-US" dirty="0"/>
              <a:t>The </a:t>
            </a:r>
            <a:r>
              <a:rPr lang="en-US" altLang="en-US" b="1" dirty="0">
                <a:latin typeface="Courier New" panose="02070309020205020404" pitchFamily="49" charset="0"/>
                <a:cs typeface="Courier New" panose="02070309020205020404" pitchFamily="49" charset="0"/>
              </a:rPr>
              <a:t>pop()</a:t>
            </a:r>
            <a:r>
              <a:rPr lang="en-US" altLang="en-US" dirty="0"/>
              <a:t>method</a:t>
            </a:r>
          </a:p>
          <a:p>
            <a:pPr lvl="1"/>
            <a:r>
              <a:rPr lang="en-GB" altLang="en-US" dirty="0"/>
              <a:t>Removes the last element from the end of the array</a:t>
            </a:r>
          </a:p>
          <a:p>
            <a:pPr lvl="1"/>
            <a:r>
              <a:rPr lang="en-GB" altLang="en-US" dirty="0"/>
              <a:t>The array’s length property is decreased by one</a:t>
            </a:r>
          </a:p>
          <a:p>
            <a:pPr lvl="1"/>
            <a:r>
              <a:rPr lang="en-GB" altLang="en-US" dirty="0"/>
              <a:t>This method returns the array element that was removed</a:t>
            </a:r>
            <a:endParaRPr lang="en-US" altLang="en-US" dirty="0"/>
          </a:p>
        </p:txBody>
      </p:sp>
      <p:sp>
        <p:nvSpPr>
          <p:cNvPr id="316423" name="Rectangle 7"/>
          <p:cNvSpPr>
            <a:spLocks noGrp="1" noChangeArrowheads="1"/>
          </p:cNvSpPr>
          <p:nvPr>
            <p:ph type="title"/>
          </p:nvPr>
        </p:nvSpPr>
        <p:spPr>
          <a:xfrm>
            <a:off x="1169581" y="381600"/>
            <a:ext cx="9423042" cy="806010"/>
          </a:xfrm>
        </p:spPr>
        <p:txBody>
          <a:bodyPr>
            <a:normAutofit/>
          </a:bodyPr>
          <a:lstStyle/>
          <a:p>
            <a:r>
              <a:rPr lang="en-US" altLang="en-US" dirty="0"/>
              <a:t>Pop and push array methods</a:t>
            </a:r>
          </a:p>
        </p:txBody>
      </p:sp>
      <p:sp>
        <p:nvSpPr>
          <p:cNvPr id="2" name="Rectangle 1">
            <a:extLst>
              <a:ext uri="{FF2B5EF4-FFF2-40B4-BE49-F238E27FC236}">
                <a16:creationId xmlns:a16="http://schemas.microsoft.com/office/drawing/2014/main" id="{2A81313B-AD2C-4B09-AC5C-F5FB61450AEC}"/>
              </a:ext>
            </a:extLst>
          </p:cNvPr>
          <p:cNvSpPr/>
          <p:nvPr/>
        </p:nvSpPr>
        <p:spPr>
          <a:xfrm>
            <a:off x="414000" y="3551827"/>
            <a:ext cx="11404800" cy="1323439"/>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fruit = ['Apples', 'Pears', 'Bananas', 'Oranges'];</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fruit.pop</a:t>
            </a:r>
            <a:r>
              <a:rPr lang="en-GB" sz="1600" b="1" dirty="0">
                <a:latin typeface="Courier New" panose="02070309020205020404" pitchFamily="49" charset="0"/>
                <a:cs typeface="Courier New" panose="02070309020205020404" pitchFamily="49" charset="0"/>
              </a:rPr>
              <a:t>()); //Oranges</a:t>
            </a:r>
          </a:p>
          <a:p>
            <a:br>
              <a:rPr lang="en-GB" sz="1600" b="1" dirty="0">
                <a:latin typeface="Courier New" panose="02070309020205020404" pitchFamily="49" charset="0"/>
                <a:cs typeface="Courier New" panose="02070309020205020404" pitchFamily="49" charset="0"/>
              </a:rPr>
            </a:br>
            <a:r>
              <a:rPr lang="en-GB" sz="1600" b="1" dirty="0">
                <a:latin typeface="Courier New" panose="02070309020205020404" pitchFamily="49" charset="0"/>
                <a:cs typeface="Courier New" panose="02070309020205020404" pitchFamily="49" charset="0"/>
              </a:rPr>
              <a:t>//['Apples', 'Pears', 'Bananas']</a:t>
            </a:r>
          </a:p>
          <a:p>
            <a:r>
              <a:rPr lang="en-GB" sz="1600" b="1" dirty="0">
                <a:latin typeface="Courier New" panose="02070309020205020404" pitchFamily="49" charset="0"/>
                <a:cs typeface="Courier New" panose="02070309020205020404" pitchFamily="49" charset="0"/>
              </a:rPr>
              <a:t>console.log(fruit);</a:t>
            </a:r>
          </a:p>
        </p:txBody>
      </p:sp>
    </p:spTree>
    <p:extLst>
      <p:ext uri="{BB962C8B-B14F-4D97-AF65-F5344CB8AC3E}">
        <p14:creationId xmlns:p14="http://schemas.microsoft.com/office/powerpoint/2010/main" val="277085322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4" name="Rectangle 8"/>
          <p:cNvSpPr>
            <a:spLocks noGrp="1" noChangeArrowheads="1"/>
          </p:cNvSpPr>
          <p:nvPr>
            <p:ph type="body" sz="quarter" idx="15"/>
          </p:nvPr>
        </p:nvSpPr>
        <p:spPr>
          <a:xfrm>
            <a:off x="393600" y="1461767"/>
            <a:ext cx="11404800" cy="4546800"/>
          </a:xfrm>
        </p:spPr>
        <p:txBody>
          <a:bodyPr/>
          <a:lstStyle/>
          <a:p>
            <a:r>
              <a:rPr lang="en-US" altLang="en-US" dirty="0"/>
              <a:t>The </a:t>
            </a:r>
            <a:r>
              <a:rPr lang="en-US" altLang="en-US" b="1" dirty="0">
                <a:latin typeface="Courier New" panose="02070309020205020404" pitchFamily="49" charset="0"/>
                <a:cs typeface="Courier New" panose="02070309020205020404" pitchFamily="49" charset="0"/>
              </a:rPr>
              <a:t>unshift() </a:t>
            </a:r>
            <a:r>
              <a:rPr lang="en-US" altLang="en-US" dirty="0"/>
              <a:t>method</a:t>
            </a:r>
          </a:p>
          <a:p>
            <a:pPr lvl="1"/>
            <a:r>
              <a:rPr lang="en-GB" dirty="0"/>
              <a:t>Adds a new element to the beginning of the array</a:t>
            </a:r>
          </a:p>
          <a:p>
            <a:pPr lvl="1"/>
            <a:r>
              <a:rPr lang="en-GB" dirty="0"/>
              <a:t>Array’s length property is increased by one</a:t>
            </a:r>
          </a:p>
          <a:p>
            <a:pPr lvl="1"/>
            <a:r>
              <a:rPr lang="en-GB" dirty="0"/>
              <a:t>This method returns the new length of the array</a:t>
            </a:r>
            <a:endParaRPr lang="en-GB" altLang="en-US" dirty="0"/>
          </a:p>
          <a:p>
            <a:pPr lvl="1"/>
            <a:endParaRPr lang="en-US" altLang="en-US" dirty="0"/>
          </a:p>
        </p:txBody>
      </p:sp>
      <p:sp>
        <p:nvSpPr>
          <p:cNvPr id="316423" name="Rectangle 7"/>
          <p:cNvSpPr>
            <a:spLocks noGrp="1" noChangeArrowheads="1"/>
          </p:cNvSpPr>
          <p:nvPr>
            <p:ph type="title"/>
          </p:nvPr>
        </p:nvSpPr>
        <p:spPr>
          <a:xfrm>
            <a:off x="1063256" y="381600"/>
            <a:ext cx="9540000" cy="748800"/>
          </a:xfrm>
        </p:spPr>
        <p:txBody>
          <a:bodyPr>
            <a:normAutofit/>
          </a:bodyPr>
          <a:lstStyle/>
          <a:p>
            <a:r>
              <a:rPr lang="en-US" altLang="en-US" dirty="0"/>
              <a:t>Shift and unshift array methods</a:t>
            </a:r>
          </a:p>
        </p:txBody>
      </p:sp>
      <p:sp>
        <p:nvSpPr>
          <p:cNvPr id="6" name="Rectangle 5">
            <a:extLst>
              <a:ext uri="{FF2B5EF4-FFF2-40B4-BE49-F238E27FC236}">
                <a16:creationId xmlns:a16="http://schemas.microsoft.com/office/drawing/2014/main" id="{C347247C-AF9E-481B-B6B7-0C5927EF1E36}"/>
              </a:ext>
            </a:extLst>
          </p:cNvPr>
          <p:cNvSpPr/>
          <p:nvPr/>
        </p:nvSpPr>
        <p:spPr>
          <a:xfrm>
            <a:off x="393600" y="3251912"/>
            <a:ext cx="11404800" cy="1323439"/>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fruit = ['Apples', 'Pears', 'Bananas', 'Oranges'];</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fruit.unshift</a:t>
            </a:r>
            <a:r>
              <a:rPr lang="en-GB" sz="1600" b="1" dirty="0">
                <a:latin typeface="Courier New" panose="02070309020205020404" pitchFamily="49" charset="0"/>
                <a:cs typeface="Courier New" panose="02070309020205020404" pitchFamily="49" charset="0"/>
              </a:rPr>
              <a:t>('Kiwis')); //5</a:t>
            </a:r>
          </a:p>
          <a:p>
            <a:br>
              <a:rPr lang="en-GB" sz="1600" b="1" dirty="0">
                <a:latin typeface="Courier New" panose="02070309020205020404" pitchFamily="49" charset="0"/>
                <a:cs typeface="Courier New" panose="02070309020205020404" pitchFamily="49" charset="0"/>
              </a:rPr>
            </a:b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Kiwis','Apples</a:t>
            </a:r>
            <a:r>
              <a:rPr lang="en-GB" sz="1600" b="1" dirty="0">
                <a:latin typeface="Courier New" panose="02070309020205020404" pitchFamily="49" charset="0"/>
                <a:cs typeface="Courier New" panose="02070309020205020404" pitchFamily="49" charset="0"/>
              </a:rPr>
              <a:t>', 'Pears', 'Bananas', 'Oranges']</a:t>
            </a:r>
          </a:p>
          <a:p>
            <a:r>
              <a:rPr lang="en-GB" sz="1600" b="1" dirty="0">
                <a:latin typeface="Courier New" panose="02070309020205020404" pitchFamily="49" charset="0"/>
                <a:cs typeface="Courier New" panose="02070309020205020404" pitchFamily="49" charset="0"/>
              </a:rPr>
              <a:t>console.log(fruit);</a:t>
            </a:r>
          </a:p>
        </p:txBody>
      </p:sp>
    </p:spTree>
    <p:extLst>
      <p:ext uri="{BB962C8B-B14F-4D97-AF65-F5344CB8AC3E}">
        <p14:creationId xmlns:p14="http://schemas.microsoft.com/office/powerpoint/2010/main" val="2340947088"/>
      </p:ext>
    </p:extLst>
  </p:cSld>
  <p:clrMapOvr>
    <a:masterClrMapping/>
  </p:clrMapOvr>
  <p:transition/>
</p:sld>
</file>

<file path=ppt/theme/theme1.xml><?xml version="1.0" encoding="utf-8"?>
<a:theme xmlns:a="http://schemas.openxmlformats.org/drawingml/2006/main" name="PPM Courseware Slides">
  <a:themeElements>
    <a:clrScheme name="QA bright">
      <a:dk1>
        <a:sysClr val="windowText" lastClr="000000"/>
      </a:dk1>
      <a:lt1>
        <a:sysClr val="window" lastClr="FFFFFF"/>
      </a:lt1>
      <a:dk2>
        <a:srgbClr val="1F497D"/>
      </a:dk2>
      <a:lt2>
        <a:srgbClr val="F2F2F2"/>
      </a:lt2>
      <a:accent1>
        <a:srgbClr val="00519C"/>
      </a:accent1>
      <a:accent2>
        <a:srgbClr val="005BAA"/>
      </a:accent2>
      <a:accent3>
        <a:srgbClr val="4591CE"/>
      </a:accent3>
      <a:accent4>
        <a:srgbClr val="E50049"/>
      </a:accent4>
      <a:accent5>
        <a:srgbClr val="7713B2"/>
      </a:accent5>
      <a:accent6>
        <a:srgbClr val="18BF2B"/>
      </a:accent6>
      <a:hlink>
        <a:srgbClr val="0000FF"/>
      </a:hlink>
      <a:folHlink>
        <a:srgbClr val="800080"/>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potx" id="{5D5C0837-108E-43E7-8981-CE5A0724CB51}" vid="{294C52EF-7CB5-4F85-B807-6BB6448A4DF1}"/>
    </a:ext>
  </a:extLst>
</a:theme>
</file>

<file path=ppt/theme/theme2.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3.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sBuildFile xmlns="483CF5B1-8FC4-4C12-AA4F-F55928B4A17C" xsi:nil="true"/>
    <BookTypeField0 xmlns="483CF5B1-8FC4-4C12-AA4F-F55928B4A17C">
      <Terms xmlns="http://schemas.microsoft.com/office/infopath/2007/PartnerControls">
        <TermInfo xmlns="http://schemas.microsoft.com/office/infopath/2007/PartnerControls">
          <TermName xmlns="http://schemas.microsoft.com/office/infopath/2007/PartnerControls">DG</TermName>
          <TermId xmlns="http://schemas.microsoft.com/office/infopath/2007/PartnerControls">702cfa80-7586-4db3-97c2-9bf08f1b4133</TermId>
        </TermInfo>
      </Terms>
    </BookTypeField0>
    <SequenceNumber xmlns="483CF5B1-8FC4-4C12-AA4F-F55928B4A17C">7</SequenceNumber>
  </documentManagement>
</p:properties>
</file>

<file path=customXml/item3.xml><?xml version="1.0" encoding="utf-8"?>
<ct:contentTypeSchema xmlns:ct="http://schemas.microsoft.com/office/2006/metadata/contentType" xmlns:ma="http://schemas.microsoft.com/office/2006/metadata/properties/metaAttributes" ct:_="" ma:_="" ma:contentTypeName="Courseware" ma:contentTypeID="0x010100F0967B7CEE8D417F966757887D9466FB0091921DF4E0A756429865999747F86AA5" ma:contentTypeVersion="0" ma:contentTypeDescription="Base content type which represents courseware documents" ma:contentTypeScope="" ma:versionID="88d5ab95959a73a1f8ebfd30027d6991">
  <xsd:schema xmlns:xsd="http://www.w3.org/2001/XMLSchema" xmlns:xs="http://www.w3.org/2001/XMLSchema" xmlns:p="http://schemas.microsoft.com/office/2006/metadata/properties" xmlns:ns2="483CF5B1-8FC4-4C12-AA4F-F55928B4A17C" targetNamespace="http://schemas.microsoft.com/office/2006/metadata/properties" ma:root="true" ma:fieldsID="bf6f27b9ee30fea1d818e9c8a37583e5" ns2:_="">
    <xsd:import namespace="483CF5B1-8FC4-4C12-AA4F-F55928B4A17C"/>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3CF5B1-8FC4-4C12-AA4F-F55928B4A17C"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187836-8128-45F1-9C76-F656C573043C}">
  <ds:schemaRefs>
    <ds:schemaRef ds:uri="http://schemas.microsoft.com/sharepoint/v3/contenttype/forms"/>
  </ds:schemaRefs>
</ds:datastoreItem>
</file>

<file path=customXml/itemProps2.xml><?xml version="1.0" encoding="utf-8"?>
<ds:datastoreItem xmlns:ds="http://schemas.openxmlformats.org/officeDocument/2006/customXml" ds:itemID="{EA9B1ADD-F60C-48CA-AD10-BE2FEF9443F8}">
  <ds:schemaRefs>
    <ds:schemaRef ds:uri="http://schemas.microsoft.com/office/2006/metadata/properties"/>
    <ds:schemaRef ds:uri="http://schemas.microsoft.com/office/infopath/2007/PartnerControls"/>
    <ds:schemaRef ds:uri="483CF5B1-8FC4-4C12-AA4F-F55928B4A17C"/>
  </ds:schemaRefs>
</ds:datastoreItem>
</file>

<file path=customXml/itemProps3.xml><?xml version="1.0" encoding="utf-8"?>
<ds:datastoreItem xmlns:ds="http://schemas.openxmlformats.org/officeDocument/2006/customXml" ds:itemID="{9ABDDACB-44EE-4FB8-AEEC-60E1464AD0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3CF5B1-8FC4-4C12-AA4F-F55928B4A1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PPM Courseware Slides</Template>
  <TotalTime>39</TotalTime>
  <Words>2288</Words>
  <Application>Microsoft Office PowerPoint</Application>
  <PresentationFormat>Widescreen</PresentationFormat>
  <Paragraphs>195</Paragraphs>
  <Slides>15</Slides>
  <Notes>15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Courier New</vt:lpstr>
      <vt:lpstr>Krana Fat B</vt:lpstr>
      <vt:lpstr>Lucida Console</vt:lpstr>
      <vt:lpstr>Montserrat</vt:lpstr>
      <vt:lpstr>Montserrat Black</vt:lpstr>
      <vt:lpstr>Segoe UI</vt:lpstr>
      <vt:lpstr>Segoe UI Light</vt:lpstr>
      <vt:lpstr>PPM Courseware Slides</vt:lpstr>
      <vt:lpstr>Master</vt:lpstr>
      <vt:lpstr>ARRAYS   JavaScript Fundamentals </vt:lpstr>
      <vt:lpstr>PowerPoint Presentation</vt:lpstr>
      <vt:lpstr>Creating arrays</vt:lpstr>
      <vt:lpstr>Creating arrays</vt:lpstr>
      <vt:lpstr>Accessing arrays</vt:lpstr>
      <vt:lpstr>Array object methods</vt:lpstr>
      <vt:lpstr>Pop and push array methods</vt:lpstr>
      <vt:lpstr>Pop and push array methods</vt:lpstr>
      <vt:lpstr>Shift and unshift array methods</vt:lpstr>
      <vt:lpstr>Shift and unshift array methods</vt:lpstr>
      <vt:lpstr>New Methods in ES2015</vt:lpstr>
      <vt:lpstr>New Methods in ES2015</vt:lpstr>
      <vt:lpstr>New Methods in ES2015</vt:lpstr>
      <vt:lpstr>for…of loop</vt:lpstr>
      <vt:lpstr>QuickLab 6 - Arrays</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Ed Wright</dc:creator>
  <cp:lastModifiedBy>Horn, Georgina</cp:lastModifiedBy>
  <cp:revision>15</cp:revision>
  <dcterms:created xsi:type="dcterms:W3CDTF">2018-11-01T11:27:25Z</dcterms:created>
  <dcterms:modified xsi:type="dcterms:W3CDTF">2020-12-09T17:17:31Z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0x010100F0967B7CEE8D417F966757887D9466FB0091921DF4E0A756429865999747F86AA5</vt:lpwstr>
  </property>
  <property fmtid="{D5CDD505-2E9C-101B-9397-08002B2CF9AE}" pid="4" name="BookType">
    <vt:lpwstr>8</vt:lpwstr>
  </property>
</Properties>
</file>