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19" r:id="rId5"/>
  </p:sldMasterIdLst>
  <p:notesMasterIdLst>
    <p:notesMasterId r:id="rId22"/>
  </p:notesMasterIdLst>
  <p:handoutMasterIdLst>
    <p:handoutMasterId r:id="rId23"/>
  </p:handoutMasterIdLst>
  <p:sldIdLst>
    <p:sldId id="462" r:id="rId6"/>
    <p:sldId id="614" r:id="rId7"/>
    <p:sldId id="270" r:id="rId8"/>
    <p:sldId id="271" r:id="rId9"/>
    <p:sldId id="272" r:id="rId10"/>
    <p:sldId id="273" r:id="rId11"/>
    <p:sldId id="257" r:id="rId12"/>
    <p:sldId id="258" r:id="rId13"/>
    <p:sldId id="295" r:id="rId14"/>
    <p:sldId id="277" r:id="rId15"/>
    <p:sldId id="615" r:id="rId16"/>
    <p:sldId id="292" r:id="rId17"/>
    <p:sldId id="265" r:id="rId18"/>
    <p:sldId id="266" r:id="rId19"/>
    <p:sldId id="275" r:id="rId20"/>
    <p:sldId id="274" r:id="rId21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555454"/>
    <a:srgbClr val="000000"/>
    <a:srgbClr val="B9CDE5"/>
    <a:srgbClr val="00519C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5" autoAdjust="0"/>
    <p:restoredTop sz="83401" autoAdjust="0"/>
  </p:normalViewPr>
  <p:slideViewPr>
    <p:cSldViewPr snapToGrid="0">
      <p:cViewPr varScale="1">
        <p:scale>
          <a:sx n="56" d="100"/>
          <a:sy n="56" d="100"/>
        </p:scale>
        <p:origin x="13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27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07525" y="394241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Objects are the building blocks of the JavaScript language. In fact, it is defined as an </a:t>
            </a:r>
            <a:r>
              <a:rPr lang="en-US" i="1" dirty="0"/>
              <a:t>object based programming language. </a:t>
            </a:r>
            <a:r>
              <a:rPr lang="en-US" dirty="0"/>
              <a:t>Absolutely everything we work with in JavaScript has an object at its core. Consider the following code:</a:t>
            </a:r>
          </a:p>
          <a:p>
            <a:endParaRPr lang="en-US" i="1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let x = 5;</a:t>
            </a:r>
          </a:p>
          <a:p>
            <a:pPr lvl="1"/>
            <a:r>
              <a:rPr lang="en-US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 = new Number(5);</a:t>
            </a:r>
          </a:p>
          <a:p>
            <a:endParaRPr lang="en-US" i="1" dirty="0"/>
          </a:p>
          <a:p>
            <a:r>
              <a:rPr lang="en-US" dirty="0"/>
              <a:t>Both code implementations create an object of type number and the variable then receives a memory reference to that object. It is important to remember that JavaScript variables are simply pointers to this object. </a:t>
            </a:r>
          </a:p>
          <a:p>
            <a:endParaRPr lang="en-US" dirty="0"/>
          </a:p>
          <a:p>
            <a:r>
              <a:rPr lang="en-US" dirty="0"/>
              <a:t>This concept extends to functions. In the code block above, we see another way of creating a function.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keyword instantiates a function, with the logic passed in as a string. </a:t>
            </a:r>
            <a:r>
              <a:rPr lang="en-US" b="1" dirty="0" err="1"/>
              <a:t>doStuff</a:t>
            </a:r>
            <a:r>
              <a:rPr lang="en-US" dirty="0"/>
              <a:t> receives a reference to the function. As long as the variable </a:t>
            </a:r>
            <a:r>
              <a:rPr lang="en-US" b="1" dirty="0" err="1"/>
              <a:t>doStuff</a:t>
            </a:r>
            <a:r>
              <a:rPr lang="en-US" dirty="0"/>
              <a:t> remains in scope, the function remains available.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6193" y="8703983"/>
            <a:ext cx="5832063" cy="1015663"/>
            <a:chOff x="591834" y="8502969"/>
            <a:chExt cx="5832063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76364" y="8502969"/>
              <a:ext cx="5147533" cy="10156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360000" lvl="1"/>
              <a:r>
                <a:rPr lang="en-US" sz="1200" dirty="0"/>
                <a:t>(N.B. THIS IS A THEORETICAL APPROACH! Never implement functions like this! Later in the course your instructor will show you a pattern called self-executing functions that create a security vulnerability of incredible risk.</a:t>
              </a:r>
            </a:p>
            <a:p>
              <a:pPr marL="360000" lvl="1"/>
              <a:r>
                <a:rPr lang="en-US" sz="1200" dirty="0"/>
                <a:t> </a:t>
              </a: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34" y="8510106"/>
              <a:ext cx="522605" cy="50069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79145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1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6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94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34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768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901C6-1DA1-FB44-ABEE-06A0FEB7738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9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401466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Many programming paradigms can be used within JavaScript, one of which is object oriented programming. It provides a series of input objects we will shortly be examining that include window and document and their numerous offspring, which are very important – but they are defined by the browser, not by the programmer. We can define our own objects.</a:t>
            </a:r>
          </a:p>
          <a:p>
            <a:r>
              <a:rPr lang="en-GB" dirty="0"/>
              <a:t>Objects are principal objects in JavaScript. I</a:t>
            </a:r>
            <a:r>
              <a:rPr lang="en-GB" baseline="0" dirty="0"/>
              <a:t>f the variable does not refer to a primitive type, it is an object</a:t>
            </a:r>
            <a:r>
              <a:rPr lang="en-GB" dirty="0"/>
              <a:t> of some kind. In principal, they are very similar to the concepts of arrays but, instead of an indexed identifier, a string-based key is used (in fact – Arrays in JavaScript are nothing more than special objects).</a:t>
            </a:r>
          </a:p>
          <a:p>
            <a:endParaRPr lang="en-GB" dirty="0"/>
          </a:p>
          <a:p>
            <a:r>
              <a:rPr lang="en-GB" dirty="0"/>
              <a:t>the property…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student["name"]</a:t>
            </a:r>
          </a:p>
          <a:p>
            <a:endParaRPr lang="en-GB" dirty="0"/>
          </a:p>
          <a:p>
            <a:r>
              <a:rPr lang="en-GB" dirty="0"/>
              <a:t>can also be read or written by calling: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student.name</a:t>
            </a:r>
          </a:p>
        </p:txBody>
      </p:sp>
    </p:spTree>
    <p:extLst>
      <p:ext uri="{BB962C8B-B14F-4D97-AF65-F5344CB8AC3E}">
        <p14:creationId xmlns:p14="http://schemas.microsoft.com/office/powerpoint/2010/main" val="117759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399434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Objects are collections of properties and every property gets its own standard set of internal properties. (We can think of these as abstract properties – they are used by the JavaScript engine but aren’t directly accessible to the user. </a:t>
            </a:r>
            <a:r>
              <a:rPr lang="en-US" dirty="0" err="1"/>
              <a:t>ECMAScript</a:t>
            </a:r>
            <a:r>
              <a:rPr lang="en-US" dirty="0"/>
              <a:t> uses the [[</a:t>
            </a:r>
            <a:r>
              <a:rPr lang="en-US" i="1" dirty="0"/>
              <a:t>property</a:t>
            </a:r>
            <a:r>
              <a:rPr lang="en-US" dirty="0"/>
              <a:t>]] format to denote internal properties).</a:t>
            </a:r>
          </a:p>
          <a:p>
            <a:endParaRPr lang="en-US" dirty="0"/>
          </a:p>
          <a:p>
            <a:r>
              <a:rPr lang="en-US" dirty="0"/>
              <a:t>One of these properties is [[Enumerable]]. The for-in statement will iterate over every property for which the value of [[Enumerable]] is true. This includes enumerable properties inherited via the prototype chain. Properties with an [[Enumerable]] value of false, as well as </a:t>
            </a:r>
            <a:r>
              <a:rPr lang="en-US" i="1" dirty="0"/>
              <a:t>shadowed</a:t>
            </a:r>
            <a:r>
              <a:rPr lang="en-US" dirty="0"/>
              <a:t> properties – i.e. properties that are overridden by same-name properties of descendant objects – will not be iterated.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49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44053" y="4014662"/>
            <a:ext cx="5642948" cy="501905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above code is a quick implementation for JavaScript object. It initialises the object and sets three properties. </a:t>
            </a:r>
          </a:p>
          <a:p>
            <a:endParaRPr lang="en-GB" dirty="0"/>
          </a:p>
          <a:p>
            <a:r>
              <a:rPr lang="en-GB" dirty="0"/>
              <a:t>The second example creates an indexed array of object literals</a:t>
            </a:r>
          </a:p>
        </p:txBody>
      </p:sp>
    </p:spTree>
    <p:extLst>
      <p:ext uri="{BB962C8B-B14F-4D97-AF65-F5344CB8AC3E}">
        <p14:creationId xmlns:p14="http://schemas.microsoft.com/office/powerpoint/2010/main" val="135092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67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5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7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64715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7200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65791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02141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299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41631677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62159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692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4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5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solidFill>
                  <a:srgbClr val="004050"/>
                </a:solidFill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4050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473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455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36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64675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0259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2257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5796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24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86600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02642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2076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82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88016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21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342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132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33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996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60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58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6435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ter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0108" y="0"/>
            <a:ext cx="8222211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4140000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3525" y="365125"/>
            <a:ext cx="3671887" cy="373685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54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97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727389"/>
            <a:ext cx="3884023" cy="175858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43" y="930001"/>
            <a:ext cx="7382347" cy="676679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none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135188" y="3823677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Image (Oran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854197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73063" y="681645"/>
            <a:ext cx="6143484" cy="10474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9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" panose="020B0604020202020204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59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39903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 rot="16200000">
            <a:off x="-1630516" y="2753391"/>
            <a:ext cx="5624513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40732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40732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4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(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004050"/>
                  </a:solidFill>
                </a:endParaRPr>
              </a:p>
            </p:txBody>
          </p:sp>
        </p:grpSp>
      </p:grp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367200"/>
            <a:ext cx="5718225" cy="61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4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0218" y="1233489"/>
            <a:ext cx="5342312" cy="292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52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urple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1913664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004050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1119364"/>
            <a:ext cx="5719762" cy="2752640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GB" sz="3600" spc="6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68103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981">
          <p15:clr>
            <a:srgbClr val="FBAE40"/>
          </p15:clr>
        </p15:guide>
        <p15:guide id="4" pos="2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307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7261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image" Target="../media/image2.svg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8C4B1D1E-ECD3-4B71-B132-31FD3168E47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004050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263797" y="432691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EF3806B-0DA0-447F-B4A7-43D457126D7B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9901" y="4837430"/>
            <a:ext cx="3083379" cy="1863090"/>
          </a:xfrm>
        </p:spPr>
        <p:txBody>
          <a:bodyPr/>
          <a:lstStyle/>
          <a:p>
            <a:br>
              <a:rPr lang="en-US" dirty="0"/>
            </a:br>
            <a:r>
              <a:rPr lang="en-US" sz="2800" dirty="0"/>
              <a:t>JavaScript Fundamentals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02E32D-64D7-4BB0-BB9C-410FB2B58042}"/>
              </a:ext>
            </a:extLst>
          </p:cNvPr>
          <p:cNvSpPr/>
          <p:nvPr/>
        </p:nvSpPr>
        <p:spPr>
          <a:xfrm>
            <a:off x="174171" y="3429000"/>
            <a:ext cx="540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latin typeface="+mj-lt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29550"/>
            <a:ext cx="11404800" cy="4546800"/>
          </a:xfrm>
        </p:spPr>
        <p:txBody>
          <a:bodyPr/>
          <a:lstStyle/>
          <a:p>
            <a:r>
              <a:rPr lang="en-US" dirty="0"/>
              <a:t>JavaScript is an object based programing language</a:t>
            </a:r>
          </a:p>
          <a:p>
            <a:pPr lvl="1"/>
            <a:r>
              <a:rPr lang="en-US" dirty="0"/>
              <a:t>All types extend from it</a:t>
            </a:r>
          </a:p>
          <a:p>
            <a:pPr lvl="1"/>
            <a:r>
              <a:rPr lang="en-US" dirty="0"/>
              <a:t>Including functions</a:t>
            </a:r>
          </a:p>
          <a:p>
            <a:pPr lvl="1"/>
            <a:r>
              <a:rPr lang="en-US" dirty="0"/>
              <a:t>Function is a reserved word of the language</a:t>
            </a:r>
          </a:p>
          <a:p>
            <a:r>
              <a:rPr lang="en-US" dirty="0"/>
              <a:t>Theoretically, we could define our functions like this</a:t>
            </a:r>
          </a:p>
          <a:p>
            <a:pPr lvl="1"/>
            <a:r>
              <a:rPr lang="en-US" dirty="0"/>
              <a:t>Then call it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1"/>
            <a:endParaRPr lang="en-US" dirty="0"/>
          </a:p>
          <a:p>
            <a:r>
              <a:rPr lang="en-US" dirty="0"/>
              <a:t>In the above example, we have added all the functionality as a string</a:t>
            </a:r>
          </a:p>
          <a:p>
            <a:pPr lvl="1"/>
            <a:r>
              <a:rPr lang="en-US" dirty="0"/>
              <a:t>The runtime will instantiate a new function object</a:t>
            </a:r>
          </a:p>
          <a:p>
            <a:pPr lvl="1"/>
            <a:r>
              <a:rPr lang="en-US" dirty="0"/>
              <a:t>Then pass a reference to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Allowing us to call it in the same way as any other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7290" y="206974"/>
            <a:ext cx="9540000" cy="897390"/>
          </a:xfrm>
        </p:spPr>
        <p:txBody>
          <a:bodyPr>
            <a:normAutofit/>
          </a:bodyPr>
          <a:lstStyle/>
          <a:p>
            <a:r>
              <a:rPr lang="en-US" dirty="0"/>
              <a:t>Everything is an object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62CF9-2B46-49F5-A5F0-2FC430DFED87}"/>
              </a:ext>
            </a:extLst>
          </p:cNvPr>
          <p:cNvSpPr/>
          <p:nvPr/>
        </p:nvSpPr>
        <p:spPr>
          <a:xfrm>
            <a:off x="393600" y="4252349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Function('alert("stuff was done")');</a:t>
            </a:r>
          </a:p>
        </p:txBody>
      </p:sp>
    </p:spTree>
    <p:extLst>
      <p:ext uri="{BB962C8B-B14F-4D97-AF65-F5344CB8AC3E}">
        <p14:creationId xmlns:p14="http://schemas.microsoft.com/office/powerpoint/2010/main" val="311705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3861" y="4580396"/>
            <a:ext cx="3775219" cy="2277604"/>
          </a:xfrm>
        </p:spPr>
        <p:txBody>
          <a:bodyPr/>
          <a:lstStyle/>
          <a:p>
            <a:br>
              <a:rPr lang="en-US" cap="none" dirty="0"/>
            </a:br>
            <a:r>
              <a:rPr lang="en-US" sz="2800" cap="none" dirty="0"/>
              <a:t>JavaScript Fundamentals</a:t>
            </a:r>
            <a:br>
              <a:rPr lang="en-US" dirty="0"/>
            </a:b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02E32D-64D7-4BB0-BB9C-410FB2B58042}"/>
              </a:ext>
            </a:extLst>
          </p:cNvPr>
          <p:cNvSpPr/>
          <p:nvPr/>
        </p:nvSpPr>
        <p:spPr>
          <a:xfrm>
            <a:off x="99551" y="3550886"/>
            <a:ext cx="540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600" dirty="0">
                <a:latin typeface="+mj-lt"/>
              </a:rPr>
              <a:t>DESTRUCTURING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85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540980"/>
            <a:ext cx="11404800" cy="4546800"/>
          </a:xfrm>
        </p:spPr>
        <p:txBody>
          <a:bodyPr/>
          <a:lstStyle/>
          <a:p>
            <a:r>
              <a:rPr lang="en-US" dirty="0"/>
              <a:t>Providing a convenient way to extract data from objects and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use default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140" y="318628"/>
            <a:ext cx="9540000" cy="830997"/>
          </a:xfrm>
        </p:spPr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Arrays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A61A31-241A-42E1-80C1-71664595E73B}"/>
              </a:ext>
            </a:extLst>
          </p:cNvPr>
          <p:cNvSpPr/>
          <p:nvPr/>
        </p:nvSpPr>
        <p:spPr>
          <a:xfrm>
            <a:off x="393600" y="2135259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first,second,third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first,second,third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["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I","Love","JavaScript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Love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(third); 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1EB1A-7FF7-45C1-B8CB-F018271722BC}"/>
              </a:ext>
            </a:extLst>
          </p:cNvPr>
          <p:cNvSpPr/>
          <p:nvPr/>
        </p:nvSpPr>
        <p:spPr>
          <a:xfrm>
            <a:off x="393600" y="4410415"/>
            <a:ext cx="11404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=7] = [1];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//1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//7</a:t>
            </a:r>
          </a:p>
        </p:txBody>
      </p:sp>
    </p:spTree>
    <p:extLst>
      <p:ext uri="{BB962C8B-B14F-4D97-AF65-F5344CB8AC3E}">
        <p14:creationId xmlns:p14="http://schemas.microsoft.com/office/powerpoint/2010/main" val="412691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506690"/>
            <a:ext cx="11404800" cy="4546800"/>
          </a:xfrm>
        </p:spPr>
        <p:txBody>
          <a:bodyPr/>
          <a:lstStyle/>
          <a:p>
            <a:r>
              <a:rPr lang="en-US" dirty="0"/>
              <a:t>Basic object </a:t>
            </a:r>
            <a:r>
              <a:rPr lang="en-US" dirty="0" err="1"/>
              <a:t>destructuring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rename the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74420" y="339761"/>
            <a:ext cx="9448560" cy="783264"/>
          </a:xfrm>
        </p:spPr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F8CF89-1056-4858-9FA9-1BE17D00F3E3}"/>
              </a:ext>
            </a:extLst>
          </p:cNvPr>
          <p:cNvSpPr/>
          <p:nvPr/>
        </p:nvSpPr>
        <p:spPr>
          <a:xfrm>
            <a:off x="393600" y="2009958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"Salt", second: "Pepper"};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//"Pepper"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4AF0E-2867-4495-B3D9-558AC904DCB2}"/>
              </a:ext>
            </a:extLst>
          </p:cNvPr>
          <p:cNvSpPr/>
          <p:nvPr/>
        </p:nvSpPr>
        <p:spPr>
          <a:xfrm>
            <a:off x="393600" y="4231715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"Salt", second: "Pepper"};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{first: condement1,second: condement2}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console.log(condement1);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(condement2);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//"Pepper"</a:t>
            </a:r>
          </a:p>
        </p:txBody>
      </p:sp>
    </p:spTree>
    <p:extLst>
      <p:ext uri="{BB962C8B-B14F-4D97-AF65-F5344CB8AC3E}">
        <p14:creationId xmlns:p14="http://schemas.microsoft.com/office/powerpoint/2010/main" val="349880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3600" y="1529550"/>
            <a:ext cx="11404800" cy="4546800"/>
          </a:xfrm>
        </p:spPr>
        <p:txBody>
          <a:bodyPr/>
          <a:lstStyle/>
          <a:p>
            <a:r>
              <a:rPr lang="en-US" dirty="0"/>
              <a:t>Default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Gotcha! Braces on the </a:t>
            </a:r>
            <a:r>
              <a:rPr lang="en-US" dirty="0" err="1"/>
              <a:t>lhs</a:t>
            </a:r>
            <a:r>
              <a:rPr lang="en-US" dirty="0"/>
              <a:t> will be considered a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8700" y="252951"/>
            <a:ext cx="9540000" cy="839203"/>
          </a:xfrm>
        </p:spPr>
        <p:txBody>
          <a:bodyPr>
            <a:normAutofit/>
          </a:bodyPr>
          <a:lstStyle/>
          <a:p>
            <a:r>
              <a:rPr lang="en-GB" dirty="0" err="1"/>
              <a:t>Destructuring</a:t>
            </a:r>
            <a:r>
              <a:rPr lang="en-GB" dirty="0"/>
              <a:t>: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E2897D-92F0-444E-831B-0DA36C76B8D6}"/>
              </a:ext>
            </a:extLst>
          </p:cNvPr>
          <p:cNvSpPr/>
          <p:nvPr/>
        </p:nvSpPr>
        <p:spPr>
          <a:xfrm>
            <a:off x="393600" y="1978865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{first: "Salt"};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{first="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ketchup",second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="mustard"}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(first);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//"Salt"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(second);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//"Mustard"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09B24-D35F-489D-ABAE-92005DFDC3E2}"/>
              </a:ext>
            </a:extLst>
          </p:cNvPr>
          <p:cNvSpPr/>
          <p:nvPr/>
        </p:nvSpPr>
        <p:spPr>
          <a:xfrm>
            <a:off x="393600" y="4407907"/>
            <a:ext cx="11404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{a: 5, b: 7};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//syntax error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= {a: 5, b: 7}); 	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//okay!</a:t>
            </a:r>
          </a:p>
        </p:txBody>
      </p:sp>
    </p:spTree>
    <p:extLst>
      <p:ext uri="{BB962C8B-B14F-4D97-AF65-F5344CB8AC3E}">
        <p14:creationId xmlns:p14="http://schemas.microsoft.com/office/powerpoint/2010/main" val="134084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75270"/>
            <a:ext cx="11404800" cy="4546800"/>
          </a:xfrm>
        </p:spPr>
        <p:txBody>
          <a:bodyPr/>
          <a:lstStyle/>
          <a:p>
            <a:r>
              <a:rPr lang="en-GB" dirty="0"/>
              <a:t>Creating , managing and </a:t>
            </a:r>
            <a:r>
              <a:rPr lang="en-GB" dirty="0" err="1"/>
              <a:t>destructuring</a:t>
            </a:r>
            <a:r>
              <a:rPr lang="en-GB" dirty="0"/>
              <a:t> Objects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1570" y="381600"/>
            <a:ext cx="9540000" cy="794520"/>
          </a:xfrm>
        </p:spPr>
        <p:txBody>
          <a:bodyPr>
            <a:normAutofit/>
          </a:bodyPr>
          <a:lstStyle/>
          <a:p>
            <a:r>
              <a:rPr lang="en-GB" dirty="0" err="1"/>
              <a:t>QuickLab</a:t>
            </a:r>
            <a:r>
              <a:rPr lang="en-GB" dirty="0"/>
              <a:t> 9 - Objects</a:t>
            </a:r>
          </a:p>
        </p:txBody>
      </p:sp>
    </p:spTree>
    <p:extLst>
      <p:ext uri="{BB962C8B-B14F-4D97-AF65-F5344CB8AC3E}">
        <p14:creationId xmlns:p14="http://schemas.microsoft.com/office/powerpoint/2010/main" val="4088640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472400"/>
            <a:ext cx="11404800" cy="4546800"/>
          </a:xfrm>
        </p:spPr>
        <p:txBody>
          <a:bodyPr/>
          <a:lstStyle/>
          <a:p>
            <a:r>
              <a:rPr lang="en-GB" dirty="0"/>
              <a:t>Arrays and Objects are essential collections that allow us to gather data under one roof that can then be acted upon in a coherent and concise manner</a:t>
            </a:r>
          </a:p>
          <a:p>
            <a:r>
              <a:rPr lang="en-GB" dirty="0"/>
              <a:t>JavaScript is an object based language</a:t>
            </a:r>
          </a:p>
          <a:p>
            <a:pPr lvl="1"/>
            <a:r>
              <a:rPr lang="en-GB" dirty="0"/>
              <a:t>Everything is an object behind the scenes</a:t>
            </a:r>
          </a:p>
          <a:p>
            <a:pPr lvl="1"/>
            <a:r>
              <a:rPr lang="en-GB" dirty="0"/>
              <a:t>Many very useful objects built into JavaScript</a:t>
            </a:r>
          </a:p>
          <a:p>
            <a:r>
              <a:rPr lang="en-GB" dirty="0"/>
              <a:t>We will revisit all three concepts through the course</a:t>
            </a:r>
          </a:p>
          <a:p>
            <a:pPr lvl="1"/>
            <a:r>
              <a:rPr lang="en-US" dirty="0"/>
              <a:t>Every module in the course builds out of these concepts</a:t>
            </a:r>
          </a:p>
          <a:p>
            <a:pPr lvl="1"/>
            <a:r>
              <a:rPr lang="en-US" dirty="0"/>
              <a:t>So please speak now if you are unsure on anything!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28600"/>
            <a:ext cx="9540000" cy="897390"/>
          </a:xfrm>
        </p:spPr>
        <p:txBody>
          <a:bodyPr>
            <a:normAutofit/>
          </a:bodyPr>
          <a:lstStyle/>
          <a:p>
            <a:r>
              <a:rPr lang="en-GB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851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36528" y="675070"/>
            <a:ext cx="6770688" cy="5119407"/>
          </a:xfrm>
        </p:spPr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Creating objects</a:t>
            </a:r>
          </a:p>
          <a:p>
            <a:pPr lvl="1"/>
            <a:r>
              <a:rPr lang="en-US" dirty="0"/>
              <a:t>Accessing objects</a:t>
            </a:r>
          </a:p>
          <a:p>
            <a:pPr lvl="1"/>
            <a:r>
              <a:rPr lang="en-GB" dirty="0"/>
              <a:t>Object functions</a:t>
            </a:r>
          </a:p>
          <a:p>
            <a:pPr lvl="1"/>
            <a:r>
              <a:rPr lang="en-GB" dirty="0" err="1"/>
              <a:t>Destructuring</a:t>
            </a:r>
            <a:r>
              <a:rPr lang="en-GB" dirty="0"/>
              <a:t> objects and arrays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9674-7DC0-41FF-BC58-61729F4C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68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75270"/>
            <a:ext cx="11404800" cy="4546800"/>
          </a:xfrm>
        </p:spPr>
        <p:txBody>
          <a:bodyPr/>
          <a:lstStyle/>
          <a:p>
            <a:r>
              <a:rPr lang="en-GB" dirty="0"/>
              <a:t>Objects in JavaScript are key – value pairs</a:t>
            </a:r>
          </a:p>
          <a:p>
            <a:pPr lvl="1"/>
            <a:r>
              <a:rPr lang="en-GB" dirty="0"/>
              <a:t>Where standard arrays are index – value pairs</a:t>
            </a:r>
          </a:p>
          <a:p>
            <a:pPr lvl="1"/>
            <a:r>
              <a:rPr lang="en-GB" dirty="0"/>
              <a:t>Keys are very useful for providing semantic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object can have new properties added at any time</a:t>
            </a:r>
          </a:p>
          <a:p>
            <a:pPr lvl="1"/>
            <a:r>
              <a:rPr lang="en-GB" dirty="0"/>
              <a:t>Known as an </a:t>
            </a:r>
            <a:r>
              <a:rPr lang="en-GB" dirty="0" err="1"/>
              <a:t>expando</a:t>
            </a:r>
            <a:r>
              <a:rPr lang="en-GB" dirty="0"/>
              <a:t> property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9810" y="448283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Objects – data structures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786679-55AF-4768-ADCE-3A143F83B633}"/>
              </a:ext>
            </a:extLst>
          </p:cNvPr>
          <p:cNvSpPr/>
          <p:nvPr/>
        </p:nvSpPr>
        <p:spPr>
          <a:xfrm>
            <a:off x="393600" y="2883244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new Object();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student["name"] = "Caroline";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student["id"] = 1234;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 = "LGJAVSC3";</a:t>
            </a:r>
            <a:endParaRPr lang="en-GB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D1171-FCE1-4439-A498-48AFC834D447}"/>
              </a:ext>
            </a:extLst>
          </p:cNvPr>
          <p:cNvSpPr/>
          <p:nvPr/>
        </p:nvSpPr>
        <p:spPr>
          <a:xfrm>
            <a:off x="393600" y="5128579"/>
            <a:ext cx="114048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student.email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"caroline@somewhere.com";</a:t>
            </a:r>
          </a:p>
        </p:txBody>
      </p:sp>
    </p:spTree>
    <p:extLst>
      <p:ext uri="{BB962C8B-B14F-4D97-AF65-F5344CB8AC3E}">
        <p14:creationId xmlns:p14="http://schemas.microsoft.com/office/powerpoint/2010/main" val="37125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449540"/>
            <a:ext cx="11404800" cy="4546800"/>
          </a:xfrm>
        </p:spPr>
        <p:txBody>
          <a:bodyPr/>
          <a:lstStyle/>
          <a:p>
            <a:r>
              <a:rPr lang="en-GB" dirty="0"/>
              <a:t>The key part of an object is often referred to as a property </a:t>
            </a:r>
          </a:p>
          <a:p>
            <a:pPr lvl="1"/>
            <a:r>
              <a:rPr lang="en-GB" dirty="0"/>
              <a:t>It can be directly accessed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When working with objects, the for in loop is very useful</a:t>
            </a:r>
          </a:p>
          <a:p>
            <a:pPr lvl="1"/>
            <a:r>
              <a:rPr lang="en-GB" dirty="0"/>
              <a:t>key holds the string value of the key</a:t>
            </a:r>
          </a:p>
          <a:p>
            <a:pPr lvl="1"/>
            <a:r>
              <a:rPr lang="en-GB" dirty="0"/>
              <a:t>student is the object</a:t>
            </a:r>
          </a:p>
          <a:p>
            <a:pPr lvl="1"/>
            <a:r>
              <a:rPr lang="en-GB" dirty="0"/>
              <a:t>So it loops for each property in the object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0" y="492992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Objects – accessing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FD57DB-821E-4E78-A901-6EC90B2BCD76}"/>
              </a:ext>
            </a:extLst>
          </p:cNvPr>
          <p:cNvSpPr/>
          <p:nvPr/>
        </p:nvSpPr>
        <p:spPr>
          <a:xfrm>
            <a:off x="393601" y="2364165"/>
            <a:ext cx="114047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student.email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student["email"];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DDF59-9860-4482-90D3-C1DE555137C7}"/>
              </a:ext>
            </a:extLst>
          </p:cNvPr>
          <p:cNvSpPr/>
          <p:nvPr/>
        </p:nvSpPr>
        <p:spPr>
          <a:xfrm>
            <a:off x="393600" y="4986973"/>
            <a:ext cx="114047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in student)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console.log(`${key}:${student[key]}`);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26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06690"/>
            <a:ext cx="11404800" cy="4546800"/>
          </a:xfrm>
        </p:spPr>
        <p:txBody>
          <a:bodyPr/>
          <a:lstStyle/>
          <a:p>
            <a:r>
              <a:rPr lang="en-GB" dirty="0"/>
              <a:t>There is an alternative syntactic approach to defining objects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can be combined into more complex arrays</a:t>
            </a:r>
          </a:p>
          <a:p>
            <a:pPr lvl="1"/>
            <a:r>
              <a:rPr lang="en-GB" dirty="0"/>
              <a:t>Below is an indexed array containing two object literals</a:t>
            </a:r>
          </a:p>
          <a:p>
            <a:pPr lvl="1"/>
            <a:r>
              <a:rPr lang="en-GB" dirty="0"/>
              <a:t>Note the comma separator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5480" y="437534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/>
              <a:t>     Objects – literal notation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37E5A-2F16-4DF6-A1BF-745E7A16F319}"/>
              </a:ext>
            </a:extLst>
          </p:cNvPr>
          <p:cNvSpPr/>
          <p:nvPr/>
        </p:nvSpPr>
        <p:spPr>
          <a:xfrm>
            <a:off x="393600" y="2066747"/>
            <a:ext cx="1140480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student2 =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398EE-58D1-4E61-8B3F-D4A734E17699}"/>
              </a:ext>
            </a:extLst>
          </p:cNvPr>
          <p:cNvSpPr/>
          <p:nvPr/>
        </p:nvSpPr>
        <p:spPr>
          <a:xfrm>
            <a:off x="393600" y="4763034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"Caroline", id: 1234,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0397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3600" y="1598130"/>
            <a:ext cx="11404800" cy="4546800"/>
          </a:xfrm>
        </p:spPr>
        <p:txBody>
          <a:bodyPr/>
          <a:lstStyle/>
          <a:p>
            <a:r>
              <a:rPr lang="en-GB" dirty="0"/>
              <a:t>If we define the following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would we have to add to this code to</a:t>
            </a:r>
          </a:p>
          <a:p>
            <a:pPr lvl="1"/>
            <a:r>
              <a:rPr lang="en-GB" dirty="0"/>
              <a:t>Access the inner object</a:t>
            </a:r>
          </a:p>
          <a:p>
            <a:pPr lvl="1"/>
            <a:r>
              <a:rPr lang="en-GB" dirty="0"/>
              <a:t>Display the key value pair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4420" y="351720"/>
            <a:ext cx="9357120" cy="833398"/>
          </a:xfrm>
        </p:spPr>
        <p:txBody>
          <a:bodyPr>
            <a:normAutofit/>
          </a:bodyPr>
          <a:lstStyle/>
          <a:p>
            <a:r>
              <a:rPr lang="en-GB" dirty="0"/>
              <a:t>Quick exercise – objects and arrays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B1425-5E8B-452C-B7F2-28AB93310071}"/>
              </a:ext>
            </a:extLst>
          </p:cNvPr>
          <p:cNvSpPr/>
          <p:nvPr/>
        </p:nvSpPr>
        <p:spPr>
          <a:xfrm>
            <a:off x="393600" y="2234347"/>
            <a:ext cx="114048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"David", id: 1235,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"Caroline", id: 1234,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"LGJAVSC3"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2918D-632F-4F8D-A48B-ED2DA1642790}"/>
              </a:ext>
            </a:extLst>
          </p:cNvPr>
          <p:cNvSpPr/>
          <p:nvPr/>
        </p:nvSpPr>
        <p:spPr>
          <a:xfrm>
            <a:off x="393600" y="4740769"/>
            <a:ext cx="11404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classRoom.length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(let key in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(`${key} : ${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classRoom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][key]}`);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07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68280" y="1449540"/>
            <a:ext cx="11404800" cy="4546800"/>
          </a:xfrm>
        </p:spPr>
        <p:txBody>
          <a:bodyPr/>
          <a:lstStyle/>
          <a:p>
            <a:r>
              <a:rPr lang="en-US" dirty="0"/>
              <a:t>A shorthand for </a:t>
            </a:r>
            <a:r>
              <a:rPr lang="en-US" dirty="0" err="1"/>
              <a:t>foo:foo</a:t>
            </a:r>
            <a:r>
              <a:rPr lang="en-US" dirty="0"/>
              <a:t> assignments – when the property name is the same as the variable you wish to use for the property’s value.</a:t>
            </a:r>
          </a:p>
          <a:p>
            <a:endParaRPr lang="en-US" dirty="0"/>
          </a:p>
          <a:p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Defining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Maker super calls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0150" y="239077"/>
            <a:ext cx="9391410" cy="8745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Enhanced Object Literals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AA4C2-F55A-46DC-B17E-5399A4C2D1FD}"/>
              </a:ext>
            </a:extLst>
          </p:cNvPr>
          <p:cNvSpPr/>
          <p:nvPr/>
        </p:nvSpPr>
        <p:spPr>
          <a:xfrm>
            <a:off x="3299460" y="3541699"/>
            <a:ext cx="8770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speed : 0,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accelerate() {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this.power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2 },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9221A-BF5E-4B8B-B7C3-13421BA1E106}"/>
              </a:ext>
            </a:extLst>
          </p:cNvPr>
          <p:cNvSpPr/>
          <p:nvPr/>
        </p:nvSpPr>
        <p:spPr>
          <a:xfrm>
            <a:off x="3299460" y="5084505"/>
            <a:ext cx="8770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`Car: ${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()}` }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06066-BED2-4C5E-BE7D-926007789969}"/>
              </a:ext>
            </a:extLst>
          </p:cNvPr>
          <p:cNvSpPr/>
          <p:nvPr/>
        </p:nvSpPr>
        <p:spPr>
          <a:xfrm>
            <a:off x="3299460" y="2214337"/>
            <a:ext cx="8770800" cy="1046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power = 200;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/>
          <a:lstStyle/>
          <a:p>
            <a:r>
              <a:rPr lang="en-US" dirty="0"/>
              <a:t>Dynamic property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08710" y="381600"/>
            <a:ext cx="9288540" cy="7259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Dynamic Property Names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4B4D9-BF4F-4FDD-AFDF-334AD60DF630}"/>
              </a:ext>
            </a:extLst>
          </p:cNvPr>
          <p:cNvSpPr/>
          <p:nvPr/>
        </p:nvSpPr>
        <p:spPr>
          <a:xfrm>
            <a:off x="414000" y="2359199"/>
            <a:ext cx="114048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power = 200;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0;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power,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["prop_" + ++n]: n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520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73200" y="1663200"/>
            <a:ext cx="11404800" cy="4546800"/>
          </a:xfrm>
        </p:spPr>
        <p:txBody>
          <a:bodyPr/>
          <a:lstStyle/>
          <a:p>
            <a:r>
              <a:rPr lang="en-US" dirty="0"/>
              <a:t>The assign() method has been added to copy enumerable own properties to an object</a:t>
            </a:r>
          </a:p>
          <a:p>
            <a:r>
              <a:rPr lang="en-US" dirty="0"/>
              <a:t>Can use this to merge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copy objects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284336"/>
            <a:ext cx="9540000" cy="805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Object.assign</a:t>
            </a:r>
            <a:r>
              <a:rPr lang="en-GB" dirty="0"/>
              <a:t>()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DDA1AC-1180-495E-8AA4-5F36DA94BD14}"/>
              </a:ext>
            </a:extLst>
          </p:cNvPr>
          <p:cNvSpPr/>
          <p:nvPr/>
        </p:nvSpPr>
        <p:spPr>
          <a:xfrm>
            <a:off x="414000" y="2809028"/>
            <a:ext cx="11404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obj1 = {a: 1};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obj2 = {b: 2};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obj3 = {c: 3};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(obj1,obj2,obj3);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console.dir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(obj1); //{a: 1, b: 2, c: 3}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E4A77E-1B37-493C-B0C4-9550B772037E}"/>
              </a:ext>
            </a:extLst>
          </p:cNvPr>
          <p:cNvSpPr/>
          <p:nvPr/>
        </p:nvSpPr>
        <p:spPr>
          <a:xfrm>
            <a:off x="414000" y="5150670"/>
            <a:ext cx="11404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obj1 = {a: 1};</a:t>
            </a:r>
          </a:p>
          <a:p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obj2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({},obj1);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console.dir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(obj2);</a:t>
            </a:r>
          </a:p>
        </p:txBody>
      </p:sp>
    </p:spTree>
    <p:extLst>
      <p:ext uri="{BB962C8B-B14F-4D97-AF65-F5344CB8AC3E}">
        <p14:creationId xmlns:p14="http://schemas.microsoft.com/office/powerpoint/2010/main" val="2952391396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483CF5B1-8FC4-4C12-AA4F-F55928B4A17C" xsi:nil="true"/>
    <BookTypeField0 xmlns="483CF5B1-8FC4-4C12-AA4F-F55928B4A1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483CF5B1-8FC4-4C12-AA4F-F55928B4A17C">10</SequenceNumb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1921DF4E0A756429865999747F86AA5" ma:contentTypeVersion="0" ma:contentTypeDescription="Base content type which represents courseware documents" ma:contentTypeScope="" ma:versionID="88d5ab95959a73a1f8ebfd30027d6991">
  <xsd:schema xmlns:xsd="http://www.w3.org/2001/XMLSchema" xmlns:xs="http://www.w3.org/2001/XMLSchema" xmlns:p="http://schemas.microsoft.com/office/2006/metadata/properties" xmlns:ns2="483CF5B1-8FC4-4C12-AA4F-F55928B4A17C" targetNamespace="http://schemas.microsoft.com/office/2006/metadata/properties" ma:root="true" ma:fieldsID="bf6f27b9ee30fea1d818e9c8a37583e5" ns2:_="">
    <xsd:import namespace="483CF5B1-8FC4-4C12-AA4F-F55928B4A17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F5B1-8FC4-4C12-AA4F-F55928B4A17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A0F9FE-F237-4157-8CF2-AC616DC652A4}">
  <ds:schemaRefs>
    <ds:schemaRef ds:uri="http://purl.org/dc/elements/1.1/"/>
    <ds:schemaRef ds:uri="http://schemas.microsoft.com/office/2006/metadata/properties"/>
    <ds:schemaRef ds:uri="483CF5B1-8FC4-4C12-AA4F-F55928B4A17C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1BD4F5-1E1D-4A39-A072-DAEAE9A9A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F5B1-8FC4-4C12-AA4F-F55928B4A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1A59A5-549A-47F8-B38F-F85F3A80C7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1739</TotalTime>
  <Words>1419</Words>
  <Application>Microsoft Office PowerPoint</Application>
  <PresentationFormat>Widescreen</PresentationFormat>
  <Paragraphs>221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Consolas</vt:lpstr>
      <vt:lpstr>Courier New</vt:lpstr>
      <vt:lpstr>Krana Fat B</vt:lpstr>
      <vt:lpstr>Montserrat</vt:lpstr>
      <vt:lpstr>Montserrat Black</vt:lpstr>
      <vt:lpstr>Segoe UI</vt:lpstr>
      <vt:lpstr>Segoe UI Light</vt:lpstr>
      <vt:lpstr>PPM Courseware Slides</vt:lpstr>
      <vt:lpstr>Master</vt:lpstr>
      <vt:lpstr> JavaScript Fundamentals </vt:lpstr>
      <vt:lpstr>PowerPoint Presentation</vt:lpstr>
      <vt:lpstr>Objects – data structures</vt:lpstr>
      <vt:lpstr>Objects – accessing properties</vt:lpstr>
      <vt:lpstr>     Objects – literal notation</vt:lpstr>
      <vt:lpstr>Quick exercise – objects and arrays </vt:lpstr>
      <vt:lpstr>Enhanced Object Literals</vt:lpstr>
      <vt:lpstr>Dynamic Property Names</vt:lpstr>
      <vt:lpstr>Object.assign()</vt:lpstr>
      <vt:lpstr>Everything is an object</vt:lpstr>
      <vt:lpstr> JavaScript Fundamentals </vt:lpstr>
      <vt:lpstr>Destructuring: Arrays</vt:lpstr>
      <vt:lpstr>Destructuring: Objects</vt:lpstr>
      <vt:lpstr>Destructuring: Objects</vt:lpstr>
      <vt:lpstr>QuickLab 9 - Objects</vt:lpstr>
      <vt:lpstr>Review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Ed Wright</dc:creator>
  <cp:lastModifiedBy>Horn, Georgina</cp:lastModifiedBy>
  <cp:revision>15</cp:revision>
  <dcterms:created xsi:type="dcterms:W3CDTF">2018-11-01T11:27:25Z</dcterms:created>
  <dcterms:modified xsi:type="dcterms:W3CDTF">2020-12-09T17:23:37Z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0x010100F0967B7CEE8D417F966757887D9466FB0091921DF4E0A756429865999747F86AA5</vt:lpwstr>
  </property>
  <property fmtid="{D5CDD505-2E9C-101B-9397-08002B2CF9AE}" pid="4" name="BookType">
    <vt:lpwstr>8</vt:lpwstr>
  </property>
</Properties>
</file>