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16"/>
  </p:notesMasterIdLst>
  <p:handoutMasterIdLst>
    <p:handoutMasterId r:id="rId17"/>
  </p:handoutMasterIdLst>
  <p:sldIdLst>
    <p:sldId id="462" r:id="rId6"/>
    <p:sldId id="614" r:id="rId7"/>
    <p:sldId id="273" r:id="rId8"/>
    <p:sldId id="270" r:id="rId9"/>
    <p:sldId id="271" r:id="rId10"/>
    <p:sldId id="274" r:id="rId11"/>
    <p:sldId id="272" r:id="rId12"/>
    <p:sldId id="275" r:id="rId13"/>
    <p:sldId id="277" r:id="rId14"/>
    <p:sldId id="280"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78231" autoAdjust="0"/>
  </p:normalViewPr>
  <p:slideViewPr>
    <p:cSldViewPr snapToGrid="0">
      <p:cViewPr varScale="1">
        <p:scale>
          <a:sx n="53" d="100"/>
          <a:sy n="53" d="100"/>
        </p:scale>
        <p:origin x="1412" y="3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a:t>
            </a:r>
            <a:r>
              <a:rPr lang="en-GB" baseline="0" dirty="0"/>
              <a:t> style property of a HTML element allows us to apply an inline CSS style. The style object is an associative array of key properties and applied styles. As we will see in the next few slides, we can use JavaScript to manipulate the CSS style. Most CSS JavaScript programming occurs using this object and ensures the JavaScript manipulation will always take precedence over any CSS classes or IDs applied to the DOM object.</a:t>
            </a:r>
            <a:endParaRPr lang="en-GB" dirty="0"/>
          </a:p>
          <a:p>
            <a:endParaRPr lang="en-GB" dirty="0"/>
          </a:p>
          <a:p>
            <a:r>
              <a:rPr lang="en-GB" dirty="0"/>
              <a:t>At execution, the CSS style or JavaScript is examined as a set of parameters and applied to the appropriate style keys. Via HTML rendering, any issues will fail silently. In our own JavaScript code, this is not the case and we should check for the property if we believe it may not be present for any reason.</a:t>
            </a:r>
          </a:p>
        </p:txBody>
      </p:sp>
    </p:spTree>
    <p:extLst>
      <p:ext uri="{BB962C8B-B14F-4D97-AF65-F5344CB8AC3E}">
        <p14:creationId xmlns:p14="http://schemas.microsoft.com/office/powerpoint/2010/main" val="49310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GB" dirty="0"/>
          </a:p>
        </p:txBody>
      </p:sp>
      <p:grpSp>
        <p:nvGrpSpPr>
          <p:cNvPr id="5" name="Group 4"/>
          <p:cNvGrpSpPr/>
          <p:nvPr/>
        </p:nvGrpSpPr>
        <p:grpSpPr>
          <a:xfrm>
            <a:off x="320132" y="4909982"/>
            <a:ext cx="6217734" cy="1240201"/>
            <a:chOff x="260648" y="5724128"/>
            <a:chExt cx="5950783" cy="1202304"/>
          </a:xfrm>
        </p:grpSpPr>
        <p:sp>
          <p:nvSpPr>
            <p:cNvPr id="6" name="TextBox 5"/>
            <p:cNvSpPr txBox="1"/>
            <p:nvPr/>
          </p:nvSpPr>
          <p:spPr>
            <a:xfrm>
              <a:off x="511197" y="5910769"/>
              <a:ext cx="5700234" cy="1015663"/>
            </a:xfrm>
            <a:prstGeom prst="rect">
              <a:avLst/>
            </a:prstGeom>
            <a:solidFill>
              <a:schemeClr val="bg1">
                <a:lumMod val="85000"/>
              </a:schemeClr>
            </a:solidFill>
          </p:spPr>
          <p:txBody>
            <a:bodyPr wrap="square" rtlCol="0">
              <a:spAutoFit/>
            </a:bodyPr>
            <a:lstStyle/>
            <a:p>
              <a:pPr lvl="1" algn="just"/>
              <a:r>
                <a:rPr lang="en-GB" sz="1200" b="1" dirty="0">
                  <a:latin typeface="Arial" pitchFamily="34" charset="0"/>
                  <a:cs typeface="Arial" pitchFamily="34" charset="0"/>
                </a:rPr>
                <a:t>CSS properties of multiple elements</a:t>
              </a:r>
            </a:p>
            <a:p>
              <a:pPr lvl="1" algn="just"/>
              <a:endParaRPr lang="en-GB" sz="1200" b="1" dirty="0">
                <a:latin typeface="Arial" pitchFamily="34" charset="0"/>
                <a:cs typeface="Arial" pitchFamily="34" charset="0"/>
              </a:endParaRPr>
            </a:p>
            <a:p>
              <a:pPr lvl="1" algn="just"/>
              <a:r>
                <a:rPr lang="en-GB" sz="1200" dirty="0">
                  <a:latin typeface="Arial" pitchFamily="34" charset="0"/>
                  <a:cs typeface="Arial" pitchFamily="34" charset="0"/>
                </a:rPr>
                <a:t>You can ask for a CSS property after selecting multiple elements, but this is almost always a bad idea: a function can only return a single result, so you’ll still only obtain the property for the first matched element.</a:t>
              </a:r>
              <a:endParaRPr lang="en-GB" sz="1200" dirty="0">
                <a:latin typeface="Book Antiqua"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648" y="5724128"/>
              <a:ext cx="676992" cy="676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62270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4014663"/>
            <a:ext cx="5642948" cy="4017468"/>
          </a:xfrm>
        </p:spPr>
        <p:txBody>
          <a:bodyPr>
            <a:normAutofit/>
          </a:bodyPr>
          <a:lstStyle/>
          <a:p>
            <a:r>
              <a:rPr lang="en-GB" dirty="0"/>
              <a:t>The advantage of using the style object is its authority in the hierarchy of CSS application – even if a CSS class is applied, this will override those rules. Each style rule must be applied as a separate function call, which can end up being very weighty in code. </a:t>
            </a:r>
          </a:p>
        </p:txBody>
      </p:sp>
      <p:sp>
        <p:nvSpPr>
          <p:cNvPr id="9" name="Slide Image Placeholder 8"/>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9738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solidFill>
            <a:schemeClr val="bg1"/>
          </a:solidFill>
        </p:spPr>
        <p:txBody>
          <a:bodyPr/>
          <a:lstStyle/>
          <a:p>
            <a:r>
              <a:rPr lang="en-GB" dirty="0"/>
              <a:t>In all probability, we will be using CSS classes and in that situation, as outlined above. CSS classes apply to the DOM object, but we will not see it in the style property of the object. </a:t>
            </a:r>
          </a:p>
        </p:txBody>
      </p:sp>
      <p:sp>
        <p:nvSpPr>
          <p:cNvPr id="5" name="TextBox 4"/>
          <p:cNvSpPr txBox="1"/>
          <p:nvPr/>
        </p:nvSpPr>
        <p:spPr>
          <a:xfrm>
            <a:off x="975962" y="4968834"/>
            <a:ext cx="5297107" cy="1238163"/>
          </a:xfrm>
          <a:prstGeom prst="rect">
            <a:avLst/>
          </a:prstGeom>
          <a:solidFill>
            <a:schemeClr val="bg2">
              <a:lumMod val="40000"/>
              <a:lumOff val="60000"/>
            </a:schemeClr>
          </a:solidFill>
        </p:spPr>
        <p:txBody>
          <a:bodyPr wrap="square" lIns="94814" tIns="47407" rIns="94814" bIns="47407" rtlCol="0">
            <a:spAutoFit/>
          </a:bodyPr>
          <a:lstStyle/>
          <a:p>
            <a:pPr lvl="1"/>
            <a:r>
              <a:rPr lang="en-GB" sz="1200" dirty="0"/>
              <a:t>Trying to retrieve the a CSS style property via JavaScript will only work when that style property has previously been set via JavaScript or when that style property was defined inline by using the style attribute in HTML. Now this doesn't do you much good if you haven't first set said CSS property in JavaScript and you still want to retrieve it via JavaScript.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51" y="4827462"/>
            <a:ext cx="608303" cy="605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390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 </a:t>
            </a:r>
            <a:r>
              <a:rPr lang="en-GB" b="1" dirty="0" err="1"/>
              <a:t>getComputedStyle</a:t>
            </a:r>
            <a:r>
              <a:rPr lang="en-GB" b="1" dirty="0"/>
              <a:t>() </a:t>
            </a:r>
            <a:r>
              <a:rPr lang="en-GB" dirty="0"/>
              <a:t>gives the final used values of all the CSS properties of an element, where the returned style is a </a:t>
            </a:r>
            <a:r>
              <a:rPr lang="en-GB" b="1" dirty="0" err="1"/>
              <a:t>CSSStyleDeclaration</a:t>
            </a:r>
            <a:r>
              <a:rPr lang="en-GB" dirty="0"/>
              <a:t> object.</a:t>
            </a:r>
          </a:p>
          <a:p>
            <a:r>
              <a:rPr lang="en-GB" dirty="0"/>
              <a:t>The returned object is of the same type as that of the object returned from the element's style property; however, the two objects have different purposes. The object returned from </a:t>
            </a:r>
            <a:r>
              <a:rPr lang="en-GB" b="1" dirty="0" err="1"/>
              <a:t>getComputedStyle</a:t>
            </a:r>
            <a:r>
              <a:rPr lang="en-GB" dirty="0"/>
              <a:t> is read-only and can be used to inspect the element's style (including those set by a &lt;style&gt; element or an external </a:t>
            </a:r>
            <a:r>
              <a:rPr lang="en-GB" dirty="0" err="1"/>
              <a:t>stylesheet</a:t>
            </a:r>
            <a:r>
              <a:rPr lang="en-GB" dirty="0"/>
              <a:t>). The style object should be used to set styles on a specific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40881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All</a:t>
            </a:r>
            <a:r>
              <a:rPr lang="en-GB" baseline="0" dirty="0"/>
              <a:t> elements can have attributes added or changed via JavaScript. The </a:t>
            </a:r>
            <a:r>
              <a:rPr lang="en-GB" baseline="0" dirty="0" err="1"/>
              <a:t>setAttribute</a:t>
            </a:r>
            <a:r>
              <a:rPr lang="en-GB" baseline="0" dirty="0"/>
              <a:t> method takes an attribute value and sets it to the new value. Any CSS class that is currently loaded into the page can be referenced in this way.</a:t>
            </a:r>
          </a:p>
          <a:p>
            <a:endParaRPr lang="en-GB" baseline="0" dirty="0"/>
          </a:p>
          <a:p>
            <a:r>
              <a:rPr lang="en-GB" baseline="0" dirty="0"/>
              <a:t>There is an alternative approach that can be used if you want to apply multiple classes. The DOM element holds all applied classes in the </a:t>
            </a:r>
            <a:r>
              <a:rPr lang="en-GB" baseline="0" dirty="0" err="1"/>
              <a:t>className</a:t>
            </a:r>
            <a:r>
              <a:rPr lang="en-GB" baseline="0" dirty="0"/>
              <a:t> property. It is simply a string value that we can append to.</a:t>
            </a:r>
            <a:endParaRPr lang="en-GB" dirty="0"/>
          </a:p>
        </p:txBody>
      </p:sp>
    </p:spTree>
    <p:extLst>
      <p:ext uri="{BB962C8B-B14F-4D97-AF65-F5344CB8AC3E}">
        <p14:creationId xmlns:p14="http://schemas.microsoft.com/office/powerpoint/2010/main" val="321489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0837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6813227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348770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50428901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863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894481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11694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038575612"/>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375503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643102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6820103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931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54076607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22521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0142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1243631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82759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15408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02794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869942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2372916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ontserrat" panose="00000500000000000000" pitchFamily="2" charset="0"/>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ontserrat" panose="00000500000000000000" pitchFamily="2"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64751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7054301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788010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199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47717917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6499860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116459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805694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9085294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4270682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9871443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81088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935817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90844670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139696719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243011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2136581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5873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9153917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3434135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3851702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477250908"/>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5979938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4328337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image" Target="../media/image4.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image" Target="../media/image2.svg"/><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image" Target="../media/image1.png"/><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84062FA7-077C-4A84-902C-9E6774AB4EB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63"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0183514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MANIPULATING STYLES</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4050"/>
                </a:solidFill>
                <a:effectLst/>
                <a:uLnTx/>
                <a:uFillTx/>
                <a:latin typeface="Krana Fat B" panose="00000B00000000000000" pitchFamily="50" charset="0"/>
                <a:ea typeface="+mn-ea"/>
                <a:cs typeface="+mn-cs"/>
              </a:rPr>
              <a:t>JavaScript Fundamentals</a:t>
            </a:r>
            <a:endParaRPr kumimoji="0" lang="en-GB" sz="800" b="0" i="0" u="none" strike="noStrike" kern="1200" cap="none" spc="0" normalizeH="0" baseline="0" noProof="0" dirty="0">
              <a:ln>
                <a:noFill/>
              </a:ln>
              <a:solidFill>
                <a:srgbClr val="004050"/>
              </a:solidFill>
              <a:effectLst/>
              <a:uLnTx/>
              <a:uFillTx/>
              <a:latin typeface="Segoe UI" charset="0"/>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89547" y="1155600"/>
            <a:ext cx="2306053" cy="768464"/>
          </a:xfrm>
        </p:spPr>
        <p:txBody>
          <a:bodyPr>
            <a:normAutofit/>
          </a:bodyPr>
          <a:lstStyle/>
          <a:p>
            <a:r>
              <a:rPr lang="en-GB" dirty="0"/>
              <a:t>REVIEW</a:t>
            </a:r>
          </a:p>
        </p:txBody>
      </p:sp>
      <p:sp>
        <p:nvSpPr>
          <p:cNvPr id="5" name="Text Placeholder 2">
            <a:extLst>
              <a:ext uri="{FF2B5EF4-FFF2-40B4-BE49-F238E27FC236}">
                <a16:creationId xmlns:a16="http://schemas.microsoft.com/office/drawing/2014/main" id="{7D848C5C-60AD-4A10-B576-781E3D821084}"/>
              </a:ext>
            </a:extLst>
          </p:cNvPr>
          <p:cNvSpPr txBox="1">
            <a:spLocks/>
          </p:cNvSpPr>
          <p:nvPr/>
        </p:nvSpPr>
        <p:spPr>
          <a:xfrm>
            <a:off x="4853653" y="1155600"/>
            <a:ext cx="5601789" cy="4546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Clr>
                <a:schemeClr val="tx1"/>
              </a:buClr>
              <a:buFont typeface="Arial" panose="020B0604020202020204" pitchFamily="34" charset="0"/>
              <a:buNone/>
              <a:defRPr sz="2000" b="0" kern="1200" baseline="0">
                <a:solidFill>
                  <a:srgbClr val="004050"/>
                </a:solidFill>
                <a:latin typeface="Montserrat" panose="00000500000000000000" pitchFamily="2" charset="0"/>
                <a:ea typeface="+mn-ea"/>
                <a:cs typeface="Arial" pitchFamily="34" charset="0"/>
              </a:defRPr>
            </a:lvl1pPr>
            <a:lvl2pPr marL="180000" indent="-180000" algn="l" defTabSz="914400" rtl="0" eaLnBrk="1" latinLnBrk="0" hangingPunct="1">
              <a:spcBef>
                <a:spcPts val="600"/>
              </a:spcBef>
              <a:spcAft>
                <a:spcPts val="600"/>
              </a:spcAft>
              <a:buClr>
                <a:schemeClr val="tx1"/>
              </a:buClr>
              <a:buFont typeface="Arial" panose="020B0604020202020204" pitchFamily="34" charset="0"/>
              <a:buChar char="•"/>
              <a:defRPr sz="2000" kern="1200" baseline="0">
                <a:solidFill>
                  <a:srgbClr val="004050"/>
                </a:solidFill>
                <a:latin typeface="Montserrat" panose="00000500000000000000" pitchFamily="2" charset="0"/>
                <a:ea typeface="+mn-ea"/>
                <a:cs typeface="Arial" pitchFamily="34" charset="0"/>
              </a:defRPr>
            </a:lvl2pPr>
            <a:lvl3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180000" indent="-1800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GB" dirty="0"/>
              <a:t>HTML to DOM rendering</a:t>
            </a:r>
          </a:p>
          <a:p>
            <a:pPr fontAlgn="auto"/>
            <a:r>
              <a:rPr lang="en-GB" dirty="0"/>
              <a:t>Accessing the style object</a:t>
            </a:r>
          </a:p>
          <a:p>
            <a:pPr lvl="1" fontAlgn="auto"/>
            <a:r>
              <a:rPr lang="en-GB" dirty="0"/>
              <a:t>Reading style properties</a:t>
            </a:r>
          </a:p>
          <a:p>
            <a:pPr lvl="1" fontAlgn="auto"/>
            <a:r>
              <a:rPr lang="en-GB" dirty="0"/>
              <a:t>Setting style properties</a:t>
            </a:r>
          </a:p>
          <a:p>
            <a:pPr fontAlgn="auto"/>
            <a:r>
              <a:rPr lang="en-GB" dirty="0"/>
              <a:t>Understanding CSS classes</a:t>
            </a:r>
          </a:p>
          <a:p>
            <a:pPr lvl="1" fontAlgn="auto"/>
            <a:r>
              <a:rPr lang="en-GB" dirty="0"/>
              <a:t>Obtaining the object computed style</a:t>
            </a:r>
          </a:p>
          <a:p>
            <a:pPr lvl="1" fontAlgn="auto"/>
            <a:r>
              <a:rPr lang="en-GB" dirty="0"/>
              <a:t>Applying classes via JavaScript</a:t>
            </a:r>
          </a:p>
          <a:p>
            <a:pPr lvl="1" fontAlgn="auto"/>
            <a:endParaRPr lang="en-GB" dirty="0"/>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923616" y="1118531"/>
            <a:ext cx="4463716" cy="5119407"/>
          </a:xfrm>
        </p:spPr>
        <p:txBody>
          <a:bodyPr/>
          <a:lstStyle/>
          <a:p>
            <a:pPr>
              <a:lnSpc>
                <a:spcPct val="150000"/>
              </a:lnSpc>
            </a:pPr>
            <a:r>
              <a:rPr lang="en-US" dirty="0"/>
              <a:t>HTML and the DOM</a:t>
            </a:r>
          </a:p>
          <a:p>
            <a:pPr>
              <a:lnSpc>
                <a:spcPct val="150000"/>
              </a:lnSpc>
            </a:pPr>
            <a:r>
              <a:rPr lang="en-US" dirty="0"/>
              <a:t>The style object</a:t>
            </a:r>
          </a:p>
          <a:p>
            <a:pPr lvl="1">
              <a:lnSpc>
                <a:spcPct val="150000"/>
              </a:lnSpc>
            </a:pPr>
            <a:r>
              <a:rPr lang="en-US" dirty="0"/>
              <a:t>Reading and setting CSS properties</a:t>
            </a:r>
          </a:p>
          <a:p>
            <a:pPr>
              <a:lnSpc>
                <a:spcPct val="150000"/>
              </a:lnSpc>
            </a:pPr>
            <a:r>
              <a:rPr lang="en-US" dirty="0"/>
              <a:t>CSS Classes and JavaScript</a:t>
            </a:r>
          </a:p>
          <a:p>
            <a:pPr lvl="1">
              <a:lnSpc>
                <a:spcPct val="150000"/>
              </a:lnSpc>
            </a:pPr>
            <a:r>
              <a:rPr lang="en-US" dirty="0"/>
              <a:t>The calculated style of an object</a:t>
            </a:r>
          </a:p>
          <a:p>
            <a:pPr lvl="1">
              <a:lnSpc>
                <a:spcPct val="150000"/>
              </a:lnSpc>
            </a:pPr>
            <a:r>
              <a:rPr lang="en-US" dirty="0"/>
              <a:t>Adding and removing classes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599" y="1604747"/>
            <a:ext cx="11404800" cy="4546800"/>
          </a:xfrm>
        </p:spPr>
        <p:txBody>
          <a:bodyPr/>
          <a:lstStyle/>
          <a:p>
            <a:r>
              <a:rPr lang="en-GB" dirty="0"/>
              <a:t>Every rendered HTML object contains a style sub object</a:t>
            </a:r>
          </a:p>
          <a:p>
            <a:endParaRPr lang="en-GB" dirty="0"/>
          </a:p>
          <a:p>
            <a:r>
              <a:rPr lang="en-GB" dirty="0"/>
              <a:t>Use a </a:t>
            </a:r>
            <a:r>
              <a:rPr lang="en-GB" b="1" dirty="0" err="1">
                <a:latin typeface="Courier New" panose="02070309020205020404" pitchFamily="49" charset="0"/>
                <a:cs typeface="Courier New" panose="02070309020205020404" pitchFamily="49" charset="0"/>
              </a:rPr>
              <a:t>console.dir</a:t>
            </a:r>
            <a:r>
              <a:rPr lang="en-GB" b="1" dirty="0">
                <a:latin typeface="Courier New" panose="02070309020205020404" pitchFamily="49" charset="0"/>
                <a:cs typeface="Courier New" panose="02070309020205020404" pitchFamily="49" charset="0"/>
              </a:rPr>
              <a:t>() </a:t>
            </a:r>
            <a:r>
              <a:rPr lang="en-GB" dirty="0"/>
              <a:t>against the </a:t>
            </a:r>
            <a:r>
              <a:rPr lang="en-GB" b="1" dirty="0">
                <a:latin typeface="Courier New" panose="02070309020205020404" pitchFamily="49" charset="0"/>
                <a:cs typeface="Courier New" panose="02070309020205020404" pitchFamily="49" charset="0"/>
              </a:rPr>
              <a:t>&lt;p&gt;</a:t>
            </a:r>
            <a:r>
              <a:rPr lang="en-GB" dirty="0"/>
              <a:t> declaration we will see</a:t>
            </a:r>
          </a:p>
          <a:p>
            <a:pPr lvl="1"/>
            <a:r>
              <a:rPr lang="en-GB" dirty="0"/>
              <a:t>Each CSS rule is passed in as a parameter list</a:t>
            </a:r>
          </a:p>
          <a:p>
            <a:pPr lvl="1"/>
            <a:r>
              <a:rPr lang="en-GB" dirty="0"/>
              <a:t>Applied to the appropriate property if understood</a:t>
            </a:r>
          </a:p>
          <a:p>
            <a:pPr lvl="1"/>
            <a:r>
              <a:rPr lang="en-GB" dirty="0"/>
              <a:t>If not understood, a silent fail occurs</a:t>
            </a:r>
          </a:p>
          <a:p>
            <a:pPr lvl="2"/>
            <a:r>
              <a:rPr lang="en-GB" dirty="0"/>
              <a:t>Great for cross browser issues and new CSS features</a:t>
            </a:r>
          </a:p>
          <a:p>
            <a:endParaRPr lang="en-GB" dirty="0"/>
          </a:p>
          <a:p>
            <a:endParaRPr lang="en-GB" dirty="0"/>
          </a:p>
        </p:txBody>
      </p:sp>
      <p:sp>
        <p:nvSpPr>
          <p:cNvPr id="2" name="Title 1"/>
          <p:cNvSpPr>
            <a:spLocks noGrp="1"/>
          </p:cNvSpPr>
          <p:nvPr>
            <p:ph type="title"/>
          </p:nvPr>
        </p:nvSpPr>
        <p:spPr>
          <a:xfrm>
            <a:off x="1207626" y="254653"/>
            <a:ext cx="9776747" cy="893179"/>
          </a:xfrm>
        </p:spPr>
        <p:txBody>
          <a:bodyPr>
            <a:normAutofit/>
          </a:bodyPr>
          <a:lstStyle/>
          <a:p>
            <a:r>
              <a:rPr lang="en-GB" dirty="0"/>
              <a:t>The style object</a:t>
            </a:r>
          </a:p>
        </p:txBody>
      </p:sp>
      <p:sp>
        <p:nvSpPr>
          <p:cNvPr id="8" name="Rectangle 7">
            <a:extLst>
              <a:ext uri="{FF2B5EF4-FFF2-40B4-BE49-F238E27FC236}">
                <a16:creationId xmlns:a16="http://schemas.microsoft.com/office/drawing/2014/main" id="{FEBE0E5F-BD0D-4E27-AE7F-D992125CA806}"/>
              </a:ext>
            </a:extLst>
          </p:cNvPr>
          <p:cNvSpPr/>
          <p:nvPr/>
        </p:nvSpPr>
        <p:spPr>
          <a:xfrm>
            <a:off x="393599" y="2058651"/>
            <a:ext cx="11404800"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style="background-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#b6ff00; border: 1px solid red" &gt;&lt;/p&gt;</a:t>
            </a:r>
            <a:endParaRPr lang="en-GB" sz="1600" b="1" dirty="0">
              <a:effectLst/>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1F07EB25-48A5-4004-91A3-23DF27A34A2A}"/>
              </a:ext>
            </a:extLst>
          </p:cNvPr>
          <p:cNvPicPr>
            <a:picLocks noChangeAspect="1"/>
          </p:cNvPicPr>
          <p:nvPr/>
        </p:nvPicPr>
        <p:blipFill>
          <a:blip r:embed="rId3"/>
          <a:stretch>
            <a:fillRect/>
          </a:stretch>
        </p:blipFill>
        <p:spPr>
          <a:xfrm>
            <a:off x="8055115" y="2495387"/>
            <a:ext cx="3743284" cy="3783107"/>
          </a:xfrm>
          <a:prstGeom prst="rect">
            <a:avLst/>
          </a:prstGeom>
        </p:spPr>
      </p:pic>
    </p:spTree>
    <p:extLst>
      <p:ext uri="{BB962C8B-B14F-4D97-AF65-F5344CB8AC3E}">
        <p14:creationId xmlns:p14="http://schemas.microsoft.com/office/powerpoint/2010/main" val="35545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68653"/>
            <a:ext cx="11404800" cy="4546800"/>
          </a:xfrm>
        </p:spPr>
        <p:txBody>
          <a:bodyPr/>
          <a:lstStyle/>
          <a:p>
            <a:r>
              <a:rPr lang="en-GB" dirty="0"/>
              <a:t>You can access an existing CSS property and assign it to a variable</a:t>
            </a:r>
          </a:p>
          <a:p>
            <a:pPr lvl="1"/>
            <a:r>
              <a:rPr lang="en-GB" dirty="0"/>
              <a:t>CSS function can request any CSS property</a:t>
            </a:r>
          </a:p>
          <a:p>
            <a:endParaRPr lang="en-GB" dirty="0"/>
          </a:p>
          <a:p>
            <a:endParaRPr lang="en-GB" dirty="0"/>
          </a:p>
          <a:p>
            <a:r>
              <a:rPr lang="en-GB" dirty="0"/>
              <a:t>This gives you the element’s style property, if there is one</a:t>
            </a:r>
          </a:p>
          <a:p>
            <a:pPr lvl="1"/>
            <a:r>
              <a:rPr lang="en-GB" dirty="0"/>
              <a:t>If the property has been set via style or JavaScript, it returns a value</a:t>
            </a:r>
          </a:p>
          <a:p>
            <a:pPr lvl="1"/>
            <a:r>
              <a:rPr lang="en-GB" dirty="0"/>
              <a:t>If by CSS class or ID you do not</a:t>
            </a:r>
          </a:p>
          <a:p>
            <a:r>
              <a:rPr lang="en-GB" dirty="0"/>
              <a:t>You receive the value that is part of the CSS Style Object, not necessarily what has actually been rendered</a:t>
            </a:r>
          </a:p>
          <a:p>
            <a:pPr lvl="1"/>
            <a:endParaRPr lang="en-GB" dirty="0"/>
          </a:p>
          <a:p>
            <a:endParaRPr lang="en-GB" dirty="0"/>
          </a:p>
        </p:txBody>
      </p:sp>
      <p:sp>
        <p:nvSpPr>
          <p:cNvPr id="2" name="Title 1"/>
          <p:cNvSpPr>
            <a:spLocks noGrp="1"/>
          </p:cNvSpPr>
          <p:nvPr>
            <p:ph type="title"/>
          </p:nvPr>
        </p:nvSpPr>
        <p:spPr>
          <a:xfrm>
            <a:off x="1063705" y="264694"/>
            <a:ext cx="9812842" cy="845053"/>
          </a:xfrm>
        </p:spPr>
        <p:txBody>
          <a:bodyPr>
            <a:normAutofit/>
          </a:bodyPr>
          <a:lstStyle/>
          <a:p>
            <a:r>
              <a:rPr lang="en-GB" dirty="0"/>
              <a:t>Reading CSS properties</a:t>
            </a:r>
          </a:p>
        </p:txBody>
      </p:sp>
      <p:sp>
        <p:nvSpPr>
          <p:cNvPr id="7" name="Rectangle 6">
            <a:extLst>
              <a:ext uri="{FF2B5EF4-FFF2-40B4-BE49-F238E27FC236}">
                <a16:creationId xmlns:a16="http://schemas.microsoft.com/office/drawing/2014/main" id="{C326CC58-8574-4ECA-B351-8359E0E162FB}"/>
              </a:ext>
            </a:extLst>
          </p:cNvPr>
          <p:cNvSpPr/>
          <p:nvPr/>
        </p:nvSpPr>
        <p:spPr>
          <a:xfrm>
            <a:off x="393600" y="2698122"/>
            <a:ext cx="11404799"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bgColor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(2)').</a:t>
            </a:r>
            <a:r>
              <a:rPr lang="en-GB" sz="1600" b="1" dirty="0" err="1">
                <a:latin typeface="Courier New" panose="02070309020205020404" pitchFamily="49" charset="0"/>
                <a:cs typeface="Courier New" panose="02070309020205020404" pitchFamily="49" charset="0"/>
              </a:rPr>
              <a:t>style.backgroundColor</a:t>
            </a:r>
            <a:endParaRPr lang="en-GB"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093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10252" y="1436306"/>
            <a:ext cx="11404800" cy="4546800"/>
          </a:xfrm>
        </p:spPr>
        <p:txBody>
          <a:bodyPr/>
          <a:lstStyle/>
          <a:p>
            <a:r>
              <a:rPr lang="en-GB" dirty="0"/>
              <a:t>The style property can alter the CSS properties of an object</a:t>
            </a:r>
          </a:p>
          <a:p>
            <a:pPr lvl="1"/>
            <a:r>
              <a:rPr lang="en-GB" dirty="0"/>
              <a:t>For writing properties to an existing object</a:t>
            </a:r>
          </a:p>
          <a:p>
            <a:pPr lvl="1"/>
            <a:r>
              <a:rPr lang="en-GB" dirty="0"/>
              <a:t>You must ensure the element has rendered before you try to do this</a:t>
            </a:r>
          </a:p>
          <a:p>
            <a:pPr lvl="1"/>
            <a:endParaRPr lang="en-GB" dirty="0"/>
          </a:p>
          <a:p>
            <a:pPr lvl="1"/>
            <a:endParaRPr lang="en-GB" dirty="0"/>
          </a:p>
          <a:p>
            <a:pPr lvl="1"/>
            <a:r>
              <a:rPr lang="en-GB" dirty="0"/>
              <a:t>This could get repetitive. What about if we used </a:t>
            </a:r>
            <a:r>
              <a:rPr lang="en-GB" dirty="0" err="1"/>
              <a:t>Object.assign</a:t>
            </a:r>
            <a:r>
              <a:rPr lang="en-GB" dirty="0"/>
              <a:t> to help us out here?</a:t>
            </a:r>
          </a:p>
          <a:p>
            <a:pPr lvl="1"/>
            <a:endParaRPr lang="en-GB" dirty="0"/>
          </a:p>
          <a:p>
            <a:pPr marL="0" indent="0">
              <a:buNone/>
            </a:pPr>
            <a:endParaRPr lang="en-GB" dirty="0"/>
          </a:p>
          <a:p>
            <a:endParaRPr lang="en-GB" dirty="0"/>
          </a:p>
          <a:p>
            <a:endParaRPr lang="en-GB" dirty="0"/>
          </a:p>
        </p:txBody>
      </p:sp>
      <p:sp>
        <p:nvSpPr>
          <p:cNvPr id="2" name="Title 1"/>
          <p:cNvSpPr>
            <a:spLocks noGrp="1"/>
          </p:cNvSpPr>
          <p:nvPr>
            <p:ph type="title"/>
          </p:nvPr>
        </p:nvSpPr>
        <p:spPr>
          <a:xfrm>
            <a:off x="1063706" y="273796"/>
            <a:ext cx="9584242" cy="881147"/>
          </a:xfrm>
        </p:spPr>
        <p:txBody>
          <a:bodyPr>
            <a:normAutofit/>
          </a:bodyPr>
          <a:lstStyle/>
          <a:p>
            <a:r>
              <a:rPr lang="en-GB" dirty="0"/>
              <a:t>Setting multiple CSS Properties</a:t>
            </a:r>
          </a:p>
        </p:txBody>
      </p:sp>
      <p:sp>
        <p:nvSpPr>
          <p:cNvPr id="8" name="Rectangle 7">
            <a:extLst>
              <a:ext uri="{FF2B5EF4-FFF2-40B4-BE49-F238E27FC236}">
                <a16:creationId xmlns:a16="http://schemas.microsoft.com/office/drawing/2014/main" id="{35E7FED9-6493-49EF-A05E-E0AFDE8C415A}"/>
              </a:ext>
            </a:extLst>
          </p:cNvPr>
          <p:cNvSpPr/>
          <p:nvPr/>
        </p:nvSpPr>
        <p:spPr>
          <a:xfrm>
            <a:off x="510252" y="2818486"/>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style.backgroundColor</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dddddd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r>
              <a:rPr lang="en-GB" sz="1600" b="1" dirty="0" err="1">
                <a:latin typeface="Courier New" panose="02070309020205020404" pitchFamily="49" charset="0"/>
                <a:cs typeface="Courier New" panose="02070309020205020404" pitchFamily="49" charset="0"/>
              </a:rPr>
              <a:t>style.color</a:t>
            </a:r>
            <a:r>
              <a:rPr lang="en-GB" sz="1600" b="1" dirty="0">
                <a:latin typeface="Courier New" panose="02070309020205020404" pitchFamily="49" charset="0"/>
                <a:cs typeface="Courier New" panose="02070309020205020404" pitchFamily="49" charset="0"/>
              </a:rPr>
              <a:t> = '#666666';</a:t>
            </a:r>
          </a:p>
        </p:txBody>
      </p:sp>
      <p:sp>
        <p:nvSpPr>
          <p:cNvPr id="9" name="Rectangle 8">
            <a:extLst>
              <a:ext uri="{FF2B5EF4-FFF2-40B4-BE49-F238E27FC236}">
                <a16:creationId xmlns:a16="http://schemas.microsoft.com/office/drawing/2014/main" id="{719CBE7D-1514-419F-A139-B9A0D472A377}"/>
              </a:ext>
            </a:extLst>
          </p:cNvPr>
          <p:cNvSpPr/>
          <p:nvPr/>
        </p:nvSpPr>
        <p:spPr>
          <a:xfrm>
            <a:off x="510252" y="4028807"/>
            <a:ext cx="11404800" cy="2062103"/>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div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('div');</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let styles =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 "pink",</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borderRadius</a:t>
            </a:r>
            <a:r>
              <a:rPr lang="en-GB" sz="1600" b="1" dirty="0">
                <a:latin typeface="Courier New" panose="02070309020205020404" pitchFamily="49" charset="0"/>
                <a:cs typeface="Courier New" panose="02070309020205020404" pitchFamily="49" charset="0"/>
              </a:rPr>
              <a:t>: '5px’,</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boxShadow</a:t>
            </a:r>
            <a:r>
              <a:rPr lang="en-GB" sz="1600" b="1" dirty="0">
                <a:latin typeface="Courier New" panose="02070309020205020404" pitchFamily="49" charset="0"/>
                <a:cs typeface="Courier New" panose="02070309020205020404" pitchFamily="49" charset="0"/>
              </a:rPr>
              <a:t>: "5px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5px</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deeppink</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Object.assign</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div.style,styles</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225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64905"/>
            <a:ext cx="11404800" cy="4546800"/>
          </a:xfrm>
        </p:spPr>
        <p:txBody>
          <a:bodyPr/>
          <a:lstStyle/>
          <a:p>
            <a:r>
              <a:rPr lang="en-GB" dirty="0"/>
              <a:t>Classes are attached to a DOM object in a slightly different way</a:t>
            </a:r>
          </a:p>
          <a:p>
            <a:pPr lvl="1"/>
            <a:endParaRPr lang="en-GB" dirty="0"/>
          </a:p>
          <a:p>
            <a:endParaRPr lang="en-GB" dirty="0"/>
          </a:p>
          <a:p>
            <a:endParaRPr lang="en-GB" dirty="0"/>
          </a:p>
          <a:p>
            <a:endParaRPr lang="en-GB" dirty="0"/>
          </a:p>
          <a:p>
            <a:endParaRPr lang="en-GB" dirty="0"/>
          </a:p>
          <a:p>
            <a:r>
              <a:rPr lang="en-GB" dirty="0"/>
              <a:t>Classes render as part of a DOM element</a:t>
            </a:r>
          </a:p>
          <a:p>
            <a:pPr lvl="1"/>
            <a:r>
              <a:rPr lang="en-GB" dirty="0"/>
              <a:t>Represented as an array </a:t>
            </a:r>
          </a:p>
          <a:p>
            <a:pPr lvl="1"/>
            <a:r>
              <a:rPr lang="en-GB" dirty="0"/>
              <a:t>Multiple classes can be added to an element</a:t>
            </a:r>
          </a:p>
          <a:p>
            <a:pPr lvl="1"/>
            <a:r>
              <a:rPr lang="en-GB" dirty="0"/>
              <a:t>Their styles do not become party of the style property</a:t>
            </a:r>
          </a:p>
          <a:p>
            <a:endParaRPr lang="en-GB" dirty="0"/>
          </a:p>
        </p:txBody>
      </p:sp>
      <p:sp>
        <p:nvSpPr>
          <p:cNvPr id="2" name="Title 1"/>
          <p:cNvSpPr>
            <a:spLocks noGrp="1"/>
          </p:cNvSpPr>
          <p:nvPr>
            <p:ph type="title"/>
          </p:nvPr>
        </p:nvSpPr>
        <p:spPr>
          <a:xfrm>
            <a:off x="1087769" y="268638"/>
            <a:ext cx="9536116" cy="881147"/>
          </a:xfrm>
        </p:spPr>
        <p:txBody>
          <a:bodyPr>
            <a:normAutofit/>
          </a:bodyPr>
          <a:lstStyle/>
          <a:p>
            <a:r>
              <a:rPr lang="en-GB" dirty="0"/>
              <a:t>CSS classes and JavaScript</a:t>
            </a:r>
          </a:p>
        </p:txBody>
      </p:sp>
      <p:sp>
        <p:nvSpPr>
          <p:cNvPr id="11" name="Rectangle 10">
            <a:extLst>
              <a:ext uri="{FF2B5EF4-FFF2-40B4-BE49-F238E27FC236}">
                <a16:creationId xmlns:a16="http://schemas.microsoft.com/office/drawing/2014/main" id="{59277241-3CC4-4AA6-AF2D-7BEFB7CD44AE}"/>
              </a:ext>
            </a:extLst>
          </p:cNvPr>
          <p:cNvSpPr/>
          <p:nvPr/>
        </p:nvSpPr>
        <p:spPr>
          <a:xfrm>
            <a:off x="393599" y="3496074"/>
            <a:ext cx="8730001" cy="338554"/>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&lt;p class="</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"&gt;test&lt;/p&gt;</a:t>
            </a:r>
          </a:p>
        </p:txBody>
      </p:sp>
      <p:sp>
        <p:nvSpPr>
          <p:cNvPr id="12" name="Rectangle 11">
            <a:extLst>
              <a:ext uri="{FF2B5EF4-FFF2-40B4-BE49-F238E27FC236}">
                <a16:creationId xmlns:a16="http://schemas.microsoft.com/office/drawing/2014/main" id="{21AA9A19-66E9-429C-B432-7D79E1494F09}"/>
              </a:ext>
            </a:extLst>
          </p:cNvPr>
          <p:cNvSpPr/>
          <p:nvPr/>
        </p:nvSpPr>
        <p:spPr>
          <a:xfrm>
            <a:off x="393599" y="2236186"/>
            <a:ext cx="8730002"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myStyle</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background-</a:t>
            </a:r>
            <a:r>
              <a:rPr lang="en-GB" sz="1600" b="1" dirty="0" err="1">
                <a:latin typeface="Courier New" panose="02070309020205020404" pitchFamily="49" charset="0"/>
                <a:cs typeface="Courier New" panose="02070309020205020404" pitchFamily="49" charset="0"/>
              </a:rPr>
              <a:t>color</a:t>
            </a:r>
            <a:r>
              <a:rPr lang="en-GB" sz="1600" b="1" dirty="0">
                <a:latin typeface="Courier New" panose="02070309020205020404" pitchFamily="49" charset="0"/>
                <a:cs typeface="Courier New" panose="02070309020205020404" pitchFamily="49" charset="0"/>
              </a:rPr>
              <a:t>: #4cff00;</a:t>
            </a:r>
          </a:p>
          <a:p>
            <a:r>
              <a:rPr lang="en-GB" sz="1600" b="1" dirty="0">
                <a:latin typeface="Courier New" panose="02070309020205020404" pitchFamily="49" charset="0"/>
                <a:cs typeface="Courier New" panose="02070309020205020404" pitchFamily="49" charset="0"/>
              </a:rPr>
              <a:t>    border: 1px solid red;</a:t>
            </a:r>
          </a:p>
          <a:p>
            <a:r>
              <a:rPr lang="en-GB" sz="1600" b="1" dirty="0">
                <a:latin typeface="Courier New" panose="02070309020205020404" pitchFamily="49" charset="0"/>
                <a:cs typeface="Courier New" panose="02070309020205020404" pitchFamily="49" charset="0"/>
              </a:rPr>
              <a:t>}</a:t>
            </a:r>
          </a:p>
        </p:txBody>
      </p:sp>
      <p:pic>
        <p:nvPicPr>
          <p:cNvPr id="13" name="Picture 12">
            <a:extLst>
              <a:ext uri="{FF2B5EF4-FFF2-40B4-BE49-F238E27FC236}">
                <a16:creationId xmlns:a16="http://schemas.microsoft.com/office/drawing/2014/main" id="{C1CC4746-482C-4444-BF57-2646A968C704}"/>
              </a:ext>
            </a:extLst>
          </p:cNvPr>
          <p:cNvPicPr>
            <a:picLocks noChangeAspect="1"/>
          </p:cNvPicPr>
          <p:nvPr/>
        </p:nvPicPr>
        <p:blipFill>
          <a:blip r:embed="rId3"/>
          <a:stretch>
            <a:fillRect/>
          </a:stretch>
        </p:blipFill>
        <p:spPr>
          <a:xfrm>
            <a:off x="9228250" y="1416998"/>
            <a:ext cx="2465500" cy="1236846"/>
          </a:xfrm>
          <a:prstGeom prst="rect">
            <a:avLst/>
          </a:prstGeom>
        </p:spPr>
      </p:pic>
      <p:pic>
        <p:nvPicPr>
          <p:cNvPr id="14" name="Picture 13">
            <a:extLst>
              <a:ext uri="{FF2B5EF4-FFF2-40B4-BE49-F238E27FC236}">
                <a16:creationId xmlns:a16="http://schemas.microsoft.com/office/drawing/2014/main" id="{2371FEC6-A51E-486E-93FE-360B81BCB752}"/>
              </a:ext>
            </a:extLst>
          </p:cNvPr>
          <p:cNvPicPr>
            <a:picLocks noChangeAspect="1"/>
          </p:cNvPicPr>
          <p:nvPr/>
        </p:nvPicPr>
        <p:blipFill>
          <a:blip r:embed="rId4"/>
          <a:stretch>
            <a:fillRect/>
          </a:stretch>
        </p:blipFill>
        <p:spPr>
          <a:xfrm>
            <a:off x="9228249" y="2652567"/>
            <a:ext cx="2381352" cy="3722237"/>
          </a:xfrm>
          <a:prstGeom prst="rect">
            <a:avLst/>
          </a:prstGeom>
        </p:spPr>
      </p:pic>
      <p:sp>
        <p:nvSpPr>
          <p:cNvPr id="15" name="Oval 14">
            <a:extLst>
              <a:ext uri="{FF2B5EF4-FFF2-40B4-BE49-F238E27FC236}">
                <a16:creationId xmlns:a16="http://schemas.microsoft.com/office/drawing/2014/main" id="{7305D532-3B44-4BC8-98BA-46B3D5D81250}"/>
              </a:ext>
            </a:extLst>
          </p:cNvPr>
          <p:cNvSpPr/>
          <p:nvPr/>
        </p:nvSpPr>
        <p:spPr>
          <a:xfrm>
            <a:off x="9406739" y="6136105"/>
            <a:ext cx="1828800" cy="28313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noFill/>
              <a:cs typeface="Arial" pitchFamily="34" charset="0"/>
            </a:endParaRPr>
          </a:p>
        </p:txBody>
      </p:sp>
    </p:spTree>
    <p:extLst>
      <p:ext uri="{BB962C8B-B14F-4D97-AF65-F5344CB8AC3E}">
        <p14:creationId xmlns:p14="http://schemas.microsoft.com/office/powerpoint/2010/main" val="222949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28810"/>
            <a:ext cx="11404800" cy="4546800"/>
          </a:xfrm>
        </p:spPr>
        <p:txBody>
          <a:bodyPr/>
          <a:lstStyle/>
          <a:p>
            <a:r>
              <a:rPr lang="en-GB" dirty="0"/>
              <a:t>In most cases, we will read a CSS class from a style sheet</a:t>
            </a:r>
          </a:p>
          <a:p>
            <a:pPr lvl="1"/>
            <a:r>
              <a:rPr lang="en-GB" dirty="0"/>
              <a:t>Use the </a:t>
            </a:r>
            <a:r>
              <a:rPr lang="en-GB" b="1" dirty="0" err="1">
                <a:latin typeface="Courier New" panose="02070309020205020404" pitchFamily="49" charset="0"/>
                <a:cs typeface="Courier New" panose="02070309020205020404" pitchFamily="49" charset="0"/>
              </a:rPr>
              <a:t>window.getComputedStyle</a:t>
            </a:r>
            <a:r>
              <a:rPr lang="en-GB" b="1" dirty="0">
                <a:latin typeface="Courier New" panose="02070309020205020404" pitchFamily="49" charset="0"/>
                <a:cs typeface="Courier New" panose="02070309020205020404" pitchFamily="49" charset="0"/>
              </a:rPr>
              <a:t>() </a:t>
            </a:r>
            <a:r>
              <a:rPr lang="en-GB" dirty="0"/>
              <a:t>method</a:t>
            </a:r>
          </a:p>
          <a:p>
            <a:pPr lvl="1"/>
            <a:r>
              <a:rPr lang="en-GB" dirty="0"/>
              <a:t>Provides a read only final used values of the CSS</a:t>
            </a:r>
          </a:p>
          <a:p>
            <a:pPr lvl="1"/>
            <a:r>
              <a:rPr lang="en-GB" dirty="0"/>
              <a:t>Returning a </a:t>
            </a:r>
            <a:r>
              <a:rPr lang="en-GB" b="1" dirty="0" err="1">
                <a:latin typeface="Courier New" panose="02070309020205020404" pitchFamily="49" charset="0"/>
                <a:cs typeface="Courier New" panose="02070309020205020404" pitchFamily="49" charset="0"/>
              </a:rPr>
              <a:t>CSSStyleDeclaration</a:t>
            </a:r>
            <a:r>
              <a:rPr lang="en-GB" dirty="0"/>
              <a:t> object</a:t>
            </a:r>
          </a:p>
          <a:p>
            <a:pPr lvl="1"/>
            <a:endParaRPr lang="en-GB" dirty="0"/>
          </a:p>
          <a:p>
            <a:endParaRPr lang="en-GB" dirty="0"/>
          </a:p>
        </p:txBody>
      </p:sp>
      <p:sp>
        <p:nvSpPr>
          <p:cNvPr id="2" name="Title 1"/>
          <p:cNvSpPr>
            <a:spLocks noGrp="1"/>
          </p:cNvSpPr>
          <p:nvPr>
            <p:ph type="title"/>
          </p:nvPr>
        </p:nvSpPr>
        <p:spPr>
          <a:xfrm>
            <a:off x="1111831" y="98185"/>
            <a:ext cx="10137695" cy="1089306"/>
          </a:xfrm>
        </p:spPr>
        <p:txBody>
          <a:bodyPr>
            <a:normAutofit/>
          </a:bodyPr>
          <a:lstStyle/>
          <a:p>
            <a:r>
              <a:rPr lang="en-GB" dirty="0"/>
              <a:t>Obtaining the calculated style of an object</a:t>
            </a:r>
          </a:p>
        </p:txBody>
      </p:sp>
      <p:sp>
        <p:nvSpPr>
          <p:cNvPr id="8" name="Rectangle 7">
            <a:extLst>
              <a:ext uri="{FF2B5EF4-FFF2-40B4-BE49-F238E27FC236}">
                <a16:creationId xmlns:a16="http://schemas.microsoft.com/office/drawing/2014/main" id="{4B20EDD7-82FB-4B04-8DF5-F2EAF745F804}"/>
              </a:ext>
            </a:extLst>
          </p:cNvPr>
          <p:cNvSpPr/>
          <p:nvPr/>
        </p:nvSpPr>
        <p:spPr>
          <a:xfrm>
            <a:off x="393600" y="3414874"/>
            <a:ext cx="11404800" cy="584775"/>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p:nth-child</a:t>
            </a:r>
            <a:r>
              <a:rPr lang="en-GB" sz="1600" b="1" dirty="0">
                <a:latin typeface="Courier New" panose="02070309020205020404" pitchFamily="49" charset="0"/>
                <a:cs typeface="Courier New" panose="02070309020205020404" pitchFamily="49" charset="0"/>
              </a:rPr>
              <a:t>(1)');</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compStyle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getComputedStyle</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backgroundColor</a:t>
            </a:r>
            <a:r>
              <a:rPr lang="en-GB" sz="1600" b="1" dirty="0">
                <a:latin typeface="Courier New" panose="02070309020205020404" pitchFamily="49" charset="0"/>
                <a:cs typeface="Courier New" panose="02070309020205020404" pitchFamily="49" charset="0"/>
              </a:rPr>
              <a:t>;</a:t>
            </a:r>
          </a:p>
        </p:txBody>
      </p:sp>
      <p:pic>
        <p:nvPicPr>
          <p:cNvPr id="11" name="Picture 10">
            <a:extLst>
              <a:ext uri="{FF2B5EF4-FFF2-40B4-BE49-F238E27FC236}">
                <a16:creationId xmlns:a16="http://schemas.microsoft.com/office/drawing/2014/main" id="{7D7E239A-1D7C-4389-A56C-9D0B2E138696}"/>
              </a:ext>
            </a:extLst>
          </p:cNvPr>
          <p:cNvPicPr>
            <a:picLocks noChangeAspect="1"/>
          </p:cNvPicPr>
          <p:nvPr/>
        </p:nvPicPr>
        <p:blipFill>
          <a:blip r:embed="rId3"/>
          <a:stretch>
            <a:fillRect/>
          </a:stretch>
        </p:blipFill>
        <p:spPr>
          <a:xfrm>
            <a:off x="2535429" y="4266049"/>
            <a:ext cx="3924035" cy="1717267"/>
          </a:xfrm>
          <a:prstGeom prst="rect">
            <a:avLst/>
          </a:prstGeom>
          <a:effectLst>
            <a:softEdge rad="317500"/>
          </a:effectLst>
        </p:spPr>
      </p:pic>
    </p:spTree>
    <p:extLst>
      <p:ext uri="{BB962C8B-B14F-4D97-AF65-F5344CB8AC3E}">
        <p14:creationId xmlns:p14="http://schemas.microsoft.com/office/powerpoint/2010/main" val="222241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92749" y="1436306"/>
            <a:ext cx="11404800" cy="4546800"/>
          </a:xfrm>
        </p:spPr>
        <p:txBody>
          <a:bodyPr/>
          <a:lstStyle/>
          <a:p>
            <a:r>
              <a:rPr lang="en-GB" dirty="0"/>
              <a:t>A class can be switched or added via JavaScript</a:t>
            </a:r>
          </a:p>
          <a:p>
            <a:pPr lvl="1"/>
            <a:r>
              <a:rPr lang="en-GB" dirty="0"/>
              <a:t>Add or alter a class attribute</a:t>
            </a:r>
          </a:p>
          <a:p>
            <a:r>
              <a:rPr lang="en-GB" dirty="0"/>
              <a:t>Up to and including IE9</a:t>
            </a:r>
          </a:p>
          <a:p>
            <a:pPr lvl="1"/>
            <a:r>
              <a:rPr lang="en-GB" dirty="0"/>
              <a:t>Removal must be done via string manipulation – it is quite tedious</a:t>
            </a:r>
          </a:p>
          <a:p>
            <a:pPr lvl="1"/>
            <a:endParaRPr lang="en-GB" dirty="0"/>
          </a:p>
          <a:p>
            <a:pPr lvl="1"/>
            <a:endParaRPr lang="en-GB" dirty="0"/>
          </a:p>
          <a:p>
            <a:endParaRPr lang="en-GB" dirty="0"/>
          </a:p>
          <a:p>
            <a:r>
              <a:rPr lang="en-GB" dirty="0"/>
              <a:t>IE10 onwards</a:t>
            </a:r>
          </a:p>
          <a:p>
            <a:pPr lvl="1"/>
            <a:r>
              <a:rPr lang="en-GB" dirty="0"/>
              <a:t>Can easily add and remove any class and modern browsers have the toggle method too!</a:t>
            </a:r>
          </a:p>
          <a:p>
            <a:pPr lvl="1"/>
            <a:endParaRPr lang="en-GB" dirty="0"/>
          </a:p>
        </p:txBody>
      </p:sp>
      <p:sp>
        <p:nvSpPr>
          <p:cNvPr id="2" name="Title 1"/>
          <p:cNvSpPr>
            <a:spLocks noGrp="1"/>
          </p:cNvSpPr>
          <p:nvPr>
            <p:ph type="title"/>
          </p:nvPr>
        </p:nvSpPr>
        <p:spPr>
          <a:xfrm>
            <a:off x="1099342" y="-94343"/>
            <a:ext cx="9993316" cy="1252217"/>
          </a:xfrm>
        </p:spPr>
        <p:txBody>
          <a:bodyPr>
            <a:normAutofit/>
          </a:bodyPr>
          <a:lstStyle/>
          <a:p>
            <a:r>
              <a:rPr lang="en-GB"/>
              <a:t>Adding and removing classes</a:t>
            </a:r>
            <a:endParaRPr lang="en-GB" dirty="0"/>
          </a:p>
        </p:txBody>
      </p:sp>
      <p:sp>
        <p:nvSpPr>
          <p:cNvPr id="9" name="Rectangle 8">
            <a:extLst>
              <a:ext uri="{FF2B5EF4-FFF2-40B4-BE49-F238E27FC236}">
                <a16:creationId xmlns:a16="http://schemas.microsoft.com/office/drawing/2014/main" id="{430469D8-6AD1-4549-9ED4-4A7CB6869CCA}"/>
              </a:ext>
            </a:extLst>
          </p:cNvPr>
          <p:cNvSpPr/>
          <p:nvPr/>
        </p:nvSpPr>
        <p:spPr>
          <a:xfrm>
            <a:off x="492749" y="3879714"/>
            <a:ext cx="11404799" cy="584775"/>
          </a:xfrm>
          <a:prstGeom prst="rect">
            <a:avLst/>
          </a:prstGeom>
          <a:solidFill>
            <a:schemeClr val="bg1">
              <a:lumMod val="95000"/>
            </a:schemeClr>
          </a:solidFill>
          <a:ln>
            <a:noFill/>
          </a:ln>
        </p:spPr>
        <p:txBody>
          <a:bodyPr wrap="square">
            <a:spAutoFit/>
          </a:bodyPr>
          <a:lstStyle/>
          <a:p>
            <a:r>
              <a:rPr lang="pt-BR" sz="1600" b="1" dirty="0" err="1">
                <a:latin typeface="Courier New" panose="02070309020205020404" pitchFamily="49" charset="0"/>
                <a:cs typeface="Courier New" panose="02070309020205020404" pitchFamily="49" charset="0"/>
              </a:rPr>
              <a:t>const</a:t>
            </a:r>
            <a:r>
              <a:rPr lang="pt-BR" sz="1600" b="1" dirty="0">
                <a:latin typeface="Courier New" panose="02070309020205020404" pitchFamily="49" charset="0"/>
                <a:cs typeface="Courier New" panose="02070309020205020404" pitchFamily="49" charset="0"/>
              </a:rPr>
              <a:t> </a:t>
            </a:r>
            <a:r>
              <a:rPr lang="pt-BR" sz="1600" b="1" dirty="0" err="1">
                <a:latin typeface="Courier New" panose="02070309020205020404" pitchFamily="49" charset="0"/>
                <a:cs typeface="Courier New" panose="02070309020205020404" pitchFamily="49" charset="0"/>
              </a:rPr>
              <a:t>c</a:t>
            </a:r>
            <a:r>
              <a:rPr lang="pt-BR" sz="1600" b="1" dirty="0">
                <a:latin typeface="Courier New" panose="02070309020205020404" pitchFamily="49" charset="0"/>
                <a:cs typeface="Courier New" panose="02070309020205020404" pitchFamily="49" charset="0"/>
              </a:rPr>
              <a:t> = </a:t>
            </a:r>
            <a:r>
              <a:rPr lang="pt-BR" sz="1600" b="1" dirty="0" err="1">
                <a:latin typeface="Courier New" panose="02070309020205020404" pitchFamily="49" charset="0"/>
                <a:cs typeface="Courier New" panose="02070309020205020404" pitchFamily="49" charset="0"/>
              </a:rPr>
              <a:t>document.querySelector</a:t>
            </a:r>
            <a:r>
              <a:rPr lang="pt-BR" sz="1600" b="1" dirty="0">
                <a:latin typeface="Courier New" panose="02070309020205020404" pitchFamily="49" charset="0"/>
                <a:cs typeface="Courier New" panose="02070309020205020404" pitchFamily="49" charset="0"/>
              </a:rPr>
              <a:t>('#container');</a:t>
            </a:r>
          </a:p>
          <a:p>
            <a:r>
              <a:rPr lang="pt-BR" sz="1600" b="1" dirty="0" err="1">
                <a:latin typeface="Courier New" panose="02070309020205020404" pitchFamily="49" charset="0"/>
                <a:cs typeface="Courier New" panose="02070309020205020404" pitchFamily="49" charset="0"/>
              </a:rPr>
              <a:t>c.className</a:t>
            </a:r>
            <a:r>
              <a:rPr lang="pt-BR" sz="1600" b="1" dirty="0">
                <a:latin typeface="Courier New" panose="02070309020205020404" pitchFamily="49" charset="0"/>
                <a:cs typeface="Courier New" panose="02070309020205020404" pitchFamily="49" charset="0"/>
              </a:rPr>
              <a:t> += ' div2';</a:t>
            </a:r>
          </a:p>
        </p:txBody>
      </p:sp>
      <p:sp>
        <p:nvSpPr>
          <p:cNvPr id="10" name="Rectangle 9">
            <a:extLst>
              <a:ext uri="{FF2B5EF4-FFF2-40B4-BE49-F238E27FC236}">
                <a16:creationId xmlns:a16="http://schemas.microsoft.com/office/drawing/2014/main" id="{DD982A29-05A5-420A-AAC2-1ACB7038F5ED}"/>
              </a:ext>
            </a:extLst>
          </p:cNvPr>
          <p:cNvSpPr/>
          <p:nvPr/>
        </p:nvSpPr>
        <p:spPr>
          <a:xfrm>
            <a:off x="492749" y="3163147"/>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element.className</a:t>
            </a:r>
            <a:r>
              <a:rPr lang="en-GB" sz="1600" b="1" dirty="0">
                <a:latin typeface="Courier New" panose="02070309020205020404" pitchFamily="49" charset="0"/>
                <a:cs typeface="Courier New" panose="02070309020205020404" pitchFamily="49" charset="0"/>
              </a:rPr>
              <a:t> = 'special';</a:t>
            </a:r>
          </a:p>
        </p:txBody>
      </p:sp>
      <p:sp>
        <p:nvSpPr>
          <p:cNvPr id="12" name="Rectangle 11">
            <a:extLst>
              <a:ext uri="{FF2B5EF4-FFF2-40B4-BE49-F238E27FC236}">
                <a16:creationId xmlns:a16="http://schemas.microsoft.com/office/drawing/2014/main" id="{E7542D65-731C-457E-BADF-FFD0F7D11130}"/>
              </a:ext>
            </a:extLst>
          </p:cNvPr>
          <p:cNvSpPr/>
          <p:nvPr/>
        </p:nvSpPr>
        <p:spPr>
          <a:xfrm>
            <a:off x="492750" y="5418509"/>
            <a:ext cx="11206500" cy="830997"/>
          </a:xfrm>
          <a:prstGeom prst="rect">
            <a:avLst/>
          </a:prstGeom>
          <a:solidFill>
            <a:schemeClr val="bg1">
              <a:lumMod val="95000"/>
            </a:schemeClr>
          </a:solidFill>
          <a:ln>
            <a:noFill/>
          </a:ln>
        </p:spPr>
        <p:txBody>
          <a:bodyPr wrap="square">
            <a:spAutoFit/>
          </a:bodyPr>
          <a:lstStyle/>
          <a:p>
            <a:r>
              <a:rPr lang="en-GB" sz="1600" b="1">
                <a:latin typeface="Courier New" panose="02070309020205020404" pitchFamily="49" charset="0"/>
                <a:cs typeface="Courier New" panose="02070309020205020404" pitchFamily="49" charset="0"/>
              </a:rPr>
              <a:t>const </a:t>
            </a:r>
            <a:r>
              <a:rPr lang="en-GB" sz="1600" b="1" dirty="0">
                <a:latin typeface="Courier New" panose="02070309020205020404" pitchFamily="49" charset="0"/>
                <a:cs typeface="Courier New" panose="02070309020205020404" pitchFamily="49" charset="0"/>
              </a:rPr>
              <a:t>element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elementID</a:t>
            </a:r>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element.classList.add</a:t>
            </a:r>
            <a:r>
              <a:rPr lang="en-GB" sz="1600" b="1" dirty="0">
                <a:latin typeface="Courier New" panose="02070309020205020404" pitchFamily="49" charset="0"/>
                <a:cs typeface="Courier New" panose="02070309020205020404" pitchFamily="49" charset="0"/>
              </a:rPr>
              <a:t>('special');</a:t>
            </a:r>
          </a:p>
          <a:p>
            <a:r>
              <a:rPr lang="en-GB" sz="1600" b="1" dirty="0" err="1">
                <a:latin typeface="Courier New" panose="02070309020205020404" pitchFamily="49" charset="0"/>
                <a:cs typeface="Courier New" panose="02070309020205020404" pitchFamily="49" charset="0"/>
              </a:rPr>
              <a:t>element.classList.remove</a:t>
            </a:r>
            <a:r>
              <a:rPr lang="en-GB" sz="1600" b="1" dirty="0">
                <a:latin typeface="Courier New" panose="02070309020205020404" pitchFamily="49" charset="0"/>
                <a:cs typeface="Courier New" panose="02070309020205020404" pitchFamily="49" charset="0"/>
              </a:rPr>
              <a:t>('another-class');</a:t>
            </a:r>
          </a:p>
        </p:txBody>
      </p:sp>
    </p:spTree>
    <p:extLst>
      <p:ext uri="{BB962C8B-B14F-4D97-AF65-F5344CB8AC3E}">
        <p14:creationId xmlns:p14="http://schemas.microsoft.com/office/powerpoint/2010/main" val="8103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Experiment with adding and removing styles on </a:t>
            </a:r>
            <a:r>
              <a:rPr lang="en-GB"/>
              <a:t>HTML elements</a:t>
            </a:r>
            <a:endParaRPr lang="en-GB" dirty="0"/>
          </a:p>
        </p:txBody>
      </p:sp>
      <p:sp>
        <p:nvSpPr>
          <p:cNvPr id="2" name="Title 1"/>
          <p:cNvSpPr>
            <a:spLocks noGrp="1"/>
          </p:cNvSpPr>
          <p:nvPr>
            <p:ph type="title"/>
          </p:nvPr>
        </p:nvSpPr>
        <p:spPr>
          <a:xfrm>
            <a:off x="967451" y="567568"/>
            <a:ext cx="10655053" cy="804032"/>
          </a:xfrm>
        </p:spPr>
        <p:txBody>
          <a:bodyPr>
            <a:normAutofit/>
          </a:bodyPr>
          <a:lstStyle/>
          <a:p>
            <a:r>
              <a:rPr lang="en-GB" dirty="0" err="1"/>
              <a:t>QuickLab</a:t>
            </a:r>
            <a:r>
              <a:rPr lang="en-GB" dirty="0"/>
              <a:t> 11 – Manipulating Style with JavaScript </a:t>
            </a:r>
          </a:p>
        </p:txBody>
      </p:sp>
    </p:spTree>
    <p:extLst>
      <p:ext uri="{BB962C8B-B14F-4D97-AF65-F5344CB8AC3E}">
        <p14:creationId xmlns:p14="http://schemas.microsoft.com/office/powerpoint/2010/main" val="3220110823"/>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12</SequenceNumbe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BEBFAF-3B76-49E3-B8F1-E6CCB3FE49AD}">
  <ds:schemaRefs>
    <ds:schemaRef ds:uri="http://schemas.microsoft.com/office/2006/metadata/properties"/>
    <ds:schemaRef ds:uri="http://schemas.microsoft.com/office/infopath/2007/PartnerControls"/>
    <ds:schemaRef ds:uri="483CF5B1-8FC4-4C12-AA4F-F55928B4A17C"/>
  </ds:schemaRefs>
</ds:datastoreItem>
</file>

<file path=customXml/itemProps2.xml><?xml version="1.0" encoding="utf-8"?>
<ds:datastoreItem xmlns:ds="http://schemas.openxmlformats.org/officeDocument/2006/customXml" ds:itemID="{6E63E125-45DC-4F0F-B096-342F577B904B}">
  <ds:schemaRefs>
    <ds:schemaRef ds:uri="http://schemas.microsoft.com/sharepoint/v3/contenttype/forms"/>
  </ds:schemaRefs>
</ds:datastoreItem>
</file>

<file path=customXml/itemProps3.xml><?xml version="1.0" encoding="utf-8"?>
<ds:datastoreItem xmlns:ds="http://schemas.openxmlformats.org/officeDocument/2006/customXml" ds:itemID="{D1252F87-4A46-4014-9339-54D298AB5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19</TotalTime>
  <Words>1080</Words>
  <Application>Microsoft Office PowerPoint</Application>
  <PresentationFormat>Widescreen</PresentationFormat>
  <Paragraphs>112</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Book Antiqua</vt:lpstr>
      <vt:lpstr>Courier New</vt:lpstr>
      <vt:lpstr>Krana Fat B</vt:lpstr>
      <vt:lpstr>Montserrat</vt:lpstr>
      <vt:lpstr>Montserrat Black</vt:lpstr>
      <vt:lpstr>Segoe UI</vt:lpstr>
      <vt:lpstr>Segoe UI Light</vt:lpstr>
      <vt:lpstr>PPM Courseware Slides</vt:lpstr>
      <vt:lpstr>Master</vt:lpstr>
      <vt:lpstr>MANIPULATING STYLES  </vt:lpstr>
      <vt:lpstr>PowerPoint Presentation</vt:lpstr>
      <vt:lpstr>The style object</vt:lpstr>
      <vt:lpstr>Reading CSS properties</vt:lpstr>
      <vt:lpstr>Setting multiple CSS Properties</vt:lpstr>
      <vt:lpstr>CSS classes and JavaScript</vt:lpstr>
      <vt:lpstr>Obtaining the calculated style of an object</vt:lpstr>
      <vt:lpstr>Adding and removing classes</vt:lpstr>
      <vt:lpstr>QuickLab 11 – Manipulating Style with JavaScript </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Manipulating Styles</dc:title>
  <dc:creator>Ed Wright</dc:creator>
  <cp:lastModifiedBy>Horn, Georgina</cp:lastModifiedBy>
  <cp:revision>8</cp:revision>
  <dcterms:created xsi:type="dcterms:W3CDTF">2018-11-02T13:15:24Z</dcterms:created>
  <dcterms:modified xsi:type="dcterms:W3CDTF">2020-12-09T14:24:25Z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