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309" r:id="rId9"/>
    <p:sldId id="268" r:id="rId10"/>
    <p:sldId id="300" r:id="rId11"/>
    <p:sldId id="311" r:id="rId12"/>
    <p:sldId id="312" r:id="rId13"/>
    <p:sldId id="313" r:id="rId14"/>
    <p:sldId id="304" r:id="rId15"/>
    <p:sldId id="314" r:id="rId16"/>
    <p:sldId id="310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9"/>
    <a:srgbClr val="03EAB3"/>
    <a:srgbClr val="00D2FE"/>
    <a:srgbClr val="28CEF6"/>
    <a:srgbClr val="FFD217"/>
    <a:srgbClr val="FF6124"/>
    <a:srgbClr val="EECF40"/>
    <a:srgbClr val="A5FFFF"/>
    <a:srgbClr val="00EDB5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3883" autoAdjust="0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>
        <p:guide pos="3840"/>
        <p:guide orient="horz" pos="37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1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2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5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3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8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7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6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5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4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7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8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9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sv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6382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120640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BB0A8-10FB-F847-A121-7EF00B2FA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380173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B113A-F3D1-8F4D-B4A0-C7EEBD0EE4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345" y="1"/>
            <a:ext cx="1013465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55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88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94EB5-6DF4-1149-B8E9-FFCFB4E23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996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600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3">
    <p:bg>
      <p:bgPr>
        <a:solidFill>
          <a:srgbClr val="F16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127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DE67A-0D1B-2943-A741-E4BE803F6951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238B17-B3BD-514B-96BB-036A62190064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098E7D-8AD4-9442-98E0-AD5065552F4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E0FE90-EFD5-5D46-B8B7-C8C6EF4A7B9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CCF0C3-B5A6-BC4F-8204-C6FA53B965BF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9E79-B6AA-D844-BA92-F0E152E4EC6C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59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rgbClr val="EEC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174" y="0"/>
            <a:ext cx="1079182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814B-F8EE-524C-AE06-C830CCA3CC9A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85C145-5537-3145-BB2A-22C52E5CEFE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E618D-5B5A-1247-872C-D90DEE318819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F8876D-52B4-AE44-AA1D-D9FD95C43527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85BE0E-AC9A-7D4F-B249-F8CEE505E555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66375-58BA-FB43-9D9D-3C9B1B5222C0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79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62C4C1E-84C8-CF4F-9833-9160814DB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19CC32-985F-3D43-8D57-815C3B52A6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2B221F-0239-A34A-ADF5-8990E5295F7C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BA2086-2BAE-7A46-B142-B9A703147CC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597FBC-880F-6449-915C-7086CF5708CE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DBD310-56CB-A44B-B734-154F9BBF954B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4A6CBDB-DD12-E04B-936B-30E37DB75CBE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B1FE5-5322-E346-A736-E5C08B5B149F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64948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1EF07-579B-8642-8596-9F426AD35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5409" y="-1"/>
            <a:ext cx="9023859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80707B-EF25-DA4C-9A4E-25ABE2DD6E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974619-55D6-4B46-8058-443F48A5B9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EFA001-2A07-7243-BC28-927EDC012C51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818F7F9-7D4A-584C-BCC2-5E46653308A1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2B72B1-925A-9D45-A7E3-A8D331C22D8F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28EA6FF-B806-9D4D-BC77-813904D1A18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729A0-C6F5-EB4E-B84B-AFD37A77AB1A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F9AFC-32F2-B044-A680-631056558128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545982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6A49413-34FB-294F-9385-85A11FA317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F1BC14-DBE6-B346-AC8F-414C9E8329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DD9F8D-3F97-3C4C-90B2-58128F954DC0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3846F94-F95D-E542-813C-308A64057545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9FDA10F-2226-AB49-96BA-AD7CB08A220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601E4C4-72EA-2442-8F9F-1EE749DA9F05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B37D9-EC58-EB49-93DF-CAF1B8EB68E6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1C9C3-F427-314F-B186-F33DCA498107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35129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39" y="0"/>
            <a:ext cx="10972800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3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98D02-2742-BF4B-973B-5C60C3BD0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823" y="0"/>
            <a:ext cx="738417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518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5478780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2">
    <p:bg>
      <p:bgPr>
        <a:solidFill>
          <a:srgbClr val="00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981D7A-97D3-0941-BB13-D1CADDE87D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430705" cy="6858000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562E51-6C27-A942-B120-4F2245D2CD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DB68E-F78C-FB47-9BAD-0C7B368526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292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4661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578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82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607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B04507-7F7B-F448-A7F9-39E26957B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6950" y="0"/>
            <a:ext cx="992505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6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65496-6E48-4B41-9EBB-1E61F1BCF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929"/>
          <a:stretch/>
        </p:blipFill>
        <p:spPr>
          <a:xfrm>
            <a:off x="3878397" y="0"/>
            <a:ext cx="831360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500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3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9FD7E-9A2B-B341-8D58-06B6AEF5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3925" y="1"/>
            <a:ext cx="946807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DE67A-0D1B-2943-A741-E4BE803F6951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238B17-B3BD-514B-96BB-036A62190064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098E7D-8AD4-9442-98E0-AD5065552F4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E0FE90-EFD5-5D46-B8B7-C8C6EF4A7B9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5EFDB8-62A8-1D46-96B4-E5F639C36E41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B37A-A84E-A740-AFC5-4BCCDF9E8FD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04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rgbClr val="00D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2386B-50AD-1F49-9253-BABC0497D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7619" y="0"/>
            <a:ext cx="8554381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814B-F8EE-524C-AE06-C830CCA3CC9A}"/>
              </a:ext>
            </a:extLst>
          </p:cNvPr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85C145-5537-3145-BB2A-22C52E5CEFE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E618D-5B5A-1247-872C-D90DEE318819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F8876D-52B4-AE44-AA1D-D9FD95C43527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17428E-ED5B-4447-BB59-326A3A184A4C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D2D67-AD17-BB42-ACFF-EF7F88882EB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40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71849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682079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5810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1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1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8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F25977-2A6E-5145-88F9-CD120C50E0D7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3F3E8-EBA2-2742-9898-726D280D25C7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0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0F117A-8029-1046-B154-5F6DC38A0EC1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0DEBB-F3C8-2B49-98FA-67CD17896A82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0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3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1943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2C3001-2868-3745-844A-C501016D23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06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E47EF-E205-7148-97A2-017F58514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2343" y="0"/>
            <a:ext cx="8539657" cy="6858000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0236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2">
    <p:bg>
      <p:bgPr>
        <a:solidFill>
          <a:srgbClr val="FD0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5F572-2D07-E843-B30B-118EAFE83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3991" y="-1"/>
            <a:ext cx="8768009" cy="6858001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0F2B5717-CAF5-024E-BD47-6ED03C95F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50C999-38B5-2441-B2B6-6F8E2EC78F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6C8BA3-AA6E-5740-BC52-EEC4F4ED08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80CBD-AEED-3744-908B-FFFECA397C2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046385-FB6E-9844-B4A2-E8403D915C5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1CB7E99-6710-6F46-BFA5-14AE428ACAD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4F540-4CD4-2049-A4B5-2761A1C89153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A9A08-D316-974B-AAFF-16972B77BF7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8BA5-7B02-2E4D-8E91-F2C2EAEB4435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0267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1B030-4A91-6B44-8586-E31F9C0BF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5865" y="0"/>
            <a:ext cx="7706135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80820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8E10E-A8B9-0D42-A9D5-A5FF40048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4205" y="0"/>
            <a:ext cx="9107795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A6771C-F35D-C040-9B44-2A39B359F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5598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123345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257CD7-3573-8840-90AB-DBEEF1DD3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40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001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15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09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73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D23B75-35DE-5E44-8359-D873EADF1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2"/>
          <a:stretch/>
        </p:blipFill>
        <p:spPr>
          <a:xfrm>
            <a:off x="3523317" y="1"/>
            <a:ext cx="8668683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ED2E95-BD09-4045-B25A-7BA7626B9306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3749-17B2-B34C-9139-D4494B934961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7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F896-FDC6-4C4B-AD73-A66C8634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2515" y="0"/>
            <a:ext cx="8459485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6F167C-D72A-004A-B824-A56F199A7173}"/>
              </a:ext>
            </a:extLst>
          </p:cNvPr>
          <p:cNvSpPr txBox="1"/>
          <p:nvPr userDrawn="1"/>
        </p:nvSpPr>
        <p:spPr>
          <a:xfrm>
            <a:off x="385300" y="2576109"/>
            <a:ext cx="3138017" cy="16504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GB" sz="4000">
                <a:latin typeface="+mj-lt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36BB6-0DB4-9E4F-8E92-014E36368D6B}"/>
              </a:ext>
            </a:extLst>
          </p:cNvPr>
          <p:cNvSpPr txBox="1"/>
          <p:nvPr userDrawn="1"/>
        </p:nvSpPr>
        <p:spPr>
          <a:xfrm>
            <a:off x="385300" y="5306004"/>
            <a:ext cx="3356386" cy="628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Hope you enjoyed this learning journey.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93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5656793-1F8D-2D49-9D37-1150F407F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7498BD-698B-734C-9FF2-A46078988E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FD29C0-E4A0-D946-B553-AE6744143A3F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BD3509D-1777-7546-80A9-2B25FE503A6C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22CD144-2B12-CC4B-9F40-687F0B2893E5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6227449-5479-C945-BFC7-DA08812AA355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766A8-ED28-CF40-A660-497E38874D7A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BABE69-525A-7243-B2BE-5609D2C99151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220410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rgbClr val="ECC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332" y="302478"/>
            <a:ext cx="10523668" cy="6577293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C7375B5-DB19-7E43-8115-172507840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1D3E24-4EE8-BC40-9F4B-D354051DC2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E1515A-EF99-9248-A89B-48AB30AFCF2D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0730F80-3047-D241-8C1A-DB7075E27BC3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27BA220-C38F-7748-9BE1-1854E3B50314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A0ADAF7-8302-FE4A-A3CF-2907884E62E6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8FB3C8D-906C-4F43-B969-78EC53F7F655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7BB9F-2F55-344B-9B53-C5409E298C22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45721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B702EAC-C014-FE40-BB17-A54FD46D78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9E494B-3BEE-7346-9FCE-9B81B23F9C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21FCB5-5E4D-F144-A1C3-4F170E80144A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B66E27-252F-DB4E-8E1F-9111378B722F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6CEFB0-7366-804A-80ED-DF440203B33F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64B811-426C-4244-B3F6-C53E75E26C71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0FEEF-407D-E44D-BAD5-49CA4E5A91E2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805ED-3108-DC41-A759-AEC37117992A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34405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rgbClr val="ED6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183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2" y="302478"/>
            <a:ext cx="2643023" cy="1610367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A795E37-8730-554E-933B-DB8367197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8C6829-5776-E74B-ADE7-378B8F669A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A44845-D04A-D64E-80F5-1E6EC6EF984B}"/>
              </a:ext>
            </a:extLst>
          </p:cNvPr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8BE5716-4C67-7F49-9AB4-96E2726363AE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88AC0D-F7D7-8841-9EEC-3CF787C22458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F806E4-B1B9-ED4F-B299-F02A4A4AB15C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F9772C6-2882-F44C-BB68-B9C55932026B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44E97-E982-B54D-9ED8-47C261639D4D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64158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139" y="0"/>
            <a:ext cx="10972800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E13B2-ED9C-2047-A96C-C77FAA904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6000" y="-1"/>
            <a:ext cx="7366000" cy="6858001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9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42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slideLayout" Target="../slideLayouts/slideLayout121.xml"/><Relationship Id="rId40" Type="http://schemas.openxmlformats.org/officeDocument/2006/relationships/slideLayout" Target="../slideLayouts/slideLayout124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Relationship Id="rId43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2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61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56.xml"/><Relationship Id="rId41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9.xml"/><Relationship Id="rId37" Type="http://schemas.openxmlformats.org/officeDocument/2006/relationships/slideLayout" Target="../slideLayouts/slideLayout164.xml"/><Relationship Id="rId4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31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54.xml"/><Relationship Id="rId30" Type="http://schemas.openxmlformats.org/officeDocument/2006/relationships/slideLayout" Target="../slideLayouts/slideLayout157.xml"/><Relationship Id="rId35" Type="http://schemas.openxmlformats.org/officeDocument/2006/relationships/slideLayout" Target="../slideLayouts/slideLayout162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60.xml"/><Relationship Id="rId38" Type="http://schemas.openxmlformats.org/officeDocument/2006/relationships/slideLayout" Target="../slideLayouts/slideLayout1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17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339" r:id="rId2"/>
    <p:sldLayoutId id="2147484340" r:id="rId3"/>
    <p:sldLayoutId id="2147483806" r:id="rId4"/>
    <p:sldLayoutId id="2147483709" r:id="rId5"/>
    <p:sldLayoutId id="2147484338" r:id="rId6"/>
    <p:sldLayoutId id="2147483779" r:id="rId7"/>
    <p:sldLayoutId id="2147483789" r:id="rId8"/>
    <p:sldLayoutId id="2147483788" r:id="rId9"/>
    <p:sldLayoutId id="2147483778" r:id="rId10"/>
    <p:sldLayoutId id="2147484218" r:id="rId11"/>
    <p:sldLayoutId id="2147484219" r:id="rId12"/>
    <p:sldLayoutId id="2147483696" r:id="rId13"/>
    <p:sldLayoutId id="2147483790" r:id="rId14"/>
    <p:sldLayoutId id="2147484314" r:id="rId15"/>
    <p:sldLayoutId id="2147483791" r:id="rId16"/>
    <p:sldLayoutId id="2147483802" r:id="rId17"/>
    <p:sldLayoutId id="2147484315" r:id="rId18"/>
    <p:sldLayoutId id="2147484316" r:id="rId19"/>
    <p:sldLayoutId id="2147484322" r:id="rId20"/>
    <p:sldLayoutId id="2147484323" r:id="rId21"/>
    <p:sldLayoutId id="2147484324" r:id="rId22"/>
    <p:sldLayoutId id="2147484317" r:id="rId23"/>
    <p:sldLayoutId id="2147484325" r:id="rId24"/>
    <p:sldLayoutId id="2147484328" r:id="rId25"/>
    <p:sldLayoutId id="2147484318" r:id="rId26"/>
    <p:sldLayoutId id="2147484327" r:id="rId27"/>
    <p:sldLayoutId id="2147484334" r:id="rId28"/>
    <p:sldLayoutId id="2147484335" r:id="rId29"/>
    <p:sldLayoutId id="2147484326" r:id="rId30"/>
    <p:sldLayoutId id="2147484319" r:id="rId31"/>
    <p:sldLayoutId id="2147484336" r:id="rId32"/>
    <p:sldLayoutId id="2147484337" r:id="rId33"/>
    <p:sldLayoutId id="2147483804" r:id="rId34"/>
    <p:sldLayoutId id="2147484376" r:id="rId35"/>
    <p:sldLayoutId id="2147483807" r:id="rId36"/>
    <p:sldLayoutId id="2147483801" r:id="rId37"/>
    <p:sldLayoutId id="2147483803" r:id="rId38"/>
    <p:sldLayoutId id="2147483808" r:id="rId39"/>
    <p:sldLayoutId id="2147484333" r:id="rId40"/>
    <p:sldLayoutId id="2147484341" r:id="rId41"/>
    <p:sldLayoutId id="2147484442" r:id="rId42"/>
    <p:sldLayoutId id="2147484443" r:id="rId4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4372" r:id="rId2"/>
    <p:sldLayoutId id="2147484373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  <p:sldLayoutId id="2147484356" r:id="rId18"/>
    <p:sldLayoutId id="2147484357" r:id="rId19"/>
    <p:sldLayoutId id="2147484358" r:id="rId20"/>
    <p:sldLayoutId id="2147484359" r:id="rId21"/>
    <p:sldLayoutId id="2147484360" r:id="rId22"/>
    <p:sldLayoutId id="2147484361" r:id="rId23"/>
    <p:sldLayoutId id="2147484362" r:id="rId24"/>
    <p:sldLayoutId id="2147484363" r:id="rId25"/>
    <p:sldLayoutId id="2147484364" r:id="rId26"/>
    <p:sldLayoutId id="2147484365" r:id="rId27"/>
    <p:sldLayoutId id="2147484366" r:id="rId28"/>
    <p:sldLayoutId id="2147484367" r:id="rId29"/>
    <p:sldLayoutId id="2147484368" r:id="rId30"/>
    <p:sldLayoutId id="2147484369" r:id="rId31"/>
    <p:sldLayoutId id="2147484370" r:id="rId32"/>
    <p:sldLayoutId id="2147484371" r:id="rId33"/>
    <p:sldLayoutId id="2147484377" r:id="rId34"/>
    <p:sldLayoutId id="2147484378" r:id="rId35"/>
    <p:sldLayoutId id="2147483939" r:id="rId36"/>
    <p:sldLayoutId id="2147483940" r:id="rId37"/>
    <p:sldLayoutId id="2147483941" r:id="rId38"/>
    <p:sldLayoutId id="2147483942" r:id="rId39"/>
    <p:sldLayoutId id="2147484374" r:id="rId40"/>
    <p:sldLayoutId id="2147484375" r:id="rId4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3970" r:id="rId2"/>
    <p:sldLayoutId id="2147484305" r:id="rId3"/>
    <p:sldLayoutId id="2147483967" r:id="rId4"/>
    <p:sldLayoutId id="2147484407" r:id="rId5"/>
    <p:sldLayoutId id="2147484408" r:id="rId6"/>
    <p:sldLayoutId id="2147483975" r:id="rId7"/>
    <p:sldLayoutId id="2147484379" r:id="rId8"/>
    <p:sldLayoutId id="2147484380" r:id="rId9"/>
    <p:sldLayoutId id="2147484381" r:id="rId10"/>
    <p:sldLayoutId id="2147484382" r:id="rId11"/>
    <p:sldLayoutId id="2147484383" r:id="rId12"/>
    <p:sldLayoutId id="2147484384" r:id="rId13"/>
    <p:sldLayoutId id="2147484385" r:id="rId14"/>
    <p:sldLayoutId id="2147484386" r:id="rId15"/>
    <p:sldLayoutId id="2147484387" r:id="rId16"/>
    <p:sldLayoutId id="2147484388" r:id="rId17"/>
    <p:sldLayoutId id="2147484389" r:id="rId18"/>
    <p:sldLayoutId id="2147484390" r:id="rId19"/>
    <p:sldLayoutId id="2147484391" r:id="rId20"/>
    <p:sldLayoutId id="2147484392" r:id="rId21"/>
    <p:sldLayoutId id="2147484393" r:id="rId22"/>
    <p:sldLayoutId id="2147484394" r:id="rId23"/>
    <p:sldLayoutId id="2147484395" r:id="rId24"/>
    <p:sldLayoutId id="2147484396" r:id="rId25"/>
    <p:sldLayoutId id="2147484397" r:id="rId26"/>
    <p:sldLayoutId id="2147484398" r:id="rId27"/>
    <p:sldLayoutId id="2147484399" r:id="rId28"/>
    <p:sldLayoutId id="2147484400" r:id="rId29"/>
    <p:sldLayoutId id="2147484401" r:id="rId30"/>
    <p:sldLayoutId id="2147484402" r:id="rId31"/>
    <p:sldLayoutId id="2147484403" r:id="rId32"/>
    <p:sldLayoutId id="2147484404" r:id="rId33"/>
    <p:sldLayoutId id="2147484405" r:id="rId34"/>
    <p:sldLayoutId id="2147484406" r:id="rId35"/>
    <p:sldLayoutId id="2147484013" r:id="rId36"/>
    <p:sldLayoutId id="2147484409" r:id="rId37"/>
    <p:sldLayoutId id="2147484015" r:id="rId38"/>
    <p:sldLayoutId id="2147484016" r:id="rId39"/>
    <p:sldLayoutId id="2147484017" r:id="rId40"/>
    <p:sldLayoutId id="2147484018" r:id="rId41"/>
    <p:sldLayoutId id="2147483968" r:id="rId42"/>
    <p:sldLayoutId id="2147483969" r:id="rId4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5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058" r:id="rId2"/>
    <p:sldLayoutId id="2147484059" r:id="rId3"/>
    <p:sldLayoutId id="2147484411" r:id="rId4"/>
    <p:sldLayoutId id="2147484063" r:id="rId5"/>
    <p:sldLayoutId id="2147484410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  <p:sldLayoutId id="2147484423" r:id="rId18"/>
    <p:sldLayoutId id="2147484424" r:id="rId19"/>
    <p:sldLayoutId id="2147484425" r:id="rId20"/>
    <p:sldLayoutId id="2147484426" r:id="rId21"/>
    <p:sldLayoutId id="2147484427" r:id="rId22"/>
    <p:sldLayoutId id="2147484428" r:id="rId23"/>
    <p:sldLayoutId id="2147484429" r:id="rId24"/>
    <p:sldLayoutId id="2147484430" r:id="rId25"/>
    <p:sldLayoutId id="2147484431" r:id="rId26"/>
    <p:sldLayoutId id="2147484432" r:id="rId27"/>
    <p:sldLayoutId id="2147484433" r:id="rId28"/>
    <p:sldLayoutId id="2147484434" r:id="rId29"/>
    <p:sldLayoutId id="2147484435" r:id="rId30"/>
    <p:sldLayoutId id="2147484436" r:id="rId31"/>
    <p:sldLayoutId id="2147484437" r:id="rId32"/>
    <p:sldLayoutId id="2147484438" r:id="rId33"/>
    <p:sldLayoutId id="2147484087" r:id="rId34"/>
    <p:sldLayoutId id="2147484439" r:id="rId35"/>
    <p:sldLayoutId id="2147484089" r:id="rId36"/>
    <p:sldLayoutId id="2147484090" r:id="rId37"/>
    <p:sldLayoutId id="2147484091" r:id="rId38"/>
    <p:sldLayoutId id="2147484092" r:id="rId39"/>
    <p:sldLayoutId id="2147484440" r:id="rId40"/>
    <p:sldLayoutId id="2147484441" r:id="rId4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4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C4B9-645D-4519-8AEF-73ADAD46E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050"/>
                </a:solidFill>
                <a:latin typeface="+mj-lt"/>
              </a:rPr>
              <a:t>JavaScript Fundamentals</a:t>
            </a:r>
            <a:endParaRPr lang="en-GB" sz="28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4905E-EC80-4260-AE64-E944072A4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018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Modules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0C869-F4F2-47E6-9B9E-A1B8EE493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serious, sizable JavaScript project will benefit from </a:t>
            </a:r>
            <a:r>
              <a:rPr lang="en-US" dirty="0" err="1"/>
              <a:t>modularisation</a:t>
            </a:r>
            <a:endParaRPr lang="en-US" dirty="0"/>
          </a:p>
          <a:p>
            <a:pPr marL="465746" lvl="1" indent="-285750"/>
            <a:r>
              <a:rPr lang="en-US" dirty="0"/>
              <a:t>Previously implemented using third party libraries such as </a:t>
            </a:r>
            <a:r>
              <a:rPr lang="en-US" dirty="0" err="1"/>
              <a:t>RequireJS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ECMAScript 2015 Modules are built upon the export and import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</a:t>
            </a:r>
            <a:r>
              <a:rPr lang="en-GB" dirty="0"/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</a:t>
            </a:r>
            <a:r>
              <a:rPr lang="en-GB" dirty="0"/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their own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export any top-level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/>
              <a:t> must be used at the top-level, so no conditional loading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using the export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using the import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9" y="2453973"/>
            <a:ext cx="1140479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//circle-functions.js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export function area(r)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(r, 2)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00" y="4203000"/>
            <a:ext cx="1140479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//app.js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import {area} from "circle-functions";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console.log(area(5)); </a:t>
            </a:r>
            <a:r>
              <a:rPr lang="en-GB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//78.53981633974483</a:t>
            </a:r>
          </a:p>
        </p:txBody>
      </p:sp>
    </p:spTree>
    <p:extLst>
      <p:ext uri="{BB962C8B-B14F-4D97-AF65-F5344CB8AC3E}">
        <p14:creationId xmlns:p14="http://schemas.microsoft.com/office/powerpoint/2010/main" val="277335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24311-BC63-46B2-BC3B-F3D1D22C87A1}"/>
              </a:ext>
            </a:extLst>
          </p:cNvPr>
          <p:cNvGrpSpPr/>
          <p:nvPr/>
        </p:nvGrpSpPr>
        <p:grpSpPr>
          <a:xfrm>
            <a:off x="414000" y="2446898"/>
            <a:ext cx="11404800" cy="3739761"/>
            <a:chOff x="414000" y="2446898"/>
            <a:chExt cx="11404800" cy="3739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1C1C92-ED3A-4C8C-9FEE-EF0BD0934EE8}"/>
                </a:ext>
              </a:extLst>
            </p:cNvPr>
            <p:cNvSpPr txBox="1"/>
            <p:nvPr/>
          </p:nvSpPr>
          <p:spPr>
            <a:xfrm>
              <a:off x="414000" y="2446898"/>
              <a:ext cx="11404800" cy="20621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//circle-functions.js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export function area(r) {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Math.PI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Math.pow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(r, 2)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0" hangingPunct="0">
                <a:spcBef>
                  <a:spcPts val="0"/>
                </a:spcBef>
                <a:defRPr/>
              </a:pP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export function circumference(r) {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 return 2 * </a:t>
              </a:r>
              <a:r>
                <a:rPr lang="en-GB" sz="1600" b="1" dirty="0" err="1">
                  <a:latin typeface="Courier New" pitchFamily="49" charset="0"/>
                  <a:cs typeface="Courier New" pitchFamily="49" charset="0"/>
                </a:rPr>
                <a:t>Math.PI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 * r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8F979-40D4-4F92-8962-EFB59DDEB332}"/>
                </a:ext>
              </a:extLst>
            </p:cNvPr>
            <p:cNvSpPr txBox="1"/>
            <p:nvPr/>
          </p:nvSpPr>
          <p:spPr>
            <a:xfrm>
              <a:off x="414000" y="4863220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//app.js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import {area, circumference} from "circle-functions";</a:t>
              </a:r>
            </a:p>
            <a:p>
              <a:pPr eaLnBrk="0" hangingPunct="0">
                <a:spcBef>
                  <a:spcPts val="0"/>
                </a:spcBef>
                <a:defRPr/>
              </a:pP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console.log(area(5)); 			</a:t>
              </a: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//78.53981633974483</a:t>
              </a: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console.log(circumference(5)); 	</a:t>
              </a:r>
              <a:r>
                <a:rPr lang="en-GB" sz="1600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9B871-908F-4E6D-9881-73CB920463AD}"/>
              </a:ext>
            </a:extLst>
          </p:cNvPr>
          <p:cNvGrpSpPr/>
          <p:nvPr/>
        </p:nvGrpSpPr>
        <p:grpSpPr>
          <a:xfrm>
            <a:off x="414000" y="2453306"/>
            <a:ext cx="11404800" cy="3735140"/>
            <a:chOff x="414000" y="2453306"/>
            <a:chExt cx="11404800" cy="37351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64F424-D6DD-44CB-BF19-2343238FA391}"/>
                </a:ext>
              </a:extLst>
            </p:cNvPr>
            <p:cNvSpPr txBox="1"/>
            <p:nvPr/>
          </p:nvSpPr>
          <p:spPr>
            <a:xfrm>
              <a:off x="414000" y="2453306"/>
              <a:ext cx="11404800" cy="20621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24C794-1BC8-47A5-91D0-25CCD88E185E}"/>
                </a:ext>
              </a:extLst>
            </p:cNvPr>
            <p:cNvSpPr txBox="1"/>
            <p:nvPr/>
          </p:nvSpPr>
          <p:spPr>
            <a:xfrm>
              <a:off x="414000" y="4865007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* as circle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</a:t>
              </a:r>
              <a:r>
                <a:rPr lang="en-GB" dirty="0" err="1"/>
                <a:t>circle.area</a:t>
              </a:r>
              <a:r>
                <a:rPr lang="en-GB" dirty="0"/>
                <a:t>(5)); 			</a:t>
              </a:r>
              <a:r>
                <a:rPr lang="en-GB" dirty="0">
                  <a:solidFill>
                    <a:schemeClr val="accent6"/>
                  </a:solidFill>
                </a:rPr>
                <a:t>//78.53981633974483</a:t>
              </a:r>
            </a:p>
            <a:p>
              <a:r>
                <a:rPr lang="en-GB" dirty="0"/>
                <a:t>console.log(</a:t>
              </a:r>
              <a:r>
                <a:rPr lang="en-GB" dirty="0" err="1"/>
                <a:t>circle.circumference</a:t>
              </a:r>
              <a:r>
                <a:rPr lang="en-GB" dirty="0"/>
                <a:t>(5)); 	</a:t>
              </a:r>
              <a:r>
                <a:rPr lang="en-GB" dirty="0">
                  <a:solidFill>
                    <a:schemeClr val="accent6"/>
                  </a:solidFill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BF2D6-30C4-4EC2-B223-9AAA045BC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4000" y="1960881"/>
            <a:ext cx="11431587" cy="366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many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BFA4E5-BD7D-492E-8C83-13A28006C3AD}"/>
              </a:ext>
            </a:extLst>
          </p:cNvPr>
          <p:cNvGrpSpPr/>
          <p:nvPr/>
        </p:nvGrpSpPr>
        <p:grpSpPr>
          <a:xfrm>
            <a:off x="414000" y="2452246"/>
            <a:ext cx="11404800" cy="4104303"/>
            <a:chOff x="414000" y="2452246"/>
            <a:chExt cx="11404800" cy="41043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CCC64-D7D6-4811-BBAA-BB2CB47D420E}"/>
                </a:ext>
              </a:extLst>
            </p:cNvPr>
            <p:cNvSpPr txBox="1"/>
            <p:nvPr/>
          </p:nvSpPr>
          <p:spPr>
            <a:xfrm>
              <a:off x="414000" y="2452246"/>
              <a:ext cx="11404800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8A30D4-1F9C-44F2-BB68-57E51E82D551}"/>
                </a:ext>
              </a:extLst>
            </p:cNvPr>
            <p:cNvSpPr txBox="1"/>
            <p:nvPr/>
          </p:nvSpPr>
          <p:spPr>
            <a:xfrm>
              <a:off x="414000" y="5233110"/>
              <a:ext cx="114048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* as circle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</a:t>
              </a:r>
              <a:r>
                <a:rPr lang="en-GB" dirty="0" err="1"/>
                <a:t>circle.area</a:t>
              </a:r>
              <a:r>
                <a:rPr lang="en-GB" dirty="0"/>
                <a:t>(5)); </a:t>
              </a:r>
              <a:r>
                <a:rPr lang="en-GB" dirty="0">
                  <a:solidFill>
                    <a:schemeClr val="accent6"/>
                  </a:solidFill>
                </a:rPr>
                <a:t>			//78.53981633974483</a:t>
              </a:r>
            </a:p>
            <a:p>
              <a:r>
                <a:rPr lang="en-GB" dirty="0"/>
                <a:t>console.log(</a:t>
              </a:r>
              <a:r>
                <a:rPr lang="en-GB" dirty="0" err="1"/>
                <a:t>circle.circumference</a:t>
              </a:r>
              <a:r>
                <a:rPr lang="en-GB" dirty="0"/>
                <a:t>(5)); 	</a:t>
              </a:r>
              <a:r>
                <a:rPr lang="en-GB" dirty="0">
                  <a:solidFill>
                    <a:schemeClr val="accent6"/>
                  </a:solidFill>
                </a:rPr>
                <a:t>//31.41592653589793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4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A93C4-B60F-4CB7-8C68-EAAF8B9D2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07DF-B33A-44CE-85AF-8D5797E46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216385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and Import default</a:t>
            </a:r>
          </a:p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717495-D33D-48FC-9CD1-9DA659AAEFBF}"/>
              </a:ext>
            </a:extLst>
          </p:cNvPr>
          <p:cNvGrpSpPr/>
          <p:nvPr/>
        </p:nvGrpSpPr>
        <p:grpSpPr>
          <a:xfrm>
            <a:off x="3600561" y="1240838"/>
            <a:ext cx="8215202" cy="5059982"/>
            <a:chOff x="1141200" y="899009"/>
            <a:chExt cx="8215202" cy="5059982"/>
          </a:xfrm>
        </p:grpSpPr>
        <p:sp>
          <p:nvSpPr>
            <p:cNvPr id="7" name="TextBox 6"/>
            <p:cNvSpPr txBox="1"/>
            <p:nvPr/>
          </p:nvSpPr>
          <p:spPr>
            <a:xfrm>
              <a:off x="1141200" y="4881773"/>
              <a:ext cx="8215201" cy="10772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circle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console.log(circle); </a:t>
              </a:r>
              <a:r>
                <a:rPr lang="en-GB" dirty="0">
                  <a:solidFill>
                    <a:schemeClr val="accent6"/>
                  </a:solidFill>
                </a:rPr>
                <a:t>//{radius: 5, centre: [0,0]}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604816-D012-B04C-B405-073450B634AF}"/>
                </a:ext>
              </a:extLst>
            </p:cNvPr>
            <p:cNvSpPr txBox="1"/>
            <p:nvPr/>
          </p:nvSpPr>
          <p:spPr>
            <a:xfrm>
              <a:off x="1141202" y="899009"/>
              <a:ext cx="8215200" cy="37856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default {</a:t>
              </a:r>
            </a:p>
            <a:p>
              <a:r>
                <a:rPr lang="en-GB" dirty="0"/>
                <a:t>  radius: 5</a:t>
              </a:r>
            </a:p>
            <a:p>
              <a:r>
                <a:rPr lang="en-GB" dirty="0"/>
                <a:t>  centre: [0,0]</a:t>
              </a:r>
            </a:p>
            <a:p>
              <a:r>
                <a:rPr lang="en-GB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78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A93C4-B60F-4CB7-8C68-EAAF8B9D2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07DF-B33A-44CE-85AF-8D5797E46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216385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and Import default</a:t>
            </a:r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348D99-ADB1-4B45-A8A6-B8F882E98EF6}"/>
              </a:ext>
            </a:extLst>
          </p:cNvPr>
          <p:cNvGrpSpPr/>
          <p:nvPr/>
        </p:nvGrpSpPr>
        <p:grpSpPr>
          <a:xfrm>
            <a:off x="3592622" y="1240838"/>
            <a:ext cx="8215202" cy="5261511"/>
            <a:chOff x="1141199" y="693108"/>
            <a:chExt cx="8215202" cy="52615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158DC9-420E-4A44-98A6-ACCBCEB190FD}"/>
                </a:ext>
              </a:extLst>
            </p:cNvPr>
            <p:cNvSpPr txBox="1"/>
            <p:nvPr/>
          </p:nvSpPr>
          <p:spPr>
            <a:xfrm>
              <a:off x="1141201" y="693108"/>
              <a:ext cx="8215200" cy="37856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//circle-functions.js</a:t>
              </a:r>
            </a:p>
            <a:p>
              <a:r>
                <a:rPr lang="en-GB" dirty="0"/>
                <a:t>export {area, circumference};</a:t>
              </a:r>
            </a:p>
            <a:p>
              <a:endParaRPr lang="en-GB" dirty="0"/>
            </a:p>
            <a:p>
              <a:r>
                <a:rPr lang="en-GB" dirty="0"/>
                <a:t>function area(r) {</a:t>
              </a:r>
            </a:p>
            <a:p>
              <a:r>
                <a:rPr lang="en-GB" dirty="0"/>
                <a:t>  return </a:t>
              </a:r>
              <a:r>
                <a:rPr lang="en-GB" dirty="0" err="1"/>
                <a:t>Math.PI</a:t>
              </a:r>
              <a:r>
                <a:rPr lang="en-GB" dirty="0"/>
                <a:t> * </a:t>
              </a:r>
              <a:r>
                <a:rPr lang="en-GB" dirty="0" err="1"/>
                <a:t>Math.pow</a:t>
              </a:r>
              <a:r>
                <a:rPr lang="en-GB" dirty="0"/>
                <a:t>(r, 2)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function circumference(r) {</a:t>
              </a:r>
            </a:p>
            <a:p>
              <a:r>
                <a:rPr lang="en-GB" dirty="0"/>
                <a:t>  return 2 * </a:t>
              </a:r>
              <a:r>
                <a:rPr lang="en-GB" dirty="0" err="1"/>
                <a:t>Math.PI</a:t>
              </a:r>
              <a:r>
                <a:rPr lang="en-GB" dirty="0"/>
                <a:t> * r</a:t>
              </a:r>
            </a:p>
            <a:p>
              <a:r>
                <a:rPr lang="en-GB" dirty="0"/>
                <a:t>}</a:t>
              </a:r>
            </a:p>
            <a:p>
              <a:endParaRPr lang="en-GB" dirty="0"/>
            </a:p>
            <a:p>
              <a:r>
                <a:rPr lang="en-GB" dirty="0"/>
                <a:t>export default {</a:t>
              </a:r>
            </a:p>
            <a:p>
              <a:r>
                <a:rPr lang="en-GB" dirty="0"/>
                <a:t>  radius: 5</a:t>
              </a:r>
            </a:p>
            <a:p>
              <a:r>
                <a:rPr lang="en-GB" dirty="0"/>
                <a:t>  centre: [0,0]</a:t>
              </a:r>
            </a:p>
            <a:p>
              <a:r>
                <a:rPr lang="en-GB" dirty="0"/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A67E82-88F1-4A5E-B194-D51A56AE08B3}"/>
                </a:ext>
              </a:extLst>
            </p:cNvPr>
            <p:cNvSpPr txBox="1"/>
            <p:nvPr/>
          </p:nvSpPr>
          <p:spPr>
            <a:xfrm>
              <a:off x="1141199" y="4631180"/>
              <a:ext cx="8215201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eaLnBrk="0" hangingPunct="0">
                <a:spcBef>
                  <a:spcPts val="0"/>
                </a:spcBef>
                <a:defRPr sz="16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GB" dirty="0">
                  <a:solidFill>
                    <a:schemeClr val="accent6"/>
                  </a:solidFill>
                </a:rPr>
                <a:t>//app.js</a:t>
              </a:r>
            </a:p>
            <a:p>
              <a:r>
                <a:rPr lang="en-GB" dirty="0"/>
                <a:t>import circle, {area, circumference} from "circle-functions";</a:t>
              </a:r>
            </a:p>
            <a:p>
              <a:endParaRPr lang="en-GB" dirty="0"/>
            </a:p>
            <a:p>
              <a:r>
                <a:rPr lang="en-GB" dirty="0"/>
                <a:t>console.log(circle); </a:t>
              </a:r>
              <a:r>
                <a:rPr lang="en-GB" dirty="0">
                  <a:solidFill>
                    <a:schemeClr val="accent6"/>
                  </a:solidFill>
                </a:rPr>
                <a:t>//{radius: 5, centre: [0,0]}</a:t>
              </a:r>
            </a:p>
            <a:p>
              <a:r>
                <a:rPr lang="en-GB" dirty="0"/>
                <a:t>console.log(area(</a:t>
              </a:r>
              <a:r>
                <a:rPr lang="en-GB" dirty="0" err="1"/>
                <a:t>circle.radius</a:t>
              </a:r>
              <a:r>
                <a:rPr lang="en-GB" dirty="0"/>
                <a:t>)); </a:t>
              </a:r>
              <a:r>
                <a:rPr lang="en-GB" dirty="0">
                  <a:solidFill>
                    <a:schemeClr val="accent6"/>
                  </a:solidFill>
                </a:rPr>
                <a:t>//78.53981633974483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9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C347A-4AA1-4B82-8301-9717A77E31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2111" y="378746"/>
            <a:ext cx="5300449" cy="520263"/>
          </a:xfrm>
        </p:spPr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14 - Modules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9898D-28F5-E247-9509-F26EEC7E5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206" y="1469438"/>
            <a:ext cx="11431587" cy="19595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some Modules from monolithic code</a:t>
            </a:r>
          </a:p>
        </p:txBody>
      </p:sp>
    </p:spTree>
    <p:extLst>
      <p:ext uri="{BB962C8B-B14F-4D97-AF65-F5344CB8AC3E}">
        <p14:creationId xmlns:p14="http://schemas.microsoft.com/office/powerpoint/2010/main" val="743128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604</Words>
  <Application>Microsoft Office PowerPoint</Application>
  <PresentationFormat>Widescreen</PresentationFormat>
  <Paragraphs>175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18</cp:revision>
  <dcterms:created xsi:type="dcterms:W3CDTF">2020-09-24T08:38:39Z</dcterms:created>
  <dcterms:modified xsi:type="dcterms:W3CDTF">2023-02-20T09:03:37Z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