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3"/>
  </p:notesMasterIdLst>
  <p:handoutMasterIdLst>
    <p:handoutMasterId r:id="rId24"/>
  </p:handoutMasterIdLst>
  <p:sldIdLst>
    <p:sldId id="278" r:id="rId5"/>
    <p:sldId id="282" r:id="rId6"/>
    <p:sldId id="283" r:id="rId7"/>
    <p:sldId id="284" r:id="rId8"/>
    <p:sldId id="285" r:id="rId9"/>
    <p:sldId id="286" r:id="rId10"/>
    <p:sldId id="287" r:id="rId11"/>
    <p:sldId id="288" r:id="rId12"/>
    <p:sldId id="289" r:id="rId13"/>
    <p:sldId id="290" r:id="rId14"/>
    <p:sldId id="291" r:id="rId15"/>
    <p:sldId id="292" r:id="rId16"/>
    <p:sldId id="301" r:id="rId17"/>
    <p:sldId id="293" r:id="rId18"/>
    <p:sldId id="297" r:id="rId19"/>
    <p:sldId id="298" r:id="rId20"/>
    <p:sldId id="299" r:id="rId21"/>
    <p:sldId id="300" r:id="rId22"/>
  </p:sldIdLst>
  <p:sldSz cx="12192000" cy="6858000"/>
  <p:notesSz cx="6645275" cy="9775825"/>
  <p:embeddedFontLst>
    <p:embeddedFont>
      <p:font typeface="Calibri" panose="020F0502020204030204"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Lst>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C20918-2DFE-4A0B-9468-20CB61179154}" v="1" dt="2023-07-07T14:44:57.637"/>
    <p1510:client id="{ED4E49A2-B60F-3778-A76E-016642339AD1}" v="278" dt="2023-10-26T08:59:42.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73366" autoAdjust="0"/>
  </p:normalViewPr>
  <p:slideViewPr>
    <p:cSldViewPr snapToGrid="0" snapToObjects="1" showGuides="1">
      <p:cViewPr varScale="1">
        <p:scale>
          <a:sx n="81" d="100"/>
          <a:sy n="81" d="100"/>
        </p:scale>
        <p:origin x="2100" y="84"/>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3.xml"/><Relationship Id="rId16" Type="http://schemas.openxmlformats.org/officeDocument/2006/relationships/slide" Target="slides/slide17.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ndy" userId="S::asmith7@qa.com::cc1a6aaa-0ed5-4ed1-bf09-18e6d00004d9" providerId="AD" clId="Web-{ED4E49A2-B60F-3778-A76E-016642339AD1}"/>
    <pc:docChg chg="addSld delSld modSld">
      <pc:chgData name="Smith, Andy" userId="S::asmith7@qa.com::cc1a6aaa-0ed5-4ed1-bf09-18e6d00004d9" providerId="AD" clId="Web-{ED4E49A2-B60F-3778-A76E-016642339AD1}" dt="2023-10-26T08:59:42.203" v="313" actId="20577"/>
      <pc:docMkLst>
        <pc:docMk/>
      </pc:docMkLst>
      <pc:sldChg chg="modSp">
        <pc:chgData name="Smith, Andy" userId="S::asmith7@qa.com::cc1a6aaa-0ed5-4ed1-bf09-18e6d00004d9" providerId="AD" clId="Web-{ED4E49A2-B60F-3778-A76E-016642339AD1}" dt="2023-10-26T08:35:12.168" v="2" actId="20577"/>
        <pc:sldMkLst>
          <pc:docMk/>
          <pc:sldMk cId="751313883" sldId="282"/>
        </pc:sldMkLst>
        <pc:spChg chg="mod">
          <ac:chgData name="Smith, Andy" userId="S::asmith7@qa.com::cc1a6aaa-0ed5-4ed1-bf09-18e6d00004d9" providerId="AD" clId="Web-{ED4E49A2-B60F-3778-A76E-016642339AD1}" dt="2023-10-26T08:35:12.168" v="2" actId="20577"/>
          <ac:spMkLst>
            <pc:docMk/>
            <pc:sldMk cId="751313883" sldId="282"/>
            <ac:spMk id="2" creationId="{BDD24834-6781-46F8-9B93-1F23957F04F7}"/>
          </ac:spMkLst>
        </pc:spChg>
      </pc:sldChg>
      <pc:sldChg chg="modSp">
        <pc:chgData name="Smith, Andy" userId="S::asmith7@qa.com::cc1a6aaa-0ed5-4ed1-bf09-18e6d00004d9" providerId="AD" clId="Web-{ED4E49A2-B60F-3778-A76E-016642339AD1}" dt="2023-10-26T08:43:58.384" v="71" actId="20577"/>
        <pc:sldMkLst>
          <pc:docMk/>
          <pc:sldMk cId="1374152978" sldId="292"/>
        </pc:sldMkLst>
        <pc:spChg chg="mod">
          <ac:chgData name="Smith, Andy" userId="S::asmith7@qa.com::cc1a6aaa-0ed5-4ed1-bf09-18e6d00004d9" providerId="AD" clId="Web-{ED4E49A2-B60F-3778-A76E-016642339AD1}" dt="2023-10-26T08:43:58.384" v="71" actId="20577"/>
          <ac:spMkLst>
            <pc:docMk/>
            <pc:sldMk cId="1374152978" sldId="292"/>
            <ac:spMk id="4" creationId="{00000000-0000-0000-0000-000000000000}"/>
          </ac:spMkLst>
        </pc:spChg>
      </pc:sldChg>
      <pc:sldChg chg="del">
        <pc:chgData name="Smith, Andy" userId="S::asmith7@qa.com::cc1a6aaa-0ed5-4ed1-bf09-18e6d00004d9" providerId="AD" clId="Web-{ED4E49A2-B60F-3778-A76E-016642339AD1}" dt="2023-10-26T08:36:29.998" v="3"/>
        <pc:sldMkLst>
          <pc:docMk/>
          <pc:sldMk cId="2820022184" sldId="294"/>
        </pc:sldMkLst>
      </pc:sldChg>
      <pc:sldChg chg="del">
        <pc:chgData name="Smith, Andy" userId="S::asmith7@qa.com::cc1a6aaa-0ed5-4ed1-bf09-18e6d00004d9" providerId="AD" clId="Web-{ED4E49A2-B60F-3778-A76E-016642339AD1}" dt="2023-10-26T08:36:31.420" v="4"/>
        <pc:sldMkLst>
          <pc:docMk/>
          <pc:sldMk cId="3968388398" sldId="295"/>
        </pc:sldMkLst>
      </pc:sldChg>
      <pc:sldChg chg="del">
        <pc:chgData name="Smith, Andy" userId="S::asmith7@qa.com::cc1a6aaa-0ed5-4ed1-bf09-18e6d00004d9" providerId="AD" clId="Web-{ED4E49A2-B60F-3778-A76E-016642339AD1}" dt="2023-10-26T08:36:53.077" v="5"/>
        <pc:sldMkLst>
          <pc:docMk/>
          <pc:sldMk cId="3685210724" sldId="296"/>
        </pc:sldMkLst>
      </pc:sldChg>
      <pc:sldChg chg="modSp">
        <pc:chgData name="Smith, Andy" userId="S::asmith7@qa.com::cc1a6aaa-0ed5-4ed1-bf09-18e6d00004d9" providerId="AD" clId="Web-{ED4E49A2-B60F-3778-A76E-016642339AD1}" dt="2023-10-26T08:59:42.203" v="313" actId="20577"/>
        <pc:sldMkLst>
          <pc:docMk/>
          <pc:sldMk cId="2575066612" sldId="298"/>
        </pc:sldMkLst>
        <pc:spChg chg="mod">
          <ac:chgData name="Smith, Andy" userId="S::asmith7@qa.com::cc1a6aaa-0ed5-4ed1-bf09-18e6d00004d9" providerId="AD" clId="Web-{ED4E49A2-B60F-3778-A76E-016642339AD1}" dt="2023-10-26T08:59:42.203" v="313" actId="20577"/>
          <ac:spMkLst>
            <pc:docMk/>
            <pc:sldMk cId="2575066612" sldId="298"/>
            <ac:spMk id="2" creationId="{9682F027-2DB7-4BAE-994F-1963BAE558B3}"/>
          </ac:spMkLst>
        </pc:spChg>
      </pc:sldChg>
      <pc:sldChg chg="addSp delSp modSp add replId modNotes">
        <pc:chgData name="Smith, Andy" userId="S::asmith7@qa.com::cc1a6aaa-0ed5-4ed1-bf09-18e6d00004d9" providerId="AD" clId="Web-{ED4E49A2-B60F-3778-A76E-016642339AD1}" dt="2023-10-26T08:51:32.535" v="309"/>
        <pc:sldMkLst>
          <pc:docMk/>
          <pc:sldMk cId="4056441204" sldId="301"/>
        </pc:sldMkLst>
        <pc:spChg chg="mod">
          <ac:chgData name="Smith, Andy" userId="S::asmith7@qa.com::cc1a6aaa-0ed5-4ed1-bf09-18e6d00004d9" providerId="AD" clId="Web-{ED4E49A2-B60F-3778-A76E-016642339AD1}" dt="2023-10-26T08:50:31.737" v="244" actId="20577"/>
          <ac:spMkLst>
            <pc:docMk/>
            <pc:sldMk cId="4056441204" sldId="301"/>
            <ac:spMk id="3" creationId="{00000000-0000-0000-0000-000000000000}"/>
          </ac:spMkLst>
        </pc:spChg>
        <pc:spChg chg="del">
          <ac:chgData name="Smith, Andy" userId="S::asmith7@qa.com::cc1a6aaa-0ed5-4ed1-bf09-18e6d00004d9" providerId="AD" clId="Web-{ED4E49A2-B60F-3778-A76E-016642339AD1}" dt="2023-10-26T08:40:51.739" v="26"/>
          <ac:spMkLst>
            <pc:docMk/>
            <pc:sldMk cId="4056441204" sldId="301"/>
            <ac:spMk id="4" creationId="{00000000-0000-0000-0000-000000000000}"/>
          </ac:spMkLst>
        </pc:spChg>
        <pc:spChg chg="mod">
          <ac:chgData name="Smith, Andy" userId="S::asmith7@qa.com::cc1a6aaa-0ed5-4ed1-bf09-18e6d00004d9" providerId="AD" clId="Web-{ED4E49A2-B60F-3778-A76E-016642339AD1}" dt="2023-10-26T08:46:31.700" v="100" actId="1076"/>
          <ac:spMkLst>
            <pc:docMk/>
            <pc:sldMk cId="4056441204" sldId="301"/>
            <ac:spMk id="5" creationId="{00000000-0000-0000-0000-000000000000}"/>
          </ac:spMkLst>
        </pc:spChg>
        <pc:spChg chg="add mod">
          <ac:chgData name="Smith, Andy" userId="S::asmith7@qa.com::cc1a6aaa-0ed5-4ed1-bf09-18e6d00004d9" providerId="AD" clId="Web-{ED4E49A2-B60F-3778-A76E-016642339AD1}" dt="2023-10-26T08:44:26.478" v="91" actId="1076"/>
          <ac:spMkLst>
            <pc:docMk/>
            <pc:sldMk cId="4056441204" sldId="301"/>
            <ac:spMk id="7" creationId="{1C5A03F4-EBB9-DD18-469D-D27D65090591}"/>
          </ac:spMkLst>
        </pc:spChg>
        <pc:spChg chg="add mod">
          <ac:chgData name="Smith, Andy" userId="S::asmith7@qa.com::cc1a6aaa-0ed5-4ed1-bf09-18e6d00004d9" providerId="AD" clId="Web-{ED4E49A2-B60F-3778-A76E-016642339AD1}" dt="2023-10-26T08:50:32.878" v="245" actId="1076"/>
          <ac:spMkLst>
            <pc:docMk/>
            <pc:sldMk cId="4056441204" sldId="301"/>
            <ac:spMk id="9" creationId="{8B725C86-F717-03B7-1AEB-4213CDA13E2D}"/>
          </ac:spMkLst>
        </pc:spChg>
        <pc:spChg chg="add mod">
          <ac:chgData name="Smith, Andy" userId="S::asmith7@qa.com::cc1a6aaa-0ed5-4ed1-bf09-18e6d00004d9" providerId="AD" clId="Web-{ED4E49A2-B60F-3778-A76E-016642339AD1}" dt="2023-10-26T08:50:35.081" v="246" actId="1076"/>
          <ac:spMkLst>
            <pc:docMk/>
            <pc:sldMk cId="4056441204" sldId="301"/>
            <ac:spMk id="10" creationId="{67D98EE0-69EA-4B0B-56B4-220910DEFCC4}"/>
          </ac:spMkLst>
        </pc:spChg>
        <pc:picChg chg="add del mod">
          <ac:chgData name="Smith, Andy" userId="S::asmith7@qa.com::cc1a6aaa-0ed5-4ed1-bf09-18e6d00004d9" providerId="AD" clId="Web-{ED4E49A2-B60F-3778-A76E-016642339AD1}" dt="2023-10-26T08:46:25.278" v="99"/>
          <ac:picMkLst>
            <pc:docMk/>
            <pc:sldMk cId="4056441204" sldId="301"/>
            <ac:picMk id="8" creationId="{4C7AB6D5-2A68-9C31-93B6-AD93B3A29165}"/>
          </ac:picMkLst>
        </pc:picChg>
      </pc:sldChg>
    </pc:docChg>
  </pc:docChgLst>
  <pc:docChgLst>
    <pc:chgData name="Smith, Andy" userId="cc1a6aaa-0ed5-4ed1-bf09-18e6d00004d9" providerId="ADAL" clId="{9AC20918-2DFE-4A0B-9468-20CB61179154}"/>
    <pc:docChg chg="modSld">
      <pc:chgData name="Smith, Andy" userId="cc1a6aaa-0ed5-4ed1-bf09-18e6d00004d9" providerId="ADAL" clId="{9AC20918-2DFE-4A0B-9468-20CB61179154}" dt="2023-07-07T14:44:57.637" v="0" actId="478"/>
      <pc:docMkLst>
        <pc:docMk/>
      </pc:docMkLst>
      <pc:sldChg chg="delSp">
        <pc:chgData name="Smith, Andy" userId="cc1a6aaa-0ed5-4ed1-bf09-18e6d00004d9" providerId="ADAL" clId="{9AC20918-2DFE-4A0B-9468-20CB61179154}" dt="2023-07-07T14:44:57.637" v="0" actId="478"/>
        <pc:sldMkLst>
          <pc:docMk/>
          <pc:sldMk cId="3968388398" sldId="295"/>
        </pc:sldMkLst>
        <pc:picChg chg="del">
          <ac:chgData name="Smith, Andy" userId="cc1a6aaa-0ed5-4ed1-bf09-18e6d00004d9" providerId="ADAL" clId="{9AC20918-2DFE-4A0B-9468-20CB61179154}" dt="2023-07-07T14:44:57.637" v="0" actId="478"/>
          <ac:picMkLst>
            <pc:docMk/>
            <pc:sldMk cId="3968388398" sldId="295"/>
            <ac:picMk id="3" creationId="{79F29F53-2F8F-65B3-FCFD-EFDF8E564AE9}"/>
          </ac:picMkLst>
        </pc:picChg>
      </pc:sldChg>
    </pc:docChg>
  </pc:docChgLst>
  <pc:docChgLst>
    <pc:chgData name="Cameron, Donald" userId="S::dcameron@qa.com::bb530afb-d76a-48dc-8f54-1f1d419657df" providerId="AD" clId="Web-{1DC947FE-B7F3-54DC-CBCB-26C79A6F627F}"/>
    <pc:docChg chg="modSld">
      <pc:chgData name="Cameron, Donald" userId="S::dcameron@qa.com::bb530afb-d76a-48dc-8f54-1f1d419657df" providerId="AD" clId="Web-{1DC947FE-B7F3-54DC-CBCB-26C79A6F627F}" dt="2023-06-22T14:37:27.801" v="12" actId="1076"/>
      <pc:docMkLst>
        <pc:docMk/>
      </pc:docMkLst>
      <pc:sldChg chg="modSp">
        <pc:chgData name="Cameron, Donald" userId="S::dcameron@qa.com::bb530afb-d76a-48dc-8f54-1f1d419657df" providerId="AD" clId="Web-{1DC947FE-B7F3-54DC-CBCB-26C79A6F627F}" dt="2023-06-22T14:36:27.142" v="6" actId="1076"/>
        <pc:sldMkLst>
          <pc:docMk/>
          <pc:sldMk cId="3547098527" sldId="293"/>
        </pc:sldMkLst>
        <pc:spChg chg="mod">
          <ac:chgData name="Cameron, Donald" userId="S::dcameron@qa.com::bb530afb-d76a-48dc-8f54-1f1d419657df" providerId="AD" clId="Web-{1DC947FE-B7F3-54DC-CBCB-26C79A6F627F}" dt="2023-06-22T14:35:57.594" v="2" actId="20577"/>
          <ac:spMkLst>
            <pc:docMk/>
            <pc:sldMk cId="3547098527" sldId="293"/>
            <ac:spMk id="13315" creationId="{00000000-0000-0000-0000-000000000000}"/>
          </ac:spMkLst>
        </pc:spChg>
        <pc:spChg chg="mod">
          <ac:chgData name="Cameron, Donald" userId="S::dcameron@qa.com::bb530afb-d76a-48dc-8f54-1f1d419657df" providerId="AD" clId="Web-{1DC947FE-B7F3-54DC-CBCB-26C79A6F627F}" dt="2023-06-22T14:36:19.939" v="4"/>
          <ac:spMkLst>
            <pc:docMk/>
            <pc:sldMk cId="3547098527" sldId="293"/>
            <ac:spMk id="13317" creationId="{00000000-0000-0000-0000-000000000000}"/>
          </ac:spMkLst>
        </pc:spChg>
        <pc:spChg chg="mod">
          <ac:chgData name="Cameron, Donald" userId="S::dcameron@qa.com::bb530afb-d76a-48dc-8f54-1f1d419657df" providerId="AD" clId="Web-{1DC947FE-B7F3-54DC-CBCB-26C79A6F627F}" dt="2023-06-22T14:36:24.236" v="5" actId="1076"/>
          <ac:spMkLst>
            <pc:docMk/>
            <pc:sldMk cId="3547098527" sldId="293"/>
            <ac:spMk id="13319" creationId="{00000000-0000-0000-0000-000000000000}"/>
          </ac:spMkLst>
        </pc:spChg>
        <pc:spChg chg="mod">
          <ac:chgData name="Cameron, Donald" userId="S::dcameron@qa.com::bb530afb-d76a-48dc-8f54-1f1d419657df" providerId="AD" clId="Web-{1DC947FE-B7F3-54DC-CBCB-26C79A6F627F}" dt="2023-06-22T14:36:27.142" v="6" actId="1076"/>
          <ac:spMkLst>
            <pc:docMk/>
            <pc:sldMk cId="3547098527" sldId="293"/>
            <ac:spMk id="13320" creationId="{00000000-0000-0000-0000-000000000000}"/>
          </ac:spMkLst>
        </pc:spChg>
        <pc:grpChg chg="mod">
          <ac:chgData name="Cameron, Donald" userId="S::dcameron@qa.com::bb530afb-d76a-48dc-8f54-1f1d419657df" providerId="AD" clId="Web-{1DC947FE-B7F3-54DC-CBCB-26C79A6F627F}" dt="2023-06-22T14:36:01.610" v="3" actId="1076"/>
          <ac:grpSpMkLst>
            <pc:docMk/>
            <pc:sldMk cId="3547098527" sldId="293"/>
            <ac:grpSpMk id="13316" creationId="{00000000-0000-0000-0000-000000000000}"/>
          </ac:grpSpMkLst>
        </pc:grpChg>
      </pc:sldChg>
      <pc:sldChg chg="modSp">
        <pc:chgData name="Cameron, Donald" userId="S::dcameron@qa.com::bb530afb-d76a-48dc-8f54-1f1d419657df" providerId="AD" clId="Web-{1DC947FE-B7F3-54DC-CBCB-26C79A6F627F}" dt="2023-06-22T14:36:46.377" v="10" actId="20577"/>
        <pc:sldMkLst>
          <pc:docMk/>
          <pc:sldMk cId="2820022184" sldId="294"/>
        </pc:sldMkLst>
        <pc:spChg chg="mod">
          <ac:chgData name="Cameron, Donald" userId="S::dcameron@qa.com::bb530afb-d76a-48dc-8f54-1f1d419657df" providerId="AD" clId="Web-{1DC947FE-B7F3-54DC-CBCB-26C79A6F627F}" dt="2023-06-22T14:36:46.377" v="10" actId="20577"/>
          <ac:spMkLst>
            <pc:docMk/>
            <pc:sldMk cId="2820022184" sldId="294"/>
            <ac:spMk id="3" creationId="{00000000-0000-0000-0000-000000000000}"/>
          </ac:spMkLst>
        </pc:spChg>
      </pc:sldChg>
      <pc:sldChg chg="addSp modSp">
        <pc:chgData name="Cameron, Donald" userId="S::dcameron@qa.com::bb530afb-d76a-48dc-8f54-1f1d419657df" providerId="AD" clId="Web-{1DC947FE-B7F3-54DC-CBCB-26C79A6F627F}" dt="2023-06-22T14:37:27.801" v="12" actId="1076"/>
        <pc:sldMkLst>
          <pc:docMk/>
          <pc:sldMk cId="3968388398" sldId="295"/>
        </pc:sldMkLst>
        <pc:picChg chg="add mod">
          <ac:chgData name="Cameron, Donald" userId="S::dcameron@qa.com::bb530afb-d76a-48dc-8f54-1f1d419657df" providerId="AD" clId="Web-{1DC947FE-B7F3-54DC-CBCB-26C79A6F627F}" dt="2023-06-22T14:37:27.801" v="12" actId="1076"/>
          <ac:picMkLst>
            <pc:docMk/>
            <pc:sldMk cId="3968388398" sldId="295"/>
            <ac:picMk id="3" creationId="{79F29F53-2F8F-65B3-FCFD-EFDF8E564AE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26/10/2023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26/10/2023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xfrm>
            <a:off x="728663" y="4679950"/>
            <a:ext cx="5400675" cy="4865688"/>
          </a:xfrm>
          <a:prstGeom prst="rect">
            <a:avLst/>
          </a:prstGeom>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69660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r>
              <a:rPr lang="en-GB" dirty="0"/>
              <a:t>If all you want a package for is to logically group modules together, then the traditional package mechanism (</a:t>
            </a:r>
            <a:r>
              <a:rPr lang="en-GB" i="1" dirty="0"/>
              <a:t>Regular packages</a:t>
            </a:r>
            <a:r>
              <a:rPr lang="en-GB" dirty="0"/>
              <a:t>) is rather inflexible. The initialisation performed by </a:t>
            </a:r>
            <a:r>
              <a:rPr lang="en-GB" dirty="0">
                <a:latin typeface="Courier New" pitchFamily="49" charset="0"/>
                <a:cs typeface="Courier New" pitchFamily="49" charset="0"/>
              </a:rPr>
              <a:t>__init__.py</a:t>
            </a:r>
            <a:r>
              <a:rPr lang="en-GB" dirty="0"/>
              <a:t> can be very powerful, but it is not always appropriate.</a:t>
            </a:r>
          </a:p>
          <a:p>
            <a:r>
              <a:rPr lang="en-GB" dirty="0"/>
              <a:t>Enter </a:t>
            </a:r>
            <a:r>
              <a:rPr lang="en-GB" i="1" dirty="0"/>
              <a:t>Namespace packages</a:t>
            </a:r>
            <a:r>
              <a:rPr lang="en-GB" dirty="0"/>
              <a:t> at Python 3.3. These allow a subdirectory to be the namespace, but that same subdirectory name can occur in any number of other parent directories. It is the subdirectory name that is used for the Namespace. See PEP0420 for further details.</a:t>
            </a:r>
          </a:p>
        </p:txBody>
      </p:sp>
    </p:spTree>
    <p:extLst>
      <p:ext uri="{BB962C8B-B14F-4D97-AF65-F5344CB8AC3E}">
        <p14:creationId xmlns:p14="http://schemas.microsoft.com/office/powerpoint/2010/main" val="17367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A module in Python required no special header or delimiter in the file - any Python code file can be a module. The module can be without a "main", or a #! line and execute access (on UNIX), but see later when we discuss testing. </a:t>
            </a:r>
          </a:p>
          <a:p>
            <a:r>
              <a:rPr lang="en-GB" dirty="0"/>
              <a:t>A single underscore prefix means that the name is not exported from a module, unless  </a:t>
            </a:r>
            <a:r>
              <a:rPr lang="en-GB" b="1" dirty="0">
                <a:latin typeface="Courier New" pitchFamily="49" charset="0"/>
              </a:rPr>
              <a:t>__all__</a:t>
            </a:r>
            <a:r>
              <a:rPr lang="en-GB" dirty="0"/>
              <a:t> is specified in the package </a:t>
            </a:r>
            <a:r>
              <a:rPr lang="en-GB" b="1" dirty="0">
                <a:latin typeface="Courier New" pitchFamily="49" charset="0"/>
              </a:rPr>
              <a:t>__init__.py</a:t>
            </a:r>
            <a:r>
              <a:rPr lang="en-GB" dirty="0"/>
              <a:t> file, in which case only those names will be exported. Names with two leading underscores are mangled, and so localised.</a:t>
            </a:r>
          </a:p>
          <a:p>
            <a:endParaRPr lang="en-GB" dirty="0"/>
          </a:p>
        </p:txBody>
      </p:sp>
    </p:spTree>
    <p:extLst>
      <p:ext uri="{BB962C8B-B14F-4D97-AF65-F5344CB8AC3E}">
        <p14:creationId xmlns:p14="http://schemas.microsoft.com/office/powerpoint/2010/main" val="3499213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r>
              <a:rPr lang="en-GB" dirty="0"/>
              <a:t>It is not uncommon to develop a Python script and then realise that the majority of it would be useful as a module. Of course that requires that we have written it by breaking down the functionality into callable functions, which good programmers will do naturally anyway. In a full program, there is always the need for a 'main', which might do nothing more than call functions in the correct order, but that would get run at import time if we tried to run our program as a module.</a:t>
            </a:r>
          </a:p>
          <a:p>
            <a:r>
              <a:rPr lang="en-GB" dirty="0"/>
              <a:t>We could just remove the 'main' code, but that would make life more difficult if we wanted to have the choice of running it as a module or a program. So, we can use trickery by testing the module name. We don't know what you will choose as your module name, but it won't/can't be </a:t>
            </a:r>
            <a:r>
              <a:rPr lang="en-GB" dirty="0">
                <a:latin typeface="Courier New" pitchFamily="49" charset="0"/>
                <a:cs typeface="Courier New" pitchFamily="49" charset="0"/>
              </a:rPr>
              <a:t>__main__</a:t>
            </a:r>
            <a:r>
              <a:rPr lang="en-GB" dirty="0"/>
              <a:t>. That is the name used for the main module when running a program. So we can test the module attribute </a:t>
            </a:r>
            <a:r>
              <a:rPr lang="en-GB" dirty="0">
                <a:latin typeface="Courier New" pitchFamily="49" charset="0"/>
                <a:cs typeface="Courier New" pitchFamily="49" charset="0"/>
              </a:rPr>
              <a:t>__name__</a:t>
            </a:r>
            <a:r>
              <a:rPr lang="en-GB" dirty="0"/>
              <a:t> and choose which code to execute.</a:t>
            </a:r>
          </a:p>
          <a:p>
            <a:r>
              <a:rPr lang="en-GB" dirty="0"/>
              <a:t>It is common practice to use a function called </a:t>
            </a:r>
            <a:r>
              <a:rPr lang="en-GB" dirty="0">
                <a:latin typeface="Courier New" pitchFamily="49" charset="0"/>
                <a:cs typeface="Courier New" pitchFamily="49" charset="0"/>
              </a:rPr>
              <a:t>main</a:t>
            </a:r>
            <a:r>
              <a:rPr lang="en-GB" dirty="0"/>
              <a:t>, since that gives us the opportunity to have scoped variables (remember that in Python a conditional statement is not a unit of scope).</a:t>
            </a:r>
          </a:p>
          <a:p>
            <a:r>
              <a:rPr lang="en-GB" dirty="0"/>
              <a:t>Some advocate </a:t>
            </a:r>
            <a:r>
              <a:rPr lang="en-GB" i="1" dirty="0"/>
              <a:t>always</a:t>
            </a:r>
            <a:r>
              <a:rPr lang="en-GB" dirty="0"/>
              <a:t> writing Python code in this way, including stand-alone programs, for maximum flexibility.</a:t>
            </a:r>
          </a:p>
        </p:txBody>
      </p:sp>
    </p:spTree>
    <p:extLst>
      <p:ext uri="{BB962C8B-B14F-4D97-AF65-F5344CB8AC3E}">
        <p14:creationId xmlns:p14="http://schemas.microsoft.com/office/powerpoint/2010/main" val="2780875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r>
              <a:rPr lang="en-GB" dirty="0">
                <a:latin typeface="Montserrat"/>
              </a:rPr>
              <a:t>A script is what we call a python file that is run from a command line. The 3 main methods of running python are from the command line, as a file in an IDE or as the functionality being imported and run in another file</a:t>
            </a:r>
            <a:endParaRPr lang="en-US" dirty="0"/>
          </a:p>
        </p:txBody>
      </p:sp>
    </p:spTree>
    <p:extLst>
      <p:ext uri="{BB962C8B-B14F-4D97-AF65-F5344CB8AC3E}">
        <p14:creationId xmlns:p14="http://schemas.microsoft.com/office/powerpoint/2010/main" val="63357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Like functions, modules can contain </a:t>
            </a:r>
            <a:r>
              <a:rPr lang="en-GB" dirty="0" err="1"/>
              <a:t>docstrings</a:t>
            </a:r>
            <a:r>
              <a:rPr lang="en-GB" dirty="0"/>
              <a:t>, and these will be used as the documentation when </a:t>
            </a:r>
            <a:r>
              <a:rPr lang="en-GB" b="1" dirty="0">
                <a:latin typeface="Courier New" pitchFamily="49" charset="0"/>
              </a:rPr>
              <a:t>help()</a:t>
            </a:r>
            <a:r>
              <a:rPr lang="en-GB" dirty="0"/>
              <a:t> is called. The format of the </a:t>
            </a:r>
            <a:r>
              <a:rPr lang="en-GB" dirty="0" err="1"/>
              <a:t>docstring</a:t>
            </a:r>
            <a:r>
              <a:rPr lang="en-GB" dirty="0"/>
              <a:t> is the same as for functions, and must occur at the very start of the module, even before any imports. If not at the start of the module, it can be assigned to the variable </a:t>
            </a:r>
            <a:r>
              <a:rPr lang="en-GB" dirty="0">
                <a:latin typeface="Courier New" pitchFamily="49" charset="0"/>
              </a:rPr>
              <a:t>__doc__</a:t>
            </a:r>
            <a:r>
              <a:rPr lang="en-GB" dirty="0"/>
              <a:t>, for example:</a:t>
            </a:r>
          </a:p>
          <a:p>
            <a:pPr lvl="1"/>
            <a:r>
              <a:rPr lang="en-GB" dirty="0">
                <a:latin typeface="Courier New" pitchFamily="49" charset="0"/>
              </a:rPr>
              <a:t>__doc__ = """</a:t>
            </a:r>
          </a:p>
          <a:p>
            <a:pPr lvl="1"/>
            <a:r>
              <a:rPr lang="en-GB" dirty="0">
                <a:latin typeface="Courier New" pitchFamily="49" charset="0"/>
              </a:rPr>
              <a:t>       This is a sample module which</a:t>
            </a:r>
          </a:p>
          <a:p>
            <a:pPr lvl="1"/>
            <a:r>
              <a:rPr lang="en-GB" dirty="0">
                <a:latin typeface="Courier New" pitchFamily="49" charset="0"/>
              </a:rPr>
              <a:t>       does various date operations.</a:t>
            </a:r>
          </a:p>
          <a:p>
            <a:pPr lvl="1"/>
            <a:r>
              <a:rPr lang="en-GB" dirty="0">
                <a:latin typeface="Courier New" pitchFamily="49" charset="0"/>
              </a:rPr>
              <a:t>       """</a:t>
            </a:r>
          </a:p>
          <a:p>
            <a:r>
              <a:rPr lang="en-GB" dirty="0"/>
              <a:t>Documentation in forms other than help() can be generated, using the </a:t>
            </a:r>
            <a:r>
              <a:rPr lang="en-GB" b="1" dirty="0">
                <a:latin typeface="Courier New" pitchFamily="49" charset="0"/>
                <a:cs typeface="Courier New" pitchFamily="49" charset="0"/>
              </a:rPr>
              <a:t>lib/pydoc.py</a:t>
            </a:r>
            <a:r>
              <a:rPr lang="en-GB" dirty="0"/>
              <a:t> program (bundled with python). Documentation in HTML and UNIX man page format can be created, as well as searched using a small browser.</a:t>
            </a:r>
          </a:p>
          <a:p>
            <a:r>
              <a:rPr lang="en-GB" dirty="0"/>
              <a:t>This is very useful on its own, but </a:t>
            </a:r>
            <a:r>
              <a:rPr lang="en-GB" dirty="0" err="1"/>
              <a:t>docstrings</a:t>
            </a:r>
            <a:r>
              <a:rPr lang="en-GB" dirty="0"/>
              <a:t> have other hidden magic…</a:t>
            </a:r>
          </a:p>
        </p:txBody>
      </p:sp>
    </p:spTree>
    <p:extLst>
      <p:ext uri="{BB962C8B-B14F-4D97-AF65-F5344CB8AC3E}">
        <p14:creationId xmlns:p14="http://schemas.microsoft.com/office/powerpoint/2010/main" val="1699749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A profiler is useful to understand the way your code behaves. With simple scripts, it will not tell you much, it is really useful with large and complex applications and modules. The module </a:t>
            </a:r>
            <a:r>
              <a:rPr lang="en-GB" b="1" dirty="0" err="1">
                <a:latin typeface="Courier New" pitchFamily="49" charset="0"/>
                <a:cs typeface="Courier New" pitchFamily="49" charset="0"/>
              </a:rPr>
              <a:t>cProfile</a:t>
            </a:r>
            <a:r>
              <a:rPr lang="en-GB" dirty="0"/>
              <a:t> is bundled with the standard Python release from version 2.5.</a:t>
            </a:r>
          </a:p>
          <a:p>
            <a:r>
              <a:rPr lang="en-GB" dirty="0"/>
              <a:t>There is also a pure Python profiler called </a:t>
            </a:r>
            <a:r>
              <a:rPr lang="en-GB" dirty="0">
                <a:latin typeface="Courier New" pitchFamily="49" charset="0"/>
                <a:cs typeface="Courier New" pitchFamily="49" charset="0"/>
              </a:rPr>
              <a:t>profile</a:t>
            </a:r>
            <a:r>
              <a:rPr lang="en-GB" dirty="0"/>
              <a:t>, but it is slower than </a:t>
            </a:r>
            <a:r>
              <a:rPr lang="en-GB" b="1" dirty="0" err="1">
                <a:latin typeface="Courier New" pitchFamily="49" charset="0"/>
                <a:cs typeface="Courier New" pitchFamily="49" charset="0"/>
              </a:rPr>
              <a:t>cProfile</a:t>
            </a:r>
            <a:r>
              <a:rPr lang="en-GB" b="1" dirty="0"/>
              <a:t> </a:t>
            </a:r>
            <a:r>
              <a:rPr lang="en-GB" dirty="0"/>
              <a:t>and has the same functionality. In its simplest form, the output generated will tell you how many calls each of your functions and methods received, and how long was spent executing each function. The functions are identified by their line number and file name.</a:t>
            </a:r>
          </a:p>
          <a:p>
            <a:r>
              <a:rPr lang="en-GB" dirty="0"/>
              <a:t>The module, and the analysis of the data, can be used in several ways. By using </a:t>
            </a:r>
            <a:r>
              <a:rPr lang="en-GB" b="1" dirty="0" err="1">
                <a:latin typeface="Courier New" pitchFamily="49" charset="0"/>
                <a:cs typeface="Courier New" pitchFamily="49" charset="0"/>
              </a:rPr>
              <a:t>cProfile</a:t>
            </a:r>
            <a:r>
              <a:rPr lang="en-GB" dirty="0"/>
              <a:t> from a program it is possible to profile specific parts of the code - particularly useful when unit testing. The default output goes to </a:t>
            </a:r>
            <a:r>
              <a:rPr lang="en-GB" dirty="0" err="1"/>
              <a:t>stdout</a:t>
            </a:r>
            <a:r>
              <a:rPr lang="en-GB" dirty="0"/>
              <a:t>, but can be saved in a binary format for later analysis by </a:t>
            </a:r>
            <a:r>
              <a:rPr lang="en-GB" b="1" dirty="0" err="1">
                <a:latin typeface="Courier New" pitchFamily="49" charset="0"/>
                <a:cs typeface="Courier New" pitchFamily="49" charset="0"/>
              </a:rPr>
              <a:t>pstats</a:t>
            </a:r>
            <a:r>
              <a:rPr lang="en-GB" dirty="0"/>
              <a:t>.</a:t>
            </a:r>
          </a:p>
          <a:p>
            <a:r>
              <a:rPr lang="en-GB" dirty="0"/>
              <a:t>The </a:t>
            </a:r>
            <a:r>
              <a:rPr lang="en-GB" b="1" dirty="0" err="1">
                <a:latin typeface="Courier New" pitchFamily="49" charset="0"/>
                <a:cs typeface="Courier New" pitchFamily="49" charset="0"/>
              </a:rPr>
              <a:t>pstats</a:t>
            </a:r>
            <a:r>
              <a:rPr lang="en-GB" dirty="0"/>
              <a:t> module can also be run in a number of ways. It can be run as a shell, as in the example, or programmatically. The program interface is best suited for analysing multiple statistics files in a complex environment, and is documented in the Python documentation.</a:t>
            </a:r>
          </a:p>
          <a:p>
            <a:r>
              <a:rPr lang="en-GB" dirty="0"/>
              <a:t>See also the </a:t>
            </a:r>
            <a:r>
              <a:rPr lang="en-GB" b="1" dirty="0">
                <a:latin typeface="Courier New" pitchFamily="49" charset="0"/>
                <a:cs typeface="Courier New" pitchFamily="49" charset="0"/>
              </a:rPr>
              <a:t>trace</a:t>
            </a:r>
            <a:r>
              <a:rPr lang="en-GB" dirty="0"/>
              <a:t> module in the Python standard library.</a:t>
            </a:r>
          </a:p>
        </p:txBody>
      </p:sp>
    </p:spTree>
    <p:extLst>
      <p:ext uri="{BB962C8B-B14F-4D97-AF65-F5344CB8AC3E}">
        <p14:creationId xmlns:p14="http://schemas.microsoft.com/office/powerpoint/2010/main" val="4243879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13288"/>
            <a:ext cx="5435600" cy="4464050"/>
          </a:xfrm>
          <a:prstGeom prst="rect">
            <a:avLst/>
          </a:prstGeom>
        </p:spPr>
        <p:txBody>
          <a:bodyPr/>
          <a:lstStyle/>
          <a:p>
            <a:endParaRPr lang="en-GB"/>
          </a:p>
        </p:txBody>
      </p:sp>
    </p:spTree>
    <p:extLst>
      <p:ext uri="{BB962C8B-B14F-4D97-AF65-F5344CB8AC3E}">
        <p14:creationId xmlns:p14="http://schemas.microsoft.com/office/powerpoint/2010/main" val="3428453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a:t>
            </a:r>
            <a:r>
              <a:rPr lang="en-GB" b="1" dirty="0" err="1"/>
              <a:t>distutils</a:t>
            </a:r>
            <a:r>
              <a:rPr lang="en-GB" b="1" dirty="0"/>
              <a:t> </a:t>
            </a:r>
            <a:r>
              <a:rPr lang="en-GB" dirty="0"/>
              <a:t>module is designed to provide a uniform interface for users to create, distribute, and install modules and associated files. From the user's viewpoint, it is based around a script normally called </a:t>
            </a:r>
            <a:r>
              <a:rPr lang="en-GB" b="1" dirty="0"/>
              <a:t>setup.py</a:t>
            </a:r>
            <a:r>
              <a:rPr lang="en-GB" dirty="0"/>
              <a:t>, which is described on the next page. The distribution is usually in the form of a zip file or a </a:t>
            </a:r>
            <a:r>
              <a:rPr lang="en-GB" dirty="0" err="1"/>
              <a:t>gzip</a:t>
            </a:r>
            <a:r>
              <a:rPr lang="en-GB" dirty="0"/>
              <a:t> </a:t>
            </a:r>
            <a:r>
              <a:rPr lang="en-GB" dirty="0" err="1"/>
              <a:t>tarball</a:t>
            </a:r>
            <a:r>
              <a:rPr lang="en-GB" dirty="0"/>
              <a:t>, depending on the platform, created in a sub-directory called </a:t>
            </a:r>
            <a:r>
              <a:rPr lang="en-GB" b="1" dirty="0">
                <a:latin typeface="Courier New" pitchFamily="49" charset="0"/>
                <a:cs typeface="Courier New" pitchFamily="49" charset="0"/>
              </a:rPr>
              <a:t>dist</a:t>
            </a:r>
            <a:r>
              <a:rPr lang="en-GB" dirty="0"/>
              <a:t>.</a:t>
            </a:r>
          </a:p>
          <a:p>
            <a:r>
              <a:rPr lang="en-GB" dirty="0"/>
              <a:t>For pure python modules, the </a:t>
            </a:r>
            <a:r>
              <a:rPr lang="en-GB" b="1" dirty="0" err="1">
                <a:latin typeface="Courier New" pitchFamily="49" charset="0"/>
                <a:cs typeface="Courier New" pitchFamily="49" charset="0"/>
              </a:rPr>
              <a:t>sdist</a:t>
            </a:r>
            <a:r>
              <a:rPr lang="en-GB" dirty="0"/>
              <a:t> argument for setup.py should be sufficient, </a:t>
            </a:r>
            <a:r>
              <a:rPr lang="en-GB" b="1" dirty="0" err="1">
                <a:latin typeface="Courier New" pitchFamily="49" charset="0"/>
                <a:cs typeface="Courier New" pitchFamily="49" charset="0"/>
              </a:rPr>
              <a:t>sdist</a:t>
            </a:r>
            <a:r>
              <a:rPr lang="en-GB" dirty="0"/>
              <a:t> means source distribution. If the distribution includes binary files, such as executables or other platform specific files, then it should be </a:t>
            </a:r>
            <a:r>
              <a:rPr lang="en-GB" b="1" dirty="0" err="1">
                <a:latin typeface="Courier New" pitchFamily="49" charset="0"/>
                <a:cs typeface="Courier New" pitchFamily="49" charset="0"/>
              </a:rPr>
              <a:t>bdist</a:t>
            </a:r>
            <a:r>
              <a:rPr lang="en-GB" dirty="0"/>
              <a:t>. A binary distribution will include the .</a:t>
            </a:r>
            <a:r>
              <a:rPr lang="en-GB" dirty="0" err="1"/>
              <a:t>pyc</a:t>
            </a:r>
            <a:r>
              <a:rPr lang="en-GB" dirty="0"/>
              <a:t> files for the modules.  </a:t>
            </a:r>
          </a:p>
          <a:p>
            <a:r>
              <a:rPr lang="en-GB" dirty="0"/>
              <a:t>The argument </a:t>
            </a:r>
            <a:r>
              <a:rPr lang="en-GB" b="1" dirty="0" err="1">
                <a:latin typeface="Courier New" pitchFamily="49" charset="0"/>
                <a:cs typeface="Courier New" pitchFamily="49" charset="0"/>
              </a:rPr>
              <a:t>bdist_wininst</a:t>
            </a:r>
            <a:r>
              <a:rPr lang="en-GB" dirty="0"/>
              <a:t> will produce an .exe file which the user has to just double-click on to invoke the Windows installer. This also registers the module, so it can be uninstalled using the control panel. Beware that the generated .exe file can be architecture specific, so that a 64-bit .exe file will not run on a 32-bit Windows installation.</a:t>
            </a:r>
          </a:p>
        </p:txBody>
      </p:sp>
    </p:spTree>
    <p:extLst>
      <p:ext uri="{BB962C8B-B14F-4D97-AF65-F5344CB8AC3E}">
        <p14:creationId xmlns:p14="http://schemas.microsoft.com/office/powerpoint/2010/main" val="3982546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When generating a distribution, the first thing to do is to organise your files in the standard way. If you don't like the standard layout, then you can specify a different one in </a:t>
            </a:r>
            <a:r>
              <a:rPr lang="en-GB" b="1" dirty="0">
                <a:latin typeface="Courier New" pitchFamily="49" charset="0"/>
                <a:cs typeface="Courier New" pitchFamily="49" charset="0"/>
              </a:rPr>
              <a:t>setup.py</a:t>
            </a:r>
            <a:r>
              <a:rPr lang="en-GB" dirty="0"/>
              <a:t>, but that is not worth the effort unless you have a very good reason. The top-level directory does not have to be the name of the distribution, but it would be confusing if it was not.</a:t>
            </a:r>
          </a:p>
          <a:p>
            <a:r>
              <a:rPr lang="en-GB" dirty="0"/>
              <a:t>The next step is to write </a:t>
            </a:r>
            <a:r>
              <a:rPr lang="en-GB" b="1" dirty="0">
                <a:latin typeface="Courier New" pitchFamily="49" charset="0"/>
                <a:cs typeface="Courier New" pitchFamily="49" charset="0"/>
              </a:rPr>
              <a:t>setup.py</a:t>
            </a:r>
            <a:r>
              <a:rPr lang="en-GB" dirty="0"/>
              <a:t>. The example shown does not include all possible combinations, but covers many that are optional. The absolute minimum </a:t>
            </a:r>
            <a:r>
              <a:rPr lang="en-GB" b="1" dirty="0">
                <a:latin typeface="Courier New" pitchFamily="49" charset="0"/>
                <a:cs typeface="Courier New" pitchFamily="49" charset="0"/>
              </a:rPr>
              <a:t>setup.py</a:t>
            </a:r>
            <a:r>
              <a:rPr lang="en-GB" dirty="0"/>
              <a:t> for a single module is:</a:t>
            </a:r>
          </a:p>
          <a:p>
            <a:endParaRPr lang="en-GB" sz="800" dirty="0"/>
          </a:p>
          <a:p>
            <a:pPr lvl="1">
              <a:spcBef>
                <a:spcPct val="0"/>
              </a:spcBef>
            </a:pPr>
            <a:r>
              <a:rPr lang="en-GB" dirty="0">
                <a:latin typeface="Courier New" pitchFamily="49" charset="0"/>
                <a:cs typeface="Courier New" pitchFamily="49" charset="0"/>
              </a:rPr>
              <a:t>from </a:t>
            </a:r>
            <a:r>
              <a:rPr lang="en-GB" dirty="0" err="1">
                <a:latin typeface="Courier New" pitchFamily="49" charset="0"/>
                <a:cs typeface="Courier New" pitchFamily="49" charset="0"/>
              </a:rPr>
              <a:t>distutils.core</a:t>
            </a:r>
            <a:r>
              <a:rPr lang="en-GB" dirty="0">
                <a:latin typeface="Courier New" pitchFamily="49" charset="0"/>
                <a:cs typeface="Courier New" pitchFamily="49" charset="0"/>
              </a:rPr>
              <a:t> import setup</a:t>
            </a:r>
          </a:p>
          <a:p>
            <a:pPr lvl="1">
              <a:spcBef>
                <a:spcPct val="0"/>
              </a:spcBef>
            </a:pPr>
            <a:endParaRPr lang="en-GB" sz="800" dirty="0">
              <a:latin typeface="Courier New" pitchFamily="49" charset="0"/>
              <a:cs typeface="Courier New" pitchFamily="49" charset="0"/>
            </a:endParaRPr>
          </a:p>
          <a:p>
            <a:pPr lvl="1">
              <a:spcBef>
                <a:spcPct val="0"/>
              </a:spcBef>
            </a:pPr>
            <a:r>
              <a:rPr lang="en-GB" dirty="0">
                <a:latin typeface="Courier New" pitchFamily="49" charset="0"/>
                <a:cs typeface="Courier New" pitchFamily="49" charset="0"/>
              </a:rPr>
              <a:t>setup(</a:t>
            </a:r>
          </a:p>
          <a:p>
            <a:pPr lvl="1">
              <a:spcBef>
                <a:spcPct val="0"/>
              </a:spcBef>
            </a:pPr>
            <a:r>
              <a:rPr lang="en-GB" dirty="0">
                <a:latin typeface="Courier New" pitchFamily="49" charset="0"/>
                <a:cs typeface="Courier New" pitchFamily="49" charset="0"/>
              </a:rPr>
              <a:t>    name = "</a:t>
            </a:r>
            <a:r>
              <a:rPr lang="en-GB" i="1" dirty="0" err="1">
                <a:cs typeface="Courier New" pitchFamily="49" charset="0"/>
              </a:rPr>
              <a:t>modulename</a:t>
            </a:r>
            <a:r>
              <a:rPr lang="en-GB" dirty="0">
                <a:latin typeface="Courier New" pitchFamily="49" charset="0"/>
                <a:cs typeface="Courier New" pitchFamily="49" charset="0"/>
              </a:rPr>
              <a:t>",</a:t>
            </a:r>
          </a:p>
          <a:p>
            <a:pPr lvl="1">
              <a:spcBef>
                <a:spcPct val="0"/>
              </a:spcBef>
            </a:pPr>
            <a:r>
              <a:rPr lang="en-GB" dirty="0">
                <a:latin typeface="Courier New" pitchFamily="49" charset="0"/>
                <a:cs typeface="Courier New" pitchFamily="49" charset="0"/>
              </a:rPr>
              <a:t>    </a:t>
            </a:r>
            <a:r>
              <a:rPr lang="en-GB" dirty="0" err="1">
                <a:latin typeface="Courier New" pitchFamily="49" charset="0"/>
                <a:cs typeface="Courier New" pitchFamily="49" charset="0"/>
              </a:rPr>
              <a:t>py_modules</a:t>
            </a:r>
            <a:r>
              <a:rPr lang="en-GB" dirty="0">
                <a:latin typeface="Courier New" pitchFamily="49" charset="0"/>
                <a:cs typeface="Courier New" pitchFamily="49" charset="0"/>
              </a:rPr>
              <a:t> = ['</a:t>
            </a:r>
            <a:r>
              <a:rPr lang="en-GB" i="1" dirty="0" err="1">
                <a:cs typeface="Courier New" pitchFamily="49" charset="0"/>
              </a:rPr>
              <a:t>modulename</a:t>
            </a:r>
            <a:r>
              <a:rPr lang="en-GB" dirty="0">
                <a:latin typeface="Courier New" pitchFamily="49" charset="0"/>
                <a:cs typeface="Courier New" pitchFamily="49" charset="0"/>
              </a:rPr>
              <a:t>'],</a:t>
            </a:r>
          </a:p>
          <a:p>
            <a:pPr lvl="1">
              <a:spcBef>
                <a:spcPct val="0"/>
              </a:spcBef>
            </a:pPr>
            <a:r>
              <a:rPr lang="en-GB" dirty="0">
                <a:latin typeface="Courier New" pitchFamily="49" charset="0"/>
                <a:cs typeface="Courier New" pitchFamily="49" charset="0"/>
              </a:rPr>
              <a:t>    )</a:t>
            </a:r>
          </a:p>
          <a:p>
            <a:r>
              <a:rPr lang="en-GB" dirty="0"/>
              <a:t>The default version number is 0.0.0, so it is probably best to set a version number as well.</a:t>
            </a:r>
          </a:p>
          <a:p>
            <a:endParaRPr lang="en-GB" dirty="0"/>
          </a:p>
        </p:txBody>
      </p:sp>
    </p:spTree>
    <p:extLst>
      <p:ext uri="{BB962C8B-B14F-4D97-AF65-F5344CB8AC3E}">
        <p14:creationId xmlns:p14="http://schemas.microsoft.com/office/powerpoint/2010/main" val="338663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439" tIns="44514" rIns="87439" bIns="44514"/>
          <a:lstStyle/>
          <a:p>
            <a:pPr>
              <a:tabLst/>
            </a:pPr>
            <a:r>
              <a:rPr lang="en-GB"/>
              <a:t>We have already met modules that are bundled with Python, now we shall discuss writing our own.</a:t>
            </a:r>
          </a:p>
        </p:txBody>
      </p:sp>
      <p:sp>
        <p:nvSpPr>
          <p:cNvPr id="22534" name="Rectangle 3"/>
          <p:cNvSpPr>
            <a:spLocks noGrp="1" noRot="1" noChangeAspect="1" noChangeArrowheads="1" noTextEdit="1"/>
          </p:cNvSpPr>
          <p:nvPr>
            <p:ph type="sldImg"/>
          </p:nvPr>
        </p:nvSpPr>
        <p:spPr>
          <a:xfrm>
            <a:off x="-101600" y="447675"/>
            <a:ext cx="7029450" cy="3954463"/>
          </a:xfrm>
          <a:ln/>
        </p:spPr>
      </p:sp>
    </p:spTree>
    <p:extLst>
      <p:ext uri="{BB962C8B-B14F-4D97-AF65-F5344CB8AC3E}">
        <p14:creationId xmlns:p14="http://schemas.microsoft.com/office/powerpoint/2010/main" val="156516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modules we have seen so far have been bundled with Python, and we have used them as just another part of the language. The built-ins are not physically separate modules, although we have a logical view of them as being just like any other. Those aside, all modules are represented by separate files, which are logically independent from the main program.</a:t>
            </a:r>
          </a:p>
          <a:p>
            <a:r>
              <a:rPr lang="en-GB" dirty="0"/>
              <a:t>Rather than compile a module each time it is loaded, Python compiles once and dumps the byte-code into another file. From Python 3.2, these files are held in a sub-directory called </a:t>
            </a:r>
            <a:r>
              <a:rPr lang="en-GB" dirty="0">
                <a:latin typeface="Courier New" pitchFamily="49" charset="0"/>
                <a:cs typeface="Courier New" pitchFamily="49" charset="0"/>
              </a:rPr>
              <a:t>__</a:t>
            </a:r>
            <a:r>
              <a:rPr lang="en-GB" dirty="0" err="1">
                <a:latin typeface="Courier New" pitchFamily="49" charset="0"/>
                <a:cs typeface="Courier New" pitchFamily="49" charset="0"/>
              </a:rPr>
              <a:t>pycache</a:t>
            </a:r>
            <a:r>
              <a:rPr lang="en-GB" dirty="0">
                <a:latin typeface="Courier New" pitchFamily="49" charset="0"/>
                <a:cs typeface="Courier New" pitchFamily="49" charset="0"/>
              </a:rPr>
              <a:t>__</a:t>
            </a:r>
            <a:r>
              <a:rPr lang="en-GB" dirty="0"/>
              <a:t>.</a:t>
            </a:r>
          </a:p>
          <a:p>
            <a:r>
              <a:rPr lang="en-GB" dirty="0"/>
              <a:t>Byte-code  files (.</a:t>
            </a:r>
            <a:r>
              <a:rPr lang="en-GB" dirty="0" err="1"/>
              <a:t>pyc</a:t>
            </a:r>
            <a:r>
              <a:rPr lang="en-GB" dirty="0"/>
              <a:t>) are not necessarily portable, either across platforms or between releases. The files themselves contain a "magic number" which indicates the Python release they were built for, and incompatible byte-code files will be recreated. It is therefore important that a bundled package includes the source code (.</a:t>
            </a:r>
            <a:r>
              <a:rPr lang="en-GB" dirty="0" err="1"/>
              <a:t>py</a:t>
            </a:r>
            <a:r>
              <a:rPr lang="en-GB" dirty="0"/>
              <a:t> files) as well as the byte-code files if required.  This has lead to issues where multiple versions of Python are regularly used, in that Python would be continually recompiling. From Python 3.2, the version of Python is also included in the filename in </a:t>
            </a:r>
            <a:r>
              <a:rPr lang="en-GB" dirty="0">
                <a:latin typeface="Courier New" pitchFamily="49" charset="0"/>
                <a:cs typeface="Courier New" pitchFamily="49" charset="0"/>
              </a:rPr>
              <a:t>__</a:t>
            </a:r>
            <a:r>
              <a:rPr lang="en-GB" dirty="0" err="1">
                <a:latin typeface="Courier New" pitchFamily="49" charset="0"/>
                <a:cs typeface="Courier New" pitchFamily="49" charset="0"/>
              </a:rPr>
              <a:t>pycache</a:t>
            </a:r>
            <a:r>
              <a:rPr lang="en-GB" dirty="0">
                <a:latin typeface="Courier New" pitchFamily="49" charset="0"/>
                <a:cs typeface="Courier New" pitchFamily="49" charset="0"/>
              </a:rPr>
              <a:t>__</a:t>
            </a:r>
            <a:r>
              <a:rPr lang="en-GB" dirty="0"/>
              <a:t>, for example:  </a:t>
            </a:r>
            <a:r>
              <a:rPr lang="en-GB" dirty="0">
                <a:latin typeface="Courier New" pitchFamily="49" charset="0"/>
                <a:cs typeface="Courier New" pitchFamily="49" charset="0"/>
              </a:rPr>
              <a:t>abc.cpython-32.pyc</a:t>
            </a:r>
            <a:r>
              <a:rPr lang="en-GB" dirty="0"/>
              <a:t>.</a:t>
            </a:r>
          </a:p>
          <a:p>
            <a:r>
              <a:rPr lang="en-GB" dirty="0"/>
              <a:t>Modules written as C extensions are generally created as a DLL (on Windows) or shared object (Linux/UNIX .so files). These have the file extension .</a:t>
            </a:r>
            <a:r>
              <a:rPr lang="en-GB" dirty="0" err="1"/>
              <a:t>pyd</a:t>
            </a:r>
            <a:r>
              <a:rPr lang="en-GB" dirty="0"/>
              <a:t>, but are otherwise identical to a native binary. </a:t>
            </a:r>
          </a:p>
          <a:p>
            <a:r>
              <a:rPr lang="en-GB" dirty="0"/>
              <a:t>Prior to Python 3.5 we also had .</a:t>
            </a:r>
            <a:r>
              <a:rPr lang="en-GB" dirty="0" err="1"/>
              <a:t>pyo</a:t>
            </a:r>
            <a:r>
              <a:rPr lang="en-GB" dirty="0"/>
              <a:t> files. The .</a:t>
            </a:r>
            <a:r>
              <a:rPr lang="en-GB" dirty="0" err="1"/>
              <a:t>pyo</a:t>
            </a:r>
            <a:r>
              <a:rPr lang="en-GB" dirty="0"/>
              <a:t> files contained optimised byte-code and were created using the -O option to the python command-line.  See PEP 488. </a:t>
            </a:r>
          </a:p>
        </p:txBody>
      </p:sp>
    </p:spTree>
    <p:extLst>
      <p:ext uri="{BB962C8B-B14F-4D97-AF65-F5344CB8AC3E}">
        <p14:creationId xmlns:p14="http://schemas.microsoft.com/office/powerpoint/2010/main" val="13589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In Python, a module is the file itself, and a package is a group of modules in a directory (or folder, if you prefer). The directory itself is the package - provided it has a file called </a:t>
            </a:r>
            <a:r>
              <a:rPr lang="en-GB" b="1" dirty="0">
                <a:latin typeface="Courier New" pitchFamily="49" charset="0"/>
              </a:rPr>
              <a:t>__init__.py</a:t>
            </a:r>
            <a:r>
              <a:rPr lang="en-GB" dirty="0"/>
              <a:t> in it .*  </a:t>
            </a:r>
          </a:p>
          <a:p>
            <a:r>
              <a:rPr lang="en-GB" dirty="0"/>
              <a:t>This file is often empty, or maybe just has a comment in it. It can also have a huge amount of code in it, depending on the whim of the author. One of the more useful attributes which can optional be set  is </a:t>
            </a:r>
            <a:r>
              <a:rPr lang="en-GB" b="1" dirty="0">
                <a:latin typeface="Courier New" pitchFamily="49" charset="0"/>
                <a:cs typeface="Courier New" pitchFamily="49" charset="0"/>
              </a:rPr>
              <a:t>__all__</a:t>
            </a:r>
            <a:r>
              <a:rPr lang="en-GB" dirty="0"/>
              <a:t>, which gives a list of the public elements of the package.</a:t>
            </a:r>
          </a:p>
          <a:p>
            <a:endParaRPr lang="en-GB" dirty="0"/>
          </a:p>
          <a:p>
            <a:r>
              <a:rPr lang="en-GB" dirty="0"/>
              <a:t>* At least, that is the situation in Python 2, and up to Python 3.2. From Python 3.3, we have </a:t>
            </a:r>
            <a:r>
              <a:rPr lang="en-GB" i="1" dirty="0"/>
              <a:t>Namespace packages</a:t>
            </a:r>
            <a:r>
              <a:rPr lang="en-GB" dirty="0"/>
              <a:t> that don't have this file. Namespace packages are discussed later…</a:t>
            </a:r>
          </a:p>
        </p:txBody>
      </p:sp>
    </p:spTree>
    <p:extLst>
      <p:ext uri="{BB962C8B-B14F-4D97-AF65-F5344CB8AC3E}">
        <p14:creationId xmlns:p14="http://schemas.microsoft.com/office/powerpoint/2010/main" val="3248177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ln/>
        </p:spPr>
      </p:sp>
      <p:sp>
        <p:nvSpPr>
          <p:cNvPr id="25606"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A Python module is somewhat like a separate source file or DLL in C or C++.</a:t>
            </a:r>
          </a:p>
          <a:p>
            <a:r>
              <a:rPr lang="en-GB" dirty="0"/>
              <a:t>However, it is more than that:</a:t>
            </a:r>
          </a:p>
          <a:p>
            <a:pPr lvl="1"/>
            <a:r>
              <a:rPr lang="en-GB" dirty="0"/>
              <a:t> Variables can be local to the module</a:t>
            </a:r>
          </a:p>
          <a:p>
            <a:pPr lvl="1"/>
            <a:r>
              <a:rPr lang="en-GB" dirty="0"/>
              <a:t> Packages have an independent namespace</a:t>
            </a:r>
          </a:p>
          <a:p>
            <a:pPr lvl="1"/>
            <a:r>
              <a:rPr lang="en-GB" dirty="0"/>
              <a:t> For </a:t>
            </a:r>
            <a:r>
              <a:rPr lang="en-GB" dirty="0" err="1"/>
              <a:t>OO</a:t>
            </a:r>
            <a:r>
              <a:rPr lang="en-GB" dirty="0"/>
              <a:t>-programming, each module can implement a single class </a:t>
            </a:r>
          </a:p>
          <a:p>
            <a:r>
              <a:rPr lang="en-GB" dirty="0"/>
              <a:t>The term</a:t>
            </a:r>
            <a:r>
              <a:rPr lang="en-GB" i="1" dirty="0"/>
              <a:t> package </a:t>
            </a:r>
            <a:r>
              <a:rPr lang="en-GB" dirty="0"/>
              <a:t>is used to indicate a collection of modules, on a local disk or stored on the network. Specifically in Python, it is the directory that the modules reside in.</a:t>
            </a:r>
          </a:p>
          <a:p>
            <a:r>
              <a:rPr lang="en-GB" dirty="0"/>
              <a:t>The reasons for splitting-up an application into modules are all based on good structured programming techniques, however, the overriding reason is code reuse - why reinvent when someone else has already written the code.</a:t>
            </a:r>
          </a:p>
          <a:p>
            <a:endParaRPr lang="en-GB" dirty="0"/>
          </a:p>
        </p:txBody>
      </p:sp>
    </p:spTree>
    <p:extLst>
      <p:ext uri="{BB962C8B-B14F-4D97-AF65-F5344CB8AC3E}">
        <p14:creationId xmlns:p14="http://schemas.microsoft.com/office/powerpoint/2010/main" val="231718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Rot="1" noChangeAspect="1" noChangeArrowheads="1" noTextEdit="1"/>
          </p:cNvSpPr>
          <p:nvPr>
            <p:ph type="sldImg"/>
          </p:nvPr>
        </p:nvSpPr>
        <p:spPr>
          <a:ln/>
        </p:spPr>
      </p:sp>
      <p:sp>
        <p:nvSpPr>
          <p:cNvPr id="26630"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The directories searched for Python modules will vary depending on the platform and installation, but always includes the current directory. Windows also has C:\Python3</a:t>
            </a:r>
            <a:r>
              <a:rPr lang="en-GB" i="1" dirty="0"/>
              <a:t>n</a:t>
            </a:r>
            <a:r>
              <a:rPr lang="en-GB" dirty="0"/>
              <a:t>\Lib\site-packages. To find the path used just print </a:t>
            </a:r>
            <a:r>
              <a:rPr lang="en-GB" b="1" dirty="0" err="1">
                <a:latin typeface="Courier New" pitchFamily="49" charset="0"/>
              </a:rPr>
              <a:t>sys.path</a:t>
            </a:r>
            <a:r>
              <a:rPr lang="en-GB" dirty="0"/>
              <a:t>.  </a:t>
            </a:r>
          </a:p>
          <a:p>
            <a:r>
              <a:rPr lang="en-GB" dirty="0"/>
              <a:t>To add a directory to the path, either use </a:t>
            </a:r>
            <a:r>
              <a:rPr lang="en-GB" b="1" dirty="0" err="1">
                <a:latin typeface="Courier New" pitchFamily="49" charset="0"/>
              </a:rPr>
              <a:t>sys.path.append</a:t>
            </a:r>
            <a:r>
              <a:rPr lang="en-GB" dirty="0"/>
              <a:t>, or the environment variable </a:t>
            </a:r>
            <a:r>
              <a:rPr lang="en-GB" b="1" dirty="0">
                <a:latin typeface="Courier New" pitchFamily="49" charset="0"/>
              </a:rPr>
              <a:t>PYTHONPATH</a:t>
            </a:r>
            <a:r>
              <a:rPr lang="en-GB" dirty="0"/>
              <a:t>.  </a:t>
            </a:r>
          </a:p>
          <a:p>
            <a:r>
              <a:rPr lang="en-GB" dirty="0"/>
              <a:t>Note that either directory separator (/ or \\) may be used on Windows.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315114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We have seen the basics of importing modules already - after all, you can't do much in a Python program without using </a:t>
            </a:r>
            <a:r>
              <a:rPr lang="en-GB" b="1" dirty="0">
                <a:latin typeface="Courier New" pitchFamily="49" charset="0"/>
              </a:rPr>
              <a:t>import</a:t>
            </a:r>
            <a:r>
              <a:rPr lang="en-GB" dirty="0"/>
              <a:t>. Here are a few more details.</a:t>
            </a:r>
          </a:p>
          <a:p>
            <a:r>
              <a:rPr lang="en-GB" dirty="0"/>
              <a:t>Notice that the case of the module name must match that of the file name.  By default, this also applies to Microsoft Windows, unless the environment variable </a:t>
            </a:r>
            <a:r>
              <a:rPr lang="en-GB" dirty="0" err="1">
                <a:latin typeface="Courier New" pitchFamily="49" charset="0"/>
                <a:cs typeface="Courier New" pitchFamily="49" charset="0"/>
              </a:rPr>
              <a:t>PYTHONCASEOK</a:t>
            </a:r>
            <a:r>
              <a:rPr lang="en-GB" dirty="0"/>
              <a:t> is set. We can specify an alias if required, and that is a commonly used feature.</a:t>
            </a:r>
          </a:p>
          <a:p>
            <a:r>
              <a:rPr lang="en-GB" dirty="0"/>
              <a:t>Modules already loaded can be reloaded using (surprise) </a:t>
            </a:r>
            <a:r>
              <a:rPr lang="en-GB" b="1" dirty="0" err="1">
                <a:latin typeface="Courier New" pitchFamily="49" charset="0"/>
                <a:cs typeface="Courier New" pitchFamily="49" charset="0"/>
              </a:rPr>
              <a:t>imp.</a:t>
            </a:r>
            <a:r>
              <a:rPr lang="en-GB" b="1" dirty="0" err="1">
                <a:latin typeface="Courier New" pitchFamily="49" charset="0"/>
              </a:rPr>
              <a:t>reload</a:t>
            </a:r>
            <a:r>
              <a:rPr lang="en-GB" dirty="0"/>
              <a:t>. This may be useful if you are creating the modules programmatically.</a:t>
            </a:r>
          </a:p>
          <a:p>
            <a:endParaRPr lang="en-GB" dirty="0"/>
          </a:p>
          <a:p>
            <a:endParaRPr lang="en-GB" dirty="0"/>
          </a:p>
        </p:txBody>
      </p:sp>
    </p:spTree>
    <p:extLst>
      <p:ext uri="{BB962C8B-B14F-4D97-AF65-F5344CB8AC3E}">
        <p14:creationId xmlns:p14="http://schemas.microsoft.com/office/powerpoint/2010/main" val="84418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Specifying the name of the module for each function call can be tedious, so we can import all the external names on the module into our own namespace. The problem is that this can lead to "Namespace pollution", so instead, we can specify exactly which names to import.</a:t>
            </a:r>
          </a:p>
          <a:p>
            <a:r>
              <a:rPr lang="en-GB" dirty="0"/>
              <a:t>If those names clash with existing names within the program (</a:t>
            </a:r>
            <a:r>
              <a:rPr lang="en-GB" i="1" dirty="0"/>
              <a:t>name collisions</a:t>
            </a:r>
            <a:r>
              <a:rPr lang="en-GB" dirty="0"/>
              <a:t>), then we can assign aliases to individual names. However, it can then get very difficult to track back which names belong to which module, so choose your aliases carefully!</a:t>
            </a:r>
          </a:p>
          <a:p>
            <a:r>
              <a:rPr lang="en-GB" dirty="0"/>
              <a:t>Note that we can only import public names, that is those not prefixed with an underscore, or those specified in </a:t>
            </a:r>
            <a:r>
              <a:rPr lang="en-GB" b="1" dirty="0">
                <a:latin typeface="Courier New" pitchFamily="49" charset="0"/>
                <a:cs typeface="Courier New" pitchFamily="49" charset="0"/>
              </a:rPr>
              <a:t>__all__</a:t>
            </a:r>
            <a:r>
              <a:rPr lang="en-GB" dirty="0"/>
              <a:t>.</a:t>
            </a:r>
          </a:p>
        </p:txBody>
      </p:sp>
    </p:spTree>
    <p:extLst>
      <p:ext uri="{BB962C8B-B14F-4D97-AF65-F5344CB8AC3E}">
        <p14:creationId xmlns:p14="http://schemas.microsoft.com/office/powerpoint/2010/main" val="19288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dirty="0"/>
              <a:t>Important to know that we used to need an __init__.py but that it is no longer mandatory</a:t>
            </a:r>
          </a:p>
        </p:txBody>
      </p:sp>
    </p:spTree>
    <p:extLst>
      <p:ext uri="{BB962C8B-B14F-4D97-AF65-F5344CB8AC3E}">
        <p14:creationId xmlns:p14="http://schemas.microsoft.com/office/powerpoint/2010/main" val="701520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Modules and Packages</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Namespace packages (3.3)</a:t>
            </a:r>
          </a:p>
        </p:txBody>
      </p:sp>
      <p:sp>
        <p:nvSpPr>
          <p:cNvPr id="3" name="Content Placeholder 2"/>
          <p:cNvSpPr>
            <a:spLocks noGrp="1"/>
          </p:cNvSpPr>
          <p:nvPr>
            <p:ph idx="1"/>
          </p:nvPr>
        </p:nvSpPr>
        <p:spPr/>
        <p:txBody>
          <a:bodyPr>
            <a:normAutofit/>
          </a:bodyPr>
          <a:lstStyle/>
          <a:p>
            <a:r>
              <a:rPr lang="en-GB" b="1" dirty="0"/>
              <a:t>From Python 3.3 </a:t>
            </a:r>
            <a:r>
              <a:rPr lang="en-GB" b="1" dirty="0">
                <a:latin typeface="Courier New" panose="02070309020205020404" pitchFamily="49" charset="0"/>
              </a:rPr>
              <a:t>__init__.py</a:t>
            </a:r>
            <a:r>
              <a:rPr lang="en-GB" b="1" dirty="0"/>
              <a:t> is no longer mandatory</a:t>
            </a:r>
          </a:p>
          <a:p>
            <a:pPr lvl="1">
              <a:buFont typeface="Arial" panose="020B0604020202020204" pitchFamily="34" charset="0"/>
              <a:buChar char="•"/>
            </a:pPr>
            <a:r>
              <a:rPr lang="en-GB" sz="1800" dirty="0"/>
              <a:t>A directory without </a:t>
            </a:r>
            <a:r>
              <a:rPr lang="en-GB" sz="1800" dirty="0">
                <a:latin typeface="Courier New" panose="02070309020205020404" pitchFamily="49" charset="0"/>
              </a:rPr>
              <a:t>__init__.py</a:t>
            </a:r>
            <a:r>
              <a:rPr lang="en-GB" sz="1800" dirty="0"/>
              <a:t>  is a </a:t>
            </a:r>
            <a:r>
              <a:rPr lang="en-GB" sz="1800" i="1" dirty="0"/>
              <a:t>Namespace package</a:t>
            </a:r>
          </a:p>
          <a:p>
            <a:pPr lvl="1">
              <a:buFont typeface="Arial" panose="020B0604020202020204" pitchFamily="34" charset="0"/>
              <a:buChar char="•"/>
            </a:pPr>
            <a:r>
              <a:rPr lang="en-GB" sz="1800" dirty="0"/>
              <a:t>A directory with </a:t>
            </a:r>
            <a:r>
              <a:rPr lang="en-GB" sz="1800" dirty="0">
                <a:latin typeface="Courier New" panose="02070309020205020404" pitchFamily="49" charset="0"/>
              </a:rPr>
              <a:t>__init__.py</a:t>
            </a:r>
            <a:r>
              <a:rPr lang="en-GB" sz="1800" dirty="0"/>
              <a:t>  is a </a:t>
            </a:r>
            <a:r>
              <a:rPr lang="en-GB" sz="1800" i="1" dirty="0"/>
              <a:t>Regular package</a:t>
            </a:r>
          </a:p>
          <a:p>
            <a:r>
              <a:rPr lang="en-GB" b="1" dirty="0"/>
              <a:t>Advantages:</a:t>
            </a:r>
          </a:p>
          <a:p>
            <a:pPr lvl="1">
              <a:buFont typeface="Arial" panose="020B0604020202020204" pitchFamily="34" charset="0"/>
              <a:buChar char="•"/>
            </a:pPr>
            <a:r>
              <a:rPr lang="en-GB" sz="1800" dirty="0"/>
              <a:t>We no longer need to supply an empty </a:t>
            </a:r>
            <a:r>
              <a:rPr lang="en-GB" sz="1800" dirty="0">
                <a:latin typeface="Courier New" panose="02070309020205020404" pitchFamily="49" charset="0"/>
              </a:rPr>
              <a:t>__init__.py</a:t>
            </a:r>
            <a:r>
              <a:rPr lang="en-GB" sz="1800" dirty="0"/>
              <a:t> </a:t>
            </a:r>
          </a:p>
          <a:p>
            <a:pPr lvl="1">
              <a:buFont typeface="Arial" panose="020B0604020202020204" pitchFamily="34" charset="0"/>
              <a:buChar char="•"/>
            </a:pPr>
            <a:r>
              <a:rPr lang="en-GB" sz="1800" dirty="0"/>
              <a:t>Namespaces can now span directories</a:t>
            </a:r>
          </a:p>
          <a:p>
            <a:pPr lvl="1"/>
            <a:endParaRPr lang="en-GB" dirty="0"/>
          </a:p>
          <a:p>
            <a:pPr lvl="1"/>
            <a:endParaRPr lang="en-GB" dirty="0"/>
          </a:p>
          <a:p>
            <a:pPr lvl="1"/>
            <a:endParaRPr lang="en-GB" dirty="0"/>
          </a:p>
          <a:p>
            <a:pPr lvl="1"/>
            <a:endParaRPr lang="en-GB" dirty="0"/>
          </a:p>
          <a:p>
            <a:r>
              <a:rPr lang="en-GB" b="1" dirty="0"/>
              <a:t>Disadvantages:</a:t>
            </a:r>
          </a:p>
          <a:p>
            <a:pPr lvl="1">
              <a:buFont typeface="Arial" panose="020B0604020202020204" pitchFamily="34" charset="0"/>
              <a:buChar char="•"/>
            </a:pPr>
            <a:r>
              <a:rPr lang="en-GB" sz="1800" dirty="0"/>
              <a:t>No initialisation code</a:t>
            </a:r>
          </a:p>
          <a:p>
            <a:pPr lvl="1">
              <a:buFont typeface="Arial" panose="020B0604020202020204" pitchFamily="34" charset="0"/>
              <a:buChar char="•"/>
            </a:pPr>
            <a:r>
              <a:rPr lang="en-GB" sz="1800" dirty="0"/>
              <a:t>No __name__ attribute for the namespace</a:t>
            </a:r>
          </a:p>
        </p:txBody>
      </p:sp>
      <p:sp>
        <p:nvSpPr>
          <p:cNvPr id="4" name="TextBox 3"/>
          <p:cNvSpPr txBox="1"/>
          <p:nvPr/>
        </p:nvSpPr>
        <p:spPr>
          <a:xfrm>
            <a:off x="1054031" y="3769073"/>
            <a:ext cx="5205271" cy="1200329"/>
          </a:xfrm>
          <a:prstGeom prst="rect">
            <a:avLst/>
          </a:prstGeom>
          <a:solidFill>
            <a:schemeClr val="tx2">
              <a:lumMod val="20000"/>
              <a:lumOff val="80000"/>
            </a:schemeClr>
          </a:solidFill>
          <a:ln>
            <a:solidFill>
              <a:schemeClr val="tx1"/>
            </a:solidFill>
          </a:ln>
        </p:spPr>
        <p:txBody>
          <a:bodyPr wrap="none" rtlCol="0">
            <a:spAutoFit/>
          </a:bodyPr>
          <a:lstStyle/>
          <a:p>
            <a:r>
              <a:rPr lang="en-GB" dirty="0" err="1">
                <a:latin typeface="Courier New" panose="02070309020205020404" pitchFamily="49" charset="0"/>
              </a:rPr>
              <a:t>sys.path.append</a:t>
            </a:r>
            <a:r>
              <a:rPr lang="en-GB" dirty="0">
                <a:latin typeface="Courier New" panose="02070309020205020404" pitchFamily="49" charset="0"/>
              </a:rPr>
              <a:t>('./</a:t>
            </a:r>
            <a:r>
              <a:rPr lang="en-GB" dirty="0" err="1">
                <a:latin typeface="Courier New" panose="02070309020205020404" pitchFamily="49" charset="0"/>
              </a:rPr>
              <a:t>date_packages</a:t>
            </a:r>
            <a:r>
              <a:rPr lang="en-GB" dirty="0">
                <a:latin typeface="Courier New" panose="02070309020205020404" pitchFamily="49" charset="0"/>
              </a:rPr>
              <a:t>')</a:t>
            </a:r>
          </a:p>
          <a:p>
            <a:r>
              <a:rPr lang="en-GB" dirty="0" err="1">
                <a:latin typeface="Courier New" panose="02070309020205020404" pitchFamily="49" charset="0"/>
              </a:rPr>
              <a:t>sys.path.append</a:t>
            </a:r>
            <a:r>
              <a:rPr lang="en-GB" dirty="0">
                <a:latin typeface="Courier New" panose="02070309020205020404" pitchFamily="49" charset="0"/>
              </a:rPr>
              <a:t>('./</a:t>
            </a:r>
            <a:r>
              <a:rPr lang="en-GB" dirty="0" err="1">
                <a:latin typeface="Courier New" panose="02070309020205020404" pitchFamily="49" charset="0"/>
              </a:rPr>
              <a:t>person_packages</a:t>
            </a:r>
            <a:r>
              <a:rPr lang="en-GB" dirty="0">
                <a:latin typeface="Courier New" panose="02070309020205020404" pitchFamily="49" charset="0"/>
              </a:rPr>
              <a:t>')</a:t>
            </a:r>
          </a:p>
          <a:p>
            <a:r>
              <a:rPr lang="en-GB" dirty="0">
                <a:latin typeface="Courier New" panose="02070309020205020404" pitchFamily="49" charset="0"/>
              </a:rPr>
              <a:t>from </a:t>
            </a:r>
            <a:r>
              <a:rPr lang="en-GB" b="1" dirty="0" err="1">
                <a:latin typeface="Courier New" panose="02070309020205020404" pitchFamily="49" charset="0"/>
              </a:rPr>
              <a:t>mynames</a:t>
            </a:r>
            <a:r>
              <a:rPr lang="en-GB" dirty="0" err="1">
                <a:latin typeface="Courier New" panose="02070309020205020404" pitchFamily="49" charset="0"/>
              </a:rPr>
              <a:t>.date</a:t>
            </a:r>
            <a:r>
              <a:rPr lang="en-GB" dirty="0">
                <a:latin typeface="Courier New" panose="02070309020205020404" pitchFamily="49" charset="0"/>
              </a:rPr>
              <a:t> import Date</a:t>
            </a:r>
          </a:p>
          <a:p>
            <a:r>
              <a:rPr lang="en-GB" dirty="0">
                <a:latin typeface="Courier New" panose="02070309020205020404" pitchFamily="49" charset="0"/>
              </a:rPr>
              <a:t>from </a:t>
            </a:r>
            <a:r>
              <a:rPr lang="en-GB" b="1" dirty="0" err="1">
                <a:latin typeface="Courier New" panose="02070309020205020404" pitchFamily="49" charset="0"/>
              </a:rPr>
              <a:t>mynames</a:t>
            </a:r>
            <a:r>
              <a:rPr lang="en-GB" dirty="0" err="1">
                <a:latin typeface="Courier New" panose="02070309020205020404" pitchFamily="49" charset="0"/>
              </a:rPr>
              <a:t>.person</a:t>
            </a:r>
            <a:r>
              <a:rPr lang="en-GB" dirty="0">
                <a:latin typeface="Courier New" panose="02070309020205020404" pitchFamily="49" charset="0"/>
              </a:rPr>
              <a:t> import Person</a:t>
            </a:r>
          </a:p>
        </p:txBody>
      </p:sp>
      <p:sp>
        <p:nvSpPr>
          <p:cNvPr id="5" name="TextBox 4"/>
          <p:cNvSpPr txBox="1"/>
          <p:nvPr/>
        </p:nvSpPr>
        <p:spPr>
          <a:xfrm>
            <a:off x="6756467" y="3907572"/>
            <a:ext cx="2842647" cy="923330"/>
          </a:xfrm>
          <a:prstGeom prst="rect">
            <a:avLst/>
          </a:prstGeom>
          <a:noFill/>
        </p:spPr>
        <p:txBody>
          <a:bodyPr wrap="square" rtlCol="0">
            <a:spAutoFit/>
          </a:bodyPr>
          <a:lstStyle/>
          <a:p>
            <a:r>
              <a:rPr lang="en-GB" dirty="0"/>
              <a:t>Where both directories have a sub-directory named </a:t>
            </a:r>
            <a:r>
              <a:rPr lang="en-GB" b="1" dirty="0" err="1">
                <a:latin typeface="Courier New" panose="02070309020205020404" pitchFamily="49" charset="0"/>
                <a:cs typeface="Courier New" panose="02070309020205020404" pitchFamily="49" charset="0"/>
              </a:rPr>
              <a:t>mynames</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909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Writing a module</a:t>
            </a:r>
          </a:p>
        </p:txBody>
      </p:sp>
      <p:sp>
        <p:nvSpPr>
          <p:cNvPr id="12291"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No special header or footer required in the file</a:t>
            </a:r>
          </a:p>
          <a:p>
            <a:pPr lvl="1">
              <a:buFont typeface="Arial" panose="020B0604020202020204" pitchFamily="34" charset="0"/>
              <a:buChar char="•"/>
            </a:pPr>
            <a:r>
              <a:rPr lang="en-GB" dirty="0"/>
              <a:t>Just write your code without a 'main'</a:t>
            </a:r>
          </a:p>
          <a:p>
            <a:pPr lvl="1">
              <a:buFont typeface="Arial" panose="020B0604020202020204" pitchFamily="34" charset="0"/>
              <a:buChar char="•"/>
            </a:pPr>
            <a:r>
              <a:rPr lang="en-GB" dirty="0"/>
              <a:t>Default documentation is generated and available through help()</a:t>
            </a:r>
          </a:p>
          <a:p>
            <a:pPr marL="342900" indent="-342900">
              <a:buFont typeface="Arial" panose="020B0604020202020204" pitchFamily="34" charset="0"/>
              <a:buChar char="•"/>
            </a:pPr>
            <a:r>
              <a:rPr lang="en-GB" b="1" dirty="0"/>
              <a:t>Conventions with underscores - reminder</a:t>
            </a:r>
          </a:p>
          <a:p>
            <a:pPr lvl="1">
              <a:buFont typeface="Arial" panose="020B0604020202020204" pitchFamily="34" charset="0"/>
              <a:buChar char="•"/>
            </a:pPr>
            <a:r>
              <a:rPr lang="en-GB" dirty="0"/>
              <a:t>Names beginning with one underscore are private to a module</a:t>
            </a:r>
          </a:p>
          <a:p>
            <a:pPr lvl="2"/>
            <a:r>
              <a:rPr lang="en-GB" sz="1800" dirty="0"/>
              <a:t> Includes function names</a:t>
            </a:r>
          </a:p>
          <a:p>
            <a:pPr lvl="1">
              <a:buFont typeface="Arial" panose="020B0604020202020204" pitchFamily="34" charset="0"/>
              <a:buChar char="•"/>
            </a:pPr>
            <a:r>
              <a:rPr lang="en-GB" dirty="0"/>
              <a:t>Names beginning and ending with two underscores have a special meaning</a:t>
            </a:r>
          </a:p>
          <a:p>
            <a:pPr marL="342900" indent="-342900">
              <a:buFont typeface="Arial" panose="020B0604020202020204" pitchFamily="34" charset="0"/>
              <a:buChar char="•"/>
            </a:pPr>
            <a:r>
              <a:rPr lang="en-GB" b="1" dirty="0"/>
              <a:t>Name of the module is available in </a:t>
            </a:r>
            <a:r>
              <a:rPr lang="en-GB" b="1" dirty="0">
                <a:latin typeface="Courier New" panose="02070309020205020404" pitchFamily="49" charset="0"/>
              </a:rPr>
              <a:t>__name__</a:t>
            </a:r>
          </a:p>
        </p:txBody>
      </p:sp>
      <p:sp>
        <p:nvSpPr>
          <p:cNvPr id="12292" name="Text Box 4"/>
          <p:cNvSpPr txBox="1">
            <a:spLocks noChangeArrowheads="1"/>
          </p:cNvSpPr>
          <p:nvPr/>
        </p:nvSpPr>
        <p:spPr bwMode="auto">
          <a:xfrm>
            <a:off x="1791418" y="4749879"/>
            <a:ext cx="5314950" cy="650875"/>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def my_func1():</a:t>
            </a:r>
          </a:p>
          <a:p>
            <a:pPr>
              <a:spcBef>
                <a:spcPct val="0"/>
              </a:spcBef>
            </a:pPr>
            <a:r>
              <a:rPr lang="en-US" sz="1800" dirty="0">
                <a:latin typeface="Courier New" panose="02070309020205020404" pitchFamily="49" charset="0"/>
              </a:rPr>
              <a:t>    print("Hello from", __name__)</a:t>
            </a:r>
            <a:endParaRPr lang="en-GB" sz="1800" dirty="0">
              <a:latin typeface="Courier New" panose="02070309020205020404" pitchFamily="49" charset="0"/>
            </a:endParaRPr>
          </a:p>
        </p:txBody>
      </p:sp>
    </p:spTree>
    <p:extLst>
      <p:ext uri="{BB962C8B-B14F-4D97-AF65-F5344CB8AC3E}">
        <p14:creationId xmlns:p14="http://schemas.microsoft.com/office/powerpoint/2010/main" val="298562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'main' trick</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b="1" dirty="0"/>
              <a:t>Code outside of a function is executed at import time</a:t>
            </a:r>
          </a:p>
          <a:p>
            <a:pPr lvl="1">
              <a:buFont typeface="Arial" panose="020B0604020202020204" pitchFamily="34" charset="0"/>
              <a:buChar char="•"/>
            </a:pPr>
            <a:r>
              <a:rPr lang="en-GB" dirty="0"/>
              <a:t>That is undesirable if our module could be run as a program</a:t>
            </a:r>
          </a:p>
          <a:p>
            <a:pPr marL="342900" indent="-342900">
              <a:buFont typeface="Arial" panose="020B0604020202020204" pitchFamily="34" charset="0"/>
              <a:buChar char="•"/>
            </a:pPr>
            <a:r>
              <a:rPr lang="en-GB" b="1" dirty="0"/>
              <a:t>Fortunately, we can test the name of the module</a:t>
            </a:r>
          </a:p>
          <a:p>
            <a:pPr lvl="1">
              <a:buFont typeface="Arial" panose="020B0604020202020204" pitchFamily="34" charset="0"/>
              <a:buChar char="•"/>
            </a:pPr>
            <a:r>
              <a:rPr lang="en-GB" dirty="0"/>
              <a:t>Will be __main__ if run as a program</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457200" lvl="1" indent="0">
              <a:buNone/>
            </a:pPr>
            <a:endParaRPr lang="en-GB" dirty="0"/>
          </a:p>
          <a:p>
            <a:pPr lvl="1">
              <a:buFont typeface="Arial" panose="020B0604020202020204" pitchFamily="34" charset="0"/>
              <a:buChar char="•"/>
            </a:pPr>
            <a:r>
              <a:rPr lang="en-GB" dirty="0"/>
              <a:t>Using a function called </a:t>
            </a:r>
            <a:r>
              <a:rPr lang="en-GB" dirty="0">
                <a:latin typeface="Courier New" panose="02070309020205020404" pitchFamily="49" charset="0"/>
              </a:rPr>
              <a:t>main()</a:t>
            </a:r>
            <a:r>
              <a:rPr lang="en-GB" dirty="0"/>
              <a:t> is not mandatory, but common practice</a:t>
            </a:r>
          </a:p>
        </p:txBody>
      </p:sp>
      <p:sp>
        <p:nvSpPr>
          <p:cNvPr id="4" name="TextBox 3"/>
          <p:cNvSpPr txBox="1"/>
          <p:nvPr/>
        </p:nvSpPr>
        <p:spPr>
          <a:xfrm>
            <a:off x="1061032" y="3082321"/>
            <a:ext cx="5065810" cy="2308324"/>
          </a:xfrm>
          <a:prstGeom prst="rect">
            <a:avLst/>
          </a:prstGeom>
          <a:solidFill>
            <a:schemeClr val="tx2">
              <a:lumMod val="20000"/>
              <a:lumOff val="80000"/>
            </a:schemeClr>
          </a:solidFill>
          <a:ln>
            <a:solidFill>
              <a:schemeClr val="tx1"/>
            </a:solidFill>
          </a:ln>
        </p:spPr>
        <p:txBody>
          <a:bodyPr wrap="none" rtlCol="0">
            <a:spAutoFit/>
          </a:bodyPr>
          <a:lstStyle/>
          <a:p>
            <a:r>
              <a:rPr lang="en-GB" dirty="0">
                <a:latin typeface="Courier New" panose="02070309020205020404" pitchFamily="49" charset="0"/>
              </a:rPr>
              <a:t>def main():</a:t>
            </a:r>
          </a:p>
          <a:p>
            <a:r>
              <a:rPr lang="en-GB" dirty="0">
                <a:latin typeface="Courier New" panose="02070309020205020404" pitchFamily="49" charset="0"/>
              </a:rPr>
              <a:t>    """ </a:t>
            </a:r>
          </a:p>
          <a:p>
            <a:r>
              <a:rPr lang="en-GB" dirty="0">
                <a:latin typeface="Courier New" panose="02070309020205020404" pitchFamily="49" charset="0"/>
              </a:rPr>
              <a:t>    Stand-alone program code,</a:t>
            </a:r>
          </a:p>
          <a:p>
            <a:r>
              <a:rPr lang="en-GB" dirty="0">
                <a:latin typeface="Courier New" panose="02070309020205020404" pitchFamily="49" charset="0"/>
              </a:rPr>
              <a:t>    usually function calls or tests</a:t>
            </a:r>
          </a:p>
          <a:p>
            <a:r>
              <a:rPr lang="en-GB" dirty="0">
                <a:latin typeface="Courier New" panose="02070309020205020404" pitchFamily="49" charset="0"/>
              </a:rPr>
              <a:t>    """</a:t>
            </a:r>
          </a:p>
          <a:p>
            <a:endParaRPr lang="en-GB" dirty="0">
              <a:latin typeface="Courier New" panose="02070309020205020404" pitchFamily="49" charset="0"/>
            </a:endParaRPr>
          </a:p>
          <a:p>
            <a:r>
              <a:rPr lang="en-GB" dirty="0">
                <a:latin typeface="Courier New" panose="02070309020205020404" pitchFamily="49" charset="0"/>
              </a:rPr>
              <a:t>if __name__ == "__main__":</a:t>
            </a:r>
          </a:p>
          <a:p>
            <a:r>
              <a:rPr lang="en-GB" dirty="0">
                <a:latin typeface="Courier New" panose="02070309020205020404" pitchFamily="49" charset="0"/>
              </a:rPr>
              <a:t>    main()</a:t>
            </a:r>
          </a:p>
        </p:txBody>
      </p:sp>
      <p:sp>
        <p:nvSpPr>
          <p:cNvPr id="5" name="TextBox 4"/>
          <p:cNvSpPr txBox="1"/>
          <p:nvPr/>
        </p:nvSpPr>
        <p:spPr>
          <a:xfrm>
            <a:off x="6758900" y="3845933"/>
            <a:ext cx="2891725" cy="923330"/>
          </a:xfrm>
          <a:prstGeom prst="rect">
            <a:avLst/>
          </a:prstGeom>
          <a:noFill/>
        </p:spPr>
        <p:txBody>
          <a:bodyPr wrap="square" rtlCol="0">
            <a:spAutoFit/>
          </a:bodyPr>
          <a:lstStyle/>
          <a:p>
            <a:r>
              <a:rPr lang="en-GB" dirty="0"/>
              <a:t>Now our code can be run as a module or a stand-alone program</a:t>
            </a:r>
          </a:p>
        </p:txBody>
      </p:sp>
    </p:spTree>
    <p:extLst>
      <p:ext uri="{BB962C8B-B14F-4D97-AF65-F5344CB8AC3E}">
        <p14:creationId xmlns:p14="http://schemas.microsoft.com/office/powerpoint/2010/main" val="137415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'main' trick</a:t>
            </a:r>
          </a:p>
        </p:txBody>
      </p:sp>
      <p:sp>
        <p:nvSpPr>
          <p:cNvPr id="3" name="Content Placeholder 2"/>
          <p:cNvSpPr>
            <a:spLocks noGrp="1"/>
          </p:cNvSpPr>
          <p:nvPr>
            <p:ph idx="1"/>
          </p:nvPr>
        </p:nvSpPr>
        <p:spPr/>
        <p:txBody>
          <a:bodyPr>
            <a:normAutofit lnSpcReduction="10000"/>
          </a:bodyPr>
          <a:lstStyle/>
          <a:p>
            <a:pPr marL="342900" indent="-342900">
              <a:buFont typeface="Arial" panose="020B0604020202020204" pitchFamily="34" charset="0"/>
              <a:buChar char="•"/>
            </a:pPr>
            <a:r>
              <a:rPr lang="en-GB" b="1" dirty="0">
                <a:latin typeface="Montserrat"/>
              </a:rPr>
              <a:t>When we use the </a:t>
            </a:r>
            <a:r>
              <a:rPr lang="en-GB" b="1" err="1">
                <a:latin typeface="Montserrat"/>
              </a:rPr>
              <a:t>dunder</a:t>
            </a:r>
            <a:r>
              <a:rPr lang="en-GB" b="1" dirty="0">
                <a:latin typeface="Montserrat"/>
              </a:rPr>
              <a:t> __name__ in the file that’s being run, it will return the name main</a:t>
            </a:r>
          </a:p>
          <a:p>
            <a:pPr marL="342900" indent="-342900">
              <a:buSzPct val="114999"/>
              <a:buFont typeface="Arial" panose="020B0604020202020204" pitchFamily="34" charset="0"/>
              <a:buChar char="•"/>
            </a:pPr>
            <a:endParaRPr lang="en-GB" b="1" dirty="0"/>
          </a:p>
          <a:p>
            <a:pPr marL="342900" indent="-342900">
              <a:buSzPct val="114999"/>
              <a:buFont typeface="Arial" panose="020B0604020202020204" pitchFamily="34" charset="0"/>
              <a:buChar char="•"/>
            </a:pPr>
            <a:endParaRPr lang="en-GB" b="1" dirty="0"/>
          </a:p>
          <a:p>
            <a:pPr marL="342900" indent="-342900">
              <a:buSzPct val="114999"/>
              <a:buFont typeface="Arial" panose="020B0604020202020204" pitchFamily="34" charset="0"/>
              <a:buChar char="•"/>
            </a:pPr>
            <a:endParaRPr lang="en-GB" b="1" dirty="0"/>
          </a:p>
          <a:p>
            <a:pPr marL="342900" indent="-342900">
              <a:buSzPct val="114999"/>
              <a:buFont typeface="Arial" panose="020B0604020202020204" pitchFamily="34" charset="0"/>
              <a:buChar char="•"/>
            </a:pPr>
            <a:r>
              <a:rPr lang="en-GB" b="1" dirty="0">
                <a:latin typeface="Montserrat"/>
              </a:rPr>
              <a:t>If we drop the print name into a function and import that into another file, the __name__ </a:t>
            </a:r>
            <a:r>
              <a:rPr lang="en-GB" b="1" dirty="0" err="1">
                <a:latin typeface="Montserrat"/>
              </a:rPr>
              <a:t>dunder</a:t>
            </a:r>
            <a:r>
              <a:rPr lang="en-GB" b="1" dirty="0">
                <a:latin typeface="Montserrat"/>
              </a:rPr>
              <a:t> will return  the name of the file it was imported from. NOT the name main</a:t>
            </a:r>
          </a:p>
          <a:p>
            <a:pPr marL="342900" indent="-342900">
              <a:buSzPct val="114999"/>
              <a:buFont typeface="Arial" panose="020B0604020202020204" pitchFamily="34" charset="0"/>
              <a:buChar char="•"/>
            </a:pPr>
            <a:endParaRPr lang="en-GB" b="1" dirty="0">
              <a:latin typeface="Montserrat"/>
            </a:endParaRPr>
          </a:p>
          <a:p>
            <a:pPr marL="342900" indent="-342900">
              <a:buSzPct val="114999"/>
              <a:buFont typeface="Arial" panose="020B0604020202020204" pitchFamily="34" charset="0"/>
              <a:buChar char="•"/>
            </a:pPr>
            <a:endParaRPr lang="en-GB" b="1" dirty="0">
              <a:latin typeface="Montserrat"/>
            </a:endParaRPr>
          </a:p>
          <a:p>
            <a:pPr marL="342900" indent="-342900">
              <a:buSzPct val="114999"/>
              <a:buFont typeface="Arial" panose="020B0604020202020204" pitchFamily="34" charset="0"/>
              <a:buChar char="•"/>
            </a:pPr>
            <a:endParaRPr lang="en-GB" b="1" dirty="0">
              <a:latin typeface="Montserrat"/>
            </a:endParaRPr>
          </a:p>
          <a:p>
            <a:pPr marL="342900" indent="-342900">
              <a:buSzPct val="114999"/>
              <a:buFont typeface="Arial" panose="020B0604020202020204" pitchFamily="34" charset="0"/>
              <a:buChar char="•"/>
            </a:pPr>
            <a:endParaRPr lang="en-GB" b="1" dirty="0">
              <a:latin typeface="Montserrat"/>
            </a:endParaRPr>
          </a:p>
          <a:p>
            <a:pPr marL="342900" indent="-342900">
              <a:buSzPct val="114999"/>
              <a:buFont typeface="Arial" panose="020B0604020202020204" pitchFamily="34" charset="0"/>
              <a:buChar char="•"/>
            </a:pPr>
            <a:r>
              <a:rPr lang="en-GB" b="1" dirty="0">
                <a:latin typeface="Montserrat"/>
              </a:rPr>
              <a:t>If __name__ == "__main__" checks to see if the python file is being run as a script and not an import</a:t>
            </a:r>
          </a:p>
        </p:txBody>
      </p:sp>
      <p:sp>
        <p:nvSpPr>
          <p:cNvPr id="5" name="TextBox 4"/>
          <p:cNvSpPr txBox="1"/>
          <p:nvPr/>
        </p:nvSpPr>
        <p:spPr>
          <a:xfrm>
            <a:off x="3898638" y="2321933"/>
            <a:ext cx="2891725" cy="369332"/>
          </a:xfrm>
          <a:prstGeom prst="rect">
            <a:avLst/>
          </a:prstGeom>
          <a:noFill/>
        </p:spPr>
        <p:txBody>
          <a:bodyPr wrap="square" lIns="91440" tIns="45720" rIns="91440" bIns="45720" rtlCol="0" anchor="t">
            <a:spAutoFit/>
          </a:bodyPr>
          <a:lstStyle/>
          <a:p>
            <a:r>
              <a:rPr lang="en-GB" dirty="0">
                <a:ea typeface="+mn-lt"/>
                <a:cs typeface="+mn-lt"/>
              </a:rPr>
              <a:t>__main__</a:t>
            </a:r>
            <a:endParaRPr lang="en-US" dirty="0"/>
          </a:p>
        </p:txBody>
      </p:sp>
      <p:sp>
        <p:nvSpPr>
          <p:cNvPr id="7" name="TextBox 6">
            <a:extLst>
              <a:ext uri="{FF2B5EF4-FFF2-40B4-BE49-F238E27FC236}">
                <a16:creationId xmlns:a16="http://schemas.microsoft.com/office/drawing/2014/main" id="{1C5A03F4-EBB9-DD18-469D-D27D65090591}"/>
              </a:ext>
            </a:extLst>
          </p:cNvPr>
          <p:cNvSpPr txBox="1"/>
          <p:nvPr/>
        </p:nvSpPr>
        <p:spPr>
          <a:xfrm>
            <a:off x="674510" y="2320321"/>
            <a:ext cx="2252540" cy="369332"/>
          </a:xfrm>
          <a:prstGeom prst="rect">
            <a:avLst/>
          </a:prstGeom>
          <a:solidFill>
            <a:schemeClr val="tx2">
              <a:lumMod val="20000"/>
              <a:lumOff val="80000"/>
            </a:schemeClr>
          </a:solidFill>
          <a:ln>
            <a:solidFill>
              <a:schemeClr val="tx1"/>
            </a:solidFill>
          </a:ln>
        </p:spPr>
        <p:txBody>
          <a:bodyPr wrap="none" lIns="91440" tIns="45720" rIns="91440" bIns="45720" rtlCol="0" anchor="t">
            <a:spAutoFit/>
          </a:bodyPr>
          <a:lstStyle/>
          <a:p>
            <a:r>
              <a:rPr lang="en-GB" dirty="0">
                <a:latin typeface="Courier New"/>
                <a:cs typeface="Courier New"/>
              </a:rPr>
              <a:t>print(__name__)</a:t>
            </a:r>
          </a:p>
        </p:txBody>
      </p:sp>
      <p:sp>
        <p:nvSpPr>
          <p:cNvPr id="9" name="TextBox 8">
            <a:extLst>
              <a:ext uri="{FF2B5EF4-FFF2-40B4-BE49-F238E27FC236}">
                <a16:creationId xmlns:a16="http://schemas.microsoft.com/office/drawing/2014/main" id="{8B725C86-F717-03B7-1AEB-4213CDA13E2D}"/>
              </a:ext>
            </a:extLst>
          </p:cNvPr>
          <p:cNvSpPr txBox="1"/>
          <p:nvPr/>
        </p:nvSpPr>
        <p:spPr>
          <a:xfrm>
            <a:off x="630336" y="4308147"/>
            <a:ext cx="4458272" cy="923330"/>
          </a:xfrm>
          <a:prstGeom prst="rect">
            <a:avLst/>
          </a:prstGeom>
          <a:solidFill>
            <a:schemeClr val="tx2">
              <a:lumMod val="20000"/>
              <a:lumOff val="80000"/>
            </a:schemeClr>
          </a:solidFill>
          <a:ln>
            <a:solidFill>
              <a:schemeClr val="tx1"/>
            </a:solidFill>
          </a:ln>
        </p:spPr>
        <p:txBody>
          <a:bodyPr wrap="none" lIns="91440" tIns="45720" rIns="91440" bIns="45720" rtlCol="0" anchor="t">
            <a:spAutoFit/>
          </a:bodyPr>
          <a:lstStyle/>
          <a:p>
            <a:r>
              <a:rPr lang="en-GB" dirty="0">
                <a:latin typeface="Courier New"/>
                <a:cs typeface="Courier New"/>
              </a:rPr>
              <a:t>form </a:t>
            </a:r>
            <a:r>
              <a:rPr lang="en-GB" dirty="0" err="1">
                <a:latin typeface="Courier New"/>
                <a:cs typeface="Courier New"/>
              </a:rPr>
              <a:t>mainTest</a:t>
            </a:r>
            <a:r>
              <a:rPr lang="en-GB" dirty="0">
                <a:latin typeface="Courier New"/>
                <a:cs typeface="Courier New"/>
              </a:rPr>
              <a:t> import </a:t>
            </a:r>
            <a:r>
              <a:rPr lang="en-GB" dirty="0" err="1">
                <a:latin typeface="Courier New"/>
                <a:cs typeface="Courier New"/>
              </a:rPr>
              <a:t>importThis</a:t>
            </a:r>
            <a:endParaRPr lang="en-GB">
              <a:latin typeface="Courier New"/>
              <a:cs typeface="Courier New"/>
            </a:endParaRPr>
          </a:p>
          <a:p>
            <a:endParaRPr lang="en-GB" dirty="0">
              <a:latin typeface="Courier New"/>
              <a:cs typeface="Courier New"/>
            </a:endParaRPr>
          </a:p>
          <a:p>
            <a:r>
              <a:rPr lang="en-GB" dirty="0" err="1">
                <a:latin typeface="Courier New"/>
                <a:cs typeface="Courier New"/>
              </a:rPr>
              <a:t>importThis</a:t>
            </a:r>
            <a:r>
              <a:rPr lang="en-GB" dirty="0">
                <a:latin typeface="Courier New"/>
                <a:cs typeface="Courier New"/>
              </a:rPr>
              <a:t>()</a:t>
            </a:r>
          </a:p>
        </p:txBody>
      </p:sp>
      <p:sp>
        <p:nvSpPr>
          <p:cNvPr id="10" name="TextBox 9">
            <a:extLst>
              <a:ext uri="{FF2B5EF4-FFF2-40B4-BE49-F238E27FC236}">
                <a16:creationId xmlns:a16="http://schemas.microsoft.com/office/drawing/2014/main" id="{67D98EE0-69EA-4B0B-56B4-220910DEFCC4}"/>
              </a:ext>
            </a:extLst>
          </p:cNvPr>
          <p:cNvSpPr txBox="1"/>
          <p:nvPr/>
        </p:nvSpPr>
        <p:spPr>
          <a:xfrm>
            <a:off x="5776029" y="4585846"/>
            <a:ext cx="2891725" cy="369332"/>
          </a:xfrm>
          <a:prstGeom prst="rect">
            <a:avLst/>
          </a:prstGeom>
          <a:noFill/>
        </p:spPr>
        <p:txBody>
          <a:bodyPr wrap="square" lIns="91440" tIns="45720" rIns="91440" bIns="45720" rtlCol="0" anchor="t">
            <a:spAutoFit/>
          </a:bodyPr>
          <a:lstStyle/>
          <a:p>
            <a:r>
              <a:rPr lang="en-GB" dirty="0" err="1">
                <a:ea typeface="+mn-lt"/>
                <a:cs typeface="+mn-lt"/>
              </a:rPr>
              <a:t>mainTest</a:t>
            </a:r>
            <a:endParaRPr lang="en-US" dirty="0" err="1"/>
          </a:p>
        </p:txBody>
      </p:sp>
    </p:spTree>
    <p:extLst>
      <p:ext uri="{BB962C8B-B14F-4D97-AF65-F5344CB8AC3E}">
        <p14:creationId xmlns:p14="http://schemas.microsoft.com/office/powerpoint/2010/main" val="405644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Module documentation</a:t>
            </a:r>
          </a:p>
        </p:txBody>
      </p:sp>
      <p:sp>
        <p:nvSpPr>
          <p:cNvPr id="13315" name="Rectangle 3"/>
          <p:cNvSpPr>
            <a:spLocks noGrp="1" noChangeArrowheads="1"/>
          </p:cNvSpPr>
          <p:nvPr>
            <p:ph idx="1"/>
          </p:nvPr>
        </p:nvSpPr>
        <p:spPr/>
        <p:txBody>
          <a:bodyPr/>
          <a:lstStyle/>
          <a:p>
            <a:r>
              <a:rPr lang="en-GB" b="1" dirty="0"/>
              <a:t>Docstring for the module must be at the (very) start</a:t>
            </a:r>
          </a:p>
          <a:p>
            <a:pPr marL="457200" lvl="1" indent="-228600">
              <a:buFont typeface="Arial" panose="020B0604020202020204" pitchFamily="34" charset="0"/>
              <a:buChar char="•"/>
            </a:pPr>
            <a:r>
              <a:rPr lang="en-GB" sz="1800" dirty="0"/>
              <a:t>Or explicitly assigned to __doc__</a:t>
            </a:r>
          </a:p>
          <a:p>
            <a:pPr marL="457200" lvl="1" indent="-228600">
              <a:buFont typeface="Arial" panose="020B0604020202020204" pitchFamily="34" charset="0"/>
              <a:buChar char="•"/>
            </a:pPr>
            <a:r>
              <a:rPr lang="en-GB" sz="1800" dirty="0">
                <a:latin typeface="Montserrat"/>
              </a:rPr>
              <a:t>Used by the </a:t>
            </a:r>
            <a:r>
              <a:rPr lang="en-GB" sz="1800" err="1">
                <a:latin typeface="Montserrat"/>
              </a:rPr>
              <a:t>pydoc</a:t>
            </a:r>
            <a:r>
              <a:rPr lang="en-GB" sz="1800" dirty="0">
                <a:latin typeface="Montserrat"/>
              </a:rPr>
              <a:t> utility to generate documentation files</a:t>
            </a:r>
          </a:p>
          <a:p>
            <a:pPr marL="457200" lvl="1" indent="-228600">
              <a:buFont typeface="Arial" panose="020B0604020202020204" pitchFamily="34" charset="0"/>
              <a:buChar char="•"/>
            </a:pPr>
            <a:r>
              <a:rPr lang="en-GB" sz="1800" dirty="0"/>
              <a:t>A default help format is provided</a:t>
            </a:r>
          </a:p>
        </p:txBody>
      </p:sp>
      <p:grpSp>
        <p:nvGrpSpPr>
          <p:cNvPr id="13316" name="Group 9"/>
          <p:cNvGrpSpPr>
            <a:grpSpLocks/>
          </p:cNvGrpSpPr>
          <p:nvPr/>
        </p:nvGrpSpPr>
        <p:grpSpPr bwMode="auto">
          <a:xfrm>
            <a:off x="783333" y="2848252"/>
            <a:ext cx="8416196" cy="3724096"/>
            <a:chOff x="-259699" y="3219540"/>
            <a:chExt cx="8416196" cy="3724096"/>
          </a:xfrm>
        </p:grpSpPr>
        <p:sp>
          <p:nvSpPr>
            <p:cNvPr id="13317" name="Text Box 4"/>
            <p:cNvSpPr txBox="1">
              <a:spLocks noChangeArrowheads="1"/>
            </p:cNvSpPr>
            <p:nvPr/>
          </p:nvSpPr>
          <p:spPr bwMode="auto">
            <a:xfrm>
              <a:off x="-259699" y="3219540"/>
              <a:ext cx="6120586" cy="3724096"/>
            </a:xfrm>
            <a:prstGeom prst="rect">
              <a:avLst/>
            </a:prstGeom>
            <a:solidFill>
              <a:schemeClr val="tx1">
                <a:lumMod val="10000"/>
                <a:lumOff val="9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400" dirty="0">
                  <a:latin typeface="Courier New" panose="02070309020205020404" pitchFamily="49" charset="0"/>
                </a:rPr>
                <a:t>&gt;&gt;&gt; </a:t>
              </a:r>
              <a:r>
                <a:rPr lang="en-GB" sz="1400" b="1" dirty="0">
                  <a:latin typeface="Courier New" panose="02070309020205020404" pitchFamily="49" charset="0"/>
                </a:rPr>
                <a:t>help</a:t>
              </a:r>
              <a:r>
                <a:rPr lang="en-GB" sz="1400" dirty="0">
                  <a:latin typeface="Courier New" panose="02070309020205020404" pitchFamily="49" charset="0"/>
                </a:rPr>
                <a:t>(</a:t>
              </a:r>
              <a:r>
                <a:rPr lang="en-GB" sz="1400" dirty="0" err="1">
                  <a:latin typeface="Courier New" panose="02070309020205020404" pitchFamily="49" charset="0"/>
                </a:rPr>
                <a:t>mymodule_a</a:t>
              </a:r>
              <a:r>
                <a:rPr lang="en-GB" sz="1400" dirty="0">
                  <a:latin typeface="Courier New" panose="02070309020205020404" pitchFamily="49" charset="0"/>
                </a:rPr>
                <a:t>)</a:t>
              </a:r>
            </a:p>
            <a:p>
              <a:pPr>
                <a:spcBef>
                  <a:spcPct val="0"/>
                </a:spcBef>
              </a:pPr>
              <a:r>
                <a:rPr lang="en-GB" sz="1400" dirty="0">
                  <a:latin typeface="Courier New" panose="02070309020205020404" pitchFamily="49" charset="0"/>
                </a:rPr>
                <a:t>Help on module </a:t>
              </a:r>
              <a:r>
                <a:rPr lang="en-GB" sz="1400" dirty="0" err="1">
                  <a:latin typeface="Courier New" panose="02070309020205020404" pitchFamily="49" charset="0"/>
                </a:rPr>
                <a:t>mymodule_a</a:t>
              </a:r>
              <a:r>
                <a:rPr lang="en-GB" sz="14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NAME</a:t>
              </a:r>
            </a:p>
            <a:p>
              <a:pPr>
                <a:spcBef>
                  <a:spcPct val="0"/>
                </a:spcBef>
              </a:pPr>
              <a:r>
                <a:rPr lang="en-GB" sz="1400" dirty="0">
                  <a:latin typeface="Courier New" panose="02070309020205020404" pitchFamily="49" charset="0"/>
                </a:rPr>
                <a:t>    </a:t>
              </a:r>
              <a:r>
                <a:rPr lang="en-GB" sz="1400" dirty="0" err="1">
                  <a:latin typeface="Courier New" panose="02070309020205020404" pitchFamily="49" charset="0"/>
                </a:rPr>
                <a:t>mymodule_a</a:t>
              </a:r>
              <a:endParaRPr lang="en-GB" sz="1400" dirty="0">
                <a:latin typeface="Courier New" panose="02070309020205020404" pitchFamily="49" charset="0"/>
              </a:endParaRP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FILE</a:t>
              </a:r>
            </a:p>
            <a:p>
              <a:pPr>
                <a:spcBef>
                  <a:spcPct val="0"/>
                </a:spcBef>
              </a:pPr>
              <a:r>
                <a:rPr lang="en-GB" sz="1400" dirty="0">
                  <a:latin typeface="Courier New" panose="02070309020205020404" pitchFamily="49" charset="0"/>
                </a:rPr>
                <a:t>    c:\qa\python\mydemos\demomodules\mymodule_a.py</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DESCRIPTION</a:t>
              </a:r>
            </a:p>
            <a:p>
              <a:pPr>
                <a:spcBef>
                  <a:spcPct val="0"/>
                </a:spcBef>
              </a:pPr>
              <a:r>
                <a:rPr lang="en-GB" sz="1400" dirty="0">
                  <a:latin typeface="Courier New" panose="02070309020205020404" pitchFamily="49" charset="0"/>
                </a:rPr>
                <a:t>    This is a test module containing one</a:t>
              </a:r>
            </a:p>
            <a:p>
              <a:pPr>
                <a:spcBef>
                  <a:spcPct val="0"/>
                </a:spcBef>
              </a:pPr>
              <a:r>
                <a:rPr lang="en-GB" sz="1400" dirty="0">
                  <a:latin typeface="Courier New" panose="02070309020205020404" pitchFamily="49" charset="0"/>
                </a:rPr>
                <a:t>    function, my_func1</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FUNCTIONS</a:t>
              </a:r>
            </a:p>
            <a:p>
              <a:pPr>
                <a:spcBef>
                  <a:spcPct val="0"/>
                </a:spcBef>
              </a:pPr>
              <a:r>
                <a:rPr lang="en-GB" sz="1400" dirty="0">
                  <a:latin typeface="Courier New" panose="02070309020205020404" pitchFamily="49" charset="0"/>
                </a:rPr>
                <a:t>    my_func1()</a:t>
              </a:r>
            </a:p>
            <a:p>
              <a:pPr>
                <a:spcBef>
                  <a:spcPct val="0"/>
                </a:spcBef>
              </a:pPr>
              <a:r>
                <a:rPr lang="en-GB" sz="1400" dirty="0">
                  <a:latin typeface="Courier New" panose="02070309020205020404" pitchFamily="49" charset="0"/>
                </a:rPr>
                <a:t>        my_func1 has no parameters and prints 'Hello'</a:t>
              </a:r>
              <a:r>
                <a:rPr lang="en-GB" sz="800" dirty="0">
                  <a:latin typeface="Courier New" panose="02070309020205020404" pitchFamily="49" charset="0"/>
                </a:rPr>
                <a:t>    </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DATA</a:t>
              </a:r>
            </a:p>
            <a:p>
              <a:pPr>
                <a:spcBef>
                  <a:spcPct val="0"/>
                </a:spcBef>
              </a:pPr>
              <a:r>
                <a:rPr lang="en-GB" sz="1400" dirty="0">
                  <a:latin typeface="Courier New" panose="02070309020205020404" pitchFamily="49" charset="0"/>
                </a:rPr>
                <a:t>    var1 = 42</a:t>
              </a:r>
            </a:p>
          </p:txBody>
        </p:sp>
        <p:grpSp>
          <p:nvGrpSpPr>
            <p:cNvPr id="13318" name="Group 8"/>
            <p:cNvGrpSpPr>
              <a:grpSpLocks/>
            </p:cNvGrpSpPr>
            <p:nvPr/>
          </p:nvGrpSpPr>
          <p:grpSpPr bwMode="auto">
            <a:xfrm>
              <a:off x="4501083" y="3984710"/>
              <a:ext cx="3655414" cy="1952540"/>
              <a:chOff x="4501083" y="3984710"/>
              <a:chExt cx="3655414" cy="1952540"/>
            </a:xfrm>
          </p:grpSpPr>
          <p:sp>
            <p:nvSpPr>
              <p:cNvPr id="13319" name="Text Box 5"/>
              <p:cNvSpPr txBox="1">
                <a:spLocks noChangeArrowheads="1"/>
              </p:cNvSpPr>
              <p:nvPr/>
            </p:nvSpPr>
            <p:spPr bwMode="auto">
              <a:xfrm>
                <a:off x="6288426" y="3984710"/>
                <a:ext cx="17303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Module docstring</a:t>
                </a:r>
              </a:p>
            </p:txBody>
          </p:sp>
          <p:sp>
            <p:nvSpPr>
              <p:cNvPr id="13320" name="Text Box 6"/>
              <p:cNvSpPr txBox="1">
                <a:spLocks noChangeArrowheads="1"/>
              </p:cNvSpPr>
              <p:nvPr/>
            </p:nvSpPr>
            <p:spPr bwMode="auto">
              <a:xfrm>
                <a:off x="6313409" y="4913313"/>
                <a:ext cx="18430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Function docstring</a:t>
                </a:r>
              </a:p>
            </p:txBody>
          </p:sp>
          <p:sp>
            <p:nvSpPr>
              <p:cNvPr id="13321" name="Line 7"/>
              <p:cNvSpPr>
                <a:spLocks noChangeShapeType="1"/>
              </p:cNvSpPr>
              <p:nvPr/>
            </p:nvSpPr>
            <p:spPr bwMode="auto">
              <a:xfrm flipH="1">
                <a:off x="4501083" y="4327869"/>
                <a:ext cx="2287637" cy="9017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sp>
            <p:nvSpPr>
              <p:cNvPr id="13322" name="Line 8"/>
              <p:cNvSpPr>
                <a:spLocks noChangeShapeType="1"/>
              </p:cNvSpPr>
              <p:nvPr/>
            </p:nvSpPr>
            <p:spPr bwMode="auto">
              <a:xfrm flipH="1">
                <a:off x="4960879" y="5229569"/>
                <a:ext cx="1827840" cy="70768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grpSp>
      </p:grpSp>
    </p:spTree>
    <p:extLst>
      <p:ext uri="{BB962C8B-B14F-4D97-AF65-F5344CB8AC3E}">
        <p14:creationId xmlns:p14="http://schemas.microsoft.com/office/powerpoint/2010/main" val="354709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Python profiler</a:t>
            </a:r>
          </a:p>
        </p:txBody>
      </p:sp>
      <p:sp>
        <p:nvSpPr>
          <p:cNvPr id="16387" name="Content Placeholder 2"/>
          <p:cNvSpPr>
            <a:spLocks noGrp="1"/>
          </p:cNvSpPr>
          <p:nvPr>
            <p:ph idx="1"/>
          </p:nvPr>
        </p:nvSpPr>
        <p:spPr>
          <a:xfrm>
            <a:off x="337880" y="1362410"/>
            <a:ext cx="11516239" cy="4955354"/>
          </a:xfrm>
        </p:spPr>
        <p:txBody>
          <a:bodyPr/>
          <a:lstStyle/>
          <a:p>
            <a:pPr marL="342900" indent="-342900">
              <a:buFont typeface="Arial" panose="020B0604020202020204" pitchFamily="34" charset="0"/>
              <a:buChar char="•"/>
            </a:pPr>
            <a:r>
              <a:rPr lang="en-GB" b="1" dirty="0"/>
              <a:t>The </a:t>
            </a:r>
            <a:r>
              <a:rPr lang="en-GB" b="1" dirty="0" err="1"/>
              <a:t>cProfile</a:t>
            </a:r>
            <a:r>
              <a:rPr lang="en-GB" b="1" dirty="0"/>
              <a:t> module</a:t>
            </a:r>
          </a:p>
          <a:p>
            <a:pPr lvl="1">
              <a:buFont typeface="Arial" panose="020B0604020202020204" pitchFamily="34" charset="0"/>
              <a:buChar char="•"/>
            </a:pPr>
            <a:r>
              <a:rPr lang="en-GB" dirty="0"/>
              <a:t>Profile a specific function from a script</a:t>
            </a:r>
          </a:p>
          <a:p>
            <a:pPr lvl="1"/>
            <a:endParaRPr lang="en-GB" dirty="0"/>
          </a:p>
          <a:p>
            <a:pPr lvl="1"/>
            <a:endParaRPr lang="en-GB" sz="800" dirty="0"/>
          </a:p>
          <a:p>
            <a:pPr lvl="1"/>
            <a:endParaRPr lang="en-GB" dirty="0"/>
          </a:p>
          <a:p>
            <a:endParaRPr lang="en-GB" dirty="0"/>
          </a:p>
          <a:p>
            <a:endParaRPr lang="en-GB" dirty="0"/>
          </a:p>
          <a:p>
            <a:pPr lvl="1">
              <a:buFont typeface="Arial" panose="020B0604020202020204" pitchFamily="34" charset="0"/>
              <a:buChar char="•"/>
            </a:pPr>
            <a:r>
              <a:rPr lang="en-GB" dirty="0"/>
              <a:t>Or the whole script from the command-line</a:t>
            </a:r>
          </a:p>
          <a:p>
            <a:pPr lvl="1"/>
            <a:endParaRPr lang="en-GB" dirty="0"/>
          </a:p>
          <a:p>
            <a:pPr lvl="1">
              <a:buFontTx/>
              <a:buNone/>
            </a:pPr>
            <a:endParaRPr lang="en-GB" dirty="0"/>
          </a:p>
          <a:p>
            <a:pPr marL="342900" indent="-342900">
              <a:buFont typeface="Arial" panose="020B0604020202020204" pitchFamily="34" charset="0"/>
              <a:buChar char="•"/>
            </a:pPr>
            <a:r>
              <a:rPr lang="en-GB" b="1" dirty="0"/>
              <a:t>Analyse the output file using </a:t>
            </a:r>
            <a:r>
              <a:rPr lang="en-GB" b="1" dirty="0" err="1"/>
              <a:t>pstats</a:t>
            </a:r>
            <a:r>
              <a:rPr lang="en-GB" b="1" dirty="0"/>
              <a:t> shell</a:t>
            </a:r>
          </a:p>
        </p:txBody>
      </p:sp>
      <p:grpSp>
        <p:nvGrpSpPr>
          <p:cNvPr id="16388" name="Group 9"/>
          <p:cNvGrpSpPr>
            <a:grpSpLocks/>
          </p:cNvGrpSpPr>
          <p:nvPr/>
        </p:nvGrpSpPr>
        <p:grpSpPr bwMode="auto">
          <a:xfrm>
            <a:off x="1638762" y="2167411"/>
            <a:ext cx="6599237" cy="1706562"/>
            <a:chOff x="1204686" y="2017487"/>
            <a:chExt cx="6599884" cy="1706747"/>
          </a:xfrm>
        </p:grpSpPr>
        <p:sp>
          <p:nvSpPr>
            <p:cNvPr id="16395" name="TextBox 3"/>
            <p:cNvSpPr txBox="1">
              <a:spLocks noChangeArrowheads="1"/>
            </p:cNvSpPr>
            <p:nvPr/>
          </p:nvSpPr>
          <p:spPr bwMode="auto">
            <a:xfrm>
              <a:off x="1204686" y="2017487"/>
              <a:ext cx="6599884" cy="923330"/>
            </a:xfrm>
            <a:prstGeom prst="rect">
              <a:avLst/>
            </a:prstGeom>
            <a:solidFill>
              <a:schemeClr val="tx2">
                <a:lumMod val="20000"/>
                <a:lumOff val="80000"/>
              </a:schemeClr>
            </a:solidFill>
            <a:ln w="9525">
              <a:solidFill>
                <a:srgbClr val="000000"/>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mymodule</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cProfile</a:t>
              </a: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cProfile.run</a:t>
              </a:r>
              <a:r>
                <a:rPr lang="en-GB" sz="1800" dirty="0">
                  <a:latin typeface="Courier New" panose="02070309020205020404" pitchFamily="49" charset="0"/>
                </a:rPr>
                <a:t>('</a:t>
              </a:r>
              <a:r>
                <a:rPr lang="en-GB" sz="1800" dirty="0" err="1">
                  <a:latin typeface="Courier New" panose="02070309020205020404" pitchFamily="49" charset="0"/>
                </a:rPr>
                <a:t>mymodule.start</a:t>
              </a:r>
              <a:r>
                <a:rPr lang="en-GB" sz="1800" dirty="0">
                  <a:latin typeface="Courier New" panose="02070309020205020404" pitchFamily="49" charset="0"/>
                </a:rPr>
                <a:t>()', '</a:t>
              </a:r>
              <a:r>
                <a:rPr lang="en-GB" sz="1800" dirty="0" err="1">
                  <a:latin typeface="Courier New" panose="02070309020205020404" pitchFamily="49" charset="0"/>
                </a:rPr>
                <a:t>start.prof</a:t>
              </a:r>
              <a:r>
                <a:rPr lang="en-GB" sz="1800" dirty="0">
                  <a:latin typeface="Courier New" panose="02070309020205020404" pitchFamily="49" charset="0"/>
                </a:rPr>
                <a:t>')</a:t>
              </a:r>
            </a:p>
          </p:txBody>
        </p:sp>
        <p:sp>
          <p:nvSpPr>
            <p:cNvPr id="16396" name="TextBox 4"/>
            <p:cNvSpPr txBox="1">
              <a:spLocks noChangeArrowheads="1"/>
            </p:cNvSpPr>
            <p:nvPr/>
          </p:nvSpPr>
          <p:spPr bwMode="auto">
            <a:xfrm>
              <a:off x="2322863" y="3062514"/>
              <a:ext cx="3608160" cy="66172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ts val="600"/>
                </a:spcBef>
              </a:pPr>
              <a:r>
                <a:rPr lang="en-GB" sz="1600" dirty="0"/>
                <a:t>Save statistics to this file (optional)</a:t>
              </a:r>
            </a:p>
            <a:p>
              <a:pPr>
                <a:spcBef>
                  <a:spcPts val="600"/>
                </a:spcBef>
              </a:pPr>
              <a:r>
                <a:rPr lang="en-GB" sz="1600" dirty="0"/>
                <a:t>Default: display statistics to </a:t>
              </a:r>
              <a:r>
                <a:rPr lang="en-GB" sz="1600" dirty="0" err="1"/>
                <a:t>stdout</a:t>
              </a:r>
              <a:endParaRPr lang="en-GB" sz="1600" dirty="0"/>
            </a:p>
          </p:txBody>
        </p:sp>
        <p:cxnSp>
          <p:nvCxnSpPr>
            <p:cNvPr id="16397" name="Straight Arrow Connector 6"/>
            <p:cNvCxnSpPr>
              <a:cxnSpLocks noChangeShapeType="1"/>
              <a:stCxn id="16396" idx="3"/>
            </p:cNvCxnSpPr>
            <p:nvPr/>
          </p:nvCxnSpPr>
          <p:spPr bwMode="auto">
            <a:xfrm flipV="1">
              <a:off x="5931022" y="2931888"/>
              <a:ext cx="643949" cy="46148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grpSp>
      <p:sp>
        <p:nvSpPr>
          <p:cNvPr id="8" name="TextBox 5"/>
          <p:cNvSpPr txBox="1">
            <a:spLocks noChangeArrowheads="1"/>
          </p:cNvSpPr>
          <p:nvPr/>
        </p:nvSpPr>
        <p:spPr bwMode="auto">
          <a:xfrm>
            <a:off x="1638762" y="4343501"/>
            <a:ext cx="6588183" cy="369332"/>
          </a:xfrm>
          <a:prstGeom prst="rect">
            <a:avLst/>
          </a:prstGeom>
          <a:solidFill>
            <a:srgbClr val="00000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defRPr/>
            </a:pPr>
            <a:r>
              <a:rPr lang="en-GB" dirty="0">
                <a:solidFill>
                  <a:schemeClr val="bg1"/>
                </a:solidFill>
                <a:latin typeface="Courier New" panose="02070309020205020404" pitchFamily="49" charset="0"/>
              </a:rPr>
              <a:t>C:\QA&gt;python -m </a:t>
            </a:r>
            <a:r>
              <a:rPr lang="en-GB" dirty="0" err="1">
                <a:solidFill>
                  <a:schemeClr val="bg1"/>
                </a:solidFill>
                <a:latin typeface="Courier New" panose="02070309020205020404" pitchFamily="49" charset="0"/>
              </a:rPr>
              <a:t>cProfile</a:t>
            </a:r>
            <a:r>
              <a:rPr lang="en-GB" dirty="0">
                <a:solidFill>
                  <a:schemeClr val="bg1"/>
                </a:solidFill>
                <a:latin typeface="Courier New" panose="02070309020205020404" pitchFamily="49" charset="0"/>
              </a:rPr>
              <a:t> thing.py</a:t>
            </a:r>
          </a:p>
        </p:txBody>
      </p:sp>
      <p:sp>
        <p:nvSpPr>
          <p:cNvPr id="11" name="TextBox 10"/>
          <p:cNvSpPr txBox="1"/>
          <p:nvPr/>
        </p:nvSpPr>
        <p:spPr>
          <a:xfrm>
            <a:off x="1638762" y="5544590"/>
            <a:ext cx="6588151" cy="1077218"/>
          </a:xfrm>
          <a:prstGeom prst="rect">
            <a:avLst/>
          </a:prstGeom>
          <a:solidFill>
            <a:srgbClr val="0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ts val="600"/>
              </a:spcBef>
              <a:defRPr/>
            </a:pPr>
            <a:r>
              <a:rPr lang="en-GB" dirty="0">
                <a:solidFill>
                  <a:schemeClr val="bg1"/>
                </a:solidFill>
                <a:latin typeface="Courier New" panose="02070309020205020404" pitchFamily="49" charset="0"/>
              </a:rPr>
              <a:t>C:\QA&gt;python -m </a:t>
            </a:r>
            <a:r>
              <a:rPr lang="en-GB" dirty="0" err="1">
                <a:solidFill>
                  <a:schemeClr val="bg1"/>
                </a:solidFill>
                <a:latin typeface="Courier New" panose="02070309020205020404" pitchFamily="49" charset="0"/>
              </a:rPr>
              <a:t>pstats</a:t>
            </a:r>
            <a:r>
              <a:rPr lang="en-GB" dirty="0">
                <a:solidFill>
                  <a:schemeClr val="bg1"/>
                </a:solidFill>
                <a:latin typeface="Courier New" panose="02070309020205020404" pitchFamily="49" charset="0"/>
              </a:rPr>
              <a:t> </a:t>
            </a:r>
            <a:r>
              <a:rPr lang="en-GB" dirty="0" err="1">
                <a:solidFill>
                  <a:schemeClr val="bg1"/>
                </a:solidFill>
                <a:latin typeface="Courier New" panose="02070309020205020404" pitchFamily="49" charset="0"/>
              </a:rPr>
              <a:t>start.prof</a:t>
            </a:r>
            <a:endParaRPr lang="en-GB" dirty="0">
              <a:solidFill>
                <a:schemeClr val="bg1"/>
              </a:solidFill>
              <a:latin typeface="Courier New" panose="02070309020205020404" pitchFamily="49" charset="0"/>
            </a:endParaRPr>
          </a:p>
          <a:p>
            <a:pPr>
              <a:spcBef>
                <a:spcPts val="600"/>
              </a:spcBef>
              <a:defRPr/>
            </a:pPr>
            <a:r>
              <a:rPr lang="en-GB" dirty="0">
                <a:solidFill>
                  <a:schemeClr val="bg1"/>
                </a:solidFill>
                <a:latin typeface="Courier New" panose="02070309020205020404" pitchFamily="49" charset="0"/>
              </a:rPr>
              <a:t>Welcome to the profile statistics browser.</a:t>
            </a:r>
          </a:p>
          <a:p>
            <a:pPr>
              <a:spcBef>
                <a:spcPts val="600"/>
              </a:spcBef>
              <a:defRPr/>
            </a:pPr>
            <a:r>
              <a:rPr lang="en-GB" dirty="0">
                <a:solidFill>
                  <a:schemeClr val="bg1"/>
                </a:solidFill>
                <a:latin typeface="Courier New" panose="02070309020205020404" pitchFamily="49" charset="0"/>
              </a:rPr>
              <a:t>% help</a:t>
            </a:r>
          </a:p>
        </p:txBody>
      </p:sp>
    </p:spTree>
    <p:extLst>
      <p:ext uri="{BB962C8B-B14F-4D97-AF65-F5344CB8AC3E}">
        <p14:creationId xmlns:p14="http://schemas.microsoft.com/office/powerpoint/2010/main" val="409805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sz="quarter" idx="10"/>
          </p:nvPr>
        </p:nvSpPr>
        <p:spPr/>
        <p:txBody>
          <a:bodyPr/>
          <a:lstStyle/>
          <a:p>
            <a:pPr>
              <a:lnSpc>
                <a:spcPct val="110000"/>
              </a:lnSpc>
            </a:pPr>
            <a:r>
              <a:rPr lang="en-GB" dirty="0"/>
              <a:t>Summary</a:t>
            </a:r>
          </a:p>
        </p:txBody>
      </p:sp>
      <p:sp>
        <p:nvSpPr>
          <p:cNvPr id="2" name="Text Placeholder 1">
            <a:extLst>
              <a:ext uri="{FF2B5EF4-FFF2-40B4-BE49-F238E27FC236}">
                <a16:creationId xmlns:a16="http://schemas.microsoft.com/office/drawing/2014/main" id="{9682F027-2DB7-4BAE-994F-1963BAE558B3}"/>
              </a:ext>
            </a:extLst>
          </p:cNvPr>
          <p:cNvSpPr>
            <a:spLocks noGrp="1"/>
          </p:cNvSpPr>
          <p:nvPr>
            <p:ph type="body" sz="quarter" idx="15"/>
          </p:nvPr>
        </p:nvSpPr>
        <p:spPr>
          <a:xfrm>
            <a:off x="5037138" y="1349984"/>
            <a:ext cx="6516430" cy="4094163"/>
          </a:xfrm>
        </p:spPr>
        <p:txBody>
          <a:bodyPr/>
          <a:lstStyle/>
          <a:p>
            <a:pPr marL="342900" indent="-342900">
              <a:lnSpc>
                <a:spcPct val="110000"/>
              </a:lnSpc>
              <a:buFont typeface="Arial" panose="020B0604020202020204" pitchFamily="34" charset="0"/>
              <a:buChar char="•"/>
            </a:pPr>
            <a:r>
              <a:rPr lang="en-GB" b="1" dirty="0"/>
              <a:t>Writing a module in Python is simple</a:t>
            </a:r>
          </a:p>
          <a:p>
            <a:pPr marL="179705" lvl="1" indent="-179705"/>
            <a:r>
              <a:rPr lang="en-GB" dirty="0"/>
              <a:t>Just a bunch of code in a file</a:t>
            </a:r>
          </a:p>
          <a:p>
            <a:pPr marL="342900" indent="-342900">
              <a:lnSpc>
                <a:spcPct val="110000"/>
              </a:lnSpc>
              <a:buFont typeface="Arial" panose="020B0604020202020204" pitchFamily="34" charset="0"/>
              <a:buChar char="•"/>
            </a:pPr>
            <a:r>
              <a:rPr lang="en-GB" b="1" dirty="0"/>
              <a:t>Python loads modules based on </a:t>
            </a:r>
            <a:r>
              <a:rPr lang="en-GB" b="1" dirty="0" err="1"/>
              <a:t>sys.path</a:t>
            </a:r>
            <a:endParaRPr lang="en-GB" b="1" dirty="0"/>
          </a:p>
          <a:p>
            <a:pPr marL="342900" indent="-342900">
              <a:lnSpc>
                <a:spcPct val="110000"/>
              </a:lnSpc>
              <a:buFont typeface="Arial" panose="020B0604020202020204" pitchFamily="34" charset="0"/>
              <a:buChar char="•"/>
            </a:pPr>
            <a:r>
              <a:rPr lang="en-GB" b="1" dirty="0"/>
              <a:t>Import a module using import</a:t>
            </a:r>
          </a:p>
          <a:p>
            <a:pPr marL="179705" lvl="1" indent="-179705"/>
            <a:r>
              <a:rPr lang="en-GB" dirty="0"/>
              <a:t>Can also specify importing names into our namespace</a:t>
            </a:r>
          </a:p>
          <a:p>
            <a:pPr marL="342900" indent="-342900">
              <a:lnSpc>
                <a:spcPct val="110000"/>
              </a:lnSpc>
              <a:buFont typeface="Arial" panose="020B0604020202020204" pitchFamily="34" charset="0"/>
              <a:buChar char="•"/>
            </a:pPr>
            <a:r>
              <a:rPr lang="en-GB" b="1" dirty="0"/>
              <a:t>Directories can be packages</a:t>
            </a:r>
          </a:p>
          <a:p>
            <a:pPr marL="179705" lvl="1" indent="-179705"/>
            <a:r>
              <a:rPr lang="en-GB" dirty="0"/>
              <a:t>Require the </a:t>
            </a:r>
            <a:r>
              <a:rPr lang="en-GB" dirty="0">
                <a:latin typeface="Courier New" panose="02070309020205020404" pitchFamily="49" charset="0"/>
              </a:rPr>
              <a:t>__init__.py</a:t>
            </a:r>
            <a:r>
              <a:rPr lang="en-GB" dirty="0"/>
              <a:t> file</a:t>
            </a:r>
          </a:p>
          <a:p>
            <a:pPr marL="342900" indent="-342900">
              <a:lnSpc>
                <a:spcPct val="110000"/>
              </a:lnSpc>
              <a:buFont typeface="Arial" panose="020B0604020202020204" pitchFamily="34" charset="0"/>
              <a:buChar char="•"/>
            </a:pPr>
            <a:endParaRPr lang="en-GB" b="1" dirty="0"/>
          </a:p>
          <a:p>
            <a:pPr marL="0" lvl="1" indent="0">
              <a:buNone/>
            </a:pPr>
            <a:endParaRPr lang="en-GB" dirty="0"/>
          </a:p>
          <a:p>
            <a:pPr marL="342900" indent="-342900">
              <a:buFont typeface="Arial" panose="020B0604020202020204" pitchFamily="34" charset="0"/>
              <a:buChar char="•"/>
            </a:pPr>
            <a:r>
              <a:rPr lang="en-GB" b="1" dirty="0"/>
              <a:t>There are several features and base modules to assist testing </a:t>
            </a:r>
          </a:p>
          <a:p>
            <a:endParaRPr lang="en-GB" dirty="0"/>
          </a:p>
        </p:txBody>
      </p:sp>
    </p:spTree>
    <p:extLst>
      <p:ext uri="{BB962C8B-B14F-4D97-AF65-F5344CB8AC3E}">
        <p14:creationId xmlns:p14="http://schemas.microsoft.com/office/powerpoint/2010/main" val="2575066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t>Distributing libraries - </a:t>
            </a:r>
            <a:r>
              <a:rPr lang="en-GB" dirty="0" err="1"/>
              <a:t>distutils</a:t>
            </a:r>
            <a:endParaRPr lang="en-GB" dirty="0"/>
          </a:p>
        </p:txBody>
      </p:sp>
      <p:sp>
        <p:nvSpPr>
          <p:cNvPr id="18435" name="Content Placeholder 2"/>
          <p:cNvSpPr>
            <a:spLocks noGrp="1"/>
          </p:cNvSpPr>
          <p:nvPr>
            <p:ph idx="1"/>
          </p:nvPr>
        </p:nvSpPr>
        <p:spPr/>
        <p:txBody>
          <a:bodyPr/>
          <a:lstStyle/>
          <a:p>
            <a:pPr marL="342900" indent="-342900">
              <a:buFont typeface="Arial" panose="020B0604020202020204" pitchFamily="34" charset="0"/>
              <a:buChar char="•"/>
            </a:pPr>
            <a:r>
              <a:rPr lang="en-GB" b="1" dirty="0"/>
              <a:t>Enables programs, modules, and packages to be bundled and unbundled in a standard way</a:t>
            </a:r>
          </a:p>
          <a:p>
            <a:pPr lvl="1">
              <a:buFont typeface="Arial" panose="020B0604020202020204" pitchFamily="34" charset="0"/>
              <a:buChar char="•"/>
            </a:pPr>
            <a:r>
              <a:rPr lang="en-GB" dirty="0"/>
              <a:t>Part of the standard library</a:t>
            </a:r>
          </a:p>
          <a:p>
            <a:pPr marL="342900" indent="-342900">
              <a:buFont typeface="Arial" panose="020B0604020202020204" pitchFamily="34" charset="0"/>
              <a:buChar char="•"/>
            </a:pPr>
            <a:r>
              <a:rPr lang="en-GB" b="1" dirty="0"/>
              <a:t>Based on setup.py written by the distributer (see over)</a:t>
            </a:r>
          </a:p>
          <a:p>
            <a:pPr marL="342900" indent="-342900">
              <a:buFont typeface="Arial" panose="020B0604020202020204" pitchFamily="34" charset="0"/>
              <a:buChar char="•"/>
            </a:pPr>
            <a:r>
              <a:rPr lang="en-GB" b="1" dirty="0"/>
              <a:t>Creating a distribution</a:t>
            </a:r>
          </a:p>
          <a:p>
            <a:pPr lvl="1">
              <a:buFont typeface="Arial" panose="020B0604020202020204" pitchFamily="34" charset="0"/>
              <a:buChar char="•"/>
            </a:pPr>
            <a:r>
              <a:rPr lang="en-GB" dirty="0"/>
              <a:t>Compressed file is placed into sub-directory </a:t>
            </a:r>
            <a:r>
              <a:rPr lang="en-GB" dirty="0">
                <a:latin typeface="Courier New" panose="02070309020205020404" pitchFamily="49" charset="0"/>
              </a:rPr>
              <a:t>./</a:t>
            </a:r>
            <a:r>
              <a:rPr lang="en-GB" dirty="0" err="1">
                <a:latin typeface="Courier New" panose="02070309020205020404" pitchFamily="49" charset="0"/>
              </a:rPr>
              <a:t>dist</a:t>
            </a:r>
            <a:endParaRPr lang="en-GB" dirty="0">
              <a:latin typeface="Courier New" panose="02070309020205020404" pitchFamily="49" charset="0"/>
            </a:endParaRPr>
          </a:p>
          <a:p>
            <a:pPr lvl="1"/>
            <a:endParaRPr lang="en-GB" dirty="0">
              <a:latin typeface="Courier New" panose="02070309020205020404" pitchFamily="49" charset="0"/>
            </a:endParaRPr>
          </a:p>
          <a:p>
            <a:pPr lvl="1"/>
            <a:endParaRPr lang="en-GB" sz="800" dirty="0">
              <a:latin typeface="Courier New" panose="02070309020205020404" pitchFamily="49" charset="0"/>
            </a:endParaRPr>
          </a:p>
          <a:p>
            <a:pPr lvl="1"/>
            <a:endParaRPr lang="en-GB" dirty="0"/>
          </a:p>
          <a:p>
            <a:pPr marL="342900" indent="-342900">
              <a:buFont typeface="Arial" panose="020B0604020202020204" pitchFamily="34" charset="0"/>
              <a:buChar char="•"/>
            </a:pPr>
            <a:r>
              <a:rPr lang="en-GB" b="1" dirty="0"/>
              <a:t>Installing a distribution</a:t>
            </a:r>
          </a:p>
        </p:txBody>
      </p:sp>
      <p:sp>
        <p:nvSpPr>
          <p:cNvPr id="18436" name="TextBox 3"/>
          <p:cNvSpPr txBox="1">
            <a:spLocks noChangeArrowheads="1"/>
          </p:cNvSpPr>
          <p:nvPr/>
        </p:nvSpPr>
        <p:spPr bwMode="auto">
          <a:xfrm>
            <a:off x="1045778" y="3843321"/>
            <a:ext cx="5770563" cy="369888"/>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C:\product&gt; python setup.py </a:t>
            </a:r>
            <a:r>
              <a:rPr lang="en-GB" sz="1800" dirty="0" err="1">
                <a:latin typeface="Courier New" panose="02070309020205020404" pitchFamily="49" charset="0"/>
              </a:rPr>
              <a:t>sdist</a:t>
            </a:r>
            <a:endParaRPr lang="en-GB" sz="1800" dirty="0">
              <a:latin typeface="Courier New" panose="02070309020205020404" pitchFamily="49" charset="0"/>
            </a:endParaRPr>
          </a:p>
        </p:txBody>
      </p:sp>
      <p:sp>
        <p:nvSpPr>
          <p:cNvPr id="18437" name="TextBox 4"/>
          <p:cNvSpPr txBox="1">
            <a:spLocks noChangeArrowheads="1"/>
          </p:cNvSpPr>
          <p:nvPr/>
        </p:nvSpPr>
        <p:spPr bwMode="auto">
          <a:xfrm>
            <a:off x="1045778" y="5372612"/>
            <a:ext cx="5698996" cy="923330"/>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C:\product\dist&gt; unzip product-1.0.zip</a:t>
            </a:r>
          </a:p>
          <a:p>
            <a:r>
              <a:rPr lang="en-GB" sz="1800" dirty="0">
                <a:latin typeface="Courier New" panose="02070309020205020404" pitchFamily="49" charset="0"/>
              </a:rPr>
              <a:t>C:\product\dist&gt; cd product-1.0</a:t>
            </a:r>
          </a:p>
          <a:p>
            <a:r>
              <a:rPr lang="en-GB" sz="1800" dirty="0">
                <a:latin typeface="Courier New" panose="02070309020205020404" pitchFamily="49" charset="0"/>
              </a:rPr>
              <a:t>C:\product\dist&gt; python setup.py install</a:t>
            </a:r>
          </a:p>
        </p:txBody>
      </p:sp>
    </p:spTree>
    <p:extLst>
      <p:ext uri="{BB962C8B-B14F-4D97-AF65-F5344CB8AC3E}">
        <p14:creationId xmlns:p14="http://schemas.microsoft.com/office/powerpoint/2010/main" val="335246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Distributing libraries - </a:t>
            </a:r>
            <a:r>
              <a:rPr lang="en-GB" dirty="0" err="1"/>
              <a:t>distutils</a:t>
            </a:r>
            <a:endParaRPr lang="en-GB" dirty="0"/>
          </a:p>
        </p:txBody>
      </p:sp>
      <p:sp>
        <p:nvSpPr>
          <p:cNvPr id="19459" name="Content Placeholder 2"/>
          <p:cNvSpPr>
            <a:spLocks noGrp="1"/>
          </p:cNvSpPr>
          <p:nvPr>
            <p:ph idx="1"/>
          </p:nvPr>
        </p:nvSpPr>
        <p:spPr/>
        <p:txBody>
          <a:bodyPr/>
          <a:lstStyle/>
          <a:p>
            <a:r>
              <a:rPr lang="en-GB" b="1" dirty="0"/>
              <a:t>There is a standard way of organising your files</a:t>
            </a:r>
          </a:p>
          <a:p>
            <a:pPr lvl="1">
              <a:buFont typeface="Arial" panose="020B0604020202020204" pitchFamily="34" charset="0"/>
              <a:buChar char="•"/>
            </a:pPr>
            <a:r>
              <a:rPr lang="en-GB" dirty="0"/>
              <a:t>Described in setup.py</a:t>
            </a:r>
          </a:p>
        </p:txBody>
      </p:sp>
      <p:sp>
        <p:nvSpPr>
          <p:cNvPr id="19460" name="TextBox 4"/>
          <p:cNvSpPr txBox="1">
            <a:spLocks noChangeArrowheads="1"/>
          </p:cNvSpPr>
          <p:nvPr/>
        </p:nvSpPr>
        <p:spPr bwMode="auto">
          <a:xfrm>
            <a:off x="4833687" y="1912938"/>
            <a:ext cx="5483225" cy="4248150"/>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a:t>
            </a:r>
            <a:r>
              <a:rPr lang="en-GB" sz="1800" dirty="0" err="1">
                <a:latin typeface="Courier New" panose="02070309020205020404" pitchFamily="49" charset="0"/>
              </a:rPr>
              <a:t>distutils.core</a:t>
            </a:r>
            <a:r>
              <a:rPr lang="en-GB" sz="1800" dirty="0">
                <a:latin typeface="Courier New" panose="02070309020205020404" pitchFamily="49" charset="0"/>
              </a:rPr>
              <a:t> import setup</a:t>
            </a:r>
          </a:p>
          <a:p>
            <a:pPr>
              <a:spcBef>
                <a:spcPct val="0"/>
              </a:spcBef>
            </a:pPr>
            <a:r>
              <a:rPr lang="en-GB" sz="1800" dirty="0">
                <a:latin typeface="Courier New" panose="02070309020205020404" pitchFamily="49" charset="0"/>
              </a:rPr>
              <a:t>from glob import glob</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setup(</a:t>
            </a:r>
          </a:p>
          <a:p>
            <a:pPr>
              <a:spcBef>
                <a:spcPct val="0"/>
              </a:spcBef>
            </a:pPr>
            <a:r>
              <a:rPr lang="en-GB" sz="1800" dirty="0">
                <a:latin typeface="Courier New" panose="02070309020205020404" pitchFamily="49" charset="0"/>
              </a:rPr>
              <a:t>    name = "</a:t>
            </a:r>
            <a:r>
              <a:rPr lang="en-GB" sz="1800" dirty="0" err="1">
                <a:latin typeface="Courier New" panose="02070309020205020404" pitchFamily="49" charset="0"/>
              </a:rPr>
              <a:t>pydealer_pickcard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version = "1.0",</a:t>
            </a:r>
          </a:p>
          <a:p>
            <a:pPr>
              <a:spcBef>
                <a:spcPct val="0"/>
              </a:spcBef>
            </a:pPr>
            <a:r>
              <a:rPr lang="en-GB" sz="1800" dirty="0">
                <a:latin typeface="Courier New" panose="02070309020205020404" pitchFamily="49" charset="0"/>
              </a:rPr>
              <a:t>    author = "QA",</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author_email</a:t>
            </a:r>
            <a:r>
              <a:rPr lang="en-GB" sz="1800" dirty="0">
                <a:latin typeface="Courier New" panose="02070309020205020404" pitchFamily="49" charset="0"/>
              </a:rPr>
              <a:t> = "QA.com",</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py_modules</a:t>
            </a:r>
            <a:r>
              <a:rPr lang="en-GB" sz="1800" dirty="0">
                <a:latin typeface="Courier New" panose="02070309020205020404" pitchFamily="49" charset="0"/>
              </a:rPr>
              <a:t> = ['</a:t>
            </a:r>
            <a:r>
              <a:rPr lang="en-GB" sz="1800" dirty="0" err="1">
                <a:latin typeface="Courier New" panose="02070309020205020404" pitchFamily="49" charset="0"/>
              </a:rPr>
              <a:t>libcard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packages = ['</a:t>
            </a:r>
            <a:r>
              <a:rPr lang="en-GB" sz="1800" dirty="0" err="1">
                <a:latin typeface="Courier New" panose="02070309020205020404" pitchFamily="49" charset="0"/>
              </a:rPr>
              <a:t>showcard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scripts = ['simple.py'],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data_files</a:t>
            </a:r>
            <a:r>
              <a:rPr lang="en-GB" sz="1800" dirty="0">
                <a:latin typeface="Courier New" panose="02070309020205020404" pitchFamily="49" charset="0"/>
              </a:rPr>
              <a:t> =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Bitmaps',glob</a:t>
            </a:r>
            <a:r>
              <a:rPr lang="en-GB" sz="1800" dirty="0">
                <a:latin typeface="Courier New" panose="02070309020205020404" pitchFamily="49" charset="0"/>
              </a:rPr>
              <a:t>('Bitmaps/*')),</a:t>
            </a:r>
          </a:p>
          <a:p>
            <a:pPr>
              <a:spcBef>
                <a:spcPct val="0"/>
              </a:spcBef>
            </a:pPr>
            <a:r>
              <a:rPr lang="en-GB" sz="1800" dirty="0">
                <a:latin typeface="Courier New" panose="02070309020205020404" pitchFamily="49" charset="0"/>
              </a:rPr>
              <a:t>        ('.', ['qa.ico'])],</a:t>
            </a:r>
          </a:p>
          <a:p>
            <a:pPr>
              <a:spcBef>
                <a:spcPct val="0"/>
              </a:spcBef>
            </a:pPr>
            <a:r>
              <a:rPr lang="en-GB" sz="1800" dirty="0">
                <a:latin typeface="Courier New" panose="02070309020205020404" pitchFamily="49" charset="0"/>
              </a:rPr>
              <a:t>    )</a:t>
            </a:r>
          </a:p>
        </p:txBody>
      </p:sp>
      <p:sp>
        <p:nvSpPr>
          <p:cNvPr id="19461" name="TextBox 3"/>
          <p:cNvSpPr txBox="1">
            <a:spLocks noChangeArrowheads="1"/>
          </p:cNvSpPr>
          <p:nvPr/>
        </p:nvSpPr>
        <p:spPr bwMode="auto">
          <a:xfrm>
            <a:off x="1912687" y="3271839"/>
            <a:ext cx="3078163" cy="2862263"/>
          </a:xfrm>
          <a:prstGeom prst="rect">
            <a:avLst/>
          </a:prstGeom>
          <a:solidFill>
            <a:schemeClr val="bg1"/>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itchFamily="49" charset="0"/>
                <a:cs typeface="Courier New" pitchFamily="49" charset="0"/>
              </a:rPr>
              <a:t>pydealer_pickcard</a:t>
            </a:r>
            <a:r>
              <a:rPr lang="en-GB" sz="1800" dirty="0">
                <a:latin typeface="Courier New" pitchFamily="49" charset="0"/>
                <a:cs typeface="Courier New" pitchFamily="49" charset="0"/>
              </a:rPr>
              <a:t>/</a:t>
            </a:r>
          </a:p>
          <a:p>
            <a:pPr>
              <a:spcBef>
                <a:spcPct val="0"/>
              </a:spcBef>
            </a:pPr>
            <a:r>
              <a:rPr lang="en-GB" sz="1800" dirty="0">
                <a:latin typeface="Courier New" pitchFamily="49" charset="0"/>
                <a:cs typeface="Courier New" pitchFamily="49" charset="0"/>
              </a:rPr>
              <a:t>    README.txt</a:t>
            </a:r>
          </a:p>
          <a:p>
            <a:pPr>
              <a:spcBef>
                <a:spcPct val="0"/>
              </a:spcBef>
            </a:pPr>
            <a:r>
              <a:rPr lang="en-GB" sz="1800" dirty="0">
                <a:latin typeface="Courier New" pitchFamily="49" charset="0"/>
                <a:cs typeface="Courier New" pitchFamily="49" charset="0"/>
              </a:rPr>
              <a:t>    Documentation.txt</a:t>
            </a:r>
          </a:p>
          <a:p>
            <a:pPr>
              <a:spcBef>
                <a:spcPct val="0"/>
              </a:spcBef>
            </a:pPr>
            <a:r>
              <a:rPr lang="en-GB" sz="1800" dirty="0">
                <a:latin typeface="Courier New" pitchFamily="49" charset="0"/>
                <a:cs typeface="Courier New" pitchFamily="49" charset="0"/>
              </a:rPr>
              <a:t>    libcard.py</a:t>
            </a:r>
          </a:p>
          <a:p>
            <a:pPr>
              <a:spcBef>
                <a:spcPct val="0"/>
              </a:spcBef>
            </a:pP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showcard</a:t>
            </a:r>
            <a:r>
              <a:rPr lang="en-GB" sz="1800" dirty="0">
                <a:latin typeface="Courier New" pitchFamily="49" charset="0"/>
                <a:cs typeface="Courier New" pitchFamily="49" charset="0"/>
              </a:rPr>
              <a:t>/</a:t>
            </a:r>
          </a:p>
          <a:p>
            <a:pPr>
              <a:spcBef>
                <a:spcPct val="0"/>
              </a:spcBef>
            </a:pPr>
            <a:r>
              <a:rPr lang="en-GB" sz="1800" dirty="0">
                <a:latin typeface="Courier New" pitchFamily="49" charset="0"/>
                <a:cs typeface="Courier New" pitchFamily="49" charset="0"/>
              </a:rPr>
              <a:t>        __init__.py</a:t>
            </a:r>
          </a:p>
          <a:p>
            <a:pPr>
              <a:spcBef>
                <a:spcPct val="0"/>
              </a:spcBef>
            </a:pPr>
            <a:r>
              <a:rPr lang="en-GB" sz="1800" dirty="0">
                <a:latin typeface="Courier New" pitchFamily="49" charset="0"/>
                <a:cs typeface="Courier New" pitchFamily="49" charset="0"/>
              </a:rPr>
              <a:t>        showcard.py</a:t>
            </a:r>
          </a:p>
          <a:p>
            <a:pPr>
              <a:spcBef>
                <a:spcPct val="0"/>
              </a:spcBef>
            </a:pPr>
            <a:r>
              <a:rPr lang="en-GB" sz="1800" dirty="0">
                <a:latin typeface="Courier New" pitchFamily="49" charset="0"/>
                <a:cs typeface="Courier New" pitchFamily="49" charset="0"/>
              </a:rPr>
              <a:t>    simple.py</a:t>
            </a:r>
          </a:p>
          <a:p>
            <a:pPr>
              <a:spcBef>
                <a:spcPct val="0"/>
              </a:spcBef>
            </a:pPr>
            <a:r>
              <a:rPr lang="en-GB" sz="1800" dirty="0">
                <a:latin typeface="Courier New" pitchFamily="49" charset="0"/>
                <a:cs typeface="Courier New" pitchFamily="49" charset="0"/>
              </a:rPr>
              <a:t>    Bitmaps</a:t>
            </a:r>
          </a:p>
          <a:p>
            <a:pPr>
              <a:spcBef>
                <a:spcPct val="0"/>
              </a:spcBef>
            </a:pPr>
            <a:r>
              <a:rPr lang="en-GB" sz="1800" dirty="0">
                <a:latin typeface="Courier New" pitchFamily="49" charset="0"/>
                <a:cs typeface="Courier New" pitchFamily="49" charset="0"/>
              </a:rPr>
              <a:t>    QA.ico</a:t>
            </a:r>
          </a:p>
        </p:txBody>
      </p:sp>
      <p:cxnSp>
        <p:nvCxnSpPr>
          <p:cNvPr id="19462" name="Straight Arrow Connector 6"/>
          <p:cNvCxnSpPr>
            <a:cxnSpLocks noChangeShapeType="1"/>
          </p:cNvCxnSpPr>
          <p:nvPr/>
        </p:nvCxnSpPr>
        <p:spPr bwMode="auto">
          <a:xfrm flipV="1">
            <a:off x="4425699" y="3233739"/>
            <a:ext cx="958850" cy="2841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9463" name="Straight Arrow Connector 8"/>
          <p:cNvCxnSpPr>
            <a:cxnSpLocks noChangeShapeType="1"/>
          </p:cNvCxnSpPr>
          <p:nvPr/>
        </p:nvCxnSpPr>
        <p:spPr bwMode="auto">
          <a:xfrm>
            <a:off x="4095499" y="4313238"/>
            <a:ext cx="127476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9464" name="Straight Arrow Connector 11"/>
          <p:cNvCxnSpPr>
            <a:cxnSpLocks noChangeShapeType="1"/>
          </p:cNvCxnSpPr>
          <p:nvPr/>
        </p:nvCxnSpPr>
        <p:spPr bwMode="auto">
          <a:xfrm flipV="1">
            <a:off x="4260599" y="4897438"/>
            <a:ext cx="1079500" cy="5397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9465" name="Straight Arrow Connector 12"/>
          <p:cNvCxnSpPr>
            <a:cxnSpLocks noChangeShapeType="1"/>
          </p:cNvCxnSpPr>
          <p:nvPr/>
        </p:nvCxnSpPr>
        <p:spPr bwMode="auto">
          <a:xfrm>
            <a:off x="4082799" y="4600577"/>
            <a:ext cx="1274762"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9466" name="Straight Arrow Connector 14"/>
          <p:cNvCxnSpPr>
            <a:cxnSpLocks noChangeShapeType="1"/>
          </p:cNvCxnSpPr>
          <p:nvPr/>
        </p:nvCxnSpPr>
        <p:spPr bwMode="auto">
          <a:xfrm flipV="1">
            <a:off x="3900237" y="5511801"/>
            <a:ext cx="2024063" cy="330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68070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r>
              <a:rPr lang="en-GB" dirty="0"/>
              <a:t>Modules and packages</a:t>
            </a:r>
          </a:p>
        </p:txBody>
      </p:sp>
      <p:sp>
        <p:nvSpPr>
          <p:cNvPr id="2" name="Text Placeholder 1">
            <a:extLst>
              <a:ext uri="{FF2B5EF4-FFF2-40B4-BE49-F238E27FC236}">
                <a16:creationId xmlns:a16="http://schemas.microsoft.com/office/drawing/2014/main" id="{BDD24834-6781-46F8-9B93-1F23957F04F7}"/>
              </a:ext>
            </a:extLst>
          </p:cNvPr>
          <p:cNvSpPr>
            <a:spLocks noGrp="1"/>
          </p:cNvSpPr>
          <p:nvPr>
            <p:ph type="body" sz="quarter" idx="15"/>
          </p:nvPr>
        </p:nvSpPr>
        <p:spPr/>
        <p:txBody>
          <a:bodyPr/>
          <a:lstStyle/>
          <a:p>
            <a:r>
              <a:rPr lang="en-GB" b="1" dirty="0"/>
              <a:t>Contents</a:t>
            </a:r>
          </a:p>
          <a:p>
            <a:pPr marL="179705" lvl="1" indent="-179705"/>
            <a:r>
              <a:rPr lang="en-GB" dirty="0"/>
              <a:t>What are modules and packages?</a:t>
            </a:r>
          </a:p>
          <a:p>
            <a:pPr marL="179705" lvl="1" indent="-179705"/>
            <a:r>
              <a:rPr lang="en-GB" dirty="0"/>
              <a:t>How does Python find a module?</a:t>
            </a:r>
          </a:p>
          <a:p>
            <a:pPr marL="179705" lvl="1" indent="-179705"/>
            <a:r>
              <a:rPr lang="en-GB" dirty="0"/>
              <a:t>Multiple source files</a:t>
            </a:r>
          </a:p>
          <a:p>
            <a:pPr marL="179705" lvl="1" indent="-179705"/>
            <a:r>
              <a:rPr lang="en-GB" dirty="0"/>
              <a:t>Importing a module</a:t>
            </a:r>
          </a:p>
          <a:p>
            <a:pPr marL="179705" lvl="1" indent="-179705"/>
            <a:r>
              <a:rPr lang="en-GB" dirty="0"/>
              <a:t>Importing names</a:t>
            </a:r>
          </a:p>
          <a:p>
            <a:pPr marL="179705" lvl="1" indent="-179705"/>
            <a:r>
              <a:rPr lang="en-GB" dirty="0"/>
              <a:t>Directories as packages</a:t>
            </a:r>
          </a:p>
          <a:p>
            <a:pPr marL="179705" lvl="1" indent="-179705"/>
            <a:r>
              <a:rPr lang="en-GB" dirty="0"/>
              <a:t>Writing a module</a:t>
            </a:r>
          </a:p>
          <a:p>
            <a:pPr marL="0" lvl="1" indent="0">
              <a:buNone/>
            </a:pPr>
            <a:endParaRPr lang="en-GB" dirty="0"/>
          </a:p>
          <a:p>
            <a:r>
              <a:rPr lang="en-GB" b="1" dirty="0"/>
              <a:t>Summary</a:t>
            </a:r>
          </a:p>
          <a:p>
            <a:pPr marL="179705" lvl="1" indent="-179705"/>
            <a:r>
              <a:rPr lang="en-GB" dirty="0"/>
              <a:t>Distributing a module - </a:t>
            </a:r>
            <a:r>
              <a:rPr lang="en-GB" dirty="0" err="1"/>
              <a:t>distutils</a:t>
            </a:r>
            <a:endParaRPr lang="en-GB" dirty="0"/>
          </a:p>
          <a:p>
            <a:endParaRPr lang="en-GB" dirty="0"/>
          </a:p>
        </p:txBody>
      </p:sp>
    </p:spTree>
    <p:extLst>
      <p:ext uri="{BB962C8B-B14F-4D97-AF65-F5344CB8AC3E}">
        <p14:creationId xmlns:p14="http://schemas.microsoft.com/office/powerpoint/2010/main" val="7513138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What are modules?</a:t>
            </a:r>
          </a:p>
        </p:txBody>
      </p:sp>
      <p:sp>
        <p:nvSpPr>
          <p:cNvPr id="5123"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 module is a file containing code</a:t>
            </a:r>
          </a:p>
          <a:p>
            <a:pPr lvl="1">
              <a:buFont typeface="Arial" panose="020B0604020202020204" pitchFamily="34" charset="0"/>
              <a:buChar char="•"/>
            </a:pPr>
            <a:r>
              <a:rPr lang="en-GB" sz="1800" dirty="0"/>
              <a:t>Usually, but not exclusively, written in Python</a:t>
            </a:r>
          </a:p>
          <a:p>
            <a:pPr lvl="1">
              <a:buFont typeface="Arial" panose="020B0604020202020204" pitchFamily="34" charset="0"/>
              <a:buChar char="•"/>
            </a:pPr>
            <a:r>
              <a:rPr lang="en-GB" sz="1800" dirty="0"/>
              <a:t>Usually with a .</a:t>
            </a:r>
            <a:r>
              <a:rPr lang="en-GB" sz="1800" dirty="0" err="1"/>
              <a:t>py</a:t>
            </a:r>
            <a:r>
              <a:rPr lang="en-GB" sz="1800" dirty="0"/>
              <a:t> filename suffix (some modules are built-in)</a:t>
            </a:r>
          </a:p>
          <a:p>
            <a:pPr marL="342900" indent="-342900">
              <a:buFont typeface="Arial" panose="020B0604020202020204" pitchFamily="34" charset="0"/>
              <a:buChar char="•"/>
            </a:pPr>
            <a:r>
              <a:rPr lang="en-GB" b="1" dirty="0"/>
              <a:t>A module might be byte-code</a:t>
            </a:r>
          </a:p>
          <a:p>
            <a:pPr lvl="1">
              <a:buFont typeface="Arial" panose="020B0604020202020204" pitchFamily="34" charset="0"/>
              <a:buChar char="•"/>
            </a:pPr>
            <a:r>
              <a:rPr lang="en-GB" sz="1800" dirty="0"/>
              <a:t>Python will create a .</a:t>
            </a:r>
            <a:r>
              <a:rPr lang="en-GB" sz="1800" dirty="0" err="1"/>
              <a:t>pyc</a:t>
            </a:r>
            <a:r>
              <a:rPr lang="en-GB" sz="1800" dirty="0"/>
              <a:t> file if none exists</a:t>
            </a:r>
          </a:p>
          <a:p>
            <a:pPr lvl="1">
              <a:buFont typeface="Arial" panose="020B0604020202020204" pitchFamily="34" charset="0"/>
              <a:buChar char="•"/>
            </a:pPr>
            <a:r>
              <a:rPr lang="en-GB" sz="1800" dirty="0"/>
              <a:t>Held in subdirectory </a:t>
            </a:r>
            <a:r>
              <a:rPr lang="en-GB" sz="1800" dirty="0">
                <a:latin typeface="Courier New" panose="02070309020205020404" pitchFamily="49" charset="0"/>
              </a:rPr>
              <a:t>__</a:t>
            </a:r>
            <a:r>
              <a:rPr lang="en-GB" sz="1800" dirty="0" err="1">
                <a:latin typeface="Courier New" panose="02070309020205020404" pitchFamily="49" charset="0"/>
              </a:rPr>
              <a:t>pycache</a:t>
            </a:r>
            <a:r>
              <a:rPr lang="en-GB" sz="1800" dirty="0">
                <a:latin typeface="Courier New" panose="02070309020205020404" pitchFamily="49" charset="0"/>
              </a:rPr>
              <a:t>__</a:t>
            </a:r>
            <a:r>
              <a:rPr lang="en-GB" sz="1800" dirty="0"/>
              <a:t> from Python 3.2</a:t>
            </a:r>
          </a:p>
          <a:p>
            <a:pPr lvl="1">
              <a:buFont typeface="Arial" panose="020B0604020202020204" pitchFamily="34" charset="0"/>
              <a:buChar char="•"/>
            </a:pPr>
            <a:r>
              <a:rPr lang="en-GB" sz="1800" dirty="0"/>
              <a:t>Python will overwrite this if the .</a:t>
            </a:r>
            <a:r>
              <a:rPr lang="en-GB" sz="1800" dirty="0" err="1"/>
              <a:t>py</a:t>
            </a:r>
            <a:r>
              <a:rPr lang="en-GB" sz="1800" dirty="0"/>
              <a:t> file is younger</a:t>
            </a:r>
          </a:p>
          <a:p>
            <a:pPr marL="342900" indent="-342900">
              <a:buFont typeface="Arial" panose="020B0604020202020204" pitchFamily="34" charset="0"/>
              <a:buChar char="•"/>
            </a:pPr>
            <a:r>
              <a:rPr lang="en-GB" b="1" dirty="0"/>
              <a:t>A module might be a DLL or shared object</a:t>
            </a:r>
          </a:p>
          <a:p>
            <a:pPr lvl="1">
              <a:buFont typeface="Arial" panose="020B0604020202020204" pitchFamily="34" charset="0"/>
              <a:buChar char="•"/>
            </a:pPr>
            <a:r>
              <a:rPr lang="en-GB" sz="1800" dirty="0"/>
              <a:t>With a .</a:t>
            </a:r>
            <a:r>
              <a:rPr lang="en-GB" sz="1800" dirty="0" err="1"/>
              <a:t>pyd</a:t>
            </a:r>
            <a:r>
              <a:rPr lang="en-GB" sz="1800" dirty="0"/>
              <a:t> filename suffix</a:t>
            </a:r>
          </a:p>
          <a:p>
            <a:pPr lvl="1">
              <a:buFont typeface="Arial" panose="020B0604020202020204" pitchFamily="34" charset="0"/>
              <a:buChar char="•"/>
            </a:pPr>
            <a:r>
              <a:rPr lang="en-GB" sz="1800" dirty="0"/>
              <a:t>Often written in C as a Python extension</a:t>
            </a:r>
          </a:p>
          <a:p>
            <a:pPr lvl="1"/>
            <a:endParaRPr lang="en-GB" b="1" dirty="0"/>
          </a:p>
          <a:p>
            <a:r>
              <a:rPr lang="en-GB" b="1" i="1" dirty="0"/>
              <a:t>"Modules should have short, all-lowercase names"</a:t>
            </a:r>
          </a:p>
          <a:p>
            <a:endParaRPr lang="en-GB" dirty="0"/>
          </a:p>
        </p:txBody>
      </p:sp>
      <p:sp>
        <p:nvSpPr>
          <p:cNvPr id="4" name="TextBox 3"/>
          <p:cNvSpPr txBox="1"/>
          <p:nvPr/>
        </p:nvSpPr>
        <p:spPr>
          <a:xfrm>
            <a:off x="5725902" y="5926610"/>
            <a:ext cx="1143262" cy="369332"/>
          </a:xfrm>
          <a:prstGeom prst="rect">
            <a:avLst/>
          </a:prstGeom>
          <a:noFill/>
        </p:spPr>
        <p:txBody>
          <a:bodyPr wrap="none" rtlCol="0">
            <a:spAutoFit/>
          </a:bodyPr>
          <a:lstStyle/>
          <a:p>
            <a:r>
              <a:rPr lang="en-GB" b="1" dirty="0"/>
              <a:t>PEP008</a:t>
            </a:r>
          </a:p>
        </p:txBody>
      </p:sp>
    </p:spTree>
    <p:extLst>
      <p:ext uri="{BB962C8B-B14F-4D97-AF65-F5344CB8AC3E}">
        <p14:creationId xmlns:p14="http://schemas.microsoft.com/office/powerpoint/2010/main" val="244239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What are packages?</a:t>
            </a:r>
          </a:p>
        </p:txBody>
      </p:sp>
      <p:sp>
        <p:nvSpPr>
          <p:cNvPr id="6147" name="Rectangle 3"/>
          <p:cNvSpPr>
            <a:spLocks noGrp="1" noChangeArrowheads="1"/>
          </p:cNvSpPr>
          <p:nvPr>
            <p:ph idx="1"/>
          </p:nvPr>
        </p:nvSpPr>
        <p:spPr/>
        <p:txBody>
          <a:bodyPr>
            <a:normAutofit/>
          </a:bodyPr>
          <a:lstStyle/>
          <a:p>
            <a:pPr marL="342900" indent="-342900">
              <a:buFont typeface="Arial" panose="020B0604020202020204" pitchFamily="34" charset="0"/>
              <a:buChar char="•"/>
            </a:pPr>
            <a:r>
              <a:rPr lang="en-GB" b="1" dirty="0"/>
              <a:t>A package is a logical group of modules</a:t>
            </a:r>
          </a:p>
          <a:p>
            <a:pPr marL="342900" indent="-342900">
              <a:buFont typeface="Arial" panose="020B0604020202020204" pitchFamily="34" charset="0"/>
              <a:buChar char="•"/>
            </a:pPr>
            <a:r>
              <a:rPr lang="en-GB" b="1" dirty="0"/>
              <a:t>A directory containing a set of modules is a package</a:t>
            </a:r>
          </a:p>
          <a:p>
            <a:pPr marL="342900" indent="-342900">
              <a:buFont typeface="Arial" panose="020B0604020202020204" pitchFamily="34" charset="0"/>
              <a:buChar char="•"/>
            </a:pPr>
            <a:r>
              <a:rPr lang="en-GB" b="1" dirty="0"/>
              <a:t>The difference is a file called </a:t>
            </a:r>
            <a:r>
              <a:rPr lang="en-GB" b="1" dirty="0">
                <a:latin typeface="Courier New" panose="02070309020205020404" pitchFamily="49" charset="0"/>
              </a:rPr>
              <a:t>__init__.py</a:t>
            </a:r>
          </a:p>
          <a:p>
            <a:pPr lvl="1">
              <a:buFont typeface="Arial" panose="020B0604020202020204" pitchFamily="34" charset="0"/>
              <a:buChar char="•"/>
            </a:pPr>
            <a:r>
              <a:rPr lang="en-GB" dirty="0"/>
              <a:t>Often empty</a:t>
            </a:r>
          </a:p>
          <a:p>
            <a:pPr lvl="1">
              <a:buFont typeface="Arial" panose="020B0604020202020204" pitchFamily="34" charset="0"/>
              <a:buChar char="•"/>
            </a:pPr>
            <a:r>
              <a:rPr lang="en-GB" dirty="0"/>
              <a:t>Can contain initialisation code</a:t>
            </a:r>
          </a:p>
          <a:p>
            <a:pPr lvl="1">
              <a:buFont typeface="Arial" panose="020B0604020202020204" pitchFamily="34" charset="0"/>
              <a:buChar char="•"/>
            </a:pPr>
            <a:r>
              <a:rPr lang="en-GB" dirty="0"/>
              <a:t>Can even contain functions</a:t>
            </a:r>
          </a:p>
          <a:p>
            <a:pPr lvl="1">
              <a:buFont typeface="Arial" panose="020B0604020202020204" pitchFamily="34" charset="0"/>
              <a:buChar char="•"/>
            </a:pPr>
            <a:r>
              <a:rPr lang="en-GB" dirty="0"/>
              <a:t>Can contain a list of the public interfaces as attribute </a:t>
            </a:r>
            <a:r>
              <a:rPr lang="en-GB" dirty="0">
                <a:latin typeface="Courier New" panose="02070309020205020404" pitchFamily="49" charset="0"/>
              </a:rPr>
              <a:t>__all__</a:t>
            </a:r>
          </a:p>
          <a:p>
            <a:pPr lvl="2"/>
            <a:r>
              <a:rPr lang="en-GB" sz="1800" dirty="0"/>
              <a:t> These are the names imported with </a:t>
            </a:r>
            <a:r>
              <a:rPr lang="en-US" sz="1800" dirty="0">
                <a:latin typeface="Courier New" panose="02070309020205020404" pitchFamily="49" charset="0"/>
              </a:rPr>
              <a:t>from </a:t>
            </a:r>
            <a:r>
              <a:rPr lang="en-US" sz="1800" i="1" dirty="0"/>
              <a:t>Module</a:t>
            </a:r>
            <a:r>
              <a:rPr lang="en-US" sz="1800" dirty="0">
                <a:latin typeface="Courier New" panose="02070309020205020404" pitchFamily="49" charset="0"/>
              </a:rPr>
              <a:t> import *</a:t>
            </a:r>
          </a:p>
          <a:p>
            <a:pPr lvl="2"/>
            <a:endParaRPr lang="en-US" dirty="0">
              <a:latin typeface="Courier New" panose="02070309020205020404" pitchFamily="49" charset="0"/>
            </a:endParaRPr>
          </a:p>
          <a:p>
            <a:pPr lvl="2"/>
            <a:endParaRPr lang="en-US" dirty="0">
              <a:latin typeface="Courier New" panose="02070309020205020404" pitchFamily="49" charset="0"/>
            </a:endParaRPr>
          </a:p>
          <a:p>
            <a:pPr lvl="1"/>
            <a:endParaRPr lang="en-US" dirty="0"/>
          </a:p>
          <a:p>
            <a:pPr lvl="1">
              <a:buFont typeface="Arial" panose="020B0604020202020204" pitchFamily="34" charset="0"/>
              <a:buChar char="•"/>
            </a:pPr>
            <a:r>
              <a:rPr lang="en-US" dirty="0"/>
              <a:t>See </a:t>
            </a:r>
            <a:r>
              <a:rPr lang="en-US" i="1" dirty="0"/>
              <a:t>Namespace packages</a:t>
            </a:r>
            <a:r>
              <a:rPr lang="en-US" dirty="0"/>
              <a:t> later…</a:t>
            </a:r>
            <a:endParaRPr lang="en-US" dirty="0">
              <a:latin typeface="Courier New" panose="02070309020205020404" pitchFamily="49" charset="0"/>
            </a:endParaRPr>
          </a:p>
          <a:p>
            <a:pPr lvl="2"/>
            <a:endParaRPr lang="en-GB" dirty="0"/>
          </a:p>
        </p:txBody>
      </p:sp>
      <p:sp>
        <p:nvSpPr>
          <p:cNvPr id="6148" name="TextBox 3"/>
          <p:cNvSpPr txBox="1">
            <a:spLocks noChangeArrowheads="1"/>
          </p:cNvSpPr>
          <p:nvPr/>
        </p:nvSpPr>
        <p:spPr bwMode="auto">
          <a:xfrm>
            <a:off x="1748633" y="4575169"/>
            <a:ext cx="6739345" cy="646331"/>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 Public interface</a:t>
            </a:r>
          </a:p>
          <a:p>
            <a:pPr>
              <a:spcBef>
                <a:spcPct val="0"/>
              </a:spcBef>
            </a:pPr>
            <a:r>
              <a:rPr lang="en-GB" sz="1800" dirty="0">
                <a:latin typeface="Courier New" panose="02070309020205020404" pitchFamily="49" charset="0"/>
              </a:rPr>
              <a:t>__all__ = ['</a:t>
            </a:r>
            <a:r>
              <a:rPr lang="en-GB" sz="1800" dirty="0" err="1">
                <a:latin typeface="Courier New" panose="02070309020205020404" pitchFamily="49" charset="0"/>
              </a:rPr>
              <a:t>getprocs</a:t>
            </a:r>
            <a:r>
              <a:rPr lang="en-GB" sz="1800" dirty="0">
                <a:latin typeface="Courier New" panose="02070309020205020404" pitchFamily="49" charset="0"/>
              </a:rPr>
              <a:t>', '</a:t>
            </a:r>
            <a:r>
              <a:rPr lang="en-GB" sz="1800" dirty="0" err="1">
                <a:latin typeface="Courier New" panose="02070309020205020404" pitchFamily="49" charset="0"/>
              </a:rPr>
              <a:t>getprocsall</a:t>
            </a:r>
            <a:r>
              <a:rPr lang="en-GB" sz="1800" dirty="0">
                <a:latin typeface="Courier New" panose="02070309020205020404" pitchFamily="49" charset="0"/>
              </a:rPr>
              <a:t>', 'filter']</a:t>
            </a:r>
          </a:p>
        </p:txBody>
      </p:sp>
    </p:spTree>
    <p:extLst>
      <p:ext uri="{BB962C8B-B14F-4D97-AF65-F5344CB8AC3E}">
        <p14:creationId xmlns:p14="http://schemas.microsoft.com/office/powerpoint/2010/main" val="34422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Multiple source files – why bother?</a:t>
            </a:r>
          </a:p>
        </p:txBody>
      </p:sp>
      <p:sp>
        <p:nvSpPr>
          <p:cNvPr id="7171" name="Rectangle 3"/>
          <p:cNvSpPr>
            <a:spLocks noGrp="1" noChangeArrowheads="1"/>
          </p:cNvSpPr>
          <p:nvPr>
            <p:ph idx="1"/>
          </p:nvPr>
        </p:nvSpPr>
        <p:spPr/>
        <p:txBody>
          <a:bodyPr>
            <a:normAutofit lnSpcReduction="10000"/>
          </a:bodyPr>
          <a:lstStyle/>
          <a:p>
            <a:pPr marL="342900" indent="-342900">
              <a:buFont typeface="Arial" panose="020B0604020202020204" pitchFamily="34" charset="0"/>
              <a:buChar char="•"/>
            </a:pPr>
            <a:r>
              <a:rPr lang="en-GB" b="1" dirty="0"/>
              <a:t>Increase maintainability</a:t>
            </a:r>
          </a:p>
          <a:p>
            <a:pPr lvl="1">
              <a:buFont typeface="Arial" panose="020B0604020202020204" pitchFamily="34" charset="0"/>
              <a:buChar char="•"/>
            </a:pPr>
            <a:r>
              <a:rPr lang="en-GB" dirty="0"/>
              <a:t>Independent modules can be understood easily</a:t>
            </a:r>
          </a:p>
          <a:p>
            <a:pPr marL="342900" indent="-342900">
              <a:buFont typeface="Arial" panose="020B0604020202020204" pitchFamily="34" charset="0"/>
              <a:buChar char="•"/>
            </a:pPr>
            <a:r>
              <a:rPr lang="en-GB" b="1" dirty="0"/>
              <a:t>Functional decomposition</a:t>
            </a:r>
          </a:p>
          <a:p>
            <a:pPr lvl="1">
              <a:buFont typeface="Arial" panose="020B0604020202020204" pitchFamily="34" charset="0"/>
              <a:buChar char="•"/>
            </a:pPr>
            <a:r>
              <a:rPr lang="en-GB" dirty="0"/>
              <a:t>Simplify the implementation</a:t>
            </a:r>
          </a:p>
          <a:p>
            <a:pPr marL="342900" indent="-342900">
              <a:buFont typeface="Arial" panose="020B0604020202020204" pitchFamily="34" charset="0"/>
              <a:buChar char="•"/>
            </a:pPr>
            <a:r>
              <a:rPr lang="en-GB" b="1" dirty="0"/>
              <a:t>Encapsulation &amp; information hiding</a:t>
            </a:r>
          </a:p>
          <a:p>
            <a:pPr lvl="1">
              <a:buFont typeface="Arial" panose="020B0604020202020204" pitchFamily="34" charset="0"/>
              <a:buChar char="•"/>
            </a:pPr>
            <a:r>
              <a:rPr lang="en-GB" dirty="0"/>
              <a:t>Easier re-use of modules in a different program</a:t>
            </a:r>
          </a:p>
          <a:p>
            <a:pPr lvl="1">
              <a:buFont typeface="Arial" panose="020B0604020202020204" pitchFamily="34" charset="0"/>
              <a:buChar char="•"/>
            </a:pPr>
            <a:r>
              <a:rPr lang="en-GB" dirty="0"/>
              <a:t>Easier to change module without affecting the entire program</a:t>
            </a:r>
          </a:p>
          <a:p>
            <a:pPr marL="342900" indent="-342900">
              <a:buFont typeface="Arial" panose="020B0604020202020204" pitchFamily="34" charset="0"/>
              <a:buChar char="•"/>
            </a:pPr>
            <a:r>
              <a:rPr lang="en-GB" b="1" dirty="0"/>
              <a:t>Support concurrent development</a:t>
            </a:r>
          </a:p>
          <a:p>
            <a:pPr lvl="1">
              <a:buFont typeface="Arial" panose="020B0604020202020204" pitchFamily="34" charset="0"/>
              <a:buChar char="•"/>
            </a:pPr>
            <a:r>
              <a:rPr lang="en-GB" dirty="0"/>
              <a:t>Multiple people working simultaneously</a:t>
            </a:r>
          </a:p>
          <a:p>
            <a:pPr lvl="1">
              <a:buFont typeface="Arial" panose="020B0604020202020204" pitchFamily="34" charset="0"/>
              <a:buChar char="•"/>
            </a:pPr>
            <a:r>
              <a:rPr lang="en-GB" dirty="0"/>
              <a:t>Debug separately in discrete units</a:t>
            </a:r>
          </a:p>
          <a:p>
            <a:pPr marL="342900" indent="-342900">
              <a:buFont typeface="Arial" panose="020B0604020202020204" pitchFamily="34" charset="0"/>
              <a:buChar char="•"/>
            </a:pPr>
            <a:r>
              <a:rPr lang="en-GB" b="1" dirty="0"/>
              <a:t>Promote reuse</a:t>
            </a:r>
          </a:p>
          <a:p>
            <a:pPr lvl="1">
              <a:buFont typeface="Arial" panose="020B0604020202020204" pitchFamily="34" charset="0"/>
              <a:buChar char="•"/>
            </a:pPr>
            <a:r>
              <a:rPr lang="en-GB" dirty="0"/>
              <a:t>Logical variable and function names can safely be reused</a:t>
            </a:r>
          </a:p>
          <a:p>
            <a:pPr lvl="1">
              <a:buFont typeface="Arial" panose="020B0604020202020204" pitchFamily="34" charset="0"/>
              <a:buChar char="•"/>
            </a:pPr>
            <a:r>
              <a:rPr lang="en-GB" dirty="0"/>
              <a:t>Use or adapt available standard modules </a:t>
            </a:r>
          </a:p>
        </p:txBody>
      </p:sp>
    </p:spTree>
    <p:extLst>
      <p:ext uri="{BB962C8B-B14F-4D97-AF65-F5344CB8AC3E}">
        <p14:creationId xmlns:p14="http://schemas.microsoft.com/office/powerpoint/2010/main" val="372376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a:t>How does Python find a module?</a:t>
            </a:r>
          </a:p>
        </p:txBody>
      </p:sp>
      <p:sp>
        <p:nvSpPr>
          <p:cNvPr id="8195" name="Rectangle 3"/>
          <p:cNvSpPr>
            <a:spLocks noGrp="1" noChangeArrowheads="1"/>
          </p:cNvSpPr>
          <p:nvPr>
            <p:ph idx="1"/>
          </p:nvPr>
        </p:nvSpPr>
        <p:spPr/>
        <p:txBody>
          <a:bodyPr>
            <a:normAutofit lnSpcReduction="10000"/>
          </a:bodyPr>
          <a:lstStyle/>
          <a:p>
            <a:pPr marL="342900" indent="-342900">
              <a:buFont typeface="Arial" panose="020B0604020202020204" pitchFamily="34" charset="0"/>
              <a:buChar char="•"/>
            </a:pPr>
            <a:r>
              <a:rPr lang="en-GB" b="1" dirty="0"/>
              <a:t>The initial path is from </a:t>
            </a:r>
            <a:r>
              <a:rPr lang="en-GB" b="1" dirty="0" err="1"/>
              <a:t>sys.path</a:t>
            </a:r>
            <a:endParaRPr lang="en-GB" b="1" dirty="0"/>
          </a:p>
          <a:p>
            <a:pPr lvl="1">
              <a:buFont typeface="Arial" panose="020B0604020202020204" pitchFamily="34" charset="0"/>
              <a:buChar char="•"/>
            </a:pPr>
            <a:r>
              <a:rPr lang="en-GB" dirty="0"/>
              <a:t>May be modified using </a:t>
            </a:r>
            <a:r>
              <a:rPr lang="en-GB" dirty="0" err="1">
                <a:latin typeface="Courier New" panose="02070309020205020404" pitchFamily="49" charset="0"/>
              </a:rPr>
              <a:t>sys.path.append</a:t>
            </a:r>
            <a:r>
              <a:rPr lang="en-GB" dirty="0">
                <a:latin typeface="Courier New" panose="02070309020205020404" pitchFamily="49" charset="0"/>
              </a:rPr>
              <a:t>(</a:t>
            </a:r>
            <a:r>
              <a:rPr lang="en-GB" b="0" i="1" dirty="0" err="1"/>
              <a:t>dirname</a:t>
            </a:r>
            <a:r>
              <a:rPr lang="en-GB" dirty="0">
                <a:latin typeface="Courier New" panose="02070309020205020404" pitchFamily="49" charset="0"/>
              </a:rPr>
              <a:t>)</a:t>
            </a:r>
          </a:p>
          <a:p>
            <a:pPr lvl="1">
              <a:buFont typeface="Arial" panose="020B0604020202020204" pitchFamily="34" charset="0"/>
              <a:buChar char="•"/>
            </a:pPr>
            <a:r>
              <a:rPr lang="en-GB" dirty="0"/>
              <a:t>Starts with the directory from which the main program was loaded</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342900" indent="-342900">
              <a:buFont typeface="Arial" panose="020B0604020202020204" pitchFamily="34" charset="0"/>
              <a:buChar char="•"/>
            </a:pPr>
            <a:r>
              <a:rPr lang="en-GB" b="1" dirty="0"/>
              <a:t>Or change environment variable PYTHONPATH</a:t>
            </a:r>
          </a:p>
          <a:p>
            <a:pPr lvl="1">
              <a:buFont typeface="Arial" panose="020B0604020202020204" pitchFamily="34" charset="0"/>
              <a:buChar char="•"/>
            </a:pPr>
            <a:r>
              <a:rPr lang="en-GB" dirty="0"/>
              <a:t>Contains a list of directories to be searched</a:t>
            </a:r>
          </a:p>
          <a:p>
            <a:pPr lvl="1">
              <a:buFont typeface="Arial" panose="020B0604020202020204" pitchFamily="34" charset="0"/>
              <a:buChar char="•"/>
            </a:pPr>
            <a:r>
              <a:rPr lang="en-GB" dirty="0"/>
              <a:t>Separator is the same as your system's PATH</a:t>
            </a:r>
          </a:p>
          <a:p>
            <a:pPr lvl="2"/>
            <a:r>
              <a:rPr lang="en-GB" sz="1800" b="1" dirty="0"/>
              <a:t> :</a:t>
            </a:r>
            <a:r>
              <a:rPr lang="en-GB" sz="1800" dirty="0"/>
              <a:t> for *NIX     </a:t>
            </a:r>
            <a:r>
              <a:rPr lang="en-GB" sz="1800" b="1" dirty="0"/>
              <a:t>;</a:t>
            </a:r>
            <a:r>
              <a:rPr lang="en-GB" sz="1800" dirty="0"/>
              <a:t> for Windows</a:t>
            </a:r>
          </a:p>
        </p:txBody>
      </p:sp>
      <p:sp>
        <p:nvSpPr>
          <p:cNvPr id="8196" name="Text Box 4"/>
          <p:cNvSpPr txBox="1">
            <a:spLocks noChangeArrowheads="1"/>
          </p:cNvSpPr>
          <p:nvPr/>
        </p:nvSpPr>
        <p:spPr bwMode="auto">
          <a:xfrm>
            <a:off x="1546113" y="3767146"/>
            <a:ext cx="7513638" cy="6508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['C:\\QA\\Python\\</a:t>
            </a:r>
            <a:r>
              <a:rPr lang="en-GB" sz="1800" dirty="0" err="1">
                <a:latin typeface="Courier New" panose="02070309020205020404" pitchFamily="49" charset="0"/>
              </a:rPr>
              <a:t>MyDemos</a:t>
            </a:r>
            <a:r>
              <a:rPr lang="en-GB" sz="1800" dirty="0">
                <a:latin typeface="Courier New" panose="02070309020205020404" pitchFamily="49" charset="0"/>
              </a:rPr>
              <a:t>', 'C:\\Python30\\Lib', ... </a:t>
            </a:r>
          </a:p>
          <a:p>
            <a:pPr>
              <a:spcBef>
                <a:spcPct val="0"/>
              </a:spcBef>
            </a:pPr>
            <a:r>
              <a:rPr lang="en-GB" sz="1800" dirty="0">
                <a:latin typeface="Courier New" panose="02070309020205020404" pitchFamily="49" charset="0"/>
              </a:rPr>
              <a:t>./</a:t>
            </a:r>
            <a:r>
              <a:rPr lang="en-GB" sz="1800" dirty="0" err="1">
                <a:latin typeface="Courier New" panose="02070309020205020404" pitchFamily="49" charset="0"/>
              </a:rPr>
              <a:t>demomodules</a:t>
            </a:r>
            <a:r>
              <a:rPr lang="en-GB" sz="1800" dirty="0">
                <a:latin typeface="Courier New" panose="02070309020205020404" pitchFamily="49" charset="0"/>
              </a:rPr>
              <a:t>]</a:t>
            </a:r>
          </a:p>
        </p:txBody>
      </p:sp>
      <p:sp>
        <p:nvSpPr>
          <p:cNvPr id="8197" name="Text Box 5"/>
          <p:cNvSpPr txBox="1">
            <a:spLocks noChangeArrowheads="1"/>
          </p:cNvSpPr>
          <p:nvPr/>
        </p:nvSpPr>
        <p:spPr bwMode="auto">
          <a:xfrm>
            <a:off x="1546113" y="2504275"/>
            <a:ext cx="7499350" cy="1200150"/>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sys</a:t>
            </a:r>
          </a:p>
          <a:p>
            <a:pPr>
              <a:spcBef>
                <a:spcPct val="0"/>
              </a:spcBef>
            </a:pPr>
            <a:r>
              <a:rPr lang="en-GB" sz="1800" dirty="0" err="1">
                <a:latin typeface="Courier New" panose="02070309020205020404" pitchFamily="49" charset="0"/>
              </a:rPr>
              <a:t>sys.path.append</a:t>
            </a:r>
            <a:r>
              <a:rPr lang="en-GB" sz="1800" dirty="0">
                <a:latin typeface="Courier New" panose="02070309020205020404" pitchFamily="49" charset="0"/>
              </a:rPr>
              <a:t>('./</a:t>
            </a:r>
            <a:r>
              <a:rPr lang="en-GB" sz="1800" dirty="0" err="1">
                <a:latin typeface="Courier New" panose="02070309020205020404" pitchFamily="49" charset="0"/>
              </a:rPr>
              <a:t>demomodules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mymodule</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sys.path</a:t>
            </a:r>
            <a:r>
              <a:rPr lang="en-GB" sz="1800" dirty="0">
                <a:latin typeface="Courier New" panose="02070309020205020404" pitchFamily="49" charset="0"/>
              </a:rPr>
              <a:t>)</a:t>
            </a:r>
          </a:p>
        </p:txBody>
      </p:sp>
    </p:spTree>
    <p:extLst>
      <p:ext uri="{BB962C8B-B14F-4D97-AF65-F5344CB8AC3E}">
        <p14:creationId xmlns:p14="http://schemas.microsoft.com/office/powerpoint/2010/main" val="86505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Importing a module</a:t>
            </a:r>
          </a:p>
        </p:txBody>
      </p:sp>
      <p:sp>
        <p:nvSpPr>
          <p:cNvPr id="9219" name="Rectangle 3"/>
          <p:cNvSpPr>
            <a:spLocks noGrp="1" noChangeArrowheads="1"/>
          </p:cNvSpPr>
          <p:nvPr>
            <p:ph idx="1"/>
          </p:nvPr>
        </p:nvSpPr>
        <p:spPr/>
        <p:txBody>
          <a:bodyPr>
            <a:normAutofit lnSpcReduction="10000"/>
          </a:bodyPr>
          <a:lstStyle/>
          <a:p>
            <a:r>
              <a:rPr lang="en-GB" b="1" dirty="0"/>
              <a:t>Surprisingly, use the import command</a:t>
            </a:r>
          </a:p>
          <a:p>
            <a:pPr lvl="1">
              <a:buFont typeface="Arial" panose="020B0604020202020204" pitchFamily="34" charset="0"/>
              <a:buChar char="•"/>
            </a:pPr>
            <a:r>
              <a:rPr lang="en-GB" dirty="0"/>
              <a:t>At the top of your program, by convention</a:t>
            </a:r>
          </a:p>
          <a:p>
            <a:pPr lvl="1"/>
            <a:endParaRPr lang="en-GB" dirty="0"/>
          </a:p>
          <a:p>
            <a:pPr lvl="1"/>
            <a:endParaRPr lang="en-GB" dirty="0"/>
          </a:p>
          <a:p>
            <a:pPr lvl="1"/>
            <a:endParaRPr lang="en-GB" dirty="0"/>
          </a:p>
          <a:p>
            <a:pPr lvl="1"/>
            <a:endParaRPr lang="en-GB" sz="900" dirty="0"/>
          </a:p>
          <a:p>
            <a:pPr lvl="1">
              <a:buFont typeface="Arial" panose="020B0604020202020204" pitchFamily="34" charset="0"/>
              <a:buChar char="•"/>
            </a:pPr>
            <a:r>
              <a:rPr lang="en-GB" dirty="0"/>
              <a:t>Can specify a comma-separated list of module names</a:t>
            </a:r>
          </a:p>
          <a:p>
            <a:pPr lvl="1"/>
            <a:endParaRPr lang="en-GB" dirty="0"/>
          </a:p>
          <a:p>
            <a:pPr lvl="1"/>
            <a:endParaRPr lang="en-GB" dirty="0"/>
          </a:p>
          <a:p>
            <a:pPr lvl="1">
              <a:buFont typeface="Arial" panose="020B0604020202020204" pitchFamily="34" charset="0"/>
              <a:buChar char="•"/>
            </a:pPr>
            <a:r>
              <a:rPr lang="en-GB" dirty="0"/>
              <a:t>Can specify an alias for a module name</a:t>
            </a:r>
          </a:p>
          <a:p>
            <a:pPr lvl="1"/>
            <a:endParaRPr lang="en-GB" dirty="0"/>
          </a:p>
          <a:p>
            <a:pPr lvl="1"/>
            <a:endParaRPr lang="en-GB" dirty="0"/>
          </a:p>
          <a:p>
            <a:pPr lvl="1"/>
            <a:endParaRPr lang="en-GB" sz="800" dirty="0"/>
          </a:p>
          <a:p>
            <a:pPr lvl="1">
              <a:buFont typeface="Arial" panose="020B0604020202020204" pitchFamily="34" charset="0"/>
              <a:buChar char="•"/>
            </a:pPr>
            <a:r>
              <a:rPr lang="en-GB" dirty="0"/>
              <a:t>Trouble is, you have to specify the module name for each call</a:t>
            </a:r>
          </a:p>
        </p:txBody>
      </p:sp>
      <p:sp>
        <p:nvSpPr>
          <p:cNvPr id="9220" name="Text Box 4"/>
          <p:cNvSpPr txBox="1">
            <a:spLocks noChangeArrowheads="1"/>
          </p:cNvSpPr>
          <p:nvPr/>
        </p:nvSpPr>
        <p:spPr bwMode="auto">
          <a:xfrm>
            <a:off x="1028394" y="2281500"/>
            <a:ext cx="6990397" cy="711200"/>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solidFill>
                  <a:srgbClr val="0000C8"/>
                </a:solidFill>
                <a:latin typeface="Courier New" panose="02070309020205020404" pitchFamily="49" charset="0"/>
              </a:rPr>
              <a:t>import</a:t>
            </a:r>
            <a:r>
              <a:rPr lang="en-GB" sz="2000" dirty="0">
                <a:latin typeface="Courier New" panose="02070309020205020404" pitchFamily="49" charset="0"/>
              </a:rPr>
              <a:t> </a:t>
            </a:r>
            <a:r>
              <a:rPr lang="en-GB" sz="2000" dirty="0" err="1">
                <a:latin typeface="Courier New" panose="02070309020205020404" pitchFamily="49" charset="0"/>
              </a:rPr>
              <a:t>mymodule</a:t>
            </a:r>
            <a:endParaRPr lang="en-GB" sz="2000" dirty="0">
              <a:latin typeface="Courier New" panose="02070309020205020404" pitchFamily="49" charset="0"/>
            </a:endParaRPr>
          </a:p>
          <a:p>
            <a:pPr>
              <a:spcBef>
                <a:spcPct val="0"/>
              </a:spcBef>
            </a:pPr>
            <a:r>
              <a:rPr lang="en-GB" sz="2000" dirty="0">
                <a:latin typeface="Courier New" panose="02070309020205020404" pitchFamily="49" charset="0"/>
              </a:rPr>
              <a:t>print(</a:t>
            </a:r>
            <a:r>
              <a:rPr lang="en-GB" sz="2000" dirty="0" err="1">
                <a:latin typeface="Courier New" panose="02070309020205020404" pitchFamily="49" charset="0"/>
              </a:rPr>
              <a:t>mymodule.attribute</a:t>
            </a:r>
            <a:r>
              <a:rPr lang="en-GB" sz="2000" dirty="0">
                <a:latin typeface="Courier New" panose="02070309020205020404" pitchFamily="49" charset="0"/>
              </a:rPr>
              <a:t>)</a:t>
            </a:r>
          </a:p>
        </p:txBody>
      </p:sp>
      <p:sp>
        <p:nvSpPr>
          <p:cNvPr id="9221" name="Text Box 5"/>
          <p:cNvSpPr txBox="1">
            <a:spLocks noChangeArrowheads="1"/>
          </p:cNvSpPr>
          <p:nvPr/>
        </p:nvSpPr>
        <p:spPr bwMode="auto">
          <a:xfrm>
            <a:off x="1028394" y="3865301"/>
            <a:ext cx="7007860" cy="400110"/>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solidFill>
                  <a:srgbClr val="0000C8"/>
                </a:solidFill>
                <a:latin typeface="Courier New" panose="02070309020205020404" pitchFamily="49" charset="0"/>
              </a:rPr>
              <a:t>import</a:t>
            </a:r>
            <a:r>
              <a:rPr lang="en-GB" sz="2000" dirty="0">
                <a:latin typeface="Courier New" panose="02070309020205020404" pitchFamily="49" charset="0"/>
              </a:rPr>
              <a:t> </a:t>
            </a:r>
            <a:r>
              <a:rPr lang="en-GB" sz="2000" dirty="0" err="1">
                <a:latin typeface="Courier New" panose="02070309020205020404" pitchFamily="49" charset="0"/>
              </a:rPr>
              <a:t>mymodule_a</a:t>
            </a:r>
            <a:r>
              <a:rPr lang="en-GB" sz="2000" dirty="0">
                <a:latin typeface="Courier New" panose="02070309020205020404" pitchFamily="49" charset="0"/>
              </a:rPr>
              <a:t>, </a:t>
            </a:r>
            <a:r>
              <a:rPr lang="en-GB" sz="2000" dirty="0" err="1">
                <a:latin typeface="Courier New" panose="02070309020205020404" pitchFamily="49" charset="0"/>
              </a:rPr>
              <a:t>mymodule_b</a:t>
            </a:r>
            <a:r>
              <a:rPr lang="en-GB" sz="2000" dirty="0">
                <a:latin typeface="Courier New" panose="02070309020205020404" pitchFamily="49" charset="0"/>
              </a:rPr>
              <a:t>, </a:t>
            </a:r>
            <a:r>
              <a:rPr lang="en-GB" sz="2000" dirty="0" err="1">
                <a:latin typeface="Courier New" panose="02070309020205020404" pitchFamily="49" charset="0"/>
              </a:rPr>
              <a:t>mymodule_c</a:t>
            </a:r>
            <a:endParaRPr lang="en-GB" sz="2000" dirty="0">
              <a:latin typeface="Courier New" panose="02070309020205020404" pitchFamily="49" charset="0"/>
            </a:endParaRPr>
          </a:p>
        </p:txBody>
      </p:sp>
      <p:sp>
        <p:nvSpPr>
          <p:cNvPr id="9222" name="Text Box 6"/>
          <p:cNvSpPr txBox="1">
            <a:spLocks noChangeArrowheads="1"/>
          </p:cNvSpPr>
          <p:nvPr/>
        </p:nvSpPr>
        <p:spPr bwMode="auto">
          <a:xfrm>
            <a:off x="1028394" y="4942012"/>
            <a:ext cx="6996747" cy="711200"/>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solidFill>
                  <a:srgbClr val="0000C8"/>
                </a:solidFill>
                <a:latin typeface="Courier New" panose="02070309020205020404" pitchFamily="49" charset="0"/>
              </a:rPr>
              <a:t>import</a:t>
            </a:r>
            <a:r>
              <a:rPr lang="en-GB" sz="2000" dirty="0">
                <a:latin typeface="Courier New" panose="02070309020205020404" pitchFamily="49" charset="0"/>
              </a:rPr>
              <a:t> mymodule_win32 as </a:t>
            </a:r>
            <a:r>
              <a:rPr lang="en-GB" sz="2000" dirty="0" err="1">
                <a:latin typeface="Courier New" panose="02070309020205020404" pitchFamily="49" charset="0"/>
              </a:rPr>
              <a:t>mymodule</a:t>
            </a:r>
            <a:endParaRPr lang="en-GB" sz="2000" dirty="0">
              <a:latin typeface="Courier New" panose="02070309020205020404" pitchFamily="49" charset="0"/>
            </a:endParaRPr>
          </a:p>
          <a:p>
            <a:pPr>
              <a:spcBef>
                <a:spcPct val="0"/>
              </a:spcBef>
            </a:pPr>
            <a:r>
              <a:rPr lang="en-GB" sz="2000" dirty="0">
                <a:latin typeface="Courier New" panose="02070309020205020404" pitchFamily="49" charset="0"/>
              </a:rPr>
              <a:t>print(</a:t>
            </a:r>
            <a:r>
              <a:rPr lang="en-GB" sz="2000" dirty="0" err="1">
                <a:latin typeface="Courier New" panose="02070309020205020404" pitchFamily="49" charset="0"/>
              </a:rPr>
              <a:t>mymodule.attribute</a:t>
            </a:r>
            <a:r>
              <a:rPr lang="en-GB" sz="2000" dirty="0">
                <a:latin typeface="Courier New" panose="02070309020205020404" pitchFamily="49" charset="0"/>
              </a:rPr>
              <a:t>)</a:t>
            </a:r>
          </a:p>
        </p:txBody>
      </p:sp>
      <p:sp>
        <p:nvSpPr>
          <p:cNvPr id="9223" name="Text Box 7"/>
          <p:cNvSpPr txBox="1">
            <a:spLocks noChangeArrowheads="1"/>
          </p:cNvSpPr>
          <p:nvPr/>
        </p:nvSpPr>
        <p:spPr bwMode="auto">
          <a:xfrm>
            <a:off x="6301116" y="2281500"/>
            <a:ext cx="3435350" cy="346075"/>
          </a:xfrm>
          <a:prstGeom prst="rect">
            <a:avLst/>
          </a:prstGeom>
          <a:solidFill>
            <a:schemeClr val="bg1"/>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b="1" dirty="0"/>
              <a:t>Case sensitive, even on Windows</a:t>
            </a:r>
          </a:p>
        </p:txBody>
      </p:sp>
      <p:cxnSp>
        <p:nvCxnSpPr>
          <p:cNvPr id="3" name="Straight Arrow Connector 2"/>
          <p:cNvCxnSpPr>
            <a:stCxn id="9223" idx="1"/>
          </p:cNvCxnSpPr>
          <p:nvPr/>
        </p:nvCxnSpPr>
        <p:spPr>
          <a:xfrm flipH="1" flipV="1">
            <a:off x="4737680" y="2454537"/>
            <a:ext cx="1563437"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4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Importing names</a:t>
            </a:r>
          </a:p>
        </p:txBody>
      </p:sp>
      <p:sp>
        <p:nvSpPr>
          <p:cNvPr id="10243"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Alternatively, import the names into your namespace</a:t>
            </a:r>
          </a:p>
          <a:p>
            <a:pPr lvl="1"/>
            <a:endParaRPr lang="en-GB" sz="2400" dirty="0"/>
          </a:p>
          <a:p>
            <a:pPr lvl="1"/>
            <a:endParaRPr lang="en-GB" sz="1800" dirty="0"/>
          </a:p>
          <a:p>
            <a:pPr lvl="1">
              <a:buFont typeface="Arial" panose="020B0604020202020204" pitchFamily="34" charset="0"/>
              <a:buChar char="•"/>
            </a:pPr>
            <a:r>
              <a:rPr lang="en-GB" dirty="0"/>
              <a:t>Beware!  Risk of name collisions!</a:t>
            </a:r>
          </a:p>
          <a:p>
            <a:pPr lvl="1"/>
            <a:endParaRPr lang="en-GB" sz="800" dirty="0"/>
          </a:p>
          <a:p>
            <a:pPr marL="342900" indent="-342900">
              <a:buFont typeface="Arial" panose="020B0604020202020204" pitchFamily="34" charset="0"/>
              <a:buChar char="•"/>
            </a:pPr>
            <a:r>
              <a:rPr lang="en-GB" b="1" dirty="0"/>
              <a:t>Specify specific object name(s)</a:t>
            </a:r>
          </a:p>
          <a:p>
            <a:endParaRPr lang="en-GB" sz="1800" dirty="0"/>
          </a:p>
          <a:p>
            <a:endParaRPr lang="en-GB" dirty="0"/>
          </a:p>
          <a:p>
            <a:endParaRPr lang="en-GB" dirty="0"/>
          </a:p>
          <a:p>
            <a:pPr marL="457200" lvl="1" indent="0">
              <a:buNone/>
            </a:pPr>
            <a:endParaRPr lang="en-GB" sz="1800" dirty="0"/>
          </a:p>
          <a:p>
            <a:pPr marL="342900" indent="-342900">
              <a:buFont typeface="Arial" panose="020B0604020202020204" pitchFamily="34" charset="0"/>
              <a:buChar char="•"/>
            </a:pPr>
            <a:r>
              <a:rPr lang="en-GB" b="1" dirty="0"/>
              <a:t>Or use an alias</a:t>
            </a:r>
          </a:p>
          <a:p>
            <a:pPr lvl="1"/>
            <a:endParaRPr lang="en-GB" sz="2400" dirty="0"/>
          </a:p>
        </p:txBody>
      </p:sp>
      <p:sp>
        <p:nvSpPr>
          <p:cNvPr id="10244" name="Text Box 4"/>
          <p:cNvSpPr txBox="1">
            <a:spLocks noChangeArrowheads="1"/>
          </p:cNvSpPr>
          <p:nvPr/>
        </p:nvSpPr>
        <p:spPr bwMode="auto">
          <a:xfrm>
            <a:off x="1037968" y="3812080"/>
            <a:ext cx="5561139" cy="925513"/>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mymodule</a:t>
            </a:r>
            <a:r>
              <a:rPr lang="en-US" sz="1800" dirty="0">
                <a:latin typeface="Courier New" panose="02070309020205020404" pitchFamily="49" charset="0"/>
              </a:rPr>
              <a:t> import my_func1</a:t>
            </a:r>
          </a:p>
          <a:p>
            <a:pPr>
              <a:spcBef>
                <a:spcPct val="0"/>
              </a:spcBef>
            </a:pP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my_func1()</a:t>
            </a:r>
            <a:endParaRPr lang="en-GB" sz="1800" dirty="0">
              <a:latin typeface="Courier New" panose="02070309020205020404" pitchFamily="49" charset="0"/>
            </a:endParaRPr>
          </a:p>
        </p:txBody>
      </p:sp>
      <p:sp>
        <p:nvSpPr>
          <p:cNvPr id="10245" name="Text Box 5"/>
          <p:cNvSpPr txBox="1">
            <a:spLocks noChangeArrowheads="1"/>
          </p:cNvSpPr>
          <p:nvPr/>
        </p:nvSpPr>
        <p:spPr bwMode="auto">
          <a:xfrm>
            <a:off x="5950121" y="4291828"/>
            <a:ext cx="3278188" cy="646331"/>
          </a:xfrm>
          <a:prstGeom prst="rect">
            <a:avLst/>
          </a:prstGeom>
          <a:solidFill>
            <a:schemeClr val="bg1"/>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How do we know which module my_func1 came from?</a:t>
            </a:r>
          </a:p>
        </p:txBody>
      </p:sp>
      <p:sp>
        <p:nvSpPr>
          <p:cNvPr id="10246" name="Text Box 6"/>
          <p:cNvSpPr txBox="1">
            <a:spLocks noChangeArrowheads="1"/>
          </p:cNvSpPr>
          <p:nvPr/>
        </p:nvSpPr>
        <p:spPr bwMode="auto">
          <a:xfrm>
            <a:off x="3116285" y="5237904"/>
            <a:ext cx="5561138" cy="1323439"/>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mymodule</a:t>
            </a:r>
            <a:r>
              <a:rPr lang="en-US" sz="1800" dirty="0">
                <a:latin typeface="Courier New" panose="02070309020205020404" pitchFamily="49" charset="0"/>
              </a:rPr>
              <a:t> import \</a:t>
            </a:r>
          </a:p>
          <a:p>
            <a:pPr>
              <a:spcBef>
                <a:spcPct val="0"/>
              </a:spcBef>
            </a:pPr>
            <a:r>
              <a:rPr lang="en-US" sz="1800" dirty="0">
                <a:latin typeface="Courier New" panose="02070309020205020404" pitchFamily="49" charset="0"/>
              </a:rPr>
              <a:t>     (my_func1 as mf1, my_func2 as mf2)</a:t>
            </a:r>
          </a:p>
          <a:p>
            <a:pPr>
              <a:spcBef>
                <a:spcPct val="0"/>
              </a:spcBef>
            </a:pPr>
            <a:endParaRPr lang="en-US" sz="800" dirty="0">
              <a:latin typeface="Courier New" panose="02070309020205020404" pitchFamily="49" charset="0"/>
            </a:endParaRPr>
          </a:p>
          <a:p>
            <a:pPr>
              <a:spcBef>
                <a:spcPct val="0"/>
              </a:spcBef>
            </a:pPr>
            <a:r>
              <a:rPr lang="en-US" sz="1800" dirty="0">
                <a:latin typeface="Courier New" panose="02070309020205020404" pitchFamily="49" charset="0"/>
              </a:rPr>
              <a:t>mf1()</a:t>
            </a:r>
          </a:p>
          <a:p>
            <a:pPr>
              <a:spcBef>
                <a:spcPct val="0"/>
              </a:spcBef>
            </a:pPr>
            <a:r>
              <a:rPr lang="en-US" sz="1800" dirty="0">
                <a:latin typeface="Courier New" panose="02070309020205020404" pitchFamily="49" charset="0"/>
              </a:rPr>
              <a:t>mf2()</a:t>
            </a:r>
            <a:endParaRPr lang="en-GB" sz="1800" dirty="0">
              <a:latin typeface="Courier New" panose="02070309020205020404" pitchFamily="49" charset="0"/>
            </a:endParaRPr>
          </a:p>
        </p:txBody>
      </p:sp>
      <p:sp>
        <p:nvSpPr>
          <p:cNvPr id="10247" name="Text Box 7"/>
          <p:cNvSpPr txBox="1">
            <a:spLocks noChangeArrowheads="1"/>
          </p:cNvSpPr>
          <p:nvPr/>
        </p:nvSpPr>
        <p:spPr bwMode="auto">
          <a:xfrm>
            <a:off x="1037968" y="1849826"/>
            <a:ext cx="5561138" cy="376237"/>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mymodule</a:t>
            </a:r>
            <a:r>
              <a:rPr lang="en-US" sz="1800" dirty="0">
                <a:latin typeface="Courier New" panose="02070309020205020404" pitchFamily="49" charset="0"/>
              </a:rPr>
              <a:t> import *</a:t>
            </a:r>
          </a:p>
        </p:txBody>
      </p:sp>
      <p:sp>
        <p:nvSpPr>
          <p:cNvPr id="10248" name="Text Box 8"/>
          <p:cNvSpPr txBox="1">
            <a:spLocks noChangeArrowheads="1"/>
          </p:cNvSpPr>
          <p:nvPr/>
        </p:nvSpPr>
        <p:spPr bwMode="auto">
          <a:xfrm>
            <a:off x="6741727" y="6295942"/>
            <a:ext cx="3278188" cy="376238"/>
          </a:xfrm>
          <a:prstGeom prst="rect">
            <a:avLst/>
          </a:prstGeom>
          <a:solidFill>
            <a:schemeClr val="bg1"/>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Better or worse?  </a:t>
            </a:r>
          </a:p>
        </p:txBody>
      </p:sp>
    </p:spTree>
    <p:extLst>
      <p:ext uri="{BB962C8B-B14F-4D97-AF65-F5344CB8AC3E}">
        <p14:creationId xmlns:p14="http://schemas.microsoft.com/office/powerpoint/2010/main" val="282701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Directories as packages</a:t>
            </a:r>
          </a:p>
        </p:txBody>
      </p:sp>
      <p:sp>
        <p:nvSpPr>
          <p:cNvPr id="11267" name="Rectangle 3"/>
          <p:cNvSpPr>
            <a:spLocks noGrp="1" noChangeArrowheads="1"/>
          </p:cNvSpPr>
          <p:nvPr>
            <p:ph idx="1"/>
          </p:nvPr>
        </p:nvSpPr>
        <p:spPr/>
        <p:txBody>
          <a:bodyPr>
            <a:normAutofit lnSpcReduction="10000"/>
          </a:bodyPr>
          <a:lstStyle/>
          <a:p>
            <a:pPr marL="342900" indent="-342900">
              <a:buFont typeface="Arial" panose="020B0604020202020204" pitchFamily="34" charset="0"/>
              <a:buChar char="•"/>
            </a:pPr>
            <a:r>
              <a:rPr lang="en-GB" b="1" dirty="0"/>
              <a:t>Keep related modules together in the same directory</a:t>
            </a:r>
          </a:p>
          <a:p>
            <a:pPr lvl="1">
              <a:buFont typeface="Arial" panose="020B0604020202020204" pitchFamily="34" charset="0"/>
              <a:buChar char="•"/>
            </a:pPr>
            <a:r>
              <a:rPr lang="en-GB" dirty="0"/>
              <a:t>The name should not be the same as a Python system directory</a:t>
            </a:r>
          </a:p>
          <a:p>
            <a:pPr marL="342900" indent="-342900">
              <a:buFont typeface="Arial" panose="020B0604020202020204" pitchFamily="34" charset="0"/>
              <a:buChar char="•"/>
            </a:pPr>
            <a:r>
              <a:rPr lang="en-GB" b="1" dirty="0"/>
              <a:t>An </a:t>
            </a:r>
            <a:r>
              <a:rPr lang="en-GB" b="1" dirty="0">
                <a:latin typeface="Courier New" panose="02070309020205020404" pitchFamily="49" charset="0"/>
              </a:rPr>
              <a:t>__init__.py</a:t>
            </a:r>
            <a:r>
              <a:rPr lang="en-GB" b="1" dirty="0"/>
              <a:t> file is required </a:t>
            </a:r>
          </a:p>
          <a:p>
            <a:pPr lvl="1">
              <a:buFont typeface="Arial" panose="020B0604020202020204" pitchFamily="34" charset="0"/>
              <a:buChar char="•"/>
            </a:pPr>
            <a:r>
              <a:rPr lang="en-GB" dirty="0"/>
              <a:t>Might be empty</a:t>
            </a:r>
          </a:p>
          <a:p>
            <a:pPr lvl="1"/>
            <a:endParaRPr lang="en-GB" dirty="0"/>
          </a:p>
          <a:p>
            <a:pPr lvl="1"/>
            <a:endParaRPr lang="en-GB" dirty="0"/>
          </a:p>
          <a:p>
            <a:pPr lvl="1"/>
            <a:endParaRPr lang="en-GB" dirty="0"/>
          </a:p>
          <a:p>
            <a:pPr lvl="1"/>
            <a:endParaRPr lang="en-GB" dirty="0"/>
          </a:p>
          <a:p>
            <a:pPr marL="342900" indent="-342900">
              <a:buFont typeface="Arial" panose="020B0604020202020204" pitchFamily="34" charset="0"/>
              <a:buChar char="•"/>
            </a:pPr>
            <a:r>
              <a:rPr lang="en-GB" b="1" dirty="0"/>
              <a:t>May be nested</a:t>
            </a:r>
          </a:p>
          <a:p>
            <a:pPr lvl="1">
              <a:buFont typeface="Arial" panose="020B0604020202020204" pitchFamily="34" charset="0"/>
              <a:buChar char="•"/>
            </a:pPr>
            <a:r>
              <a:rPr lang="en-GB" dirty="0"/>
              <a:t>Each nested sub-directory should have a </a:t>
            </a:r>
            <a:r>
              <a:rPr lang="en-GB" dirty="0">
                <a:latin typeface="Courier New" panose="02070309020205020404" pitchFamily="49" charset="0"/>
              </a:rPr>
              <a:t>__init__.py </a:t>
            </a:r>
            <a:r>
              <a:rPr lang="en-GB" dirty="0"/>
              <a:t> file</a:t>
            </a:r>
          </a:p>
          <a:p>
            <a:pPr lvl="1">
              <a:buFont typeface="Arial" panose="020B0604020202020204" pitchFamily="34" charset="0"/>
              <a:buChar char="•"/>
            </a:pPr>
            <a:r>
              <a:rPr lang="en-GB" dirty="0"/>
              <a:t>Each is just another name in the hierarchy</a:t>
            </a:r>
          </a:p>
          <a:p>
            <a:pPr lvl="1">
              <a:buFont typeface="Arial" panose="020B0604020202020204" pitchFamily="34" charset="0"/>
              <a:buChar char="•"/>
            </a:pPr>
            <a:r>
              <a:rPr lang="en-GB" dirty="0"/>
              <a:t>Import relative to the current package using </a:t>
            </a:r>
            <a:r>
              <a:rPr lang="en-GB" dirty="0">
                <a:latin typeface="Courier New" panose="02070309020205020404" pitchFamily="49" charset="0"/>
              </a:rPr>
              <a:t>.</a:t>
            </a:r>
            <a:r>
              <a:rPr lang="en-GB" b="0" i="1" dirty="0"/>
              <a:t>module</a:t>
            </a:r>
            <a:r>
              <a:rPr lang="en-GB" dirty="0"/>
              <a:t> </a:t>
            </a:r>
          </a:p>
          <a:p>
            <a:pPr lvl="2"/>
            <a:r>
              <a:rPr lang="en-GB" sz="1800" dirty="0"/>
              <a:t> Import relative to the parent using </a:t>
            </a:r>
            <a:r>
              <a:rPr lang="en-GB" sz="1800" b="1" dirty="0">
                <a:latin typeface="Courier New" panose="02070309020205020404" pitchFamily="49" charset="0"/>
              </a:rPr>
              <a:t>..</a:t>
            </a:r>
            <a:r>
              <a:rPr lang="en-GB" sz="1800" i="1" dirty="0"/>
              <a:t>module</a:t>
            </a:r>
          </a:p>
        </p:txBody>
      </p:sp>
      <p:grpSp>
        <p:nvGrpSpPr>
          <p:cNvPr id="11268" name="Group 8"/>
          <p:cNvGrpSpPr>
            <a:grpSpLocks/>
          </p:cNvGrpSpPr>
          <p:nvPr/>
        </p:nvGrpSpPr>
        <p:grpSpPr bwMode="auto">
          <a:xfrm>
            <a:off x="2278063" y="2214217"/>
            <a:ext cx="6427787" cy="1557338"/>
            <a:chOff x="475" y="1913"/>
            <a:chExt cx="4049" cy="981"/>
          </a:xfrm>
        </p:grpSpPr>
        <p:sp>
          <p:nvSpPr>
            <p:cNvPr id="11269" name="Text Box 4"/>
            <p:cNvSpPr txBox="1">
              <a:spLocks noChangeArrowheads="1"/>
            </p:cNvSpPr>
            <p:nvPr/>
          </p:nvSpPr>
          <p:spPr bwMode="auto">
            <a:xfrm>
              <a:off x="475" y="2312"/>
              <a:ext cx="3191" cy="582"/>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workingmodules.mymodule_a</a:t>
              </a: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workingmodules.mymodule_a.myfunc1()</a:t>
              </a:r>
            </a:p>
          </p:txBody>
        </p:sp>
        <p:sp>
          <p:nvSpPr>
            <p:cNvPr id="11270" name="Text Box 5"/>
            <p:cNvSpPr txBox="1">
              <a:spLocks noChangeArrowheads="1"/>
            </p:cNvSpPr>
            <p:nvPr/>
          </p:nvSpPr>
          <p:spPr bwMode="auto">
            <a:xfrm>
              <a:off x="2368" y="1913"/>
              <a:ext cx="21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Directory name/package name</a:t>
              </a:r>
            </a:p>
          </p:txBody>
        </p:sp>
        <p:sp>
          <p:nvSpPr>
            <p:cNvPr id="11271" name="Line 6"/>
            <p:cNvSpPr>
              <a:spLocks noChangeShapeType="1"/>
            </p:cNvSpPr>
            <p:nvPr/>
          </p:nvSpPr>
          <p:spPr bwMode="auto">
            <a:xfrm flipH="1">
              <a:off x="2157" y="2130"/>
              <a:ext cx="237" cy="15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grpSp>
      <p:cxnSp>
        <p:nvCxnSpPr>
          <p:cNvPr id="9" name="Straight Connector 8">
            <a:extLst>
              <a:ext uri="{FF2B5EF4-FFF2-40B4-BE49-F238E27FC236}">
                <a16:creationId xmlns:a16="http://schemas.microsoft.com/office/drawing/2014/main" id="{CE33636B-5AD3-4737-8786-2C2BB55AFB4C}"/>
              </a:ext>
            </a:extLst>
          </p:cNvPr>
          <p:cNvCxnSpPr>
            <a:cxnSpLocks/>
          </p:cNvCxnSpPr>
          <p:nvPr/>
        </p:nvCxnSpPr>
        <p:spPr>
          <a:xfrm>
            <a:off x="3526321" y="3190880"/>
            <a:ext cx="1939125"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pic>
        <p:nvPicPr>
          <p:cNvPr id="3" name="Picture 4" descr="Expired Stamp (PNG Transparent) | OnlyGFX.com">
            <a:extLst>
              <a:ext uri="{FF2B5EF4-FFF2-40B4-BE49-F238E27FC236}">
                <a16:creationId xmlns:a16="http://schemas.microsoft.com/office/drawing/2014/main" id="{953D3C16-BA72-4974-8774-60FC82CDA14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64264" y="1172390"/>
            <a:ext cx="5106510" cy="363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1690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5" ma:contentTypeDescription="Create a new document." ma:contentTypeScope="" ma:versionID="1c86e08ee19a558daabb270f47811a89">
  <xsd:schema xmlns:xsd="http://www.w3.org/2001/XMLSchema" xmlns:xs="http://www.w3.org/2001/XMLSchema" xmlns:p="http://schemas.microsoft.com/office/2006/metadata/properties" xmlns:ns2="321e98e5-056b-4fbc-983d-5776ac277f1c" xmlns:ns3="8706a4e6-e72b-4885-96ed-b92b99fed295" targetNamespace="http://schemas.microsoft.com/office/2006/metadata/properties" ma:root="true" ma:fieldsID="451e2ea32cc94e31a40865bb33ac54ea" ns2:_="" ns3:_="">
    <xsd:import namespace="321e98e5-056b-4fbc-983d-5776ac277f1c"/>
    <xsd:import namespace="8706a4e6-e72b-4885-96ed-b92b99fed29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06a4e6-e72b-4885-96ed-b92b99fed29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5211B5-6C22-4EF8-BE8F-9D378138CB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1e98e5-056b-4fbc-983d-5776ac277f1c"/>
    <ds:schemaRef ds:uri="8706a4e6-e72b-4885-96ed-b92b99fed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581F9B-DDE6-4358-8389-DE5858917DC4}">
  <ds:schemaRefs>
    <ds:schemaRef ds:uri="http://schemas.microsoft.com/sharepoint/v3/contenttype/forms"/>
  </ds:schemaRefs>
</ds:datastoreItem>
</file>

<file path=customXml/itemProps3.xml><?xml version="1.0" encoding="utf-8"?>
<ds:datastoreItem xmlns:ds="http://schemas.openxmlformats.org/officeDocument/2006/customXml" ds:itemID="{FD0FD46D-2696-4A9A-9B3D-1094250502F3}">
  <ds:schemaRefs>
    <ds:schemaRef ds:uri="http://purl.org/dc/terms/"/>
    <ds:schemaRef ds:uri="http://schemas.microsoft.com/office/2006/documentManagement/types"/>
    <ds:schemaRef ds:uri="http://schemas.microsoft.com/office/infopath/2007/PartnerControls"/>
    <ds:schemaRef ds:uri="e62fa197-ef17-46ea-98d8-70933178622b"/>
    <ds:schemaRef ds:uri="http://purl.org/dc/dcmitype/"/>
    <ds:schemaRef ds:uri="http://purl.org/dc/elements/1.1/"/>
    <ds:schemaRef ds:uri="http://schemas.openxmlformats.org/package/2006/metadata/core-properties"/>
    <ds:schemaRef ds:uri="56b93301-560a-4875-810f-d795793ecb7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1402</TotalTime>
  <Words>4440</Words>
  <Application>Microsoft Office PowerPoint</Application>
  <PresentationFormat>Widescreen</PresentationFormat>
  <Paragraphs>451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Master</vt:lpstr>
      <vt:lpstr>Python 3 Programming</vt:lpstr>
      <vt:lpstr>PowerPoint Presentation</vt:lpstr>
      <vt:lpstr>What are modules?</vt:lpstr>
      <vt:lpstr>What are packages?</vt:lpstr>
      <vt:lpstr>Multiple source files – why bother?</vt:lpstr>
      <vt:lpstr>How does Python find a module?</vt:lpstr>
      <vt:lpstr>Importing a module</vt:lpstr>
      <vt:lpstr>Importing names</vt:lpstr>
      <vt:lpstr>Directories as packages</vt:lpstr>
      <vt:lpstr>Namespace packages (3.3)</vt:lpstr>
      <vt:lpstr>Writing a module</vt:lpstr>
      <vt:lpstr>The 'main' trick</vt:lpstr>
      <vt:lpstr>The 'main' trick</vt:lpstr>
      <vt:lpstr>Module documentation</vt:lpstr>
      <vt:lpstr>Python profiler</vt:lpstr>
      <vt:lpstr>PowerPoint Presentation</vt:lpstr>
      <vt:lpstr>Distributing libraries - distutils</vt:lpstr>
      <vt:lpstr>Distributing libraries - distutils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Smith, Andy</cp:lastModifiedBy>
  <cp:revision>217</cp:revision>
  <cp:lastPrinted>2019-07-03T09:46:41Z</cp:lastPrinted>
  <dcterms:created xsi:type="dcterms:W3CDTF">2019-09-05T08:17:12Z</dcterms:created>
  <dcterms:modified xsi:type="dcterms:W3CDTF">2023-10-26T08:59:44Z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y fmtid="{D5CDD505-2E9C-101B-9397-08002B2CF9AE}" pid="5" name="MediaServiceImageTags">
    <vt:lpwstr/>
  </property>
</Properties>
</file>