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8" r:id="rId5"/>
    <p:sldId id="278" r:id="rId6"/>
    <p:sldId id="279" r:id="rId7"/>
    <p:sldId id="280" r:id="rId8"/>
    <p:sldId id="281" r:id="rId9"/>
    <p:sldId id="296" r:id="rId10"/>
    <p:sldId id="297" r:id="rId11"/>
    <p:sldId id="298" r:id="rId12"/>
    <p:sldId id="299" r:id="rId13"/>
    <p:sldId id="300" r:id="rId14"/>
    <p:sldId id="301" r:id="rId15"/>
    <p:sldId id="302" r:id="rId16"/>
  </p:sldIdLst>
  <p:sldSz cx="12192000" cy="6858000"/>
  <p:notesSz cx="6645275" cy="9775825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Montserrat Black" panose="00000A00000000000000" pitchFamily="2" charset="0"/>
      <p:bold r:id="rId27"/>
      <p:boldItalic r:id="rId28"/>
    </p:embeddedFont>
  </p:embeddedFontLst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0065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363" y="72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23/02/2023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Notes for example 1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Explain that </a:t>
            </a:r>
            <a:r>
              <a:rPr lang="en-GB" dirty="0" err="1"/>
              <a:t>useEffect</a:t>
            </a:r>
            <a:r>
              <a:rPr lang="en-GB" dirty="0"/>
              <a:t> is placed at the top level of your component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Running an effect after every render is not something you’d see particularly often.</a:t>
            </a:r>
          </a:p>
          <a:p>
            <a:pPr marL="628650" lvl="1" indent="-171450">
              <a:buFontTx/>
              <a:buChar char="-"/>
            </a:pPr>
            <a:endParaRPr lang="en-GB" dirty="0"/>
          </a:p>
          <a:p>
            <a:pPr marL="171450" lvl="0" indent="-171450">
              <a:buFontTx/>
              <a:buChar char="-"/>
            </a:pPr>
            <a:r>
              <a:rPr lang="en-GB" dirty="0"/>
              <a:t>Notes for example 2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The code inside a </a:t>
            </a:r>
            <a:r>
              <a:rPr lang="en-GB" dirty="0" err="1"/>
              <a:t>useEffect</a:t>
            </a:r>
            <a:r>
              <a:rPr lang="en-GB" dirty="0"/>
              <a:t> will always run the first time a component is rendered.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Whenever the component re-renders, React will check if any of the items inside the dependency array have changed, and if so, the code inside the </a:t>
            </a:r>
            <a:r>
              <a:rPr lang="en-GB" dirty="0" err="1"/>
              <a:t>useEffect</a:t>
            </a:r>
            <a:r>
              <a:rPr lang="en-GB" dirty="0"/>
              <a:t> will run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27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Notes for example 1 (Empty dependency array example) 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Used to perform actions when the component mounts, including any set-up you might need to do</a:t>
            </a:r>
          </a:p>
          <a:p>
            <a:pPr marL="628650" lvl="1" indent="-171450">
              <a:buFontTx/>
              <a:buChar char="-"/>
            </a:pPr>
            <a:endParaRPr lang="en-GB" dirty="0"/>
          </a:p>
          <a:p>
            <a:pPr marL="171450" lvl="0" indent="-171450">
              <a:buFontTx/>
              <a:buChar char="-"/>
            </a:pPr>
            <a:r>
              <a:rPr lang="en-GB" dirty="0"/>
              <a:t>Notes for example 2 (final example)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It’s really important to clean up your side effects. For example, if you start a timer when a component mounts, then you need to dispose of that timer when the component unmounts. Otherwise, the timer will stay active and present in memory, causing memory leaks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07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595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Here, it logs when the page renders and the count is set. It logs when the count is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525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logging is turned off, the count changes but is not logged to the console. When the logging is turned back on, it continues at the later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497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the final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18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665F0E6C-B662-49F0-8263-879CFD47A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06931B-D201-4B13-AF85-02D364BCD6BA}"/>
              </a:ext>
            </a:extLst>
          </p:cNvPr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46DBCCFD-57AC-4E92-8ADE-9BBB3291C7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2C3C285F-1FB0-4063-A487-43CDC59D8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D3EFC9-13CE-4E14-9EBA-D6A86F31CDD0}"/>
              </a:ext>
            </a:extLst>
          </p:cNvPr>
          <p:cNvSpPr/>
          <p:nvPr userDrawn="1"/>
        </p:nvSpPr>
        <p:spPr>
          <a:xfrm>
            <a:off x="152400" y="2281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9DF574C6-CB96-4310-B661-156FF1E5E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E5927B68-1C07-4D2F-8472-2D515DD0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920FBEB3-89A8-4469-B0CF-A1CA6E3E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B249242C-C51B-4165-A526-4E7462733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709D87C1-73F3-4D21-A6E0-D118EFB71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BE331C7-3C67-48FA-856F-AA4D9A4291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D57635AC-4A16-4B17-B0FC-12BAA5BB7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2D601426-94BE-4D38-86F7-66274BFFC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FE83959A-68B3-4656-BA56-E715D7DB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45A7AB0-2907-494B-848C-514B44801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DE8BF732-A6CD-4403-9339-F8CCB8B49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2E9468-E7AC-491E-BFB3-E49FDA66DE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3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7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7" r:id="rId3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8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</a:t>
            </a:r>
          </a:p>
          <a:p>
            <a:r>
              <a:rPr lang="en-GB" dirty="0" err="1"/>
              <a:t>useEffect</a:t>
            </a:r>
            <a:r>
              <a:rPr lang="en-GB" dirty="0"/>
              <a:t> hook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473725"/>
            <a:ext cx="5718225" cy="6004863"/>
          </a:xfrm>
        </p:spPr>
        <p:txBody>
          <a:bodyPr/>
          <a:lstStyle/>
          <a:p>
            <a:r>
              <a:rPr lang="en-GB" dirty="0"/>
              <a:t>Sometimes, a React component needs to interact with the “outside world”, performing actions that are not directly related to the UI output of a component. For example: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Making a request to an external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Interacting with browser APIs (e.g., writing to local storage)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These actions are called “</a:t>
            </a:r>
            <a:r>
              <a:rPr lang="en-GB" b="1" dirty="0"/>
              <a:t>side effects</a:t>
            </a:r>
            <a:r>
              <a:rPr lang="en-GB" dirty="0"/>
              <a:t>”. The </a:t>
            </a:r>
            <a:r>
              <a:rPr lang="en-GB" b="1" dirty="0" err="1"/>
              <a:t>useEffect</a:t>
            </a:r>
            <a:r>
              <a:rPr lang="en-GB" b="1" dirty="0"/>
              <a:t> </a:t>
            </a:r>
            <a:r>
              <a:rPr lang="en-GB" dirty="0"/>
              <a:t>hook allows us to manage side effects without interfering with the rendering of the component.</a:t>
            </a:r>
          </a:p>
          <a:p>
            <a:endParaRPr lang="en-GB" dirty="0"/>
          </a:p>
          <a:p>
            <a:r>
              <a:rPr lang="en-GB" dirty="0"/>
              <a:t>Before we see a practical example, let’s cover the different ways in which </a:t>
            </a:r>
            <a:r>
              <a:rPr lang="en-GB" dirty="0" err="1"/>
              <a:t>useEffect</a:t>
            </a:r>
            <a:r>
              <a:rPr lang="en-GB" dirty="0"/>
              <a:t> works.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</a:t>
            </a:r>
          </a:p>
          <a:p>
            <a:r>
              <a:rPr lang="en-GB" dirty="0" err="1"/>
              <a:t>useEffect</a:t>
            </a:r>
            <a:r>
              <a:rPr lang="en-GB" dirty="0"/>
              <a:t> hook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8C214-A582-9B64-FB3A-13D9B48F6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047" y="1104576"/>
            <a:ext cx="6735115" cy="2324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0F871C-7569-8CAE-EE39-867229E2A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704" y="3674601"/>
            <a:ext cx="6801799" cy="2362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235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</a:t>
            </a:r>
          </a:p>
          <a:p>
            <a:r>
              <a:rPr lang="en-GB" dirty="0" err="1"/>
              <a:t>useEffect</a:t>
            </a:r>
            <a:r>
              <a:rPr lang="en-GB" dirty="0"/>
              <a:t> hook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A1C5ED-B636-F3BA-F2F5-AE1F3F3B54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710BD7-BC9D-ABB3-022B-A1A778FF9E4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3054" y="307833"/>
            <a:ext cx="6576567" cy="620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1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A6F3-D78A-B9F5-8BC8-DE6B95F93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QuickLab</a:t>
            </a:r>
            <a:r>
              <a:rPr lang="en-GB" dirty="0"/>
              <a:t> 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err="1"/>
              <a:t>useEffect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4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E231-C8DB-6A63-CD14-856252AB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2D4977-B279-52A8-4F56-26AF6691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000" y="166328"/>
            <a:ext cx="11517818" cy="624114"/>
          </a:xfrm>
        </p:spPr>
        <p:txBody>
          <a:bodyPr/>
          <a:lstStyle/>
          <a:p>
            <a:r>
              <a:rPr lang="en-GB" dirty="0"/>
              <a:t>How </a:t>
            </a:r>
            <a:r>
              <a:rPr lang="en-GB" dirty="0" err="1"/>
              <a:t>useEffect</a:t>
            </a:r>
            <a:r>
              <a:rPr lang="en-GB" dirty="0"/>
              <a:t> works (1/2)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CF985-3681-F74C-5939-6336FE246B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3995" y="1053847"/>
            <a:ext cx="2948683" cy="19670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39DA35-1602-5F00-1BF2-17F1BF3FBF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3512" y="3901129"/>
            <a:ext cx="4333444" cy="19670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B14E72B-E6B2-17C4-446A-8BD0B4BCD38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4244" y="4034718"/>
            <a:ext cx="3866564" cy="16998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7413309-7023-667E-D346-6DD601599E5E}"/>
              </a:ext>
            </a:extLst>
          </p:cNvPr>
          <p:cNvSpPr txBox="1"/>
          <p:nvPr/>
        </p:nvSpPr>
        <p:spPr>
          <a:xfrm>
            <a:off x="1333513" y="3168917"/>
            <a:ext cx="4189650" cy="449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GB" sz="1400" dirty="0"/>
              <a:t>This will run the side effect </a:t>
            </a:r>
            <a:r>
              <a:rPr lang="en-GB" sz="1400" b="1" dirty="0"/>
              <a:t>after every render </a:t>
            </a:r>
            <a:r>
              <a:rPr lang="en-GB" sz="1400" dirty="0"/>
              <a:t>(the first time the component displays, and every time it updates)</a:t>
            </a:r>
            <a:endParaRPr lang="en-GB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5B69D9-FCC8-C1E6-7084-4B2594A6F973}"/>
              </a:ext>
            </a:extLst>
          </p:cNvPr>
          <p:cNvSpPr txBox="1"/>
          <p:nvPr/>
        </p:nvSpPr>
        <p:spPr>
          <a:xfrm>
            <a:off x="6426200" y="5872806"/>
            <a:ext cx="4584700" cy="8188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GB" sz="1400" dirty="0"/>
              <a:t>This will run </a:t>
            </a:r>
            <a:r>
              <a:rPr lang="en-GB" sz="1400" b="1" dirty="0"/>
              <a:t>after the first render </a:t>
            </a:r>
            <a:r>
              <a:rPr lang="en-GB" sz="1400" dirty="0"/>
              <a:t>and</a:t>
            </a:r>
            <a:r>
              <a:rPr lang="en-GB" sz="1400" b="1" dirty="0"/>
              <a:t> </a:t>
            </a:r>
            <a:r>
              <a:rPr lang="en-GB" sz="1400" dirty="0"/>
              <a:t>after any time </a:t>
            </a:r>
            <a:r>
              <a:rPr lang="en-GB" sz="1400" b="1" dirty="0"/>
              <a:t>any of the dependencies change </a:t>
            </a:r>
            <a:r>
              <a:rPr lang="en-GB" sz="1400" dirty="0"/>
              <a:t>(as long as the dependency is a prop or state value)</a:t>
            </a:r>
            <a:endParaRPr lang="en-GB" sz="1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4A7D2A-9563-1EC6-D31C-A99197783038}"/>
              </a:ext>
            </a:extLst>
          </p:cNvPr>
          <p:cNvSpPr txBox="1"/>
          <p:nvPr/>
        </p:nvSpPr>
        <p:spPr>
          <a:xfrm>
            <a:off x="1333512" y="6016620"/>
            <a:ext cx="4189650" cy="449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GB" sz="1400" dirty="0"/>
              <a:t>This will run </a:t>
            </a:r>
            <a:r>
              <a:rPr lang="en-GB" sz="1400" b="1" dirty="0"/>
              <a:t>after the</a:t>
            </a:r>
            <a:r>
              <a:rPr lang="en-GB" sz="1400" dirty="0"/>
              <a:t> </a:t>
            </a:r>
            <a:r>
              <a:rPr lang="en-GB" sz="1400" b="1" dirty="0"/>
              <a:t>first render </a:t>
            </a:r>
            <a:r>
              <a:rPr lang="en-GB" sz="1400" dirty="0"/>
              <a:t>and</a:t>
            </a:r>
            <a:r>
              <a:rPr lang="en-GB" sz="1400" b="1" dirty="0"/>
              <a:t> </a:t>
            </a:r>
            <a:r>
              <a:rPr lang="en-GB" sz="1400" dirty="0"/>
              <a:t>after any time the </a:t>
            </a:r>
            <a:r>
              <a:rPr lang="en-GB" sz="1400" b="1" dirty="0"/>
              <a:t>state value changes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4C3321-10BF-D4C2-A0D9-B01BD995A853}"/>
              </a:ext>
            </a:extLst>
          </p:cNvPr>
          <p:cNvSpPr txBox="1"/>
          <p:nvPr/>
        </p:nvSpPr>
        <p:spPr>
          <a:xfrm>
            <a:off x="6522720" y="3121364"/>
            <a:ext cx="4373880" cy="449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GB" sz="1400" dirty="0"/>
              <a:t>This will run the side effect </a:t>
            </a:r>
            <a:r>
              <a:rPr lang="en-GB" sz="1400" b="1" dirty="0"/>
              <a:t>after the first render </a:t>
            </a:r>
            <a:r>
              <a:rPr lang="en-GB" sz="1400" dirty="0"/>
              <a:t>and</a:t>
            </a:r>
            <a:r>
              <a:rPr lang="en-GB" sz="1400" b="1" dirty="0"/>
              <a:t> </a:t>
            </a:r>
            <a:r>
              <a:rPr lang="en-GB" sz="1400" dirty="0"/>
              <a:t>after any time the </a:t>
            </a:r>
            <a:r>
              <a:rPr lang="en-GB" sz="1400" b="1" dirty="0"/>
              <a:t>value of prop1 changes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68725695-85B4-9756-5702-DA9046DEE800}"/>
              </a:ext>
            </a:extLst>
          </p:cNvPr>
          <p:cNvSpPr/>
          <p:nvPr/>
        </p:nvSpPr>
        <p:spPr>
          <a:xfrm>
            <a:off x="2580542" y="2255520"/>
            <a:ext cx="2220058" cy="673070"/>
          </a:xfrm>
          <a:prstGeom prst="wedgeRectCallout">
            <a:avLst>
              <a:gd name="adj1" fmla="val -21091"/>
              <a:gd name="adj2" fmla="val -774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Takes in a function containing your side effect code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C1A6227-AFF0-E917-8016-7675E7BB745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23453" y="957920"/>
            <a:ext cx="4378605" cy="19377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60F44C78-297A-D576-60F5-3D309EA90301}"/>
              </a:ext>
            </a:extLst>
          </p:cNvPr>
          <p:cNvSpPr/>
          <p:nvPr/>
        </p:nvSpPr>
        <p:spPr>
          <a:xfrm>
            <a:off x="7842206" y="2325089"/>
            <a:ext cx="2540000" cy="515139"/>
          </a:xfrm>
          <a:prstGeom prst="wedgeRectCallout">
            <a:avLst>
              <a:gd name="adj1" fmla="val -38250"/>
              <a:gd name="adj2" fmla="val -706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Second argument is the “dependency array”</a:t>
            </a:r>
          </a:p>
        </p:txBody>
      </p:sp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572FB378-062B-CC35-FF3D-2B1449CE160E}"/>
              </a:ext>
            </a:extLst>
          </p:cNvPr>
          <p:cNvSpPr/>
          <p:nvPr/>
        </p:nvSpPr>
        <p:spPr>
          <a:xfrm>
            <a:off x="7842206" y="5172139"/>
            <a:ext cx="2540000" cy="515139"/>
          </a:xfrm>
          <a:prstGeom prst="wedgeRectCallout">
            <a:avLst>
              <a:gd name="adj1" fmla="val -38250"/>
              <a:gd name="adj2" fmla="val -706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Multiple dependencies</a:t>
            </a:r>
          </a:p>
        </p:txBody>
      </p:sp>
    </p:spTree>
    <p:extLst>
      <p:ext uri="{BB962C8B-B14F-4D97-AF65-F5344CB8AC3E}">
        <p14:creationId xmlns:p14="http://schemas.microsoft.com/office/powerpoint/2010/main" val="324565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61" grpId="0" animBg="1"/>
      <p:bldP spid="55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E231-C8DB-6A63-CD14-856252AB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2D4977-B279-52A8-4F56-26AF6691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000" y="166328"/>
            <a:ext cx="11517818" cy="624114"/>
          </a:xfrm>
        </p:spPr>
        <p:txBody>
          <a:bodyPr/>
          <a:lstStyle/>
          <a:p>
            <a:r>
              <a:rPr lang="en-GB" dirty="0"/>
              <a:t>How </a:t>
            </a:r>
            <a:r>
              <a:rPr lang="en-GB" dirty="0" err="1"/>
              <a:t>useEffect</a:t>
            </a:r>
            <a:r>
              <a:rPr lang="en-GB" dirty="0"/>
              <a:t> works (2/2)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1503643-F2B0-B074-27CF-D5F1A288B4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0422" y="1965317"/>
            <a:ext cx="3931218" cy="24847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2BA292D-8FE9-3078-63C3-28A3B029FD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7964" y="1965317"/>
            <a:ext cx="4348681" cy="24847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6BB5ABE-9D9F-92D5-DC72-AD9F1DC3BF11}"/>
              </a:ext>
            </a:extLst>
          </p:cNvPr>
          <p:cNvSpPr txBox="1"/>
          <p:nvPr/>
        </p:nvSpPr>
        <p:spPr>
          <a:xfrm>
            <a:off x="1570422" y="4675680"/>
            <a:ext cx="3824538" cy="5287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GB" sz="1400" dirty="0"/>
              <a:t>This will run </a:t>
            </a:r>
            <a:r>
              <a:rPr lang="en-GB" sz="1400" b="1" dirty="0"/>
              <a:t>after first render only</a:t>
            </a:r>
            <a:r>
              <a:rPr lang="en-GB" sz="1400" dirty="0"/>
              <a:t> (when the component </a:t>
            </a:r>
            <a:r>
              <a:rPr lang="en-GB" sz="1400" b="1" dirty="0"/>
              <a:t>mounts</a:t>
            </a:r>
            <a:r>
              <a:rPr lang="en-GB" sz="1400" dirty="0"/>
              <a:t>)</a:t>
            </a:r>
            <a:endParaRPr lang="en-GB" sz="1400" b="1" dirty="0"/>
          </a:p>
        </p:txBody>
      </p:sp>
      <p:sp>
        <p:nvSpPr>
          <p:cNvPr id="58" name="Speech Bubble: Rectangle 57">
            <a:extLst>
              <a:ext uri="{FF2B5EF4-FFF2-40B4-BE49-F238E27FC236}">
                <a16:creationId xmlns:a16="http://schemas.microsoft.com/office/drawing/2014/main" id="{96843557-ED91-983C-001A-A409F80BFD89}"/>
              </a:ext>
            </a:extLst>
          </p:cNvPr>
          <p:cNvSpPr/>
          <p:nvPr/>
        </p:nvSpPr>
        <p:spPr>
          <a:xfrm>
            <a:off x="2438400" y="3696075"/>
            <a:ext cx="2024380" cy="609225"/>
          </a:xfrm>
          <a:prstGeom prst="wedgeRectCallout">
            <a:avLst>
              <a:gd name="adj1" fmla="val -28320"/>
              <a:gd name="adj2" fmla="val -846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array – what will happen?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ABCFB-6AC0-4615-D58E-E5D0FAF68F67}"/>
              </a:ext>
            </a:extLst>
          </p:cNvPr>
          <p:cNvSpPr txBox="1"/>
          <p:nvPr/>
        </p:nvSpPr>
        <p:spPr>
          <a:xfrm>
            <a:off x="6447964" y="4675680"/>
            <a:ext cx="4202350" cy="69642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GB" sz="1400" dirty="0"/>
              <a:t>If you need to </a:t>
            </a:r>
            <a:r>
              <a:rPr lang="en-GB" sz="1400" b="1" dirty="0"/>
              <a:t>clean up any side effects</a:t>
            </a:r>
            <a:r>
              <a:rPr lang="en-GB" sz="1400" dirty="0"/>
              <a:t>, return a function that handles the </a:t>
            </a:r>
            <a:r>
              <a:rPr lang="en-GB" sz="1400" dirty="0" err="1"/>
              <a:t>cleanup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25415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 animBg="1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E231-C8DB-6A63-CD14-856252AB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2D4977-B279-52A8-4F56-26AF6691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000" y="166328"/>
            <a:ext cx="11517818" cy="624114"/>
          </a:xfrm>
        </p:spPr>
        <p:txBody>
          <a:bodyPr/>
          <a:lstStyle/>
          <a:p>
            <a:r>
              <a:rPr lang="en-GB" dirty="0"/>
              <a:t>Pitfall: forgetting the dependency array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ABCFB-6AC0-4615-D58E-E5D0FAF68F67}"/>
              </a:ext>
            </a:extLst>
          </p:cNvPr>
          <p:cNvSpPr txBox="1"/>
          <p:nvPr/>
        </p:nvSpPr>
        <p:spPr>
          <a:xfrm>
            <a:off x="778525" y="4461870"/>
            <a:ext cx="10634950" cy="205533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600" dirty="0"/>
              <a:t>Remember, with no dependency array, this will run on </a:t>
            </a:r>
            <a:r>
              <a:rPr lang="en-GB" sz="1600" b="1" dirty="0"/>
              <a:t>every render</a:t>
            </a:r>
            <a:r>
              <a:rPr lang="en-GB" sz="1600" dirty="0"/>
              <a:t>. If you are doing anything that uses up a quota or costs money (e.g., reads from a database), having no dependency array is likely a mistake which will have consequences if your component re-renders often.</a:t>
            </a:r>
          </a:p>
          <a:p>
            <a:endParaRPr lang="en-GB" sz="1600" dirty="0"/>
          </a:p>
          <a:p>
            <a:pPr algn="l"/>
            <a:r>
              <a:rPr lang="en-GB" sz="1600" dirty="0"/>
              <a:t>Even worse, if you modify state within this effect, then the state change will trigger a re-render, which will trigger the effect, which will trigger a re-render, which will trigger the effect… An infinite loop. This will also affect the performance of your app. </a:t>
            </a:r>
          </a:p>
          <a:p>
            <a:pPr algn="l"/>
            <a:endParaRPr lang="en-GB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E9B6-0B42-A9DF-5269-CD09BC4548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0710" y="1296614"/>
            <a:ext cx="4170580" cy="27821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1479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</a:t>
            </a:r>
          </a:p>
          <a:p>
            <a:r>
              <a:rPr lang="en-GB" dirty="0" err="1"/>
              <a:t>useEffect</a:t>
            </a:r>
            <a:r>
              <a:rPr lang="en-GB" dirty="0"/>
              <a:t> hook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Now that we’ve looked at how </a:t>
            </a:r>
            <a:r>
              <a:rPr lang="en-GB" dirty="0" err="1"/>
              <a:t>useEffect</a:t>
            </a:r>
            <a:r>
              <a:rPr lang="en-GB" dirty="0"/>
              <a:t> works, let’s see it in practice.</a:t>
            </a:r>
          </a:p>
          <a:p>
            <a:endParaRPr lang="en-GB" dirty="0"/>
          </a:p>
          <a:p>
            <a:r>
              <a:rPr lang="en-GB" dirty="0"/>
              <a:t>Remember, </a:t>
            </a:r>
            <a:r>
              <a:rPr lang="en-GB" dirty="0" err="1"/>
              <a:t>useEffect</a:t>
            </a:r>
            <a:r>
              <a:rPr lang="en-GB" dirty="0"/>
              <a:t> needs to be imported like </a:t>
            </a:r>
            <a:r>
              <a:rPr lang="en-GB" dirty="0" err="1"/>
              <a:t>useState</a:t>
            </a:r>
            <a:r>
              <a:rPr lang="en-GB" dirty="0"/>
              <a:t> and by default, runs when the page first renders.</a:t>
            </a:r>
          </a:p>
          <a:p>
            <a:endParaRPr lang="en-GB" dirty="0"/>
          </a:p>
          <a:p>
            <a:r>
              <a:rPr lang="en-GB" dirty="0"/>
              <a:t>We change when we want the code to run but adding dependencies in the </a:t>
            </a:r>
            <a:r>
              <a:rPr lang="en-GB" dirty="0" err="1"/>
              <a:t>useEffect</a:t>
            </a:r>
            <a:r>
              <a:rPr lang="en-GB" dirty="0"/>
              <a:t> call</a:t>
            </a:r>
          </a:p>
          <a:p>
            <a:endParaRPr lang="en-GB" dirty="0"/>
          </a:p>
          <a:p>
            <a:r>
              <a:rPr lang="en-GB" dirty="0"/>
              <a:t>We will use State set as Boolean true or false to log something to the console each time another state is changed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62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</a:t>
            </a:r>
          </a:p>
          <a:p>
            <a:r>
              <a:rPr lang="en-GB" dirty="0" err="1"/>
              <a:t>useEffect</a:t>
            </a:r>
            <a:r>
              <a:rPr lang="en-GB" dirty="0"/>
              <a:t> hook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He we have 2 States, one number, the other Boolean.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button exists to toggle logging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count is then displayed, along with a button to increment and another to reset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6D567-ACA6-891E-7DD8-5CCB4DD89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826" y="1513811"/>
            <a:ext cx="4887007" cy="514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8E8DA5-89BA-6A15-8F29-2EF59F24D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14" y="2962495"/>
            <a:ext cx="5068007" cy="724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A4726A-8D19-B8C6-92FF-7397016C5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963" y="5149553"/>
            <a:ext cx="7059010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</a:t>
            </a:r>
          </a:p>
          <a:p>
            <a:r>
              <a:rPr lang="en-GB" dirty="0" err="1"/>
              <a:t>useEffect</a:t>
            </a:r>
            <a:r>
              <a:rPr lang="en-GB" dirty="0"/>
              <a:t> hook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result is this simple 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4992BD-B4B7-7229-AE58-8BD46AC1C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574" y="1171260"/>
            <a:ext cx="6182588" cy="22577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42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</a:t>
            </a:r>
          </a:p>
          <a:p>
            <a:r>
              <a:rPr lang="en-GB" dirty="0" err="1"/>
              <a:t>useEffect</a:t>
            </a:r>
            <a:r>
              <a:rPr lang="en-GB" dirty="0"/>
              <a:t> hook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Lets add a </a:t>
            </a:r>
            <a:r>
              <a:rPr lang="en-GB" dirty="0" err="1"/>
              <a:t>useEffect</a:t>
            </a:r>
            <a:r>
              <a:rPr lang="en-GB" dirty="0"/>
              <a:t> to control when the logging happens.</a:t>
            </a:r>
          </a:p>
          <a:p>
            <a:endParaRPr lang="en-GB" dirty="0"/>
          </a:p>
          <a:p>
            <a:r>
              <a:rPr lang="en-GB" dirty="0"/>
              <a:t>Each time the count State changes, this </a:t>
            </a:r>
            <a:r>
              <a:rPr lang="en-GB" dirty="0" err="1"/>
              <a:t>useEffect</a:t>
            </a:r>
            <a:r>
              <a:rPr lang="en-GB" dirty="0"/>
              <a:t> runs. It checks to see if logging is true or false.</a:t>
            </a:r>
          </a:p>
          <a:p>
            <a:r>
              <a:rPr lang="en-GB" dirty="0"/>
              <a:t>If true, it logs the value of count to the console.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8D37C-3983-A15C-7537-5A210180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723" y="3631253"/>
            <a:ext cx="3942836" cy="22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3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</a:t>
            </a:r>
          </a:p>
          <a:p>
            <a:r>
              <a:rPr lang="en-GB" dirty="0" err="1"/>
              <a:t>useEffect</a:t>
            </a:r>
            <a:r>
              <a:rPr lang="en-GB" dirty="0"/>
              <a:t> hook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76EBB1-394E-94D9-746A-FC3953C7A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136" y="966831"/>
            <a:ext cx="6630325" cy="2372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273EC4-3818-A54D-251C-25A5C3D36C2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1136" y="3678024"/>
            <a:ext cx="6624486" cy="22606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2537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d9f7b81-fce9-4f5e-8ca2-b74234fba64d" xsi:nil="true"/>
    <lcf76f155ced4ddcb4097134ff3c332f xmlns="201905e2-e348-4925-9bf9-859ff66d373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467C10D74B2B4AB009A8AE58957B70" ma:contentTypeVersion="11" ma:contentTypeDescription="Create a new document." ma:contentTypeScope="" ma:versionID="5a954220bcc81bde48470b97c8d8107f">
  <xsd:schema xmlns:xsd="http://www.w3.org/2001/XMLSchema" xmlns:xs="http://www.w3.org/2001/XMLSchema" xmlns:p="http://schemas.microsoft.com/office/2006/metadata/properties" xmlns:ns2="201905e2-e348-4925-9bf9-859ff66d3731" xmlns:ns3="bd9f7b81-fce9-4f5e-8ca2-b74234fba64d" targetNamespace="http://schemas.microsoft.com/office/2006/metadata/properties" ma:root="true" ma:fieldsID="426082142d469ee0a66d8c0ced7a111b" ns2:_="" ns3:_="">
    <xsd:import namespace="201905e2-e348-4925-9bf9-859ff66d3731"/>
    <xsd:import namespace="bd9f7b81-fce9-4f5e-8ca2-b74234fba6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905e2-e348-4925-9bf9-859ff66d3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f7b81-fce9-4f5e-8ca2-b74234fba64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947cfe7-9c88-4581-b1d0-b668bbfcd318}" ma:internalName="TaxCatchAll" ma:showField="CatchAllData" ma:web="bd9f7b81-fce9-4f5e-8ca2-b74234fba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93610-D53F-4A84-8D42-34EBCB008255}">
  <ds:schemaRefs>
    <ds:schemaRef ds:uri="http://purl.org/dc/terms/"/>
    <ds:schemaRef ds:uri="5DDA07D3-2D42-4B74-BBF9-F10531B4947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51b58b7f-359e-418a-8fc0-c5d77d026bdc"/>
    <ds:schemaRef ds:uri="04dd4f8b-4e55-4b0f-90ae-c416a13e2e63"/>
    <ds:schemaRef ds:uri="bd9f7b81-fce9-4f5e-8ca2-b74234fba64d"/>
    <ds:schemaRef ds:uri="201905e2-e348-4925-9bf9-859ff66d3731"/>
  </ds:schemaRefs>
</ds:datastoreItem>
</file>

<file path=customXml/itemProps2.xml><?xml version="1.0" encoding="utf-8"?>
<ds:datastoreItem xmlns:ds="http://schemas.openxmlformats.org/officeDocument/2006/customXml" ds:itemID="{DFD0FFF5-492A-4BD3-873A-BF36D4EB98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905e2-e348-4925-9bf9-859ff66d3731"/>
    <ds:schemaRef ds:uri="bd9f7b81-fce9-4f5e-8ca2-b74234fba6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10369</TotalTime>
  <Words>794</Words>
  <Application>Microsoft Office PowerPoint</Application>
  <PresentationFormat>Widescreen</PresentationFormat>
  <Paragraphs>98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Montserrat</vt:lpstr>
      <vt:lpstr>Calibri</vt:lpstr>
      <vt:lpstr>Arial</vt:lpstr>
      <vt:lpstr>Montserrat Black</vt:lpstr>
      <vt:lpstr>Master</vt:lpstr>
      <vt:lpstr>PowerPoint Presentation</vt:lpstr>
      <vt:lpstr>How useEffect works (1/2)</vt:lpstr>
      <vt:lpstr>How useEffect works (2/2)</vt:lpstr>
      <vt:lpstr>Pitfall: forgetting the dependency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QuickLab 10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Smith, Andy</cp:lastModifiedBy>
  <cp:revision>156</cp:revision>
  <cp:lastPrinted>2019-07-03T09:46:41Z</cp:lastPrinted>
  <dcterms:created xsi:type="dcterms:W3CDTF">2019-09-05T08:17:12Z</dcterms:created>
  <dcterms:modified xsi:type="dcterms:W3CDTF">2023-02-23T09:52:56Z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0x010100F3467C10D74B2B4AB009A8AE58957B70</vt:lpwstr>
  </property>
  <property fmtid="{D5CDD505-2E9C-101B-9397-08002B2CF9AE}" pid="3" name="BookType">
    <vt:lpwstr>4</vt:lpwstr>
  </property>
</Properties>
</file>