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84" r:id="rId7"/>
    <p:sldId id="285" r:id="rId8"/>
    <p:sldId id="286" r:id="rId9"/>
    <p:sldId id="287" r:id="rId10"/>
    <p:sldId id="289" r:id="rId11"/>
    <p:sldId id="290" r:id="rId12"/>
    <p:sldId id="291" r:id="rId13"/>
    <p:sldId id="292" r:id="rId14"/>
    <p:sldId id="293" r:id="rId15"/>
    <p:sldId id="283" r:id="rId16"/>
    <p:sldId id="272" r:id="rId17"/>
    <p:sldId id="288" r:id="rId18"/>
  </p:sldIdLst>
  <p:sldSz cx="12192000" cy="6858000"/>
  <p:notesSz cx="6645275" cy="9775825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ucida Console" panose="020B0609040504020204" pitchFamily="49" charset="0"/>
      <p:regular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472" autoAdjust="0"/>
    <p:restoredTop sz="93216" autoAdjust="0"/>
  </p:normalViewPr>
  <p:slideViewPr>
    <p:cSldViewPr snapToGrid="0" snapToObjects="1" showGuides="1">
      <p:cViewPr varScale="1">
        <p:scale>
          <a:sx n="83" d="100"/>
          <a:sy n="83" d="100"/>
        </p:scale>
        <p:origin x="710" y="67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18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/>
              <a:t>Explain “Can cause unwanted re-renders”</a:t>
            </a:r>
          </a:p>
          <a:p>
            <a:pPr marL="0" indent="0">
              <a:buFontTx/>
              <a:buNone/>
            </a:pPr>
            <a:r>
              <a:rPr lang="en-GB" dirty="0"/>
              <a:t>- Whenever the value of a context changes, *every* component that uses that context will re-render - even if it doesn’t care about the value that changed. Re-rendering lots of components may cause performance issues. However, if there are performance issues, that does not necessarily mean Context is the problem – it could be the way that the developer has implemented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47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07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49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424700"/>
            <a:ext cx="6596062" cy="2496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HANDS-ON</a:t>
            </a:r>
            <a:br>
              <a:rPr lang="en-US" sz="4800" b="1" dirty="0"/>
            </a:br>
            <a:r>
              <a:rPr lang="en-US" sz="4800" b="1" dirty="0"/>
              <a:t>WITH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9EFBA6-54D1-61DA-5C17-54F7B57C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237" y="5270642"/>
            <a:ext cx="1259858" cy="11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Updating the cart after every click using the context.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AF098-FB81-E08C-513D-017BD04EB8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102" y="1276795"/>
            <a:ext cx="3232941" cy="2650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999EAB-7ABD-C2B9-5B9F-CEEE6E6CE59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049" y="3292422"/>
            <a:ext cx="2997742" cy="23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0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Quick Lab 13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44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4069" y="166328"/>
            <a:ext cx="7247835" cy="6303063"/>
          </a:xfrm>
        </p:spPr>
        <p:txBody>
          <a:bodyPr/>
          <a:lstStyle/>
          <a:p>
            <a:r>
              <a:rPr lang="en-GB" dirty="0"/>
              <a:t>We just saw how Context can aid in managing state in your application.</a:t>
            </a:r>
          </a:p>
          <a:p>
            <a:endParaRPr lang="en-GB" dirty="0"/>
          </a:p>
          <a:p>
            <a:r>
              <a:rPr lang="en-GB" dirty="0"/>
              <a:t>Many </a:t>
            </a:r>
            <a:r>
              <a:rPr lang="en-GB" b="1" dirty="0"/>
              <a:t>state management libraries </a:t>
            </a:r>
            <a:r>
              <a:rPr lang="en-GB" dirty="0"/>
              <a:t>also exist to solve the problem of managing application state.</a:t>
            </a:r>
          </a:p>
          <a:p>
            <a:endParaRPr lang="en-GB" dirty="0"/>
          </a:p>
          <a:p>
            <a:r>
              <a:rPr lang="en-GB" dirty="0"/>
              <a:t>Many real-world applications utilise these libraries, because they solve a lot of problems, such 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Providing centralised, global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Tracing state (useful for debugging)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Decoupling state logic from the UI (useful for testing)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Some examples of state management libraries are </a:t>
            </a:r>
            <a:r>
              <a:rPr lang="en-GB" i="1" dirty="0"/>
              <a:t>Redux Toolkit </a:t>
            </a:r>
            <a:r>
              <a:rPr lang="en-GB" dirty="0"/>
              <a:t>and</a:t>
            </a:r>
            <a:r>
              <a:rPr lang="en-GB" i="1" dirty="0"/>
              <a:t> </a:t>
            </a:r>
            <a:r>
              <a:rPr lang="en-GB" i="1" dirty="0" err="1"/>
              <a:t>Mobx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We don’t cover these in this module, but it’s worth being aware that they exist because they are so commonly used.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CAVEAT</a:t>
            </a:r>
          </a:p>
        </p:txBody>
      </p:sp>
    </p:spTree>
    <p:extLst>
      <p:ext uri="{BB962C8B-B14F-4D97-AF65-F5344CB8AC3E}">
        <p14:creationId xmlns:p14="http://schemas.microsoft.com/office/powerpoint/2010/main" val="14251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A6F3-D78A-B9F5-8BC8-DE6B95F93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HANDS-ON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At your own pace, work 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Challenge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Extensions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83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72E993-60F6-8126-C208-F169844F6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That’s a wrap!</a:t>
            </a:r>
          </a:p>
        </p:txBody>
      </p:sp>
    </p:spTree>
    <p:extLst>
      <p:ext uri="{BB962C8B-B14F-4D97-AF65-F5344CB8AC3E}">
        <p14:creationId xmlns:p14="http://schemas.microsoft.com/office/powerpoint/2010/main" val="35978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8146" y="540361"/>
            <a:ext cx="5718225" cy="5899039"/>
          </a:xfrm>
        </p:spPr>
        <p:txBody>
          <a:bodyPr/>
          <a:lstStyle/>
          <a:p>
            <a:r>
              <a:rPr lang="en-GB" dirty="0"/>
              <a:t>We can pass values to child components via props. However, things can become difficult to manage when you start passing props down multiple nested layers. This is known as “</a:t>
            </a:r>
            <a:r>
              <a:rPr lang="en-GB" b="1" dirty="0"/>
              <a:t>prop drilling</a:t>
            </a:r>
            <a:r>
              <a:rPr lang="en-GB" dirty="0"/>
              <a:t>”.</a:t>
            </a:r>
          </a:p>
          <a:p>
            <a:endParaRPr lang="en-GB" dirty="0"/>
          </a:p>
          <a:p>
            <a:r>
              <a:rPr lang="en-GB" dirty="0"/>
              <a:t>A React feature called “</a:t>
            </a:r>
            <a:r>
              <a:rPr lang="en-GB" b="1" dirty="0"/>
              <a:t>Context</a:t>
            </a:r>
            <a:r>
              <a:rPr lang="en-GB" dirty="0"/>
              <a:t>” is one way to solve this. Context lets you pass data deep down layers of components.</a:t>
            </a:r>
          </a:p>
          <a:p>
            <a:endParaRPr lang="en-GB" dirty="0"/>
          </a:p>
          <a:p>
            <a:r>
              <a:rPr lang="en-GB" dirty="0"/>
              <a:t>Let’s use an example to demonstrate this concept.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5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Without Context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F73702-0CC7-896C-3423-D8A99A8859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808" y="863803"/>
            <a:ext cx="5240206" cy="5574508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03E316-B837-F5CB-A6EC-4FAF9B5F7B0C}"/>
              </a:ext>
            </a:extLst>
          </p:cNvPr>
          <p:cNvSpPr txBox="1">
            <a:spLocks/>
          </p:cNvSpPr>
          <p:nvPr/>
        </p:nvSpPr>
        <p:spPr>
          <a:xfrm>
            <a:off x="5918200" y="346328"/>
            <a:ext cx="5981700" cy="616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 this example, we have a shop app that stores items in the user’s shopping cart.</a:t>
            </a:r>
          </a:p>
          <a:p>
            <a:endParaRPr lang="en-GB" sz="1800" dirty="0"/>
          </a:p>
          <a:p>
            <a:r>
              <a:rPr lang="en-GB" sz="1800" dirty="0"/>
              <a:t>Deep components such as </a:t>
            </a:r>
            <a:r>
              <a:rPr lang="en-GB" sz="1800" dirty="0" err="1">
                <a:latin typeface="Lucida Console" panose="020B0609040504020204" pitchFamily="49" charset="0"/>
              </a:rPr>
              <a:t>AddToCartButton</a:t>
            </a:r>
            <a:r>
              <a:rPr lang="en-GB" sz="1800" dirty="0"/>
              <a:t> need to be able to update the cart, which means the functionality needs to be </a:t>
            </a:r>
            <a:r>
              <a:rPr lang="en-GB" sz="1800" b="1" dirty="0"/>
              <a:t>manually</a:t>
            </a:r>
            <a:r>
              <a:rPr lang="en-GB" sz="1800" dirty="0"/>
              <a:t> </a:t>
            </a:r>
            <a:r>
              <a:rPr lang="en-GB" sz="1800" b="1" dirty="0"/>
              <a:t>passed through multiple layers of components</a:t>
            </a:r>
            <a:r>
              <a:rPr lang="en-GB" sz="1800" dirty="0"/>
              <a:t> via props. </a:t>
            </a:r>
          </a:p>
          <a:p>
            <a:endParaRPr lang="en-GB" sz="1800" dirty="0"/>
          </a:p>
          <a:p>
            <a:r>
              <a:rPr lang="en-GB" sz="1800" dirty="0"/>
              <a:t>Also, the functionality is passed through components that don’t care about it, such as </a:t>
            </a:r>
            <a:r>
              <a:rPr lang="en-GB" sz="1800" dirty="0" err="1">
                <a:latin typeface="Lucida Console" panose="020B0609040504020204" pitchFamily="49" charset="0"/>
              </a:rPr>
              <a:t>ItemsPage</a:t>
            </a:r>
            <a:r>
              <a:rPr lang="en-GB" sz="1800" dirty="0"/>
              <a:t>.</a:t>
            </a:r>
          </a:p>
          <a:p>
            <a:endParaRPr lang="en-GB" sz="1800" dirty="0"/>
          </a:p>
          <a:p>
            <a:r>
              <a:rPr lang="en-GB" sz="1800" b="1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Simple to implement</a:t>
            </a:r>
          </a:p>
          <a:p>
            <a:endParaRPr lang="en-GB" sz="1800" dirty="0"/>
          </a:p>
          <a:p>
            <a:r>
              <a:rPr lang="en-GB" sz="1800" b="1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Clunky if your app has deeply nested components that require data from above</a:t>
            </a:r>
          </a:p>
        </p:txBody>
      </p:sp>
    </p:spTree>
    <p:extLst>
      <p:ext uri="{BB962C8B-B14F-4D97-AF65-F5344CB8AC3E}">
        <p14:creationId xmlns:p14="http://schemas.microsoft.com/office/powerpoint/2010/main" val="37214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With Context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03E316-B837-F5CB-A6EC-4FAF9B5F7B0C}"/>
              </a:ext>
            </a:extLst>
          </p:cNvPr>
          <p:cNvSpPr txBox="1">
            <a:spLocks/>
          </p:cNvSpPr>
          <p:nvPr/>
        </p:nvSpPr>
        <p:spPr>
          <a:xfrm>
            <a:off x="5689600" y="166328"/>
            <a:ext cx="6223000" cy="634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With Context, we no </a:t>
            </a:r>
            <a:r>
              <a:rPr lang="en-GB" sz="1800" b="1" dirty="0"/>
              <a:t>longer need to pass data through many layers of components</a:t>
            </a:r>
            <a:r>
              <a:rPr lang="en-GB" sz="1800" dirty="0"/>
              <a:t>. Context lets us send values to components far down the tree.</a:t>
            </a:r>
          </a:p>
          <a:p>
            <a:endParaRPr lang="en-GB" sz="1800" dirty="0"/>
          </a:p>
          <a:p>
            <a:r>
              <a:rPr lang="en-GB" sz="1800" dirty="0"/>
              <a:t>A context can hold whatever values or functions you want. </a:t>
            </a:r>
            <a:r>
              <a:rPr lang="en-GB" sz="1800" b="1" dirty="0"/>
              <a:t>Any component within the context has access</a:t>
            </a:r>
            <a:r>
              <a:rPr lang="en-GB" sz="1800" dirty="0"/>
              <a:t> to these values.</a:t>
            </a:r>
          </a:p>
          <a:p>
            <a:endParaRPr lang="en-GB" sz="1800" dirty="0"/>
          </a:p>
          <a:p>
            <a:r>
              <a:rPr lang="en-GB" sz="1800" dirty="0" err="1">
                <a:latin typeface="Lucida Console" panose="020B0609040504020204" pitchFamily="49" charset="0"/>
              </a:rPr>
              <a:t>AddToCartButton</a:t>
            </a:r>
            <a:r>
              <a:rPr lang="en-GB" sz="1800" dirty="0"/>
              <a:t> now has easy access to the update cart functionality because it is inside the cart context.</a:t>
            </a:r>
          </a:p>
          <a:p>
            <a:endParaRPr lang="en-GB" sz="1800" dirty="0"/>
          </a:p>
          <a:p>
            <a:r>
              <a:rPr lang="en-GB" sz="1800" b="1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Eliminates need for prop drilling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More maintainable</a:t>
            </a:r>
          </a:p>
          <a:p>
            <a:endParaRPr lang="en-GB" sz="1800" dirty="0"/>
          </a:p>
          <a:p>
            <a:r>
              <a:rPr lang="en-GB" sz="1800" b="1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Takes a few more steps to get set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Can cause unwanted re-renders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8053F-2F24-90D3-8B37-CD22BD0460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505" y="859992"/>
            <a:ext cx="4650626" cy="55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6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E231-C8DB-6A63-CD14-856252AB9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2D4977-B279-52A8-4F56-26AF669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000" y="166328"/>
            <a:ext cx="9503100" cy="624114"/>
          </a:xfrm>
        </p:spPr>
        <p:txBody>
          <a:bodyPr/>
          <a:lstStyle/>
          <a:p>
            <a:r>
              <a:rPr lang="en-GB" dirty="0"/>
              <a:t>Before and after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644288-6943-3667-718F-07A3709B75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26" y="1272932"/>
            <a:ext cx="4801242" cy="51075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20223-8537-E43D-795A-0E0EF2BE4110}"/>
              </a:ext>
            </a:extLst>
          </p:cNvPr>
          <p:cNvCxnSpPr>
            <a:cxnSpLocks/>
          </p:cNvCxnSpPr>
          <p:nvPr/>
        </p:nvCxnSpPr>
        <p:spPr>
          <a:xfrm>
            <a:off x="12700" y="901700"/>
            <a:ext cx="121793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C66584-C444-1507-57DE-09C4CBB811A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901700"/>
            <a:ext cx="6350" cy="59563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3ED087A-AE43-411C-ADAF-1BB2837B869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0313" y="1043348"/>
            <a:ext cx="4609264" cy="553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1324985"/>
            <a:ext cx="5718225" cy="1328764"/>
          </a:xfrm>
        </p:spPr>
        <p:txBody>
          <a:bodyPr/>
          <a:lstStyle/>
          <a:p>
            <a:r>
              <a:rPr lang="en-GB" dirty="0"/>
              <a:t>Now that we’ve looked at why Context is useful and what it can do, let’s see this in practice.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65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We need to make sure we have imported </a:t>
            </a:r>
            <a:r>
              <a:rPr lang="en-GB" dirty="0" err="1"/>
              <a:t>createContext</a:t>
            </a:r>
            <a:r>
              <a:rPr lang="en-GB" dirty="0"/>
              <a:t> from react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create a context that can be passed to the children.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ADAC9-6693-8141-CB61-4316AF89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59" y="1127491"/>
            <a:ext cx="5703790" cy="691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5D604A-3B6D-30DB-E885-DFDF9C1DB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59" y="2924973"/>
            <a:ext cx="5397780" cy="2094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A272CB-278C-7C5B-CB24-232ECE620C7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8602" y="5124712"/>
            <a:ext cx="4743929" cy="15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2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In the Item Cart, we import the context created and ensure we have imported the </a:t>
            </a:r>
            <a:r>
              <a:rPr lang="en-GB" dirty="0" err="1"/>
              <a:t>useContext</a:t>
            </a:r>
            <a:r>
              <a:rPr lang="en-GB" dirty="0"/>
              <a:t> hook.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When the call to action button is clicked,  the </a:t>
            </a:r>
            <a:r>
              <a:rPr lang="en-GB" dirty="0" err="1"/>
              <a:t>addToCart</a:t>
            </a:r>
            <a:r>
              <a:rPr lang="en-GB" dirty="0"/>
              <a:t> context is accessed and run like a normal function call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63BC5-1E07-FDA8-E9DE-44DB5F371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42" y="1434165"/>
            <a:ext cx="4743689" cy="35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8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4D035-9F76-B234-C209-1E9CC751E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784" y="965772"/>
            <a:ext cx="3694112" cy="3102794"/>
          </a:xfrm>
        </p:spPr>
        <p:txBody>
          <a:bodyPr/>
          <a:lstStyle/>
          <a:p>
            <a:r>
              <a:rPr lang="en-GB" dirty="0"/>
              <a:t>React</a:t>
            </a:r>
          </a:p>
          <a:p>
            <a:r>
              <a:rPr lang="en-GB" dirty="0"/>
              <a:t>Context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0C845B-1625-4D7C-B102-40B57E1FEE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30937" y="301390"/>
            <a:ext cx="5718225" cy="1328764"/>
          </a:xfrm>
        </p:spPr>
        <p:txBody>
          <a:bodyPr/>
          <a:lstStyle/>
          <a:p>
            <a:r>
              <a:rPr lang="en-GB" dirty="0"/>
              <a:t>This updates the </a:t>
            </a:r>
            <a:r>
              <a:rPr lang="en-GB" dirty="0" err="1"/>
              <a:t>Cartlist</a:t>
            </a:r>
            <a:r>
              <a:rPr lang="en-GB" dirty="0"/>
              <a:t> items which re-renders in the DOM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21018-76F4-32FA-F4B5-652C77E50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DBDD6-DF89-4134-F89B-ADCD9515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640" y="1204188"/>
            <a:ext cx="4600781" cy="38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18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customXml/itemProps2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020689-B35F-418D-A77B-85ED67FE62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10165</TotalTime>
  <Words>597</Words>
  <Application>Microsoft Office PowerPoint</Application>
  <PresentationFormat>Widescreen</PresentationFormat>
  <Paragraphs>150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Montserrat</vt:lpstr>
      <vt:lpstr>Montserrat Black</vt:lpstr>
      <vt:lpstr>Lucida Console</vt:lpstr>
      <vt:lpstr>Master</vt:lpstr>
      <vt:lpstr>HANDS-ON WITH REACT</vt:lpstr>
      <vt:lpstr>PowerPoint Presentation</vt:lpstr>
      <vt:lpstr>Without Context</vt:lpstr>
      <vt:lpstr>With Context</vt:lpstr>
      <vt:lpstr>Before and after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Lab 13</vt:lpstr>
      <vt:lpstr>PowerPoint Presentation</vt:lpstr>
      <vt:lpstr>HANDS-ON PROJECT</vt:lpstr>
      <vt:lpstr>That’s a wrap!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150</cp:revision>
  <cp:lastPrinted>2019-07-03T09:46:41Z</cp:lastPrinted>
  <dcterms:created xsi:type="dcterms:W3CDTF">2019-09-05T08:17:12Z</dcterms:created>
  <dcterms:modified xsi:type="dcterms:W3CDTF">2023-03-07T09:26:38Z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