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 id="2147483719" r:id="rId5"/>
  </p:sldMasterIdLst>
  <p:notesMasterIdLst>
    <p:notesMasterId r:id="rId20"/>
  </p:notesMasterIdLst>
  <p:handoutMasterIdLst>
    <p:handoutMasterId r:id="rId21"/>
  </p:handoutMasterIdLst>
  <p:sldIdLst>
    <p:sldId id="462" r:id="rId6"/>
    <p:sldId id="614" r:id="rId7"/>
    <p:sldId id="263" r:id="rId8"/>
    <p:sldId id="276" r:id="rId9"/>
    <p:sldId id="277" r:id="rId10"/>
    <p:sldId id="264" r:id="rId11"/>
    <p:sldId id="266" r:id="rId12"/>
    <p:sldId id="278" r:id="rId13"/>
    <p:sldId id="279" r:id="rId14"/>
    <p:sldId id="271" r:id="rId15"/>
    <p:sldId id="267" r:id="rId16"/>
    <p:sldId id="273" r:id="rId17"/>
    <p:sldId id="274" r:id="rId18"/>
    <p:sldId id="280" r:id="rId19"/>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555454"/>
    <a:srgbClr val="000000"/>
    <a:srgbClr val="B9CDE5"/>
    <a:srgbClr val="00519C"/>
    <a:srgbClr val="004F9F"/>
    <a:srgbClr val="0070C0"/>
    <a:srgbClr val="0070AB"/>
    <a:srgbClr val="FF70C0"/>
    <a:srgbClr val="005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40" autoAdjust="0"/>
    <p:restoredTop sz="87619" autoAdjust="0"/>
  </p:normalViewPr>
  <p:slideViewPr>
    <p:cSldViewPr snapToGrid="0">
      <p:cViewPr varScale="1">
        <p:scale>
          <a:sx n="97" d="100"/>
          <a:sy n="97" d="100"/>
        </p:scale>
        <p:origin x="1464" y="78"/>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9" d="100"/>
          <a:sy n="79" d="100"/>
        </p:scale>
        <p:origin x="3960" y="102"/>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32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defTabSz="948141" eaLnBrk="1" fontAlgn="auto" hangingPunct="1">
              <a:spcBef>
                <a:spcPts val="498"/>
              </a:spcBef>
              <a:spcAft>
                <a:spcPts val="0"/>
              </a:spcAft>
              <a:tabLst/>
              <a:defRPr/>
            </a:pPr>
            <a:r>
              <a:rPr lang="en-US" dirty="0"/>
              <a:t>Your instructor may choose to give a demonstration of using a browser’s debug tools.</a:t>
            </a:r>
          </a:p>
        </p:txBody>
      </p:sp>
    </p:spTree>
    <p:extLst>
      <p:ext uri="{BB962C8B-B14F-4D97-AF65-F5344CB8AC3E}">
        <p14:creationId xmlns:p14="http://schemas.microsoft.com/office/powerpoint/2010/main" val="445637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As</a:t>
            </a:r>
            <a:r>
              <a:rPr lang="en-GB" baseline="0" dirty="0"/>
              <a:t> a client side developer, you need to learn to debug and test. As we have discovered so far, JavaScript is an amazingly powerful programming language, but things can easily go wrong and you will need to identify how and why. </a:t>
            </a:r>
          </a:p>
          <a:p>
            <a:endParaRPr lang="en-GB" baseline="0" dirty="0"/>
          </a:p>
          <a:p>
            <a:r>
              <a:rPr lang="en-GB" baseline="0" dirty="0"/>
              <a:t>Some developers use alert calls to test a function is being called. One simple piece of advice: DON'T! Debugging with alerts holds the UI in a state of limbo, but does not hold any asynchronous operations, such as timers or AJAX feeds.</a:t>
            </a:r>
          </a:p>
        </p:txBody>
      </p:sp>
    </p:spTree>
    <p:extLst>
      <p:ext uri="{BB962C8B-B14F-4D97-AF65-F5344CB8AC3E}">
        <p14:creationId xmlns:p14="http://schemas.microsoft.com/office/powerpoint/2010/main" val="451707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latin typeface="Courier New" pitchFamily="49" charset="0"/>
              <a:cs typeface="Courier New"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842342222"/>
              </p:ext>
            </p:extLst>
          </p:nvPr>
        </p:nvGraphicFramePr>
        <p:xfrm>
          <a:off x="1319114" y="4739905"/>
          <a:ext cx="4219770" cy="1459374"/>
        </p:xfrm>
        <a:graphic>
          <a:graphicData uri="http://schemas.openxmlformats.org/drawingml/2006/table">
            <a:tbl>
              <a:tblPr>
                <a:tableStyleId>{69C7853C-536D-4A76-A0AE-DD22124D55A5}</a:tableStyleId>
              </a:tblPr>
              <a:tblGrid>
                <a:gridCol w="1283845">
                  <a:extLst>
                    <a:ext uri="{9D8B030D-6E8A-4147-A177-3AD203B41FA5}">
                      <a16:colId xmlns:a16="http://schemas.microsoft.com/office/drawing/2014/main" val="20000"/>
                    </a:ext>
                  </a:extLst>
                </a:gridCol>
                <a:gridCol w="2935925">
                  <a:extLst>
                    <a:ext uri="{9D8B030D-6E8A-4147-A177-3AD203B41FA5}">
                      <a16:colId xmlns:a16="http://schemas.microsoft.com/office/drawing/2014/main" val="20001"/>
                    </a:ext>
                  </a:extLst>
                </a:gridCol>
              </a:tblGrid>
              <a:tr h="262661">
                <a:tc>
                  <a:txBody>
                    <a:bodyPr/>
                    <a:lstStyle/>
                    <a:p>
                      <a:r>
                        <a:rPr lang="en-GB" sz="1000" dirty="0"/>
                        <a:t>%s</a:t>
                      </a:r>
                    </a:p>
                  </a:txBody>
                  <a:tcPr marL="95542" marR="95542" marT="47161" marB="47161" anchor="ctr">
                    <a:lnL w="12700" cap="flat" cmpd="sng" algn="ctr">
                      <a:solidFill>
                        <a:schemeClr val="tx1"/>
                      </a:solidFill>
                      <a:prstDash val="solid"/>
                      <a:round/>
                      <a:headEnd type="none" w="med" len="med"/>
                      <a:tailEnd type="none" w="med" len="med"/>
                    </a:lnL>
                    <a:lnR w="9525" cap="flat" cmpd="sng" algn="ctr">
                      <a:noFill/>
                      <a:prstDash val="solid"/>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r>
                        <a:rPr lang="en-GB" sz="1000"/>
                        <a:t>String</a:t>
                      </a:r>
                    </a:p>
                  </a:txBody>
                  <a:tcPr marL="95542" marR="95542" marT="47161" marB="47161" anchor="ctr">
                    <a:lnL w="9525" cap="flat" cmpd="sng" algn="ctr">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2661">
                <a:tc>
                  <a:txBody>
                    <a:bodyPr/>
                    <a:lstStyle/>
                    <a:p>
                      <a:r>
                        <a:rPr lang="en-GB" sz="1000"/>
                        <a:t> %d, %i</a:t>
                      </a:r>
                    </a:p>
                  </a:txBody>
                  <a:tcPr marL="95542" marR="95542" marT="47161" marB="47161" anchor="ctr">
                    <a:lnL w="12700" cap="flat" cmpd="sng" algn="ctr">
                      <a:solidFill>
                        <a:schemeClr val="tx1"/>
                      </a:solidFill>
                      <a:prstDash val="solid"/>
                      <a:round/>
                      <a:headEnd type="none" w="med" len="med"/>
                      <a:tailEnd type="none" w="med" len="me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GB" sz="1000"/>
                        <a:t>Integer (numeric formatting is not yet supported)</a:t>
                      </a:r>
                    </a:p>
                  </a:txBody>
                  <a:tcPr marL="95542" marR="95542" marT="47161" marB="47161" anchor="ct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08730">
                <a:tc>
                  <a:txBody>
                    <a:bodyPr/>
                    <a:lstStyle/>
                    <a:p>
                      <a:r>
                        <a:rPr lang="en-GB" sz="1000" dirty="0"/>
                        <a:t> %f</a:t>
                      </a:r>
                    </a:p>
                  </a:txBody>
                  <a:tcPr marL="95542" marR="95542" marT="47161" marB="47161" anchor="ctr">
                    <a:lnL w="12700" cap="flat" cmpd="sng" algn="ctr">
                      <a:solidFill>
                        <a:schemeClr val="tx1"/>
                      </a:solidFill>
                      <a:prstDash val="solid"/>
                      <a:round/>
                      <a:headEnd type="none" w="med" len="med"/>
                      <a:tailEnd type="none" w="med" len="me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GB" sz="1000" dirty="0"/>
                        <a:t>Floating point number (numeric formatting is not yet supported)</a:t>
                      </a:r>
                    </a:p>
                  </a:txBody>
                  <a:tcPr marL="95542" marR="95542" marT="47161" marB="47161" anchor="ct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2661">
                <a:tc>
                  <a:txBody>
                    <a:bodyPr/>
                    <a:lstStyle/>
                    <a:p>
                      <a:r>
                        <a:rPr lang="en-GB" sz="1000"/>
                        <a:t> %o</a:t>
                      </a:r>
                    </a:p>
                  </a:txBody>
                  <a:tcPr marL="95542" marR="95542" marT="47161" marB="47161" anchor="ctr">
                    <a:lnL w="12700" cap="flat" cmpd="sng" algn="ctr">
                      <a:solidFill>
                        <a:schemeClr val="tx1"/>
                      </a:solidFill>
                      <a:prstDash val="solid"/>
                      <a:round/>
                      <a:headEnd type="none" w="med" len="med"/>
                      <a:tailEnd type="none" w="med" len="me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GB" sz="1000"/>
                        <a:t>Object hyperlink</a:t>
                      </a:r>
                    </a:p>
                  </a:txBody>
                  <a:tcPr marL="95542" marR="95542" marT="47161" marB="47161" anchor="ct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2661">
                <a:tc>
                  <a:txBody>
                    <a:bodyPr/>
                    <a:lstStyle/>
                    <a:p>
                      <a:r>
                        <a:rPr lang="en-GB" sz="1000"/>
                        <a:t> %c</a:t>
                      </a:r>
                    </a:p>
                  </a:txBody>
                  <a:tcPr marL="95542" marR="95542" marT="47161" marB="47161" anchor="ctr">
                    <a:lnL w="12700" cap="flat" cmpd="sng" algn="ctr">
                      <a:solidFill>
                        <a:schemeClr val="tx1"/>
                      </a:solidFill>
                      <a:prstDash val="solid"/>
                      <a:round/>
                      <a:headEnd type="none" w="med" len="med"/>
                      <a:tailEnd type="none" w="med" len="med"/>
                    </a:lnL>
                    <a:lnR w="9525" cap="flat" cmpd="sng" algn="ctr">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00" dirty="0"/>
                        <a:t>Style formatting</a:t>
                      </a:r>
                    </a:p>
                  </a:txBody>
                  <a:tcPr marL="95542" marR="95542" marT="47161" marB="47161" anchor="ct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42185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066089837"/>
              </p:ext>
            </p:extLst>
          </p:nvPr>
        </p:nvGraphicFramePr>
        <p:xfrm>
          <a:off x="796619" y="4390390"/>
          <a:ext cx="5264760" cy="4255910"/>
        </p:xfrm>
        <a:graphic>
          <a:graphicData uri="http://schemas.openxmlformats.org/drawingml/2006/table">
            <a:tbl>
              <a:tblPr/>
              <a:tblGrid>
                <a:gridCol w="1754920">
                  <a:extLst>
                    <a:ext uri="{9D8B030D-6E8A-4147-A177-3AD203B41FA5}">
                      <a16:colId xmlns:a16="http://schemas.microsoft.com/office/drawing/2014/main" val="20000"/>
                    </a:ext>
                  </a:extLst>
                </a:gridCol>
                <a:gridCol w="1754920">
                  <a:extLst>
                    <a:ext uri="{9D8B030D-6E8A-4147-A177-3AD203B41FA5}">
                      <a16:colId xmlns:a16="http://schemas.microsoft.com/office/drawing/2014/main" val="20001"/>
                    </a:ext>
                  </a:extLst>
                </a:gridCol>
                <a:gridCol w="1754920">
                  <a:extLst>
                    <a:ext uri="{9D8B030D-6E8A-4147-A177-3AD203B41FA5}">
                      <a16:colId xmlns:a16="http://schemas.microsoft.com/office/drawing/2014/main" val="20002"/>
                    </a:ext>
                  </a:extLst>
                </a:gridCol>
              </a:tblGrid>
              <a:tr h="245299">
                <a:tc>
                  <a:txBody>
                    <a:bodyPr/>
                    <a:lstStyle/>
                    <a:p>
                      <a:pPr algn="l" fontAlgn="ctr"/>
                      <a:br>
                        <a:rPr lang="en-GB" sz="1400" b="1" dirty="0">
                          <a:solidFill>
                            <a:srgbClr val="FFFFFF"/>
                          </a:solidFill>
                          <a:effectLst/>
                          <a:latin typeface="Arial" pitchFamily="34" charset="0"/>
                          <a:cs typeface="Arial" pitchFamily="34" charset="0"/>
                        </a:rPr>
                      </a:br>
                      <a:endParaRPr lang="en-GB" sz="1400" b="1" dirty="0">
                        <a:solidFill>
                          <a:srgbClr val="FFFFFF"/>
                        </a:solidFill>
                        <a:effectLst/>
                        <a:latin typeface="Arial" pitchFamily="34" charset="0"/>
                        <a:cs typeface="Arial" pitchFamily="34" charset="0"/>
                      </a:endParaRPr>
                    </a:p>
                  </a:txBody>
                  <a:tcPr marL="88364" marR="88364" marT="52341" marB="52341" anchor="ctr">
                    <a:lnL w="9525" cap="flat" cmpd="sng" algn="ctr">
                      <a:solidFill>
                        <a:srgbClr val="4D90FE"/>
                      </a:solidFill>
                      <a:prstDash val="solid"/>
                      <a:round/>
                      <a:headEnd type="none" w="med" len="med"/>
                      <a:tailEnd type="none" w="med" len="med"/>
                    </a:lnL>
                    <a:lnR w="9525" cap="flat" cmpd="sng" algn="ctr">
                      <a:solidFill>
                        <a:srgbClr val="4D90FE"/>
                      </a:solidFill>
                      <a:prstDash val="solid"/>
                      <a:round/>
                      <a:headEnd type="none" w="med" len="med"/>
                      <a:tailEnd type="none" w="med" len="med"/>
                    </a:lnR>
                    <a:lnT w="9525" cap="flat" cmpd="sng" algn="ctr">
                      <a:solidFill>
                        <a:srgbClr val="4D90FE"/>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6199DF"/>
                    </a:solidFill>
                  </a:tcPr>
                </a:tc>
                <a:tc>
                  <a:txBody>
                    <a:bodyPr/>
                    <a:lstStyle/>
                    <a:p>
                      <a:pPr algn="l" rtl="0" fontAlgn="ctr">
                        <a:spcBef>
                          <a:spcPct val="0"/>
                        </a:spcBef>
                        <a:spcAft>
                          <a:spcPct val="0"/>
                        </a:spcAft>
                      </a:pPr>
                      <a:endParaRPr lang="en-GB" sz="1400" b="1" kern="1200">
                        <a:solidFill>
                          <a:srgbClr val="FFFFFF"/>
                        </a:solidFill>
                        <a:effectLst/>
                        <a:latin typeface="Arial" pitchFamily="34" charset="0"/>
                        <a:ea typeface="+mn-ea"/>
                        <a:cs typeface="Arial" pitchFamily="34" charset="0"/>
                      </a:endParaRPr>
                    </a:p>
                    <a:p>
                      <a:pPr algn="l" rtl="0" fontAlgn="ctr">
                        <a:spcBef>
                          <a:spcPct val="0"/>
                        </a:spcBef>
                        <a:spcAft>
                          <a:spcPct val="0"/>
                        </a:spcAft>
                      </a:pPr>
                      <a:r>
                        <a:rPr lang="en-GB" sz="1400" b="1" kern="1200">
                          <a:solidFill>
                            <a:srgbClr val="FFFFFF"/>
                          </a:solidFill>
                          <a:effectLst/>
                          <a:latin typeface="Arial" pitchFamily="34" charset="0"/>
                          <a:ea typeface="+mn-ea"/>
                          <a:cs typeface="Arial" pitchFamily="34" charset="0"/>
                        </a:rPr>
                        <a:t>Windows/Linux</a:t>
                      </a:r>
                      <a:endParaRPr lang="en-GB" sz="1400" b="1" kern="1200" dirty="0">
                        <a:solidFill>
                          <a:srgbClr val="FFFFFF"/>
                        </a:solidFill>
                        <a:effectLst/>
                        <a:latin typeface="Arial" pitchFamily="34" charset="0"/>
                        <a:ea typeface="+mn-ea"/>
                        <a:cs typeface="Arial" pitchFamily="34" charset="0"/>
                      </a:endParaRPr>
                    </a:p>
                  </a:txBody>
                  <a:tcPr marL="88364" marR="88364" marT="52341" marB="52341" anchor="ctr">
                    <a:lnL w="9525" cap="flat" cmpd="sng" algn="ctr">
                      <a:solidFill>
                        <a:srgbClr val="4D90FE"/>
                      </a:solidFill>
                      <a:prstDash val="solid"/>
                      <a:round/>
                      <a:headEnd type="none" w="med" len="med"/>
                      <a:tailEnd type="none" w="med" len="med"/>
                    </a:lnL>
                    <a:lnR w="9525" cap="flat" cmpd="sng" algn="ctr">
                      <a:solidFill>
                        <a:srgbClr val="4D90FE"/>
                      </a:solidFill>
                      <a:prstDash val="solid"/>
                      <a:round/>
                      <a:headEnd type="none" w="med" len="med"/>
                      <a:tailEnd type="none" w="med" len="med"/>
                    </a:lnR>
                    <a:lnT w="9525" cap="flat" cmpd="sng" algn="ctr">
                      <a:solidFill>
                        <a:srgbClr val="4D90FE"/>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tx2"/>
                    </a:solidFill>
                  </a:tcPr>
                </a:tc>
                <a:tc>
                  <a:txBody>
                    <a:bodyPr/>
                    <a:lstStyle/>
                    <a:p>
                      <a:pPr algn="l" rtl="0" fontAlgn="ctr">
                        <a:spcBef>
                          <a:spcPts val="200"/>
                        </a:spcBef>
                        <a:spcAft>
                          <a:spcPct val="0"/>
                        </a:spcAft>
                      </a:pPr>
                      <a:endParaRPr lang="en-GB" sz="1400" b="1" kern="1200">
                        <a:solidFill>
                          <a:srgbClr val="FFFFFF"/>
                        </a:solidFill>
                        <a:effectLst/>
                        <a:latin typeface="Arial" pitchFamily="34" charset="0"/>
                        <a:ea typeface="+mn-ea"/>
                        <a:cs typeface="Arial" pitchFamily="34" charset="0"/>
                      </a:endParaRPr>
                    </a:p>
                    <a:p>
                      <a:pPr algn="l" rtl="0" fontAlgn="ctr">
                        <a:spcBef>
                          <a:spcPts val="200"/>
                        </a:spcBef>
                        <a:spcAft>
                          <a:spcPct val="0"/>
                        </a:spcAft>
                      </a:pPr>
                      <a:r>
                        <a:rPr lang="en-GB" sz="1400" b="1" kern="1200">
                          <a:solidFill>
                            <a:srgbClr val="FFFFFF"/>
                          </a:solidFill>
                          <a:effectLst/>
                          <a:latin typeface="Arial" pitchFamily="34" charset="0"/>
                          <a:ea typeface="+mn-ea"/>
                          <a:cs typeface="Arial" pitchFamily="34" charset="0"/>
                        </a:rPr>
                        <a:t>Mac</a:t>
                      </a:r>
                      <a:endParaRPr lang="en-GB" sz="1400" b="1" kern="1200" dirty="0">
                        <a:solidFill>
                          <a:srgbClr val="FFFFFF"/>
                        </a:solidFill>
                        <a:effectLst/>
                        <a:latin typeface="Arial" pitchFamily="34" charset="0"/>
                        <a:ea typeface="+mn-ea"/>
                        <a:cs typeface="Arial" pitchFamily="34" charset="0"/>
                      </a:endParaRPr>
                    </a:p>
                  </a:txBody>
                  <a:tcPr marL="84829" marR="84829" marT="41874" marB="41874">
                    <a:lnL w="9525" cap="flat" cmpd="sng" algn="ctr">
                      <a:solidFill>
                        <a:srgbClr val="4D90FE"/>
                      </a:solidFill>
                      <a:prstDash val="solid"/>
                      <a:round/>
                      <a:headEnd type="none" w="med" len="med"/>
                      <a:tailEnd type="none" w="med" len="med"/>
                    </a:lnL>
                    <a:lnB w="9525" cap="flat" cmpd="sng" algn="ctr">
                      <a:solidFill>
                        <a:srgbClr val="BBBBBB"/>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384786">
                <a:tc>
                  <a:txBody>
                    <a:bodyPr/>
                    <a:lstStyle/>
                    <a:p>
                      <a:pPr algn="l" fontAlgn="t"/>
                      <a:r>
                        <a:rPr lang="en-GB" sz="1200" b="0" dirty="0">
                          <a:effectLst/>
                          <a:latin typeface="Arial" pitchFamily="34" charset="0"/>
                          <a:cs typeface="Arial" pitchFamily="34" charset="0"/>
                        </a:rPr>
                        <a:t>Select Next Call Frame</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dirty="0">
                          <a:effectLst/>
                          <a:latin typeface="Arial" pitchFamily="34" charset="0"/>
                          <a:cs typeface="Arial" pitchFamily="34" charset="0"/>
                        </a:rPr>
                        <a:t>Ctrl-.</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dirty="0">
                          <a:effectLst/>
                          <a:latin typeface="Arial" pitchFamily="34" charset="0"/>
                          <a:cs typeface="Arial" pitchFamily="34" charset="0"/>
                        </a:rPr>
                        <a:t>⌃.</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84786">
                <a:tc>
                  <a:txBody>
                    <a:bodyPr/>
                    <a:lstStyle/>
                    <a:p>
                      <a:pPr algn="l" fontAlgn="t"/>
                      <a:r>
                        <a:rPr lang="en-GB" sz="1200" b="0">
                          <a:effectLst/>
                          <a:latin typeface="Arial" pitchFamily="34" charset="0"/>
                          <a:cs typeface="Arial" pitchFamily="34" charset="0"/>
                        </a:rPr>
                        <a:t>Select Previous Call Frame</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dirty="0">
                          <a:effectLst/>
                          <a:latin typeface="Arial" pitchFamily="34" charset="0"/>
                          <a:cs typeface="Arial" pitchFamily="34" charset="0"/>
                        </a:rPr>
                        <a:t>Ctrl-,</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a:effectLst/>
                          <a:latin typeface="Arial" pitchFamily="34" charset="0"/>
                          <a:cs typeface="Arial" pitchFamily="34" charset="0"/>
                        </a:rPr>
                        <a:t>⌃,</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84786">
                <a:tc>
                  <a:txBody>
                    <a:bodyPr/>
                    <a:lstStyle/>
                    <a:p>
                      <a:pPr algn="l" fontAlgn="t"/>
                      <a:r>
                        <a:rPr lang="en-GB" sz="1200" b="0">
                          <a:effectLst/>
                          <a:latin typeface="Arial" pitchFamily="34" charset="0"/>
                          <a:cs typeface="Arial" pitchFamily="34" charset="0"/>
                        </a:rPr>
                        <a:t>Continue</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dirty="0">
                          <a:effectLst/>
                          <a:latin typeface="Arial" pitchFamily="34" charset="0"/>
                          <a:cs typeface="Arial" pitchFamily="34" charset="0"/>
                        </a:rPr>
                        <a:t>F8 or Ctrl-/</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a:effectLst/>
                          <a:latin typeface="Arial" pitchFamily="34" charset="0"/>
                          <a:cs typeface="Arial" pitchFamily="34" charset="0"/>
                        </a:rPr>
                        <a:t>F8 or ⌘/</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84786">
                <a:tc>
                  <a:txBody>
                    <a:bodyPr/>
                    <a:lstStyle/>
                    <a:p>
                      <a:pPr algn="l" fontAlgn="t"/>
                      <a:r>
                        <a:rPr lang="en-GB" sz="1200" b="0">
                          <a:effectLst/>
                          <a:latin typeface="Arial" pitchFamily="34" charset="0"/>
                          <a:cs typeface="Arial" pitchFamily="34" charset="0"/>
                        </a:rPr>
                        <a:t>Step Over</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dirty="0">
                          <a:effectLst/>
                          <a:latin typeface="Arial" pitchFamily="34" charset="0"/>
                          <a:cs typeface="Arial" pitchFamily="34" charset="0"/>
                        </a:rPr>
                        <a:t>F10 or Ctrl-'</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dirty="0">
                          <a:effectLst/>
                          <a:latin typeface="Arial" pitchFamily="34" charset="0"/>
                          <a:cs typeface="Arial" pitchFamily="34" charset="0"/>
                        </a:rPr>
                        <a:t>F10 or ⌘'</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84786">
                <a:tc>
                  <a:txBody>
                    <a:bodyPr/>
                    <a:lstStyle/>
                    <a:p>
                      <a:pPr algn="l" fontAlgn="t"/>
                      <a:r>
                        <a:rPr lang="en-GB" sz="1200" b="0">
                          <a:effectLst/>
                          <a:latin typeface="Arial" pitchFamily="34" charset="0"/>
                          <a:cs typeface="Arial" pitchFamily="34" charset="0"/>
                        </a:rPr>
                        <a:t>Step Into</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a:effectLst/>
                          <a:latin typeface="Arial" pitchFamily="34" charset="0"/>
                          <a:cs typeface="Arial" pitchFamily="34" charset="0"/>
                        </a:rPr>
                        <a:t>F11 or Ctrl-;</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dirty="0">
                          <a:effectLst/>
                          <a:latin typeface="Arial" pitchFamily="34" charset="0"/>
                          <a:cs typeface="Arial" pitchFamily="34" charset="0"/>
                        </a:rPr>
                        <a:t>F11 or ⌘;</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84786">
                <a:tc>
                  <a:txBody>
                    <a:bodyPr/>
                    <a:lstStyle/>
                    <a:p>
                      <a:pPr algn="l" fontAlgn="t"/>
                      <a:r>
                        <a:rPr lang="en-GB" sz="1200" b="0">
                          <a:effectLst/>
                          <a:latin typeface="Arial" pitchFamily="34" charset="0"/>
                          <a:cs typeface="Arial" pitchFamily="34" charset="0"/>
                        </a:rPr>
                        <a:t>Step Out</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a:effectLst/>
                          <a:latin typeface="Arial" pitchFamily="34" charset="0"/>
                          <a:cs typeface="Arial" pitchFamily="34" charset="0"/>
                        </a:rPr>
                        <a:t>Shift-F11 or Ctrl-Shift-;</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dirty="0">
                          <a:effectLst/>
                          <a:latin typeface="Arial" pitchFamily="34" charset="0"/>
                          <a:cs typeface="Arial" pitchFamily="34" charset="0"/>
                        </a:rPr>
                        <a:t>⇧F11 or ⇧⌘;</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84786">
                <a:tc>
                  <a:txBody>
                    <a:bodyPr/>
                    <a:lstStyle/>
                    <a:p>
                      <a:pPr algn="l" fontAlgn="t"/>
                      <a:r>
                        <a:rPr lang="en-GB" sz="1200" b="0">
                          <a:effectLst/>
                          <a:latin typeface="Arial" pitchFamily="34" charset="0"/>
                          <a:cs typeface="Arial" pitchFamily="34" charset="0"/>
                        </a:rPr>
                        <a:t>Evaluate Selection</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a:effectLst/>
                          <a:latin typeface="Arial" pitchFamily="34" charset="0"/>
                          <a:cs typeface="Arial" pitchFamily="34" charset="0"/>
                        </a:rPr>
                        <a:t>Ctrl-Shift-E</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dirty="0">
                          <a:effectLst/>
                          <a:latin typeface="Arial" pitchFamily="34" charset="0"/>
                          <a:cs typeface="Arial" pitchFamily="34" charset="0"/>
                        </a:rPr>
                        <a:t>⇧⌘E</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84786">
                <a:tc>
                  <a:txBody>
                    <a:bodyPr/>
                    <a:lstStyle/>
                    <a:p>
                      <a:pPr algn="l" fontAlgn="t"/>
                      <a:r>
                        <a:rPr lang="en-GB" sz="1200" b="0">
                          <a:effectLst/>
                          <a:latin typeface="Arial" pitchFamily="34" charset="0"/>
                          <a:cs typeface="Arial" pitchFamily="34" charset="0"/>
                        </a:rPr>
                        <a:t>Toggle Breakpoint Condition</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a:effectLst/>
                          <a:latin typeface="Arial" pitchFamily="34" charset="0"/>
                          <a:cs typeface="Arial" pitchFamily="34" charset="0"/>
                        </a:rPr>
                        <a:t>Click on line number</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dirty="0">
                          <a:effectLst/>
                          <a:latin typeface="Arial" pitchFamily="34" charset="0"/>
                          <a:cs typeface="Arial" pitchFamily="34" charset="0"/>
                        </a:rPr>
                        <a:t>Click on line number</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84786">
                <a:tc>
                  <a:txBody>
                    <a:bodyPr/>
                    <a:lstStyle/>
                    <a:p>
                      <a:pPr algn="l" fontAlgn="t"/>
                      <a:r>
                        <a:rPr lang="en-GB" sz="1200" b="0">
                          <a:effectLst/>
                          <a:latin typeface="Arial" pitchFamily="34" charset="0"/>
                          <a:cs typeface="Arial" pitchFamily="34" charset="0"/>
                        </a:rPr>
                        <a:t>Edit Breakpoint Condition</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dirty="0">
                          <a:effectLst/>
                          <a:latin typeface="Arial" pitchFamily="34" charset="0"/>
                          <a:cs typeface="Arial" pitchFamily="34" charset="0"/>
                        </a:rPr>
                        <a:t>Right-Click on line number</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t"/>
                      <a:r>
                        <a:rPr lang="en-GB" sz="1200" b="0" dirty="0">
                          <a:effectLst/>
                          <a:latin typeface="Arial" pitchFamily="34" charset="0"/>
                          <a:cs typeface="Arial" pitchFamily="34" charset="0"/>
                        </a:rPr>
                        <a:t>Right-Click on line number</a:t>
                      </a:r>
                    </a:p>
                  </a:txBody>
                  <a:tcPr marL="88364" marR="88364" marT="52341" marB="5234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892839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23261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099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222508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When a JavaScript statement generates an error, it is said to throw an exception.  Instead of proceeding to the next statement, the JavaScript interpreter checks for exception handling code. If there is no exception handler, then the program returns from whatever function threw the exception. This is repeated for each function on the call stack until an exception handler is found or until the top level function is reached, causing the program to terminate.</a:t>
            </a:r>
          </a:p>
          <a:p>
            <a:endParaRPr lang="en-GB" dirty="0"/>
          </a:p>
          <a:p>
            <a:r>
              <a:rPr lang="en-GB" dirty="0"/>
              <a:t>The “Error” type is used to represent generic exceptions. This type of exception is most often used for implementing user defined exceptions. The topic of creating user-defined exceptions will be revisited later in this article. “Error” objects are instantiated by calling their constructor as shown in the following example:</a:t>
            </a:r>
          </a:p>
          <a:p>
            <a:endParaRPr lang="en-GB" dirty="0"/>
          </a:p>
          <a:p>
            <a:r>
              <a:rPr lang="en-GB" dirty="0">
                <a:latin typeface="Courier New"/>
                <a:cs typeface="Courier New"/>
              </a:rPr>
              <a:t>let error = new Error("error message");</a:t>
            </a:r>
          </a:p>
          <a:p>
            <a:endParaRPr lang="en-GB" dirty="0"/>
          </a:p>
          <a:p>
            <a:r>
              <a:rPr lang="en-GB" dirty="0"/>
              <a:t>“Error” objects contain two properties: “name” and “message”. The “name” property specifies the type of exception (in this case “Error”). The “message” property provides a more detailed description of the exception. The “message” gets its value from the string passed to the exception’s constructor. The remaining exception types represent more specific types of errors, but they are all used in the same fashion as the generic “Error” type.</a:t>
            </a:r>
          </a:p>
        </p:txBody>
      </p:sp>
    </p:spTree>
    <p:extLst>
      <p:ext uri="{BB962C8B-B14F-4D97-AF65-F5344CB8AC3E}">
        <p14:creationId xmlns:p14="http://schemas.microsoft.com/office/powerpoint/2010/main" val="3797168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b="1" dirty="0" err="1"/>
              <a:t>RangeError</a:t>
            </a:r>
            <a:endParaRPr lang="en-GB" b="1" dirty="0"/>
          </a:p>
          <a:p>
            <a:r>
              <a:rPr lang="en-GB" dirty="0"/>
              <a:t>Are generated by numbers that fall outside of a specified range. In the code above, the argument is expected to be between 0 and 20 (although some browsers support a wider range). If the value of “digits” is outside of this range, then a “</a:t>
            </a:r>
            <a:r>
              <a:rPr lang="en-GB" dirty="0" err="1"/>
              <a:t>RangeError</a:t>
            </a:r>
            <a:r>
              <a:rPr lang="en-GB" dirty="0"/>
              <a:t>” is thrown.</a:t>
            </a:r>
          </a:p>
          <a:p>
            <a:endParaRPr lang="en-GB" dirty="0"/>
          </a:p>
          <a:p>
            <a:r>
              <a:rPr lang="en-GB" b="1" dirty="0" err="1"/>
              <a:t>ReferenceError</a:t>
            </a:r>
            <a:endParaRPr lang="en-GB" b="1" dirty="0"/>
          </a:p>
          <a:p>
            <a:r>
              <a:rPr lang="en-GB" dirty="0"/>
              <a:t>Is thrown when a non-existent variable is accessed. These exceptions commonly occur when an existing variable name is misspelled. In the example above, a “</a:t>
            </a:r>
            <a:r>
              <a:rPr lang="en-GB" dirty="0" err="1"/>
              <a:t>ReferenceError</a:t>
            </a:r>
            <a:r>
              <a:rPr lang="en-GB" dirty="0"/>
              <a:t>” occurs when “bar” is accessed. Note that this example assumes that “bar” does not exist in any active scope when the increment operation is attempted.</a:t>
            </a:r>
          </a:p>
          <a:p>
            <a:endParaRPr lang="en-GB" dirty="0"/>
          </a:p>
          <a:p>
            <a:r>
              <a:rPr lang="en-GB" b="1" dirty="0" err="1"/>
              <a:t>SyntaxError</a:t>
            </a:r>
            <a:endParaRPr lang="en-GB" b="1" dirty="0"/>
          </a:p>
          <a:p>
            <a:r>
              <a:rPr lang="en-GB" dirty="0"/>
              <a:t>Occurs when the rules of the JavaScript language are broken. Developers who are familiar with languages, such as C and Java are used to encountering syntax errors during the compilation process. However, because JavaScript is an interpreted language, syntax errors are not identified until the code is executed. Syntax errors are unique as they are the only type of exception that cannot be recovered from.  The following example generates a syntax error because the “if” statement is missing a closing curly brace.</a:t>
            </a:r>
          </a:p>
          <a:p>
            <a:endParaRPr lang="en-GB" dirty="0"/>
          </a:p>
        </p:txBody>
      </p:sp>
    </p:spTree>
    <p:extLst>
      <p:ext uri="{BB962C8B-B14F-4D97-AF65-F5344CB8AC3E}">
        <p14:creationId xmlns:p14="http://schemas.microsoft.com/office/powerpoint/2010/main" val="2826983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defTabSz="767073">
              <a:tabLst/>
            </a:pPr>
            <a:r>
              <a:rPr lang="en-US" dirty="0"/>
              <a:t>The try...catch...finally block is common to most modern languages.  Processing proceeds as follows: </a:t>
            </a:r>
          </a:p>
          <a:p>
            <a:pPr defTabSz="767073">
              <a:tabLst/>
            </a:pPr>
            <a:r>
              <a:rPr lang="en-US" dirty="0"/>
              <a:t>within the try block, if no exceptions are thrown, the finally block is run.  </a:t>
            </a:r>
          </a:p>
          <a:p>
            <a:pPr defTabSz="767073">
              <a:tabLst/>
            </a:pPr>
            <a:r>
              <a:rPr lang="en-US" dirty="0"/>
              <a:t>If an exception is thrown, the catch block is run followed by the finally block.  </a:t>
            </a:r>
          </a:p>
          <a:p>
            <a:pPr defTabSz="767073">
              <a:tabLst/>
            </a:pPr>
            <a:r>
              <a:rPr lang="en-US" dirty="0"/>
              <a:t>Please note that the finally block runs, even if the try or catch blocks return out of the current function.</a:t>
            </a:r>
          </a:p>
          <a:p>
            <a:pPr defTabSz="767073">
              <a:tabLst/>
            </a:pPr>
            <a:endParaRPr lang="en-US" dirty="0"/>
          </a:p>
          <a:p>
            <a:pPr defTabSz="767073">
              <a:tabLst/>
            </a:pPr>
            <a:r>
              <a:rPr lang="en-US" dirty="0"/>
              <a:t>Both the catch and the finally blocks are optional: you do not need to catch the exceptions, you do not need to have code that runs after the try ... catch. If the exception is not caught, it is thrown to calling function. If the exception is not caught at any level, then browser will log the error.</a:t>
            </a:r>
          </a:p>
        </p:txBody>
      </p:sp>
    </p:spTree>
    <p:extLst>
      <p:ext uri="{BB962C8B-B14F-4D97-AF65-F5344CB8AC3E}">
        <p14:creationId xmlns:p14="http://schemas.microsoft.com/office/powerpoint/2010/main" val="720685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above code takes us through an error handling scenario using try catch and finally. It also introduces us to the JavaScript error object. The Error object represents a runtime error allowing a developer to wrap up useful information about what went wrong. As we can see above, it was possible to provide a message and even name the error.</a:t>
            </a:r>
          </a:p>
          <a:p>
            <a:endParaRPr lang="en-GB" dirty="0"/>
          </a:p>
          <a:p>
            <a:endParaRPr lang="en-GB" dirty="0"/>
          </a:p>
        </p:txBody>
      </p:sp>
    </p:spTree>
    <p:extLst>
      <p:ext uri="{BB962C8B-B14F-4D97-AF65-F5344CB8AC3E}">
        <p14:creationId xmlns:p14="http://schemas.microsoft.com/office/powerpoint/2010/main" val="1808394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JavaScript allows programmers to throw their own exceptions via the appropriately named “throw” statement. This concept can be somewhat confusing to inexperienced developers. After all, developers strive to write code that is free of errors, yet the “throw” statement intentionally introduces them. However, intentionally throwing exceptions can actually lead to code that is easier to debug and maintain. For example, by creating meaningful error messages, it becomes easier to identify and resolve problems.</a:t>
            </a:r>
          </a:p>
          <a:p>
            <a:endParaRPr lang="en-GB" dirty="0"/>
          </a:p>
        </p:txBody>
      </p:sp>
    </p:spTree>
    <p:extLst>
      <p:ext uri="{BB962C8B-B14F-4D97-AF65-F5344CB8AC3E}">
        <p14:creationId xmlns:p14="http://schemas.microsoft.com/office/powerpoint/2010/main" val="2252059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94043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20.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15542" y="5734420"/>
            <a:ext cx="748759" cy="52710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989842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0356723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1374218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25773051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842782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tx1">
              <a:lumMod val="50000"/>
              <a:lumOff val="50000"/>
            </a:schemeClr>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accent1">
                    <a:lumMod val="50000"/>
                    <a:lumOff val="50000"/>
                  </a:schemeClr>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02648900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140101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5325467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164274323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07988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59487817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76746554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6257585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0784951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42937234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59274300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20758054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083003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337556964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581379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cs typeface="Arial" panose="020B0604020202020204" pitchFamily="34" charset="0"/>
              </a:defRPr>
            </a:lvl1pPr>
            <a:lvl2pPr marL="742950" indent="-285750">
              <a:spcAft>
                <a:spcPts val="6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54880064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70615838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49266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213938923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69198620"/>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526859337"/>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858799124"/>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9877510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7588781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51216488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9526636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910952195"/>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Materials">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3990108" y="0"/>
            <a:ext cx="8222211" cy="6858000"/>
          </a:xfrm>
          <a:prstGeom prst="rect">
            <a:avLst/>
          </a:prstGeom>
        </p:spPr>
      </p:pic>
      <p:sp>
        <p:nvSpPr>
          <p:cNvPr id="6" name="Rectangle 5"/>
          <p:cNvSpPr/>
          <p:nvPr userDrawn="1"/>
        </p:nvSpPr>
        <p:spPr>
          <a:xfrm>
            <a:off x="-1" y="0"/>
            <a:ext cx="4140000"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bg1"/>
          </a:solidFill>
          <a:ln w="6350" cap="flat">
            <a:noFill/>
            <a:prstDash val="solid"/>
            <a:miter/>
          </a:ln>
        </p:spPr>
        <p:txBody>
          <a:bodyPr rtlCol="0" anchor="ctr"/>
          <a:lstStyle/>
          <a:p>
            <a:endParaRPr lang="en-GB"/>
          </a:p>
        </p:txBody>
      </p:sp>
      <p:sp>
        <p:nvSpPr>
          <p:cNvPr id="12" name="Title 1"/>
          <p:cNvSpPr>
            <a:spLocks noGrp="1"/>
          </p:cNvSpPr>
          <p:nvPr>
            <p:ph type="title"/>
          </p:nvPr>
        </p:nvSpPr>
        <p:spPr>
          <a:xfrm>
            <a:off x="263525" y="365125"/>
            <a:ext cx="3671887" cy="3736857"/>
          </a:xfrm>
          <a:prstGeom prst="rect">
            <a:avLst/>
          </a:prstGeom>
        </p:spPr>
        <p:txBody>
          <a:bodyPr anchor="ctr">
            <a:normAutofit/>
          </a:bodyPr>
          <a:lstStyle>
            <a:lvl1pPr>
              <a:defRPr sz="3200">
                <a:solidFill>
                  <a:schemeClr val="bg1"/>
                </a:solidFill>
              </a:defRPr>
            </a:lvl1pPr>
          </a:lstStyle>
          <a:p>
            <a:r>
              <a:rPr lang="en-US"/>
              <a:t>Click to edit Master title style</a:t>
            </a:r>
            <a:endParaRPr lang="en-GB" dirty="0"/>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9732" t="-5388" r="-9847" b="6180"/>
          <a:stretch/>
        </p:blipFill>
        <p:spPr>
          <a:xfrm>
            <a:off x="265143" y="388189"/>
            <a:ext cx="776377" cy="483079"/>
          </a:xfrm>
          <a:prstGeom prst="rect">
            <a:avLst/>
          </a:prstGeom>
        </p:spPr>
      </p:pic>
    </p:spTree>
    <p:extLst>
      <p:ext uri="{BB962C8B-B14F-4D97-AF65-F5344CB8AC3E}">
        <p14:creationId xmlns:p14="http://schemas.microsoft.com/office/powerpoint/2010/main" val="1678569061"/>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Blue 1">
    <p:bg>
      <p:bgPr>
        <a:solidFill>
          <a:srgbClr val="28CFF9"/>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891250" y="-1"/>
            <a:ext cx="5300749" cy="6887911"/>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dirty="0"/>
              <a:t>CLICK TO EDIT TITLE</a:t>
            </a:r>
            <a:endParaRPr lang="en-GB" noProof="0" dirty="0"/>
          </a:p>
        </p:txBody>
      </p:sp>
      <p:pic>
        <p:nvPicPr>
          <p:cNvPr id="18"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721225883"/>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Text Slide - With side bar B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727389"/>
            <a:ext cx="3884023" cy="1758582"/>
          </a:xfrm>
          <a:prstGeom prst="rect">
            <a:avLst/>
          </a:prstGeom>
        </p:spPr>
      </p:pic>
      <p:sp>
        <p:nvSpPr>
          <p:cNvPr id="8" name="Text Placeholder 2"/>
          <p:cNvSpPr>
            <a:spLocks noGrp="1"/>
          </p:cNvSpPr>
          <p:nvPr>
            <p:ph type="body" sz="quarter" idx="10" hasCustomPrompt="1"/>
          </p:nvPr>
        </p:nvSpPr>
        <p:spPr>
          <a:xfrm>
            <a:off x="3249643" y="930001"/>
            <a:ext cx="7382347" cy="676679"/>
          </a:xfrm>
        </p:spPr>
        <p:txBody>
          <a:bodyPr/>
          <a:lstStyle>
            <a:lvl1pPr marL="0" indent="0">
              <a:lnSpc>
                <a:spcPct val="90000"/>
              </a:lnSpc>
              <a:spcAft>
                <a:spcPts val="0"/>
              </a:spcAft>
              <a:buFont typeface="Arial" panose="020B0604020202020204" pitchFamily="34" charset="0"/>
              <a:buNone/>
              <a:defRPr sz="4800" cap="none"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2135188" y="3823677"/>
            <a:ext cx="5803900"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9732" t="-5388" r="-9847" b="6180"/>
          <a:stretch/>
        </p:blipFill>
        <p:spPr>
          <a:xfrm>
            <a:off x="265143" y="388189"/>
            <a:ext cx="776377" cy="483079"/>
          </a:xfrm>
          <a:prstGeom prst="rect">
            <a:avLst/>
          </a:prstGeom>
        </p:spPr>
      </p:pic>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73004486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ext/Image (Orange)">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a:prstGeom prst="rect">
            <a:avLst/>
          </a:prstGeo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reeform 11">
            <a:extLst>
              <a:ext uri="{FF2B5EF4-FFF2-40B4-BE49-F238E27FC236}">
                <a16:creationId xmlns:a16="http://schemas.microsoft.com/office/drawing/2014/main" id="{D44E23D4-CD16-B448-8F0A-11F5CE4FAB4C}"/>
              </a:ext>
            </a:extLst>
          </p:cNvPr>
          <p:cNvSpPr/>
          <p:nvPr userDrawn="1"/>
        </p:nvSpPr>
        <p:spPr>
          <a:xfrm>
            <a:off x="854197"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9" name="Title 1"/>
          <p:cNvSpPr>
            <a:spLocks noGrp="1"/>
          </p:cNvSpPr>
          <p:nvPr>
            <p:ph type="title"/>
          </p:nvPr>
        </p:nvSpPr>
        <p:spPr>
          <a:xfrm>
            <a:off x="373063" y="681645"/>
            <a:ext cx="6143484" cy="1047402"/>
          </a:xfrm>
          <a:prstGeom prst="rect">
            <a:avLst/>
          </a:prstGeom>
        </p:spPr>
        <p:txBody>
          <a:bodyPr>
            <a:normAutofit/>
          </a:bodyPr>
          <a:lstStyle>
            <a:lvl1pPr>
              <a:defRPr sz="32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342804185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357921" y="1240172"/>
            <a:ext cx="9483118" cy="520262"/>
          </a:xfrm>
          <a:prstGeom prst="rect">
            <a:avLst/>
          </a:prstGeo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panose="020B0604020202020204"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1357921" y="2102264"/>
            <a:ext cx="9483117" cy="4376323"/>
          </a:xfrm>
          <a:prstGeom prst="rect">
            <a:avLst/>
          </a:prstGeo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216461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dirty="0"/>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433680"/>
            <a:ext cx="5627171" cy="2277604"/>
          </a:xfrm>
        </p:spPr>
        <p:txBody>
          <a:bodyPr anchor="b" anchorCtr="0">
            <a:noAutofit/>
          </a:bodyPr>
          <a:lstStyle>
            <a:lvl1pPr algn="l">
              <a:lnSpc>
                <a:spcPts val="6000"/>
              </a:lnSpc>
              <a:defRPr sz="5600">
                <a:solidFill>
                  <a:schemeClr val="bg1"/>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24844316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Text Slide A">
    <p:spTree>
      <p:nvGrpSpPr>
        <p:cNvPr id="1" name=""/>
        <p:cNvGrpSpPr/>
        <p:nvPr/>
      </p:nvGrpSpPr>
      <p:grpSpPr>
        <a:xfrm>
          <a:off x="0" y="0"/>
          <a:ext cx="0" cy="0"/>
          <a:chOff x="0" y="0"/>
          <a:chExt cx="0" cy="0"/>
        </a:xfrm>
      </p:grpSpPr>
      <p:pic>
        <p:nvPicPr>
          <p:cNvPr id="40" name="Picture 3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rot="16200000">
            <a:off x="-1630516" y="2753391"/>
            <a:ext cx="5624513" cy="2584704"/>
          </a:xfrm>
          <a:prstGeom prst="rect">
            <a:avLst/>
          </a:prstGeom>
        </p:spPr>
      </p:pic>
      <p:sp>
        <p:nvSpPr>
          <p:cNvPr id="3" name="Text Placeholder 2"/>
          <p:cNvSpPr>
            <a:spLocks noGrp="1"/>
          </p:cNvSpPr>
          <p:nvPr>
            <p:ph type="body" sz="quarter" idx="10" hasCustomPrompt="1"/>
          </p:nvPr>
        </p:nvSpPr>
        <p:spPr>
          <a:xfrm>
            <a:off x="3640732"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sp>
        <p:nvSpPr>
          <p:cNvPr id="5" name="Text Placeholder 4"/>
          <p:cNvSpPr>
            <a:spLocks noGrp="1"/>
          </p:cNvSpPr>
          <p:nvPr>
            <p:ph type="body" sz="quarter" idx="11" hasCustomPrompt="1"/>
          </p:nvPr>
        </p:nvSpPr>
        <p:spPr>
          <a:xfrm>
            <a:off x="3640732" y="3432175"/>
            <a:ext cx="5621337" cy="3046413"/>
          </a:xfrm>
        </p:spPr>
        <p:txBody>
          <a:bodyPr/>
          <a:lstStyle>
            <a:lvl1pPr marL="270000" indent="-270000">
              <a:buFont typeface="Arial" panose="020B0604020202020204" pitchFamily="34" charset="0"/>
              <a:buChar char="•"/>
              <a:defRPr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4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1">
              <a:lnSpc>
                <a:spcPct val="100000"/>
              </a:lnSpc>
              <a:spcAft>
                <a:spcPts val="1200"/>
              </a:spcAft>
              <a:buFont typeface="Arial" panose="020B0604020202020204" pitchFamily="34" charset="0"/>
              <a:buChar char="•"/>
            </a:pPr>
            <a:r>
              <a:rPr lang="en-GB" dirty="0"/>
              <a:t>Text to sit here</a:t>
            </a:r>
          </a:p>
          <a:p>
            <a:pPr lvl="1">
              <a:lnSpc>
                <a:spcPct val="100000"/>
              </a:lnSpc>
              <a:spcAft>
                <a:spcPts val="1200"/>
              </a:spcAft>
              <a:buFont typeface="Arial" panose="020B0604020202020204" pitchFamily="34" charset="0"/>
              <a:buChar cha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88897447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Text (Purple)">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solidFill>
                    <a:srgbClr val="004050"/>
                  </a:solidFill>
                </a:endParaRPr>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solidFill>
                    <a:srgbClr val="004050"/>
                  </a:solidFill>
                </a:endParaRPr>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solidFill>
                    <a:srgbClr val="004050"/>
                  </a:solidFill>
                </a:endParaRPr>
              </a:p>
            </p:txBody>
          </p:sp>
        </p:grpSp>
      </p:grpSp>
      <p:sp>
        <p:nvSpPr>
          <p:cNvPr id="12" name="Text Placeholder 4"/>
          <p:cNvSpPr>
            <a:spLocks noGrp="1"/>
          </p:cNvSpPr>
          <p:nvPr>
            <p:ph type="body" sz="quarter" idx="11" hasCustomPrompt="1"/>
          </p:nvPr>
        </p:nvSpPr>
        <p:spPr>
          <a:xfrm>
            <a:off x="6098146" y="367200"/>
            <a:ext cx="5718225" cy="6120000"/>
          </a:xfrm>
          <a:prstGeom prst="rect">
            <a:avLst/>
          </a:prstGeom>
        </p:spPr>
        <p:txBody>
          <a:bodyPr>
            <a:normAutofit/>
          </a:bodyPr>
          <a:lstStyle>
            <a:lvl1pPr marL="0" indent="0">
              <a:buFont typeface="Arial" panose="020B0604020202020204" pitchFamily="34" charset="0"/>
              <a:buNone/>
              <a:defRPr sz="24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4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endParaRPr lang="en-GB" dirty="0"/>
          </a:p>
        </p:txBody>
      </p:sp>
      <p:sp>
        <p:nvSpPr>
          <p:cNvPr id="14" name="Title 1"/>
          <p:cNvSpPr>
            <a:spLocks noGrp="1"/>
          </p:cNvSpPr>
          <p:nvPr>
            <p:ph type="title"/>
          </p:nvPr>
        </p:nvSpPr>
        <p:spPr>
          <a:xfrm>
            <a:off x="360218" y="1233489"/>
            <a:ext cx="5342312" cy="2926388"/>
          </a:xfrm>
          <a:prstGeom prst="rect">
            <a:avLst/>
          </a:prstGeom>
        </p:spPr>
        <p:txBody>
          <a:bodyPr>
            <a:normAutofit/>
          </a:bodyPr>
          <a:lstStyle>
            <a:lvl1pPr>
              <a:defRPr sz="36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53069074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Purple">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1913664"/>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solidFill>
                <a:srgbClr val="004050"/>
              </a:solidFill>
            </a:endParaRPr>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1119364"/>
            <a:ext cx="5719762" cy="2752640"/>
          </a:xfrm>
        </p:spPr>
        <p:txBody>
          <a:bodyPr vert="horz" lIns="91440" tIns="45720" rIns="91440" bIns="45720" rtlCol="0" anchor="b" anchorCtr="0">
            <a:noAutofit/>
          </a:bodyPr>
          <a:lstStyle>
            <a:lvl1pPr>
              <a:defRPr lang="en-GB" sz="3600" spc="60" noProof="0" dirty="0">
                <a:solidFill>
                  <a:schemeClr val="bg1"/>
                </a:solidFill>
              </a:defRPr>
            </a:lvl1pPr>
          </a:lstStyle>
          <a:p>
            <a:pPr lvl="0"/>
            <a:r>
              <a:rPr lang="en-US" noProof="0" dirty="0"/>
              <a:t>CLICK TO EDIT MASTER TITLE STYLE</a:t>
            </a:r>
            <a:endParaRPr lang="en-GB" noProof="0" dirty="0"/>
          </a:p>
        </p:txBody>
      </p:sp>
    </p:spTree>
    <p:extLst>
      <p:ext uri="{BB962C8B-B14F-4D97-AF65-F5344CB8AC3E}">
        <p14:creationId xmlns:p14="http://schemas.microsoft.com/office/powerpoint/2010/main" val="60186115"/>
      </p:ext>
    </p:extLst>
  </p:cSld>
  <p:clrMapOvr>
    <a:masterClrMapping/>
  </p:clrMapOvr>
  <p:extLst>
    <p:ext uri="{DCECCB84-F9BA-43D5-87BE-67443E8EF086}">
      <p15:sldGuideLst xmlns:p15="http://schemas.microsoft.com/office/powerpoint/2012/main">
        <p15:guide id="1" orient="horz" pos="1480">
          <p15:clr>
            <a:srgbClr val="FBAE40"/>
          </p15:clr>
        </p15:guide>
        <p15:guide id="2" pos="3840">
          <p15:clr>
            <a:srgbClr val="FBAE40"/>
          </p15:clr>
        </p15:guide>
        <p15:guide id="3" orient="horz" pos="981">
          <p15:clr>
            <a:srgbClr val="FBAE40"/>
          </p15:clr>
        </p15:guide>
        <p15:guide id="4" pos="2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76138704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02801942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0.xml"/><Relationship Id="rId18" Type="http://schemas.openxmlformats.org/officeDocument/2006/relationships/slideLayout" Target="../slideLayouts/slideLayout25.xml"/><Relationship Id="rId26" Type="http://schemas.openxmlformats.org/officeDocument/2006/relationships/slideLayout" Target="../slideLayouts/slideLayout33.xml"/><Relationship Id="rId39" Type="http://schemas.openxmlformats.org/officeDocument/2006/relationships/slideLayout" Target="../slideLayouts/slideLayout46.xml"/><Relationship Id="rId21" Type="http://schemas.openxmlformats.org/officeDocument/2006/relationships/slideLayout" Target="../slideLayouts/slideLayout28.xml"/><Relationship Id="rId34" Type="http://schemas.openxmlformats.org/officeDocument/2006/relationships/slideLayout" Target="../slideLayouts/slideLayout41.xml"/><Relationship Id="rId42" Type="http://schemas.openxmlformats.org/officeDocument/2006/relationships/slideLayout" Target="../slideLayouts/slideLayout49.xml"/><Relationship Id="rId47" Type="http://schemas.openxmlformats.org/officeDocument/2006/relationships/image" Target="../media/image4.png"/><Relationship Id="rId7" Type="http://schemas.openxmlformats.org/officeDocument/2006/relationships/slideLayout" Target="../slideLayouts/slideLayout1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9" Type="http://schemas.openxmlformats.org/officeDocument/2006/relationships/slideLayout" Target="../slideLayouts/slideLayout36.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24" Type="http://schemas.openxmlformats.org/officeDocument/2006/relationships/slideLayout" Target="../slideLayouts/slideLayout31.xml"/><Relationship Id="rId32" Type="http://schemas.openxmlformats.org/officeDocument/2006/relationships/slideLayout" Target="../slideLayouts/slideLayout39.xml"/><Relationship Id="rId37" Type="http://schemas.openxmlformats.org/officeDocument/2006/relationships/slideLayout" Target="../slideLayouts/slideLayout44.xml"/><Relationship Id="rId40" Type="http://schemas.openxmlformats.org/officeDocument/2006/relationships/slideLayout" Target="../slideLayouts/slideLayout47.xml"/><Relationship Id="rId45" Type="http://schemas.openxmlformats.org/officeDocument/2006/relationships/image" Target="../media/image1.png"/><Relationship Id="rId5" Type="http://schemas.openxmlformats.org/officeDocument/2006/relationships/slideLayout" Target="../slideLayouts/slideLayout12.xml"/><Relationship Id="rId15" Type="http://schemas.openxmlformats.org/officeDocument/2006/relationships/slideLayout" Target="../slideLayouts/slideLayout22.xml"/><Relationship Id="rId23" Type="http://schemas.openxmlformats.org/officeDocument/2006/relationships/slideLayout" Target="../slideLayouts/slideLayout30.xml"/><Relationship Id="rId28" Type="http://schemas.openxmlformats.org/officeDocument/2006/relationships/slideLayout" Target="../slideLayouts/slideLayout35.xml"/><Relationship Id="rId36" Type="http://schemas.openxmlformats.org/officeDocument/2006/relationships/slideLayout" Target="../slideLayouts/slideLayout43.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31" Type="http://schemas.openxmlformats.org/officeDocument/2006/relationships/slideLayout" Target="../slideLayouts/slideLayout38.xml"/><Relationship Id="rId44"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slideLayout" Target="../slideLayouts/slideLayout29.xml"/><Relationship Id="rId27" Type="http://schemas.openxmlformats.org/officeDocument/2006/relationships/slideLayout" Target="../slideLayouts/slideLayout34.xml"/><Relationship Id="rId30" Type="http://schemas.openxmlformats.org/officeDocument/2006/relationships/slideLayout" Target="../slideLayouts/slideLayout37.xml"/><Relationship Id="rId35" Type="http://schemas.openxmlformats.org/officeDocument/2006/relationships/slideLayout" Target="../slideLayouts/slideLayout42.xml"/><Relationship Id="rId43" Type="http://schemas.openxmlformats.org/officeDocument/2006/relationships/slideLayout" Target="../slideLayouts/slideLayout50.xml"/><Relationship Id="rId8" Type="http://schemas.openxmlformats.org/officeDocument/2006/relationships/slideLayout" Target="../slideLayouts/slideLayout15.xml"/><Relationship Id="rId3" Type="http://schemas.openxmlformats.org/officeDocument/2006/relationships/slideLayout" Target="../slideLayouts/slideLayout10.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5" Type="http://schemas.openxmlformats.org/officeDocument/2006/relationships/slideLayout" Target="../slideLayouts/slideLayout32.xml"/><Relationship Id="rId33" Type="http://schemas.openxmlformats.org/officeDocument/2006/relationships/slideLayout" Target="../slideLayouts/slideLayout40.xml"/><Relationship Id="rId38" Type="http://schemas.openxmlformats.org/officeDocument/2006/relationships/slideLayout" Target="../slideLayouts/slideLayout45.xml"/><Relationship Id="rId46" Type="http://schemas.openxmlformats.org/officeDocument/2006/relationships/image" Target="../media/image2.svg"/><Relationship Id="rId20" Type="http://schemas.openxmlformats.org/officeDocument/2006/relationships/slideLayout" Target="../slideLayouts/slideLayout27.xml"/><Relationship Id="rId41"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pic>
        <p:nvPicPr>
          <p:cNvPr id="5" name="Graphic 31">
            <a:extLst>
              <a:ext uri="{FF2B5EF4-FFF2-40B4-BE49-F238E27FC236}">
                <a16:creationId xmlns:a16="http://schemas.microsoft.com/office/drawing/2014/main" id="{3E984C27-CB90-4F7A-89D6-758985A53568}"/>
              </a:ext>
            </a:extLst>
          </p:cNvPr>
          <p:cNvPicPr>
            <a:picLocks noChangeAspect="1"/>
          </p:cNvPicPr>
          <p:nvPr userDrawn="1"/>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269737" y="377825"/>
            <a:ext cx="781218" cy="552176"/>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2E2D2C"/>
          </a:solidFill>
          <a:latin typeface="+mn-lt"/>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263797" y="432691"/>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pic>
        <p:nvPicPr>
          <p:cNvPr id="6" name="Graphic 31">
            <a:extLst>
              <a:ext uri="{FF2B5EF4-FFF2-40B4-BE49-F238E27FC236}">
                <a16:creationId xmlns:a16="http://schemas.microsoft.com/office/drawing/2014/main" id="{FEF3806B-0DA0-447F-B4A7-43D457126D7B}"/>
              </a:ext>
            </a:extLst>
          </p:cNvPr>
          <p:cNvPicPr>
            <a:picLocks noChangeAspect="1"/>
          </p:cNvPicPr>
          <p:nvPr userDrawn="1"/>
        </p:nvPicPr>
        <p:blipFill>
          <a:blip r:embed="rId45" cstate="email">
            <a:extLst>
              <a:ext uri="{28A0092B-C50C-407E-A947-70E740481C1C}">
                <a14:useLocalDpi xmlns:a14="http://schemas.microsoft.com/office/drawing/2010/main"/>
              </a:ext>
              <a:ext uri="{96DAC541-7B7A-43D3-8B79-37D633B846F1}">
                <asvg:svgBlip xmlns:asvg="http://schemas.microsoft.com/office/drawing/2016/SVG/main" r:embed="rId46"/>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13031422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 id="2147483740" r:id="rId21"/>
    <p:sldLayoutId id="2147483741" r:id="rId22"/>
    <p:sldLayoutId id="2147483742" r:id="rId23"/>
    <p:sldLayoutId id="2147483743" r:id="rId24"/>
    <p:sldLayoutId id="2147483744" r:id="rId25"/>
    <p:sldLayoutId id="2147483745" r:id="rId26"/>
    <p:sldLayoutId id="2147483746" r:id="rId27"/>
    <p:sldLayoutId id="2147483747" r:id="rId28"/>
    <p:sldLayoutId id="2147483748" r:id="rId29"/>
    <p:sldLayoutId id="2147483749" r:id="rId30"/>
    <p:sldLayoutId id="2147483750" r:id="rId31"/>
    <p:sldLayoutId id="2147483751" r:id="rId32"/>
    <p:sldLayoutId id="2147483752" r:id="rId33"/>
    <p:sldLayoutId id="2147483753" r:id="rId34"/>
    <p:sldLayoutId id="2147483754" r:id="rId35"/>
    <p:sldLayoutId id="2147483755" r:id="rId36"/>
    <p:sldLayoutId id="2147483756" r:id="rId37"/>
    <p:sldLayoutId id="2147483757" r:id="rId38"/>
    <p:sldLayoutId id="2147483758" r:id="rId39"/>
    <p:sldLayoutId id="2147483759" r:id="rId40"/>
    <p:sldLayoutId id="2147483760" r:id="rId41"/>
    <p:sldLayoutId id="2147483761" r:id="rId42"/>
    <p:sldLayoutId id="2147483762" r:id="rId43"/>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47"/>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47"/>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47"/>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47"/>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30628" y="4630173"/>
            <a:ext cx="4169229" cy="2277604"/>
          </a:xfrm>
        </p:spPr>
        <p:txBody>
          <a:bodyPr/>
          <a:lstStyle/>
          <a:p>
            <a:r>
              <a:rPr lang="en-US" dirty="0"/>
              <a:t>ERROR HANDLING &amp; DEBUGGING</a:t>
            </a:r>
            <a:br>
              <a:rPr lang="en-US" dirty="0"/>
            </a:br>
            <a:br>
              <a:rPr lang="en-US" dirty="0"/>
            </a:br>
            <a:br>
              <a:rPr lang="en-US" dirty="0"/>
            </a:br>
            <a:r>
              <a:rPr lang="en-US" dirty="0"/>
              <a:t>JavaScript Fundamentals</a:t>
            </a:r>
            <a:br>
              <a:rPr lang="en-US" dirty="0"/>
            </a:br>
            <a:endParaRPr lang="en-GB" dirty="0"/>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50"/>
              </a:spcAft>
              <a:buClrTx/>
              <a:buSzPct val="115000"/>
              <a:buFontTx/>
              <a:buNone/>
              <a:tabLst/>
              <a:defRPr/>
            </a:pPr>
            <a:endParaRPr kumimoji="0" lang="en-GB" sz="1400" b="0" i="0" u="none" strike="noStrike" kern="1200" cap="none" spc="0" normalizeH="0" baseline="0" noProof="0" dirty="0">
              <a:ln>
                <a:noFill/>
              </a:ln>
              <a:solidFill>
                <a:srgbClr val="004050"/>
              </a:solidFill>
              <a:effectLst/>
              <a:uLnTx/>
              <a:uFillTx/>
              <a:latin typeface="Montserrat" pitchFamily="2" charset="77"/>
              <a:ea typeface="+mn-ea"/>
              <a:cs typeface="+mn-cs"/>
            </a:endParaRPr>
          </a:p>
        </p:txBody>
      </p:sp>
    </p:spTree>
    <p:extLst>
      <p:ext uri="{BB962C8B-B14F-4D97-AF65-F5344CB8AC3E}">
        <p14:creationId xmlns:p14="http://schemas.microsoft.com/office/powerpoint/2010/main" val="179210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174515" y="1374428"/>
            <a:ext cx="4386599" cy="4546800"/>
          </a:xfrm>
        </p:spPr>
        <p:txBody>
          <a:bodyPr/>
          <a:lstStyle/>
          <a:p>
            <a:r>
              <a:rPr lang="en-GB" dirty="0">
                <a:solidFill>
                  <a:srgbClr val="004050"/>
                </a:solidFill>
                <a:latin typeface="Montserrat" panose="00000500000000000000" pitchFamily="2" charset="0"/>
              </a:rPr>
              <a:t>Contains a JavaScript Console</a:t>
            </a:r>
          </a:p>
          <a:p>
            <a:pPr lvl="1"/>
            <a:r>
              <a:rPr lang="en-GB" dirty="0">
                <a:solidFill>
                  <a:srgbClr val="004050"/>
                </a:solidFill>
                <a:latin typeface="Montserrat" panose="00000500000000000000" pitchFamily="2" charset="0"/>
              </a:rPr>
              <a:t>DOM explorer</a:t>
            </a:r>
          </a:p>
          <a:p>
            <a:pPr lvl="1"/>
            <a:r>
              <a:rPr lang="en-GB" dirty="0">
                <a:solidFill>
                  <a:srgbClr val="004050"/>
                </a:solidFill>
                <a:latin typeface="Montserrat" panose="00000500000000000000" pitchFamily="2" charset="0"/>
              </a:rPr>
              <a:t>Console</a:t>
            </a:r>
          </a:p>
          <a:p>
            <a:pPr lvl="1"/>
            <a:r>
              <a:rPr lang="en-GB" dirty="0">
                <a:solidFill>
                  <a:srgbClr val="004050"/>
                </a:solidFill>
                <a:latin typeface="Montserrat" panose="00000500000000000000" pitchFamily="2" charset="0"/>
              </a:rPr>
              <a:t>CSS style browser</a:t>
            </a:r>
          </a:p>
          <a:p>
            <a:pPr lvl="1"/>
            <a:r>
              <a:rPr lang="en-GB" dirty="0">
                <a:solidFill>
                  <a:srgbClr val="004050"/>
                </a:solidFill>
                <a:latin typeface="Montserrat" panose="00000500000000000000" pitchFamily="2" charset="0"/>
              </a:rPr>
              <a:t>Can debug</a:t>
            </a:r>
          </a:p>
          <a:p>
            <a:pPr lvl="2"/>
            <a:r>
              <a:rPr lang="en-GB" dirty="0">
                <a:solidFill>
                  <a:srgbClr val="004050"/>
                </a:solidFill>
                <a:latin typeface="Montserrat" panose="00000500000000000000" pitchFamily="2" charset="0"/>
              </a:rPr>
              <a:t>Command line </a:t>
            </a:r>
            <a:br>
              <a:rPr lang="en-GB" dirty="0">
                <a:solidFill>
                  <a:srgbClr val="004050"/>
                </a:solidFill>
                <a:latin typeface="Montserrat" panose="00000500000000000000" pitchFamily="2" charset="0"/>
              </a:rPr>
            </a:br>
            <a:r>
              <a:rPr lang="en-GB" dirty="0">
                <a:solidFill>
                  <a:srgbClr val="004050"/>
                </a:solidFill>
                <a:latin typeface="Montserrat" panose="00000500000000000000" pitchFamily="2" charset="0"/>
              </a:rPr>
              <a:t>interface</a:t>
            </a:r>
          </a:p>
          <a:p>
            <a:pPr lvl="2"/>
            <a:r>
              <a:rPr lang="en-GB" dirty="0">
                <a:solidFill>
                  <a:srgbClr val="004050"/>
                </a:solidFill>
                <a:latin typeface="Montserrat" panose="00000500000000000000" pitchFamily="2" charset="0"/>
              </a:rPr>
              <a:t>Not trivial</a:t>
            </a:r>
          </a:p>
        </p:txBody>
      </p:sp>
      <p:sp>
        <p:nvSpPr>
          <p:cNvPr id="4" name="Title 3"/>
          <p:cNvSpPr>
            <a:spLocks noGrp="1"/>
          </p:cNvSpPr>
          <p:nvPr>
            <p:ph type="title"/>
          </p:nvPr>
        </p:nvSpPr>
        <p:spPr>
          <a:xfrm>
            <a:off x="1208314" y="162480"/>
            <a:ext cx="9540000" cy="868543"/>
          </a:xfrm>
        </p:spPr>
        <p:txBody>
          <a:bodyPr>
            <a:normAutofit/>
          </a:bodyPr>
          <a:lstStyle/>
          <a:p>
            <a:r>
              <a:rPr lang="en-GB" dirty="0">
                <a:solidFill>
                  <a:srgbClr val="004050"/>
                </a:solidFill>
                <a:latin typeface="Krana Fat B" panose="00000B00000000000000" pitchFamily="50" charset="0"/>
              </a:rPr>
              <a:t>Debugging Demonstration</a:t>
            </a:r>
          </a:p>
        </p:txBody>
      </p:sp>
      <p:pic>
        <p:nvPicPr>
          <p:cNvPr id="7" name="Picture 6">
            <a:extLst>
              <a:ext uri="{FF2B5EF4-FFF2-40B4-BE49-F238E27FC236}">
                <a16:creationId xmlns:a16="http://schemas.microsoft.com/office/drawing/2014/main" id="{B49FCC0D-A132-DF43-9B6F-C4CFCCCCCAB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91743" y="1374428"/>
            <a:ext cx="7026729" cy="4354111"/>
          </a:xfrm>
          <a:prstGeom prst="rect">
            <a:avLst/>
          </a:prstGeom>
        </p:spPr>
      </p:pic>
    </p:spTree>
    <p:extLst>
      <p:ext uri="{BB962C8B-B14F-4D97-AF65-F5344CB8AC3E}">
        <p14:creationId xmlns:p14="http://schemas.microsoft.com/office/powerpoint/2010/main" val="3226447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9315" y="1472400"/>
            <a:ext cx="11404800" cy="4546800"/>
          </a:xfrm>
        </p:spPr>
        <p:txBody>
          <a:bodyPr/>
          <a:lstStyle/>
          <a:p>
            <a:r>
              <a:rPr lang="en-GB" dirty="0">
                <a:solidFill>
                  <a:srgbClr val="004050"/>
                </a:solidFill>
                <a:latin typeface="Montserrat" panose="00000500000000000000" pitchFamily="2" charset="0"/>
              </a:rPr>
              <a:t>Learning to debug with a console is essential</a:t>
            </a:r>
          </a:p>
          <a:p>
            <a:pPr lvl="1"/>
            <a:r>
              <a:rPr lang="en-GB" dirty="0">
                <a:solidFill>
                  <a:srgbClr val="004050"/>
                </a:solidFill>
                <a:latin typeface="Montserrat" panose="00000500000000000000" pitchFamily="2" charset="0"/>
              </a:rPr>
              <a:t>Console API partially supported in most browsers</a:t>
            </a:r>
          </a:p>
          <a:p>
            <a:pPr lvl="1"/>
            <a:r>
              <a:rPr lang="en-GB" dirty="0">
                <a:solidFill>
                  <a:srgbClr val="004050"/>
                </a:solidFill>
                <a:latin typeface="Montserrat" panose="00000500000000000000" pitchFamily="2" charset="0"/>
              </a:rPr>
              <a:t>Full implementation in Chrome, Firebug and Safari</a:t>
            </a:r>
          </a:p>
          <a:p>
            <a:pPr lvl="1"/>
            <a:r>
              <a:rPr lang="en-GB" dirty="0">
                <a:solidFill>
                  <a:srgbClr val="004050"/>
                </a:solidFill>
                <a:latin typeface="Montserrat" panose="00000500000000000000" pitchFamily="2" charset="0"/>
              </a:rPr>
              <a:t>IE9 has good support, 8 some 7 little, 6 none</a:t>
            </a:r>
          </a:p>
          <a:p>
            <a:pPr lvl="1"/>
            <a:r>
              <a:rPr lang="en-GB" dirty="0">
                <a:solidFill>
                  <a:srgbClr val="004050"/>
                </a:solidFill>
                <a:latin typeface="Montserrat" panose="00000500000000000000" pitchFamily="2" charset="0"/>
              </a:rPr>
              <a:t>Opera supports some but went its own way</a:t>
            </a:r>
          </a:p>
          <a:p>
            <a:pPr lvl="2"/>
            <a:r>
              <a:rPr lang="en-GB" dirty="0">
                <a:solidFill>
                  <a:srgbClr val="004050"/>
                </a:solidFill>
                <a:latin typeface="Montserrat" panose="00000500000000000000" pitchFamily="2" charset="0"/>
              </a:rPr>
              <a:t>Different commands same concepts</a:t>
            </a:r>
          </a:p>
          <a:p>
            <a:r>
              <a:rPr lang="en-GB" dirty="0">
                <a:solidFill>
                  <a:srgbClr val="004050"/>
                </a:solidFill>
                <a:latin typeface="Montserrat" panose="00000500000000000000" pitchFamily="2" charset="0"/>
              </a:rPr>
              <a:t>Never use alert function calls to debug your script</a:t>
            </a:r>
          </a:p>
          <a:p>
            <a:pPr lvl="1"/>
            <a:r>
              <a:rPr lang="en-GB" dirty="0">
                <a:solidFill>
                  <a:srgbClr val="004050"/>
                </a:solidFill>
                <a:latin typeface="Montserrat" panose="00000500000000000000" pitchFamily="2" charset="0"/>
              </a:rPr>
              <a:t>They are intrusive modal commands</a:t>
            </a:r>
          </a:p>
          <a:p>
            <a:pPr lvl="1"/>
            <a:r>
              <a:rPr lang="en-GB" dirty="0">
                <a:solidFill>
                  <a:srgbClr val="004050"/>
                </a:solidFill>
                <a:latin typeface="Montserrat" panose="00000500000000000000" pitchFamily="2" charset="0"/>
              </a:rPr>
              <a:t>That freeze the UI but not the runtime</a:t>
            </a:r>
          </a:p>
          <a:p>
            <a:pPr lvl="1"/>
            <a:r>
              <a:rPr lang="en-GB" dirty="0">
                <a:solidFill>
                  <a:srgbClr val="004050"/>
                </a:solidFill>
                <a:latin typeface="Montserrat" panose="00000500000000000000" pitchFamily="2" charset="0"/>
              </a:rPr>
              <a:t>Timers and AJAX calls are still executing</a:t>
            </a:r>
          </a:p>
        </p:txBody>
      </p:sp>
      <p:sp>
        <p:nvSpPr>
          <p:cNvPr id="3" name="Title 2"/>
          <p:cNvSpPr>
            <a:spLocks noGrp="1"/>
          </p:cNvSpPr>
          <p:nvPr>
            <p:ph type="title"/>
          </p:nvPr>
        </p:nvSpPr>
        <p:spPr>
          <a:xfrm>
            <a:off x="1132115" y="293914"/>
            <a:ext cx="9333171" cy="814114"/>
          </a:xfrm>
        </p:spPr>
        <p:txBody>
          <a:bodyPr>
            <a:normAutofit/>
          </a:bodyPr>
          <a:lstStyle/>
          <a:p>
            <a:r>
              <a:rPr lang="en-GB" dirty="0">
                <a:solidFill>
                  <a:srgbClr val="004050"/>
                </a:solidFill>
                <a:latin typeface="Krana Fat B" panose="00000B00000000000000" pitchFamily="50" charset="0"/>
              </a:rPr>
              <a:t>Debugging – Console debugging</a:t>
            </a:r>
          </a:p>
        </p:txBody>
      </p:sp>
    </p:spTree>
    <p:extLst>
      <p:ext uri="{BB962C8B-B14F-4D97-AF65-F5344CB8AC3E}">
        <p14:creationId xmlns:p14="http://schemas.microsoft.com/office/powerpoint/2010/main" val="858166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solidFill>
                  <a:srgbClr val="004050"/>
                </a:solidFill>
                <a:latin typeface="Montserrat" panose="00000500000000000000" pitchFamily="2" charset="0"/>
              </a:rPr>
              <a:t>The console API has a number of useful functions</a:t>
            </a:r>
          </a:p>
        </p:txBody>
      </p:sp>
      <p:sp>
        <p:nvSpPr>
          <p:cNvPr id="3" name="Title 2"/>
          <p:cNvSpPr>
            <a:spLocks noGrp="1"/>
          </p:cNvSpPr>
          <p:nvPr>
            <p:ph type="title"/>
          </p:nvPr>
        </p:nvSpPr>
        <p:spPr>
          <a:xfrm>
            <a:off x="1034143" y="115200"/>
            <a:ext cx="9431143" cy="922971"/>
          </a:xfrm>
        </p:spPr>
        <p:txBody>
          <a:bodyPr>
            <a:normAutofit/>
          </a:bodyPr>
          <a:lstStyle/>
          <a:p>
            <a:r>
              <a:rPr lang="en-GB" dirty="0">
                <a:solidFill>
                  <a:srgbClr val="004050"/>
                </a:solidFill>
                <a:latin typeface="Krana Fat B" panose="00000B00000000000000" pitchFamily="50" charset="0"/>
              </a:rPr>
              <a:t>Debugging – Console logging </a:t>
            </a:r>
          </a:p>
        </p:txBody>
      </p:sp>
      <p:graphicFrame>
        <p:nvGraphicFramePr>
          <p:cNvPr id="9" name="Table 8"/>
          <p:cNvGraphicFramePr>
            <a:graphicFrameLocks noGrp="1"/>
          </p:cNvGraphicFramePr>
          <p:nvPr>
            <p:extLst>
              <p:ext uri="{D42A27DB-BD31-4B8C-83A1-F6EECF244321}">
                <p14:modId xmlns:p14="http://schemas.microsoft.com/office/powerpoint/2010/main" val="2691253917"/>
              </p:ext>
            </p:extLst>
          </p:nvPr>
        </p:nvGraphicFramePr>
        <p:xfrm>
          <a:off x="1813243" y="2446656"/>
          <a:ext cx="7367870" cy="1854200"/>
        </p:xfrm>
        <a:graphic>
          <a:graphicData uri="http://schemas.openxmlformats.org/drawingml/2006/table">
            <a:tbl>
              <a:tblPr firstRow="1" bandRow="1">
                <a:tableStyleId>{F5AB1C69-6EDB-4FF4-983F-18BD219EF322}</a:tableStyleId>
              </a:tblPr>
              <a:tblGrid>
                <a:gridCol w="2195369">
                  <a:extLst>
                    <a:ext uri="{9D8B030D-6E8A-4147-A177-3AD203B41FA5}">
                      <a16:colId xmlns:a16="http://schemas.microsoft.com/office/drawing/2014/main" val="20000"/>
                    </a:ext>
                  </a:extLst>
                </a:gridCol>
                <a:gridCol w="5172501">
                  <a:extLst>
                    <a:ext uri="{9D8B030D-6E8A-4147-A177-3AD203B41FA5}">
                      <a16:colId xmlns:a16="http://schemas.microsoft.com/office/drawing/2014/main" val="20001"/>
                    </a:ext>
                  </a:extLst>
                </a:gridCol>
              </a:tblGrid>
              <a:tr h="370840">
                <a:tc>
                  <a:txBody>
                    <a:bodyPr/>
                    <a:lstStyle/>
                    <a:p>
                      <a:r>
                        <a:rPr lang="en-GB" dirty="0">
                          <a:latin typeface="Montserrat" panose="00000500000000000000" pitchFamily="2" charset="0"/>
                        </a:rPr>
                        <a:t>Function</a:t>
                      </a:r>
                      <a:endParaRPr lang="en-GB" dirty="0">
                        <a:latin typeface="Montserrat" panose="00000500000000000000" pitchFamily="2" charset="0"/>
                        <a:cs typeface="Arial" panose="020B0604020202020204" pitchFamily="34" charset="0"/>
                      </a:endParaRPr>
                    </a:p>
                  </a:txBody>
                  <a:tcPr>
                    <a:solidFill>
                      <a:srgbClr val="004050"/>
                    </a:solidFill>
                  </a:tcPr>
                </a:tc>
                <a:tc>
                  <a:txBody>
                    <a:bodyPr/>
                    <a:lstStyle/>
                    <a:p>
                      <a:r>
                        <a:rPr lang="en-GB" dirty="0">
                          <a:latin typeface="Montserrat" panose="00000500000000000000" pitchFamily="2" charset="0"/>
                        </a:rPr>
                        <a:t>Description</a:t>
                      </a:r>
                      <a:endParaRPr lang="en-GB" dirty="0">
                        <a:latin typeface="Montserrat" panose="00000500000000000000" pitchFamily="2" charset="0"/>
                        <a:cs typeface="Arial" panose="020B0604020202020204" pitchFamily="34" charset="0"/>
                      </a:endParaRPr>
                    </a:p>
                  </a:txBody>
                  <a:tcPr>
                    <a:solidFill>
                      <a:srgbClr val="004050"/>
                    </a:solidFill>
                  </a:tcPr>
                </a:tc>
                <a:extLst>
                  <a:ext uri="{0D108BD9-81ED-4DB2-BD59-A6C34878D82A}">
                    <a16:rowId xmlns:a16="http://schemas.microsoft.com/office/drawing/2014/main" val="10000"/>
                  </a:ext>
                </a:extLst>
              </a:tr>
              <a:tr h="370840">
                <a:tc>
                  <a:txBody>
                    <a:bodyPr/>
                    <a:lstStyle/>
                    <a:p>
                      <a:r>
                        <a:rPr lang="en-GB" sz="1600" b="1" i="0" dirty="0">
                          <a:latin typeface="Montserrat" panose="00000500000000000000" pitchFamily="2" charset="0"/>
                          <a:cs typeface="Courier New" panose="02070309020205020404" pitchFamily="49" charset="0"/>
                        </a:rPr>
                        <a:t>console.log()</a:t>
                      </a:r>
                    </a:p>
                  </a:txBody>
                  <a:tcPr>
                    <a:solidFill>
                      <a:schemeClr val="bg1">
                        <a:lumMod val="95000"/>
                      </a:schemeClr>
                    </a:solidFill>
                  </a:tcPr>
                </a:tc>
                <a:tc>
                  <a:txBody>
                    <a:bodyPr/>
                    <a:lstStyle/>
                    <a:p>
                      <a:r>
                        <a:rPr lang="en-GB" sz="1600" dirty="0">
                          <a:latin typeface="Montserrat" panose="00000500000000000000" pitchFamily="2" charset="0"/>
                        </a:rPr>
                        <a:t>Writes a message to the console.</a:t>
                      </a:r>
                      <a:endParaRPr lang="en-GB" sz="1600" dirty="0">
                        <a:latin typeface="Montserrat" panose="00000500000000000000" pitchFamily="2" charset="0"/>
                        <a:cs typeface="Arial" pitchFamily="34" charset="0"/>
                      </a:endParaRP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r>
                        <a:rPr lang="en-GB" sz="1600" b="1" i="0" dirty="0" err="1">
                          <a:latin typeface="Montserrat" panose="00000500000000000000" pitchFamily="2" charset="0"/>
                          <a:cs typeface="Courier New" panose="02070309020205020404" pitchFamily="49" charset="0"/>
                        </a:rPr>
                        <a:t>console.warn</a:t>
                      </a:r>
                      <a:r>
                        <a:rPr lang="en-GB" sz="1600"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pPr marL="0" algn="l" defTabSz="914400" rtl="0" eaLnBrk="1" latinLnBrk="0" hangingPunct="1"/>
                      <a:r>
                        <a:rPr lang="en-GB" sz="1600" kern="1200" dirty="0">
                          <a:latin typeface="Montserrat" panose="00000500000000000000" pitchFamily="2" charset="0"/>
                        </a:rPr>
                        <a:t>As above with visual "warning" icon </a:t>
                      </a:r>
                      <a:endParaRPr lang="en-GB" sz="1600" kern="1200" dirty="0">
                        <a:solidFill>
                          <a:schemeClr val="dk1"/>
                        </a:solidFill>
                        <a:latin typeface="Montserrat" panose="00000500000000000000" pitchFamily="2" charset="0"/>
                        <a:ea typeface="+mn-ea"/>
                        <a:cs typeface="Arial" pitchFamily="34" charset="0"/>
                      </a:endParaRPr>
                    </a:p>
                  </a:txBody>
                  <a:tcPr>
                    <a:solidFill>
                      <a:schemeClr val="bg1">
                        <a:lumMod val="95000"/>
                      </a:schemeClr>
                    </a:solidFill>
                  </a:tcPr>
                </a:tc>
                <a:extLst>
                  <a:ext uri="{0D108BD9-81ED-4DB2-BD59-A6C34878D82A}">
                    <a16:rowId xmlns:a16="http://schemas.microsoft.com/office/drawing/2014/main" val="10002"/>
                  </a:ext>
                </a:extLst>
              </a:tr>
              <a:tr h="370840">
                <a:tc>
                  <a:txBody>
                    <a:bodyPr/>
                    <a:lstStyle/>
                    <a:p>
                      <a:r>
                        <a:rPr lang="en-GB" sz="1600" b="1" i="0" dirty="0" err="1">
                          <a:latin typeface="Montserrat" panose="00000500000000000000" pitchFamily="2" charset="0"/>
                          <a:cs typeface="Courier New" panose="02070309020205020404" pitchFamily="49" charset="0"/>
                        </a:rPr>
                        <a:t>console.error</a:t>
                      </a:r>
                      <a:r>
                        <a:rPr lang="en-GB" sz="1600"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pPr marL="0" algn="l" defTabSz="914400" rtl="0" eaLnBrk="1" latinLnBrk="0" hangingPunct="1"/>
                      <a:r>
                        <a:rPr lang="en-GB" sz="1600" kern="1200" dirty="0">
                          <a:latin typeface="Montserrat" panose="00000500000000000000" pitchFamily="2" charset="0"/>
                        </a:rPr>
                        <a:t>As above with visual "error" icon </a:t>
                      </a:r>
                    </a:p>
                  </a:txBody>
                  <a:tcPr>
                    <a:solidFill>
                      <a:schemeClr val="bg1">
                        <a:lumMod val="95000"/>
                      </a:schemeClr>
                    </a:solidFill>
                  </a:tcPr>
                </a:tc>
                <a:extLst>
                  <a:ext uri="{0D108BD9-81ED-4DB2-BD59-A6C34878D82A}">
                    <a16:rowId xmlns:a16="http://schemas.microsoft.com/office/drawing/2014/main" val="10003"/>
                  </a:ext>
                </a:extLst>
              </a:tr>
              <a:tr h="370840">
                <a:tc>
                  <a:txBody>
                    <a:bodyPr/>
                    <a:lstStyle/>
                    <a:p>
                      <a:r>
                        <a:rPr lang="en-GB" sz="1600" b="1" i="0" dirty="0" err="1">
                          <a:latin typeface="Montserrat" panose="00000500000000000000" pitchFamily="2" charset="0"/>
                          <a:cs typeface="Courier New" panose="02070309020205020404" pitchFamily="49" charset="0"/>
                        </a:rPr>
                        <a:t>console.trace</a:t>
                      </a:r>
                      <a:r>
                        <a:rPr lang="en-GB" sz="1600"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pPr marL="0" algn="l" defTabSz="914400" rtl="0" eaLnBrk="1" latinLnBrk="0" hangingPunct="1"/>
                      <a:r>
                        <a:rPr lang="en-GB" sz="1600" kern="1200" dirty="0">
                          <a:latin typeface="Montserrat" panose="00000500000000000000" pitchFamily="2" charset="0"/>
                        </a:rPr>
                        <a:t>As above with a call trace </a:t>
                      </a:r>
                    </a:p>
                  </a:txBody>
                  <a:tcPr>
                    <a:solidFill>
                      <a:schemeClr val="bg1">
                        <a:lumMod val="95000"/>
                      </a:schemeClr>
                    </a:solidFill>
                  </a:tcPr>
                </a:tc>
                <a:extLst>
                  <a:ext uri="{0D108BD9-81ED-4DB2-BD59-A6C34878D82A}">
                    <a16:rowId xmlns:a16="http://schemas.microsoft.com/office/drawing/2014/main" val="172837260"/>
                  </a:ext>
                </a:extLst>
              </a:tr>
            </a:tbl>
          </a:graphicData>
        </a:graphic>
      </p:graphicFrame>
      <p:pic>
        <p:nvPicPr>
          <p:cNvPr id="7" name="Picture 6">
            <a:extLst>
              <a:ext uri="{FF2B5EF4-FFF2-40B4-BE49-F238E27FC236}">
                <a16:creationId xmlns:a16="http://schemas.microsoft.com/office/drawing/2014/main" id="{37AA43D1-49B9-1449-8BFD-8EDCB3DC2E8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24523" y="3897327"/>
            <a:ext cx="5517324" cy="2845473"/>
          </a:xfrm>
          <a:prstGeom prst="rect">
            <a:avLst/>
          </a:prstGeom>
        </p:spPr>
      </p:pic>
    </p:spTree>
    <p:extLst>
      <p:ext uri="{BB962C8B-B14F-4D97-AF65-F5344CB8AC3E}">
        <p14:creationId xmlns:p14="http://schemas.microsoft.com/office/powerpoint/2010/main" val="277379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93600" y="1624800"/>
            <a:ext cx="11404800" cy="4546800"/>
          </a:xfrm>
        </p:spPr>
        <p:txBody>
          <a:bodyPr/>
          <a:lstStyle/>
          <a:p>
            <a:r>
              <a:rPr lang="en-GB" dirty="0">
                <a:solidFill>
                  <a:srgbClr val="004050"/>
                </a:solidFill>
                <a:latin typeface="Montserrat" panose="00000500000000000000" pitchFamily="2" charset="0"/>
              </a:rPr>
              <a:t>Breakpoints pauses the code allowing examination and debugging</a:t>
            </a:r>
          </a:p>
          <a:p>
            <a:pPr lvl="1"/>
            <a:r>
              <a:rPr lang="en-GB" dirty="0">
                <a:solidFill>
                  <a:srgbClr val="004050"/>
                </a:solidFill>
                <a:latin typeface="Montserrat" panose="00000500000000000000" pitchFamily="2" charset="0"/>
              </a:rPr>
              <a:t>From the developer tools select the sources panel and select from a JavaScript source file</a:t>
            </a:r>
          </a:p>
          <a:p>
            <a:pPr lvl="1"/>
            <a:r>
              <a:rPr lang="en-GB" dirty="0">
                <a:solidFill>
                  <a:srgbClr val="004050"/>
                </a:solidFill>
                <a:latin typeface="Montserrat" panose="00000500000000000000" pitchFamily="2" charset="0"/>
              </a:rPr>
              <a:t>Set breakpoint by clicking in the gutter of the line you want to pause execution at</a:t>
            </a:r>
          </a:p>
          <a:p>
            <a:pPr lvl="1"/>
            <a:r>
              <a:rPr lang="en-GB" dirty="0">
                <a:solidFill>
                  <a:srgbClr val="004050"/>
                </a:solidFill>
                <a:latin typeface="Montserrat" panose="00000500000000000000" pitchFamily="2" charset="0"/>
              </a:rPr>
              <a:t>Hover over the source code to inspect variables and functions</a:t>
            </a:r>
          </a:p>
          <a:p>
            <a:pPr lvl="1"/>
            <a:r>
              <a:rPr lang="en-GB" dirty="0">
                <a:solidFill>
                  <a:srgbClr val="004050"/>
                </a:solidFill>
                <a:latin typeface="Montserrat" panose="00000500000000000000" pitchFamily="2" charset="0"/>
              </a:rPr>
              <a:t>Delete the breakpoint by clicking the blue tag breakpoint indicator</a:t>
            </a:r>
          </a:p>
        </p:txBody>
      </p:sp>
      <p:sp>
        <p:nvSpPr>
          <p:cNvPr id="3" name="Title 2"/>
          <p:cNvSpPr>
            <a:spLocks noGrp="1"/>
          </p:cNvSpPr>
          <p:nvPr>
            <p:ph type="title"/>
          </p:nvPr>
        </p:nvSpPr>
        <p:spPr>
          <a:xfrm>
            <a:off x="1099457" y="381600"/>
            <a:ext cx="9365829" cy="716143"/>
          </a:xfrm>
        </p:spPr>
        <p:txBody>
          <a:bodyPr>
            <a:normAutofit/>
          </a:bodyPr>
          <a:lstStyle/>
          <a:p>
            <a:r>
              <a:rPr lang="en-GB" dirty="0">
                <a:solidFill>
                  <a:srgbClr val="004050"/>
                </a:solidFill>
                <a:latin typeface="Krana Fat B" panose="00000B00000000000000" pitchFamily="50" charset="0"/>
              </a:rPr>
              <a:t>Debugging – breakpoints</a:t>
            </a:r>
          </a:p>
        </p:txBody>
      </p:sp>
      <p:pic>
        <p:nvPicPr>
          <p:cNvPr id="8" name="Picture 7">
            <a:extLst>
              <a:ext uri="{FF2B5EF4-FFF2-40B4-BE49-F238E27FC236}">
                <a16:creationId xmlns:a16="http://schemas.microsoft.com/office/drawing/2014/main" id="{4B302506-3B31-DE4D-BEDC-4232A1B5455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80648" y="3588271"/>
            <a:ext cx="5748950" cy="2964930"/>
          </a:xfrm>
          <a:prstGeom prst="rect">
            <a:avLst/>
          </a:prstGeom>
        </p:spPr>
      </p:pic>
    </p:spTree>
    <p:extLst>
      <p:ext uri="{BB962C8B-B14F-4D97-AF65-F5344CB8AC3E}">
        <p14:creationId xmlns:p14="http://schemas.microsoft.com/office/powerpoint/2010/main" val="1627868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751114" y="1155600"/>
            <a:ext cx="2144486" cy="627062"/>
          </a:xfrm>
        </p:spPr>
        <p:txBody>
          <a:bodyPr>
            <a:normAutofit/>
          </a:bodyPr>
          <a:lstStyle/>
          <a:p>
            <a:r>
              <a:rPr lang="en-GB" dirty="0"/>
              <a:t>REVIEW</a:t>
            </a:r>
          </a:p>
        </p:txBody>
      </p:sp>
      <p:sp>
        <p:nvSpPr>
          <p:cNvPr id="12" name="Text Placeholder 4">
            <a:extLst>
              <a:ext uri="{FF2B5EF4-FFF2-40B4-BE49-F238E27FC236}">
                <a16:creationId xmlns:a16="http://schemas.microsoft.com/office/drawing/2014/main" id="{23B47103-1C2E-4A81-B287-6E0B9280B90C}"/>
              </a:ext>
            </a:extLst>
          </p:cNvPr>
          <p:cNvSpPr txBox="1">
            <a:spLocks/>
          </p:cNvSpPr>
          <p:nvPr/>
        </p:nvSpPr>
        <p:spPr>
          <a:xfrm>
            <a:off x="5036528" y="675070"/>
            <a:ext cx="6770688" cy="5119407"/>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pPr>
            <a:r>
              <a:rPr lang="en-US"/>
              <a:t>Why you must debug</a:t>
            </a:r>
          </a:p>
          <a:p>
            <a:pPr fontAlgn="auto">
              <a:lnSpc>
                <a:spcPct val="150000"/>
              </a:lnSpc>
            </a:pPr>
            <a:r>
              <a:rPr lang="en-US"/>
              <a:t>Understanding the Error object</a:t>
            </a:r>
          </a:p>
          <a:p>
            <a:pPr lvl="1" fontAlgn="auto">
              <a:lnSpc>
                <a:spcPct val="150000"/>
              </a:lnSpc>
            </a:pPr>
            <a:r>
              <a:rPr lang="en-US" sz="1800"/>
              <a:t>The Inbuilt Error types</a:t>
            </a:r>
          </a:p>
          <a:p>
            <a:pPr fontAlgn="auto">
              <a:lnSpc>
                <a:spcPct val="150000"/>
              </a:lnSpc>
            </a:pPr>
            <a:r>
              <a:rPr lang="en-US"/>
              <a:t>Creating resilient code using try/catch statements</a:t>
            </a:r>
          </a:p>
          <a:p>
            <a:pPr fontAlgn="auto">
              <a:lnSpc>
                <a:spcPct val="150000"/>
              </a:lnSpc>
            </a:pPr>
            <a:r>
              <a:rPr lang="en-US"/>
              <a:t>Throwing Errors </a:t>
            </a:r>
          </a:p>
          <a:p>
            <a:pPr fontAlgn="auto">
              <a:lnSpc>
                <a:spcPct val="150000"/>
              </a:lnSpc>
            </a:pPr>
            <a:r>
              <a:rPr lang="en-US"/>
              <a:t>In Browser Debugging</a:t>
            </a:r>
          </a:p>
          <a:p>
            <a:pPr lvl="1" fontAlgn="auto">
              <a:lnSpc>
                <a:spcPct val="150000"/>
              </a:lnSpc>
            </a:pPr>
            <a:r>
              <a:rPr lang="en-US" sz="1800"/>
              <a:t>Examples with Developer Tools for Chrome</a:t>
            </a:r>
          </a:p>
          <a:p>
            <a:pPr fontAlgn="auto">
              <a:lnSpc>
                <a:spcPct val="150000"/>
              </a:lnSpc>
            </a:pPr>
            <a:r>
              <a:rPr lang="en-US"/>
              <a:t>Console Debugging </a:t>
            </a:r>
          </a:p>
          <a:p>
            <a:pPr lvl="1" fontAlgn="auto">
              <a:lnSpc>
                <a:spcPct val="150000"/>
              </a:lnSpc>
            </a:pPr>
            <a:r>
              <a:rPr lang="en-US" sz="1800"/>
              <a:t>Logging to the console</a:t>
            </a:r>
          </a:p>
          <a:p>
            <a:pPr lvl="1" fontAlgn="auto">
              <a:lnSpc>
                <a:spcPct val="150000"/>
              </a:lnSpc>
            </a:pPr>
            <a:r>
              <a:rPr lang="en-US" sz="1800"/>
              <a:t>Breakpoints</a:t>
            </a:r>
            <a:endParaRPr lang="en-US" sz="1800" dirty="0"/>
          </a:p>
        </p:txBody>
      </p:sp>
    </p:spTree>
    <p:extLst>
      <p:ext uri="{BB962C8B-B14F-4D97-AF65-F5344CB8AC3E}">
        <p14:creationId xmlns:p14="http://schemas.microsoft.com/office/powerpoint/2010/main" val="686260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5036528" y="675070"/>
            <a:ext cx="6770688" cy="5119407"/>
          </a:xfrm>
        </p:spPr>
        <p:txBody>
          <a:bodyPr/>
          <a:lstStyle/>
          <a:p>
            <a:pPr>
              <a:lnSpc>
                <a:spcPct val="150000"/>
              </a:lnSpc>
            </a:pPr>
            <a:r>
              <a:rPr lang="en-US" dirty="0"/>
              <a:t>Why you must debug</a:t>
            </a:r>
          </a:p>
          <a:p>
            <a:pPr>
              <a:lnSpc>
                <a:spcPct val="150000"/>
              </a:lnSpc>
            </a:pPr>
            <a:r>
              <a:rPr lang="en-US" dirty="0"/>
              <a:t>Understanding the Error object</a:t>
            </a:r>
          </a:p>
          <a:p>
            <a:pPr lvl="1">
              <a:lnSpc>
                <a:spcPct val="150000"/>
              </a:lnSpc>
            </a:pPr>
            <a:r>
              <a:rPr lang="en-US" sz="1800" dirty="0"/>
              <a:t>The Inbuilt Error types</a:t>
            </a:r>
          </a:p>
          <a:p>
            <a:pPr>
              <a:lnSpc>
                <a:spcPct val="150000"/>
              </a:lnSpc>
            </a:pPr>
            <a:r>
              <a:rPr lang="en-US" dirty="0"/>
              <a:t>Creating resilient code using try/catch statements</a:t>
            </a:r>
          </a:p>
          <a:p>
            <a:pPr>
              <a:lnSpc>
                <a:spcPct val="150000"/>
              </a:lnSpc>
            </a:pPr>
            <a:r>
              <a:rPr lang="en-US" dirty="0"/>
              <a:t>Throwing Errors </a:t>
            </a:r>
          </a:p>
          <a:p>
            <a:pPr>
              <a:lnSpc>
                <a:spcPct val="150000"/>
              </a:lnSpc>
            </a:pPr>
            <a:r>
              <a:rPr lang="en-US" dirty="0"/>
              <a:t>In Browser Debugging</a:t>
            </a:r>
          </a:p>
          <a:p>
            <a:pPr lvl="1">
              <a:lnSpc>
                <a:spcPct val="150000"/>
              </a:lnSpc>
            </a:pPr>
            <a:r>
              <a:rPr lang="en-US" sz="1800" dirty="0"/>
              <a:t>Examples with Developer Tools for Chrome</a:t>
            </a:r>
          </a:p>
          <a:p>
            <a:pPr>
              <a:lnSpc>
                <a:spcPct val="150000"/>
              </a:lnSpc>
            </a:pPr>
            <a:r>
              <a:rPr lang="en-US" dirty="0"/>
              <a:t>Console Debugging </a:t>
            </a:r>
          </a:p>
          <a:p>
            <a:pPr lvl="1">
              <a:lnSpc>
                <a:spcPct val="150000"/>
              </a:lnSpc>
            </a:pPr>
            <a:r>
              <a:rPr lang="en-US" sz="1800" dirty="0"/>
              <a:t>Logging to the console</a:t>
            </a:r>
          </a:p>
          <a:p>
            <a:pPr lvl="1">
              <a:lnSpc>
                <a:spcPct val="150000"/>
              </a:lnSpc>
            </a:pPr>
            <a:r>
              <a:rPr lang="en-US" sz="1800" dirty="0"/>
              <a:t>Breakpoints</a:t>
            </a:r>
          </a:p>
        </p:txBody>
      </p:sp>
      <p:sp>
        <p:nvSpPr>
          <p:cNvPr id="4" name="Text Placeholder 3">
            <a:extLst>
              <a:ext uri="{FF2B5EF4-FFF2-40B4-BE49-F238E27FC236}">
                <a16:creationId xmlns:a16="http://schemas.microsoft.com/office/drawing/2014/main" id="{01659674-7DC0-41FF-BC58-61729F4C1926}"/>
              </a:ext>
            </a:extLst>
          </p:cNvPr>
          <p:cNvSpPr>
            <a:spLocks noGrp="1"/>
          </p:cNvSpPr>
          <p:nvPr>
            <p:ph type="body" sz="quarter" idx="10"/>
          </p:nvPr>
        </p:nvSpPr>
        <p:spPr/>
        <p:txBody>
          <a:bodyPr/>
          <a:lstStyle/>
          <a:p>
            <a:r>
              <a:rPr lang="en-GB" dirty="0"/>
              <a:t>INTRODUCTION</a:t>
            </a:r>
          </a:p>
        </p:txBody>
      </p:sp>
    </p:spTree>
    <p:extLst>
      <p:ext uri="{BB962C8B-B14F-4D97-AF65-F5344CB8AC3E}">
        <p14:creationId xmlns:p14="http://schemas.microsoft.com/office/powerpoint/2010/main" val="259683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93600" y="1483286"/>
            <a:ext cx="11404800" cy="4546800"/>
          </a:xfrm>
        </p:spPr>
        <p:txBody>
          <a:bodyPr/>
          <a:lstStyle/>
          <a:p>
            <a:r>
              <a:rPr lang="en-GB" dirty="0">
                <a:solidFill>
                  <a:srgbClr val="004050"/>
                </a:solidFill>
                <a:latin typeface="Montserrat" panose="00000500000000000000" pitchFamily="2" charset="0"/>
              </a:rPr>
              <a:t>Every modern desktop browser comes with the ability to debug </a:t>
            </a:r>
          </a:p>
          <a:p>
            <a:pPr lvl="1"/>
            <a:r>
              <a:rPr lang="en-GB" dirty="0">
                <a:solidFill>
                  <a:srgbClr val="004050"/>
                </a:solidFill>
                <a:latin typeface="Montserrat" panose="00000500000000000000" pitchFamily="2" charset="0"/>
              </a:rPr>
              <a:t>As do many IDEs</a:t>
            </a:r>
          </a:p>
          <a:p>
            <a:pPr lvl="1"/>
            <a:r>
              <a:rPr lang="en-GB" dirty="0">
                <a:solidFill>
                  <a:srgbClr val="004050"/>
                </a:solidFill>
                <a:latin typeface="Montserrat" panose="00000500000000000000" pitchFamily="2" charset="0"/>
              </a:rPr>
              <a:t>There are also testing frameworks</a:t>
            </a:r>
          </a:p>
          <a:p>
            <a:pPr lvl="2"/>
            <a:r>
              <a:rPr lang="en-GB" dirty="0">
                <a:solidFill>
                  <a:srgbClr val="004050"/>
                </a:solidFill>
                <a:latin typeface="Montserrat" panose="00000500000000000000" pitchFamily="2" charset="0"/>
              </a:rPr>
              <a:t>We will investigate these later in the course</a:t>
            </a:r>
          </a:p>
          <a:p>
            <a:endParaRPr lang="en-GB" dirty="0"/>
          </a:p>
          <a:p>
            <a:endParaRPr lang="en-GB" dirty="0"/>
          </a:p>
          <a:p>
            <a:pPr lvl="2"/>
            <a:endParaRPr lang="en-GB" dirty="0"/>
          </a:p>
          <a:p>
            <a:pPr lvl="1"/>
            <a:endParaRPr lang="en-GB" dirty="0"/>
          </a:p>
        </p:txBody>
      </p:sp>
      <p:sp>
        <p:nvSpPr>
          <p:cNvPr id="3" name="Title 2"/>
          <p:cNvSpPr>
            <a:spLocks noGrp="1"/>
          </p:cNvSpPr>
          <p:nvPr>
            <p:ph type="title"/>
          </p:nvPr>
        </p:nvSpPr>
        <p:spPr>
          <a:xfrm>
            <a:off x="1143001" y="304800"/>
            <a:ext cx="9376714" cy="825000"/>
          </a:xfrm>
        </p:spPr>
        <p:txBody>
          <a:bodyPr>
            <a:normAutofit/>
          </a:bodyPr>
          <a:lstStyle/>
          <a:p>
            <a:r>
              <a:rPr lang="en-GB" dirty="0">
                <a:solidFill>
                  <a:srgbClr val="004050"/>
                </a:solidFill>
                <a:latin typeface="Krana Fat B" panose="00000B00000000000000" pitchFamily="50" charset="0"/>
              </a:rPr>
              <a:t>When things go wrong….</a:t>
            </a:r>
          </a:p>
        </p:txBody>
      </p:sp>
    </p:spTree>
    <p:extLst>
      <p:ext uri="{BB962C8B-B14F-4D97-AF65-F5344CB8AC3E}">
        <p14:creationId xmlns:p14="http://schemas.microsoft.com/office/powerpoint/2010/main" val="713883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93600" y="1428858"/>
            <a:ext cx="11404800" cy="4546800"/>
          </a:xfrm>
        </p:spPr>
        <p:txBody>
          <a:bodyPr/>
          <a:lstStyle/>
          <a:p>
            <a:r>
              <a:rPr lang="en-GB" dirty="0">
                <a:solidFill>
                  <a:srgbClr val="004050"/>
                </a:solidFill>
                <a:latin typeface="Montserrat" panose="00000500000000000000" pitchFamily="2" charset="0"/>
              </a:rPr>
              <a:t>If an exception occurs, an object representing the error is created </a:t>
            </a:r>
          </a:p>
          <a:p>
            <a:pPr lvl="1"/>
            <a:r>
              <a:rPr lang="en-GB" dirty="0">
                <a:solidFill>
                  <a:srgbClr val="004050"/>
                </a:solidFill>
                <a:latin typeface="Montserrat" panose="00000500000000000000" pitchFamily="2" charset="0"/>
              </a:rPr>
              <a:t>If this error object is not caught, the program fails</a:t>
            </a:r>
          </a:p>
          <a:p>
            <a:r>
              <a:rPr lang="en-GB" dirty="0">
                <a:solidFill>
                  <a:srgbClr val="004050"/>
                </a:solidFill>
                <a:latin typeface="Montserrat" panose="00000500000000000000" pitchFamily="2" charset="0"/>
              </a:rPr>
              <a:t>The</a:t>
            </a:r>
            <a:r>
              <a:rPr lang="en-GB" dirty="0"/>
              <a:t> </a:t>
            </a:r>
            <a:r>
              <a:rPr lang="en-GB" b="1" dirty="0">
                <a:solidFill>
                  <a:srgbClr val="004050"/>
                </a:solidFill>
                <a:latin typeface="Courier New" panose="02070309020205020404" pitchFamily="49" charset="0"/>
                <a:cs typeface="Courier New" panose="02070309020205020404" pitchFamily="49" charset="0"/>
              </a:rPr>
              <a:t>Error</a:t>
            </a:r>
            <a:r>
              <a:rPr lang="en-GB" dirty="0">
                <a:solidFill>
                  <a:srgbClr val="004050"/>
                </a:solidFill>
              </a:rPr>
              <a:t> </a:t>
            </a:r>
            <a:r>
              <a:rPr lang="en-GB" dirty="0">
                <a:solidFill>
                  <a:srgbClr val="004050"/>
                </a:solidFill>
                <a:latin typeface="Montserrat" panose="00000500000000000000" pitchFamily="2" charset="0"/>
              </a:rPr>
              <a:t>type is used to represent generic exceptions </a:t>
            </a:r>
          </a:p>
          <a:p>
            <a:pPr lvl="1"/>
            <a:r>
              <a:rPr lang="en-GB" dirty="0">
                <a:solidFill>
                  <a:srgbClr val="004050"/>
                </a:solidFill>
                <a:latin typeface="Montserrat" panose="00000500000000000000" pitchFamily="2" charset="0"/>
              </a:rPr>
              <a:t>It has two properties </a:t>
            </a:r>
          </a:p>
          <a:p>
            <a:pPr lvl="2"/>
            <a:r>
              <a:rPr lang="en-GB" b="1" dirty="0">
                <a:solidFill>
                  <a:srgbClr val="004050"/>
                </a:solidFill>
                <a:latin typeface="Courier New" panose="02070309020205020404" pitchFamily="49" charset="0"/>
                <a:cs typeface="Courier New" panose="02070309020205020404" pitchFamily="49" charset="0"/>
              </a:rPr>
              <a:t>name</a:t>
            </a:r>
            <a:r>
              <a:rPr lang="en-GB" dirty="0">
                <a:solidFill>
                  <a:srgbClr val="004050"/>
                </a:solidFill>
              </a:rPr>
              <a:t>  – </a:t>
            </a:r>
            <a:r>
              <a:rPr lang="en-GB" dirty="0">
                <a:solidFill>
                  <a:srgbClr val="004050"/>
                </a:solidFill>
                <a:latin typeface="Montserrat" panose="00000500000000000000" pitchFamily="2" charset="0"/>
              </a:rPr>
              <a:t>specifics the type of the exception</a:t>
            </a:r>
          </a:p>
          <a:p>
            <a:pPr lvl="2"/>
            <a:r>
              <a:rPr lang="en-GB" b="1" dirty="0">
                <a:solidFill>
                  <a:srgbClr val="004050"/>
                </a:solidFill>
                <a:latin typeface="Courier New" panose="02070309020205020404" pitchFamily="49" charset="0"/>
                <a:cs typeface="Courier New" panose="02070309020205020404" pitchFamily="49" charset="0"/>
              </a:rPr>
              <a:t>message</a:t>
            </a:r>
            <a:r>
              <a:rPr lang="en-GB" dirty="0">
                <a:solidFill>
                  <a:srgbClr val="004050"/>
                </a:solidFill>
              </a:rPr>
              <a:t> – </a:t>
            </a:r>
            <a:r>
              <a:rPr lang="en-GB" dirty="0">
                <a:solidFill>
                  <a:srgbClr val="004050"/>
                </a:solidFill>
                <a:latin typeface="Montserrat" panose="00000500000000000000" pitchFamily="2" charset="0"/>
              </a:rPr>
              <a:t>detailed exception information</a:t>
            </a:r>
          </a:p>
          <a:p>
            <a:pPr lvl="2"/>
            <a:endParaRPr lang="en-GB" dirty="0"/>
          </a:p>
          <a:p>
            <a:pPr lvl="1"/>
            <a:r>
              <a:rPr lang="en-GB" dirty="0">
                <a:solidFill>
                  <a:srgbClr val="004050"/>
                </a:solidFill>
                <a:latin typeface="Montserrat" panose="00000500000000000000" pitchFamily="2" charset="0"/>
              </a:rPr>
              <a:t>The above code declares an Error object where: </a:t>
            </a:r>
          </a:p>
          <a:p>
            <a:pPr lvl="2"/>
            <a:r>
              <a:rPr lang="en-GB" b="1" dirty="0">
                <a:latin typeface="Courier New" panose="02070309020205020404" pitchFamily="49" charset="0"/>
                <a:cs typeface="Courier New" panose="02070309020205020404" pitchFamily="49" charset="0"/>
              </a:rPr>
              <a:t>name</a:t>
            </a:r>
            <a:r>
              <a:rPr lang="en-GB" dirty="0"/>
              <a:t> </a:t>
            </a:r>
            <a:r>
              <a:rPr lang="en-GB" dirty="0">
                <a:solidFill>
                  <a:srgbClr val="004050"/>
                </a:solidFill>
                <a:latin typeface="Montserrat" panose="00000500000000000000" pitchFamily="2" charset="0"/>
              </a:rPr>
              <a:t>is</a:t>
            </a:r>
            <a:r>
              <a:rPr lang="en-GB" dirty="0"/>
              <a:t> </a:t>
            </a:r>
            <a:r>
              <a:rPr lang="en-GB" b="1" dirty="0">
                <a:latin typeface="Courier New" panose="02070309020205020404" pitchFamily="49" charset="0"/>
                <a:cs typeface="Courier New" panose="02070309020205020404" pitchFamily="49" charset="0"/>
              </a:rPr>
              <a:t>error</a:t>
            </a:r>
          </a:p>
          <a:p>
            <a:pPr lvl="2"/>
            <a:r>
              <a:rPr lang="en-GB" b="1" dirty="0">
                <a:latin typeface="Courier New" panose="02070309020205020404" pitchFamily="49" charset="0"/>
                <a:cs typeface="Courier New" panose="02070309020205020404" pitchFamily="49" charset="0"/>
              </a:rPr>
              <a:t>message</a:t>
            </a:r>
            <a:r>
              <a:rPr lang="en-GB" dirty="0"/>
              <a:t> </a:t>
            </a:r>
            <a:r>
              <a:rPr lang="en-GB" dirty="0">
                <a:solidFill>
                  <a:srgbClr val="004050"/>
                </a:solidFill>
                <a:latin typeface="Montserrat" panose="00000500000000000000" pitchFamily="2" charset="0"/>
              </a:rPr>
              <a:t>is</a:t>
            </a:r>
            <a:r>
              <a:rPr lang="en-GB" dirty="0"/>
              <a:t> </a:t>
            </a:r>
            <a:r>
              <a:rPr lang="en-GB" b="1" dirty="0">
                <a:latin typeface="Courier New" panose="02070309020205020404" pitchFamily="49" charset="0"/>
                <a:cs typeface="Courier New" panose="02070309020205020404" pitchFamily="49" charset="0"/>
              </a:rPr>
              <a:t>"My error message"</a:t>
            </a:r>
            <a:endParaRPr lang="en-GB" dirty="0"/>
          </a:p>
          <a:p>
            <a:pPr lvl="1"/>
            <a:endParaRPr lang="en-GB" dirty="0"/>
          </a:p>
          <a:p>
            <a:endParaRPr lang="en-GB" dirty="0"/>
          </a:p>
          <a:p>
            <a:endParaRPr lang="en-GB" dirty="0"/>
          </a:p>
        </p:txBody>
      </p:sp>
      <p:sp>
        <p:nvSpPr>
          <p:cNvPr id="3" name="Title 2"/>
          <p:cNvSpPr>
            <a:spLocks noGrp="1"/>
          </p:cNvSpPr>
          <p:nvPr>
            <p:ph type="title"/>
          </p:nvPr>
        </p:nvSpPr>
        <p:spPr>
          <a:xfrm>
            <a:off x="1175657" y="195218"/>
            <a:ext cx="9452914" cy="846771"/>
          </a:xfrm>
        </p:spPr>
        <p:txBody>
          <a:bodyPr>
            <a:normAutofit/>
          </a:bodyPr>
          <a:lstStyle/>
          <a:p>
            <a:r>
              <a:rPr lang="en-GB" dirty="0">
                <a:solidFill>
                  <a:srgbClr val="004050"/>
                </a:solidFill>
                <a:latin typeface="Krana Fat B" panose="00000B00000000000000" pitchFamily="50" charset="0"/>
              </a:rPr>
              <a:t>The error object</a:t>
            </a:r>
          </a:p>
        </p:txBody>
      </p:sp>
      <p:sp>
        <p:nvSpPr>
          <p:cNvPr id="7" name="Rectangle 6">
            <a:extLst>
              <a:ext uri="{FF2B5EF4-FFF2-40B4-BE49-F238E27FC236}">
                <a16:creationId xmlns:a16="http://schemas.microsoft.com/office/drawing/2014/main" id="{D12F79E1-AAD0-6243-9336-3BB59B9AB782}"/>
              </a:ext>
            </a:extLst>
          </p:cNvPr>
          <p:cNvSpPr/>
          <p:nvPr/>
        </p:nvSpPr>
        <p:spPr>
          <a:xfrm>
            <a:off x="393600" y="4050852"/>
            <a:ext cx="11404799" cy="369332"/>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error = new Error("My error message");</a:t>
            </a:r>
            <a:endParaRPr lang="en-GB" sz="1800" b="1"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1302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3857" y="1427262"/>
            <a:ext cx="11404800" cy="4546800"/>
          </a:xfrm>
        </p:spPr>
        <p:txBody>
          <a:bodyPr/>
          <a:lstStyle/>
          <a:p>
            <a:r>
              <a:rPr lang="en-GB" dirty="0">
                <a:solidFill>
                  <a:srgbClr val="004050"/>
                </a:solidFill>
                <a:latin typeface="Montserrat" panose="00000500000000000000" pitchFamily="2" charset="0"/>
              </a:rPr>
              <a:t>There are a series of common errors built in, including:</a:t>
            </a:r>
          </a:p>
          <a:p>
            <a:pPr lvl="1"/>
            <a:r>
              <a:rPr lang="en-GB" dirty="0">
                <a:solidFill>
                  <a:srgbClr val="004050"/>
                </a:solidFill>
                <a:latin typeface="Montserrat" panose="00000500000000000000" pitchFamily="2" charset="0"/>
              </a:rPr>
              <a:t>Range Error</a:t>
            </a:r>
          </a:p>
          <a:p>
            <a:pPr lvl="1"/>
            <a:endParaRPr lang="en-GB" dirty="0">
              <a:solidFill>
                <a:srgbClr val="004050"/>
              </a:solidFill>
              <a:latin typeface="Montserrat" panose="00000500000000000000" pitchFamily="2" charset="0"/>
            </a:endParaRPr>
          </a:p>
          <a:p>
            <a:pPr lvl="1"/>
            <a:r>
              <a:rPr lang="en-GB" dirty="0">
                <a:solidFill>
                  <a:srgbClr val="004050"/>
                </a:solidFill>
                <a:latin typeface="Montserrat" panose="00000500000000000000" pitchFamily="2" charset="0"/>
              </a:rPr>
              <a:t>Reference Error</a:t>
            </a:r>
          </a:p>
          <a:p>
            <a:pPr lvl="1"/>
            <a:endParaRPr lang="en-GB" dirty="0">
              <a:solidFill>
                <a:srgbClr val="004050"/>
              </a:solidFill>
              <a:latin typeface="Montserrat" panose="00000500000000000000" pitchFamily="2" charset="0"/>
            </a:endParaRPr>
          </a:p>
          <a:p>
            <a:pPr lvl="1"/>
            <a:endParaRPr lang="en-GB" dirty="0">
              <a:solidFill>
                <a:srgbClr val="004050"/>
              </a:solidFill>
              <a:latin typeface="Montserrat" panose="00000500000000000000" pitchFamily="2" charset="0"/>
            </a:endParaRPr>
          </a:p>
          <a:p>
            <a:pPr lvl="1"/>
            <a:endParaRPr lang="en-GB" dirty="0">
              <a:solidFill>
                <a:srgbClr val="004050"/>
              </a:solidFill>
              <a:latin typeface="Montserrat" panose="00000500000000000000" pitchFamily="2" charset="0"/>
            </a:endParaRPr>
          </a:p>
          <a:p>
            <a:pPr lvl="1"/>
            <a:r>
              <a:rPr lang="en-GB" dirty="0">
                <a:solidFill>
                  <a:srgbClr val="004050"/>
                </a:solidFill>
                <a:latin typeface="Montserrat" panose="00000500000000000000" pitchFamily="2" charset="0"/>
              </a:rPr>
              <a:t>Syntax Error</a:t>
            </a:r>
          </a:p>
          <a:p>
            <a:pPr lvl="1"/>
            <a:endParaRPr lang="en-GB" dirty="0">
              <a:solidFill>
                <a:srgbClr val="004050"/>
              </a:solidFill>
              <a:latin typeface="Montserrat" panose="00000500000000000000" pitchFamily="2" charset="0"/>
            </a:endParaRPr>
          </a:p>
          <a:p>
            <a:pPr lvl="1"/>
            <a:r>
              <a:rPr lang="en-GB" dirty="0">
                <a:solidFill>
                  <a:srgbClr val="004050"/>
                </a:solidFill>
                <a:latin typeface="Montserrat" panose="00000500000000000000" pitchFamily="2" charset="0"/>
              </a:rPr>
              <a:t>Type Error</a:t>
            </a:r>
          </a:p>
          <a:p>
            <a:pPr lvl="1"/>
            <a:endParaRPr lang="en-GB" dirty="0">
              <a:solidFill>
                <a:srgbClr val="004050"/>
              </a:solidFill>
              <a:latin typeface="Montserrat" panose="00000500000000000000" pitchFamily="2" charset="0"/>
            </a:endParaRPr>
          </a:p>
          <a:p>
            <a:endParaRPr lang="en-GB" dirty="0"/>
          </a:p>
        </p:txBody>
      </p:sp>
      <p:sp>
        <p:nvSpPr>
          <p:cNvPr id="3" name="Title 2"/>
          <p:cNvSpPr>
            <a:spLocks noGrp="1"/>
          </p:cNvSpPr>
          <p:nvPr>
            <p:ph type="title"/>
          </p:nvPr>
        </p:nvSpPr>
        <p:spPr>
          <a:xfrm>
            <a:off x="1186543" y="-234813"/>
            <a:ext cx="9409372" cy="1262212"/>
          </a:xfrm>
        </p:spPr>
        <p:txBody>
          <a:bodyPr>
            <a:normAutofit/>
          </a:bodyPr>
          <a:lstStyle/>
          <a:p>
            <a:r>
              <a:rPr lang="en-GB" dirty="0">
                <a:solidFill>
                  <a:srgbClr val="004050"/>
                </a:solidFill>
                <a:latin typeface="Krana Fat B" panose="00000B00000000000000" pitchFamily="50" charset="0"/>
              </a:rPr>
              <a:t>Common Errors</a:t>
            </a:r>
          </a:p>
        </p:txBody>
      </p:sp>
      <p:sp>
        <p:nvSpPr>
          <p:cNvPr id="10" name="Rectangle 9">
            <a:extLst>
              <a:ext uri="{FF2B5EF4-FFF2-40B4-BE49-F238E27FC236}">
                <a16:creationId xmlns:a16="http://schemas.microsoft.com/office/drawing/2014/main" id="{0F9C4807-D62F-1345-AFA7-C5011B1480F5}"/>
              </a:ext>
            </a:extLst>
          </p:cNvPr>
          <p:cNvSpPr/>
          <p:nvPr/>
        </p:nvSpPr>
        <p:spPr>
          <a:xfrm>
            <a:off x="3048000" y="1953189"/>
            <a:ext cx="8750400" cy="646331"/>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pi = 3.14159;</a:t>
            </a:r>
          </a:p>
          <a:p>
            <a:r>
              <a:rPr lang="en-GB" sz="1800" b="1" dirty="0" err="1">
                <a:latin typeface="Courier New" panose="02070309020205020404" pitchFamily="49" charset="0"/>
                <a:cs typeface="Courier New" panose="02070309020205020404" pitchFamily="49" charset="0"/>
              </a:rPr>
              <a:t>pi.toFixed</a:t>
            </a:r>
            <a:r>
              <a:rPr lang="en-GB" sz="1800" b="1" dirty="0">
                <a:latin typeface="Courier New" panose="02070309020205020404" pitchFamily="49" charset="0"/>
                <a:cs typeface="Courier New" panose="02070309020205020404" pitchFamily="49" charset="0"/>
              </a:rPr>
              <a:t>(100000); </a:t>
            </a:r>
            <a:r>
              <a:rPr lang="en-GB" sz="1800" b="1" dirty="0">
                <a:solidFill>
                  <a:schemeClr val="accent6"/>
                </a:solidFill>
                <a:latin typeface="Courier New" panose="02070309020205020404" pitchFamily="49" charset="0"/>
                <a:cs typeface="Courier New" panose="02070309020205020404" pitchFamily="49" charset="0"/>
              </a:rPr>
              <a:t>// </a:t>
            </a:r>
            <a:r>
              <a:rPr lang="en-GB" sz="1800" b="1" dirty="0" err="1">
                <a:solidFill>
                  <a:schemeClr val="accent6"/>
                </a:solidFill>
                <a:latin typeface="Courier New" panose="02070309020205020404" pitchFamily="49" charset="0"/>
                <a:cs typeface="Courier New" panose="02070309020205020404" pitchFamily="49" charset="0"/>
              </a:rPr>
              <a:t>RangeError</a:t>
            </a:r>
            <a:endParaRPr lang="en-GB" sz="1800" b="1" dirty="0">
              <a:solidFill>
                <a:schemeClr val="accent6"/>
              </a:solidFill>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EA81C270-CAF1-A345-A3FB-D61C72A71BEC}"/>
              </a:ext>
            </a:extLst>
          </p:cNvPr>
          <p:cNvSpPr/>
          <p:nvPr/>
        </p:nvSpPr>
        <p:spPr>
          <a:xfrm>
            <a:off x="3048000" y="2805946"/>
            <a:ext cx="8750400" cy="923330"/>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function foo() {</a:t>
            </a:r>
          </a:p>
          <a:p>
            <a:r>
              <a:rPr lang="en-GB" sz="1800" b="1" dirty="0">
                <a:latin typeface="Courier New" panose="02070309020205020404" pitchFamily="49" charset="0"/>
                <a:cs typeface="Courier New" panose="02070309020205020404" pitchFamily="49" charset="0"/>
              </a:rPr>
              <a:t>    bar++; 		</a:t>
            </a:r>
            <a:r>
              <a:rPr lang="en-GB" sz="1800" b="1" dirty="0">
                <a:solidFill>
                  <a:schemeClr val="accent6"/>
                </a:solidFill>
                <a:latin typeface="Courier New" panose="02070309020205020404" pitchFamily="49" charset="0"/>
                <a:cs typeface="Courier New" panose="02070309020205020404" pitchFamily="49" charset="0"/>
              </a:rPr>
              <a:t>// </a:t>
            </a:r>
            <a:r>
              <a:rPr lang="en-GB" sz="1800" b="1" dirty="0" err="1">
                <a:solidFill>
                  <a:schemeClr val="accent6"/>
                </a:solidFill>
                <a:latin typeface="Courier New" panose="02070309020205020404" pitchFamily="49" charset="0"/>
                <a:cs typeface="Courier New" panose="02070309020205020404" pitchFamily="49" charset="0"/>
              </a:rPr>
              <a:t>ReferenceError</a:t>
            </a:r>
            <a:endParaRPr lang="en-GB" sz="1800" b="1" dirty="0">
              <a:solidFill>
                <a:schemeClr val="accent6"/>
              </a:solidFill>
              <a:latin typeface="Courier New" panose="02070309020205020404" pitchFamily="49" charset="0"/>
              <a:cs typeface="Courier New" panose="02070309020205020404" pitchFamily="49" charset="0"/>
            </a:endParaRPr>
          </a:p>
          <a:p>
            <a:r>
              <a:rPr lang="en-GB" sz="1800" b="1" dirty="0">
                <a:latin typeface="Courier New" panose="02070309020205020404" pitchFamily="49" charset="0"/>
                <a:cs typeface="Courier New" panose="02070309020205020404" pitchFamily="49" charset="0"/>
              </a:rPr>
              <a:t>} </a:t>
            </a:r>
          </a:p>
        </p:txBody>
      </p:sp>
      <p:sp>
        <p:nvSpPr>
          <p:cNvPr id="12" name="Rectangle 11">
            <a:extLst>
              <a:ext uri="{FF2B5EF4-FFF2-40B4-BE49-F238E27FC236}">
                <a16:creationId xmlns:a16="http://schemas.microsoft.com/office/drawing/2014/main" id="{88DEF4B8-C0D0-104C-B506-F962D66BCCCC}"/>
              </a:ext>
            </a:extLst>
          </p:cNvPr>
          <p:cNvSpPr/>
          <p:nvPr/>
        </p:nvSpPr>
        <p:spPr>
          <a:xfrm>
            <a:off x="3048000" y="4435089"/>
            <a:ext cx="8750400" cy="369332"/>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if (foo) { </a:t>
            </a:r>
            <a:r>
              <a:rPr lang="en-GB" sz="1800" b="1" dirty="0">
                <a:solidFill>
                  <a:schemeClr val="accent6"/>
                </a:solidFill>
                <a:latin typeface="Courier New" panose="02070309020205020404" pitchFamily="49" charset="0"/>
                <a:cs typeface="Courier New" panose="02070309020205020404" pitchFamily="49" charset="0"/>
              </a:rPr>
              <a:t>// </a:t>
            </a:r>
            <a:r>
              <a:rPr lang="en-GB" sz="1800" b="1" dirty="0" err="1">
                <a:solidFill>
                  <a:schemeClr val="accent6"/>
                </a:solidFill>
                <a:latin typeface="Courier New" panose="02070309020205020404" pitchFamily="49" charset="0"/>
                <a:cs typeface="Courier New" panose="02070309020205020404" pitchFamily="49" charset="0"/>
              </a:rPr>
              <a:t>SyntaxError</a:t>
            </a:r>
            <a:r>
              <a:rPr lang="en-GB" sz="1800" b="1" dirty="0">
                <a:solidFill>
                  <a:schemeClr val="accent6"/>
                </a:solidFill>
                <a:latin typeface="Courier New" panose="02070309020205020404" pitchFamily="49" charset="0"/>
                <a:cs typeface="Courier New" panose="02070309020205020404" pitchFamily="49" charset="0"/>
              </a:rPr>
              <a:t> - the closing curly brace is missi</a:t>
            </a:r>
            <a:r>
              <a:rPr lang="en-GB" sz="1800" b="1" dirty="0">
                <a:solidFill>
                  <a:schemeClr val="accent4"/>
                </a:solidFill>
                <a:latin typeface="Courier New" panose="02070309020205020404" pitchFamily="49" charset="0"/>
                <a:cs typeface="Courier New" panose="02070309020205020404" pitchFamily="49" charset="0"/>
              </a:rPr>
              <a:t>ng </a:t>
            </a:r>
          </a:p>
        </p:txBody>
      </p:sp>
      <p:sp>
        <p:nvSpPr>
          <p:cNvPr id="14" name="Rectangle 13">
            <a:extLst>
              <a:ext uri="{FF2B5EF4-FFF2-40B4-BE49-F238E27FC236}">
                <a16:creationId xmlns:a16="http://schemas.microsoft.com/office/drawing/2014/main" id="{468EEB73-07BA-244F-9629-FE7DAF32C926}"/>
              </a:ext>
            </a:extLst>
          </p:cNvPr>
          <p:cNvSpPr/>
          <p:nvPr/>
        </p:nvSpPr>
        <p:spPr>
          <a:xfrm>
            <a:off x="3048000" y="5334013"/>
            <a:ext cx="8750400" cy="646331"/>
          </a:xfrm>
          <a:prstGeom prst="rect">
            <a:avLst/>
          </a:prstGeom>
          <a:solidFill>
            <a:schemeClr val="bg1">
              <a:lumMod val="95000"/>
            </a:schemeClr>
          </a:solidFill>
          <a:ln>
            <a:noFill/>
          </a:ln>
        </p:spPr>
        <p:txBody>
          <a:bodyPr wrap="square">
            <a:spAutoFit/>
          </a:bodyPr>
          <a:lstStyle/>
          <a:p>
            <a:r>
              <a:rPr lang="en-GB" sz="1800" b="1" dirty="0" err="1">
                <a:latin typeface="Courier New" panose="02070309020205020404" pitchFamily="49" charset="0"/>
                <a:cs typeface="Courier New" panose="02070309020205020404" pitchFamily="49" charset="0"/>
              </a:rPr>
              <a:t>const</a:t>
            </a:r>
            <a:r>
              <a:rPr lang="en-GB" sz="1800" b="1" dirty="0">
                <a:latin typeface="Courier New" panose="02070309020205020404" pitchFamily="49" charset="0"/>
                <a:cs typeface="Courier New" panose="02070309020205020404" pitchFamily="49" charset="0"/>
              </a:rPr>
              <a:t> foo = {};</a:t>
            </a:r>
          </a:p>
          <a:p>
            <a:r>
              <a:rPr lang="en-GB" sz="1800" b="1" dirty="0" err="1">
                <a:latin typeface="Courier New" panose="02070309020205020404" pitchFamily="49" charset="0"/>
                <a:cs typeface="Courier New" panose="02070309020205020404" pitchFamily="49" charset="0"/>
              </a:rPr>
              <a:t>foo.bar</a:t>
            </a:r>
            <a:r>
              <a:rPr lang="en-GB" sz="1800" b="1" dirty="0">
                <a:latin typeface="Courier New" panose="02070309020205020404" pitchFamily="49" charset="0"/>
                <a:cs typeface="Courier New" panose="02070309020205020404" pitchFamily="49" charset="0"/>
              </a:rPr>
              <a:t>(); </a:t>
            </a:r>
            <a:r>
              <a:rPr lang="en-GB" sz="1800" b="1" dirty="0">
                <a:solidFill>
                  <a:schemeClr val="accent6"/>
                </a:solidFill>
                <a:latin typeface="Courier New" panose="02070309020205020404" pitchFamily="49" charset="0"/>
                <a:cs typeface="Courier New" panose="02070309020205020404" pitchFamily="49" charset="0"/>
              </a:rPr>
              <a:t>// </a:t>
            </a:r>
            <a:r>
              <a:rPr lang="en-GB" sz="1800" b="1" dirty="0" err="1">
                <a:solidFill>
                  <a:schemeClr val="accent6"/>
                </a:solidFill>
                <a:latin typeface="Courier New" panose="02070309020205020404" pitchFamily="49" charset="0"/>
                <a:cs typeface="Courier New" panose="02070309020205020404" pitchFamily="49" charset="0"/>
              </a:rPr>
              <a:t>TypeError</a:t>
            </a:r>
            <a:endParaRPr lang="en-GB" sz="1800" b="1" dirty="0">
              <a:solidFill>
                <a:schemeClr val="accent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6120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solidFill>
                  <a:srgbClr val="004050"/>
                </a:solidFill>
                <a:latin typeface="Montserrat" panose="00000500000000000000" pitchFamily="2" charset="0"/>
              </a:rPr>
              <a:t>An unhandled error can cause a program to fail</a:t>
            </a:r>
          </a:p>
          <a:p>
            <a:pPr lvl="1"/>
            <a:r>
              <a:rPr lang="en-GB" dirty="0">
                <a:solidFill>
                  <a:srgbClr val="004050"/>
                </a:solidFill>
                <a:latin typeface="Montserrat" panose="00000500000000000000" pitchFamily="2" charset="0"/>
              </a:rPr>
              <a:t>With error handling, we can cause the program to degrade gracefully</a:t>
            </a:r>
          </a:p>
          <a:p>
            <a:r>
              <a:rPr lang="en-GB" dirty="0">
                <a:solidFill>
                  <a:srgbClr val="004050"/>
                </a:solidFill>
                <a:latin typeface="Montserrat" panose="00000500000000000000" pitchFamily="2" charset="0"/>
              </a:rPr>
              <a:t>JavaScript supports a </a:t>
            </a:r>
            <a:r>
              <a:rPr lang="en-GB" b="1" dirty="0">
                <a:solidFill>
                  <a:srgbClr val="004050"/>
                </a:solidFill>
                <a:latin typeface="Courier New" panose="02070309020205020404" pitchFamily="49" charset="0"/>
                <a:cs typeface="Courier New" panose="02070309020205020404" pitchFamily="49" charset="0"/>
              </a:rPr>
              <a:t>try ... catch ... finally</a:t>
            </a:r>
            <a:r>
              <a:rPr lang="en-GB" dirty="0">
                <a:solidFill>
                  <a:srgbClr val="004050"/>
                </a:solidFill>
              </a:rPr>
              <a:t> </a:t>
            </a:r>
            <a:r>
              <a:rPr lang="en-GB" dirty="0">
                <a:solidFill>
                  <a:srgbClr val="004050"/>
                </a:solidFill>
                <a:latin typeface="Montserrat" panose="00000500000000000000" pitchFamily="2" charset="0"/>
              </a:rPr>
              <a:t>block</a:t>
            </a:r>
          </a:p>
          <a:p>
            <a:pPr lvl="1"/>
            <a:r>
              <a:rPr lang="en-GB" dirty="0">
                <a:solidFill>
                  <a:srgbClr val="004050"/>
                </a:solidFill>
                <a:latin typeface="Montserrat" panose="00000500000000000000" pitchFamily="2" charset="0"/>
              </a:rPr>
              <a:t>Watch for exceptions thrown within the </a:t>
            </a:r>
            <a:r>
              <a:rPr lang="en-GB" b="1" dirty="0">
                <a:solidFill>
                  <a:srgbClr val="004050"/>
                </a:solidFill>
                <a:latin typeface="Courier New" panose="02070309020205020404" pitchFamily="49" charset="0"/>
                <a:cs typeface="Courier New" panose="02070309020205020404" pitchFamily="49" charset="0"/>
              </a:rPr>
              <a:t>try</a:t>
            </a:r>
            <a:r>
              <a:rPr lang="en-GB" dirty="0">
                <a:solidFill>
                  <a:srgbClr val="004050"/>
                </a:solidFill>
              </a:rPr>
              <a:t> </a:t>
            </a:r>
            <a:r>
              <a:rPr lang="en-GB" dirty="0">
                <a:solidFill>
                  <a:srgbClr val="004050"/>
                </a:solidFill>
                <a:latin typeface="Montserrat" panose="00000500000000000000" pitchFamily="2" charset="0"/>
              </a:rPr>
              <a:t>block</a:t>
            </a:r>
          </a:p>
          <a:p>
            <a:pPr lvl="1"/>
            <a:r>
              <a:rPr lang="en-GB" dirty="0">
                <a:solidFill>
                  <a:srgbClr val="004050"/>
                </a:solidFill>
                <a:latin typeface="Montserrat" panose="00000500000000000000" pitchFamily="2" charset="0"/>
              </a:rPr>
              <a:t>If an errors occurs, the </a:t>
            </a:r>
            <a:r>
              <a:rPr lang="en-GB" b="1" dirty="0">
                <a:solidFill>
                  <a:srgbClr val="004050"/>
                </a:solidFill>
                <a:latin typeface="Courier New" panose="02070309020205020404" pitchFamily="49" charset="0"/>
                <a:cs typeface="Courier New" panose="02070309020205020404" pitchFamily="49" charset="0"/>
              </a:rPr>
              <a:t>catch</a:t>
            </a:r>
            <a:r>
              <a:rPr lang="en-GB" dirty="0">
                <a:solidFill>
                  <a:srgbClr val="004050"/>
                </a:solidFill>
              </a:rPr>
              <a:t> </a:t>
            </a:r>
            <a:r>
              <a:rPr lang="en-GB" dirty="0">
                <a:solidFill>
                  <a:srgbClr val="004050"/>
                </a:solidFill>
                <a:latin typeface="Montserrat" panose="00000500000000000000" pitchFamily="2" charset="0"/>
              </a:rPr>
              <a:t>block runs</a:t>
            </a:r>
          </a:p>
          <a:p>
            <a:pPr lvl="1"/>
            <a:r>
              <a:rPr lang="en-GB" dirty="0">
                <a:solidFill>
                  <a:srgbClr val="004050"/>
                </a:solidFill>
                <a:latin typeface="Montserrat" panose="00000500000000000000" pitchFamily="2" charset="0"/>
              </a:rPr>
              <a:t>The </a:t>
            </a:r>
            <a:r>
              <a:rPr lang="en-GB" b="1" dirty="0">
                <a:solidFill>
                  <a:srgbClr val="004050"/>
                </a:solidFill>
                <a:latin typeface="Courier New" panose="02070309020205020404" pitchFamily="49" charset="0"/>
                <a:cs typeface="Courier New" panose="02070309020205020404" pitchFamily="49" charset="0"/>
              </a:rPr>
              <a:t>finally</a:t>
            </a:r>
            <a:r>
              <a:rPr lang="en-GB" dirty="0">
                <a:solidFill>
                  <a:srgbClr val="004050"/>
                </a:solidFill>
              </a:rPr>
              <a:t> </a:t>
            </a:r>
            <a:r>
              <a:rPr lang="en-GB" dirty="0">
                <a:solidFill>
                  <a:srgbClr val="004050"/>
                </a:solidFill>
                <a:latin typeface="Montserrat" panose="00000500000000000000" pitchFamily="2" charset="0"/>
              </a:rPr>
              <a:t>block always runs</a:t>
            </a:r>
          </a:p>
          <a:p>
            <a:r>
              <a:rPr lang="en-GB" dirty="0">
                <a:solidFill>
                  <a:srgbClr val="004050"/>
                </a:solidFill>
                <a:latin typeface="Montserrat" panose="00000500000000000000" pitchFamily="2" charset="0"/>
              </a:rPr>
              <a:t>You then </a:t>
            </a:r>
            <a:r>
              <a:rPr lang="en-GB" b="1" dirty="0">
                <a:solidFill>
                  <a:srgbClr val="004050"/>
                </a:solidFill>
                <a:latin typeface="Courier New" panose="02070309020205020404" pitchFamily="49" charset="0"/>
                <a:cs typeface="Courier New" panose="02070309020205020404" pitchFamily="49" charset="0"/>
              </a:rPr>
              <a:t>throw</a:t>
            </a:r>
            <a:r>
              <a:rPr lang="en-GB" dirty="0">
                <a:solidFill>
                  <a:srgbClr val="004050"/>
                </a:solidFill>
              </a:rPr>
              <a:t> </a:t>
            </a:r>
            <a:r>
              <a:rPr lang="en-GB" dirty="0">
                <a:solidFill>
                  <a:srgbClr val="004050"/>
                </a:solidFill>
                <a:latin typeface="Montserrat" panose="00000500000000000000" pitchFamily="2" charset="0"/>
              </a:rPr>
              <a:t>an error object to the </a:t>
            </a:r>
            <a:r>
              <a:rPr lang="en-GB" b="1" dirty="0">
                <a:solidFill>
                  <a:srgbClr val="004050"/>
                </a:solidFill>
                <a:latin typeface="Courier New" panose="02070309020205020404" pitchFamily="49" charset="0"/>
                <a:cs typeface="Courier New" panose="02070309020205020404" pitchFamily="49" charset="0"/>
              </a:rPr>
              <a:t>catch</a:t>
            </a:r>
            <a:r>
              <a:rPr lang="en-GB" dirty="0">
                <a:solidFill>
                  <a:srgbClr val="004050"/>
                </a:solidFill>
              </a:rPr>
              <a:t> </a:t>
            </a:r>
            <a:r>
              <a:rPr lang="en-GB" dirty="0">
                <a:solidFill>
                  <a:srgbClr val="004050"/>
                </a:solidFill>
                <a:latin typeface="Montserrat" panose="00000500000000000000" pitchFamily="2" charset="0"/>
              </a:rPr>
              <a:t>block </a:t>
            </a:r>
          </a:p>
          <a:p>
            <a:pPr lvl="1"/>
            <a:r>
              <a:rPr lang="en-GB" dirty="0">
                <a:solidFill>
                  <a:srgbClr val="004050"/>
                </a:solidFill>
                <a:latin typeface="Montserrat" panose="00000500000000000000" pitchFamily="2" charset="0"/>
              </a:rPr>
              <a:t>Setting the error’s </a:t>
            </a:r>
            <a:r>
              <a:rPr lang="en-GB" b="1" dirty="0">
                <a:solidFill>
                  <a:srgbClr val="004050"/>
                </a:solidFill>
                <a:latin typeface="Courier New" panose="02070309020205020404" pitchFamily="49" charset="0"/>
                <a:cs typeface="Courier New" panose="02070309020205020404" pitchFamily="49" charset="0"/>
              </a:rPr>
              <a:t>message</a:t>
            </a:r>
            <a:r>
              <a:rPr lang="en-GB" dirty="0">
                <a:solidFill>
                  <a:srgbClr val="004050"/>
                </a:solidFill>
              </a:rPr>
              <a:t> </a:t>
            </a:r>
            <a:r>
              <a:rPr lang="en-GB" dirty="0">
                <a:solidFill>
                  <a:srgbClr val="004050"/>
                </a:solidFill>
                <a:latin typeface="Montserrat" panose="00000500000000000000" pitchFamily="2" charset="0"/>
              </a:rPr>
              <a:t>and</a:t>
            </a:r>
            <a:r>
              <a:rPr lang="en-GB" dirty="0">
                <a:solidFill>
                  <a:srgbClr val="004050"/>
                </a:solidFill>
              </a:rPr>
              <a:t> </a:t>
            </a:r>
            <a:r>
              <a:rPr lang="en-GB" b="1" dirty="0">
                <a:solidFill>
                  <a:srgbClr val="004050"/>
                </a:solidFill>
                <a:latin typeface="Courier New" panose="02070309020205020404" pitchFamily="49" charset="0"/>
                <a:cs typeface="Courier New" panose="02070309020205020404" pitchFamily="49" charset="0"/>
              </a:rPr>
              <a:t>name</a:t>
            </a:r>
          </a:p>
          <a:p>
            <a:pPr lvl="1"/>
            <a:endParaRPr lang="en-GB" dirty="0"/>
          </a:p>
          <a:p>
            <a:endParaRPr lang="en-GB" dirty="0"/>
          </a:p>
        </p:txBody>
      </p:sp>
      <p:sp>
        <p:nvSpPr>
          <p:cNvPr id="3" name="Title 2"/>
          <p:cNvSpPr>
            <a:spLocks noGrp="1"/>
          </p:cNvSpPr>
          <p:nvPr>
            <p:ph type="title"/>
          </p:nvPr>
        </p:nvSpPr>
        <p:spPr>
          <a:xfrm>
            <a:off x="1078029" y="338056"/>
            <a:ext cx="9126000" cy="868543"/>
          </a:xfrm>
        </p:spPr>
        <p:txBody>
          <a:bodyPr>
            <a:normAutofit/>
          </a:bodyPr>
          <a:lstStyle/>
          <a:p>
            <a:r>
              <a:rPr lang="en-GB" dirty="0">
                <a:solidFill>
                  <a:srgbClr val="004050"/>
                </a:solidFill>
                <a:latin typeface="Krana Fat B" panose="00000B00000000000000" pitchFamily="50" charset="0"/>
              </a:rPr>
              <a:t>Handling Errors – try, catch and finally (1)C</a:t>
            </a:r>
          </a:p>
        </p:txBody>
      </p:sp>
    </p:spTree>
    <p:extLst>
      <p:ext uri="{BB962C8B-B14F-4D97-AF65-F5344CB8AC3E}">
        <p14:creationId xmlns:p14="http://schemas.microsoft.com/office/powerpoint/2010/main" val="1082655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E7872D8-79F5-284C-A49D-2A0B4AC4B2DD}"/>
              </a:ext>
            </a:extLst>
          </p:cNvPr>
          <p:cNvSpPr/>
          <p:nvPr/>
        </p:nvSpPr>
        <p:spPr>
          <a:xfrm>
            <a:off x="2481772" y="1322530"/>
            <a:ext cx="7620971" cy="4247317"/>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try {</a:t>
            </a:r>
          </a:p>
          <a:p>
            <a:r>
              <a:rPr lang="en-GB" sz="1800" b="1" dirty="0">
                <a:latin typeface="Courier New" panose="02070309020205020404" pitchFamily="49" charset="0"/>
                <a:cs typeface="Courier New" panose="02070309020205020404" pitchFamily="49" charset="0"/>
              </a:rPr>
              <a:t>    let x = </a:t>
            </a:r>
            <a:r>
              <a:rPr lang="en-GB" sz="1800" b="1" dirty="0" err="1">
                <a:latin typeface="Courier New" panose="02070309020205020404" pitchFamily="49" charset="0"/>
                <a:cs typeface="Courier New" panose="02070309020205020404" pitchFamily="49" charset="0"/>
              </a:rPr>
              <a:t>parseInt</a:t>
            </a:r>
            <a:r>
              <a:rPr lang="en-GB" sz="1800" b="1" dirty="0">
                <a:latin typeface="Courier New" panose="02070309020205020404" pitchFamily="49" charset="0"/>
                <a:cs typeface="Courier New" panose="02070309020205020404" pitchFamily="49" charset="0"/>
              </a:rPr>
              <a:t>(prompt("Enter a number number", ""));</a:t>
            </a:r>
          </a:p>
          <a:p>
            <a:r>
              <a:rPr lang="en-GB" sz="1800" b="1" dirty="0">
                <a:latin typeface="Courier New" panose="02070309020205020404" pitchFamily="49" charset="0"/>
                <a:cs typeface="Courier New" panose="02070309020205020404" pitchFamily="49" charset="0"/>
              </a:rPr>
              <a:t>    if (</a:t>
            </a:r>
            <a:r>
              <a:rPr lang="en-GB" sz="1800" b="1" dirty="0" err="1">
                <a:latin typeface="Courier New" panose="02070309020205020404" pitchFamily="49" charset="0"/>
                <a:cs typeface="Courier New" panose="02070309020205020404" pitchFamily="49" charset="0"/>
              </a:rPr>
              <a:t>isNaN</a:t>
            </a:r>
            <a:r>
              <a:rPr lang="en-GB" sz="1800" b="1" dirty="0">
                <a:latin typeface="Courier New" panose="02070309020205020404" pitchFamily="49" charset="0"/>
                <a:cs typeface="Courier New" panose="02070309020205020404" pitchFamily="49" charset="0"/>
              </a:rPr>
              <a:t>(x)) {</a:t>
            </a:r>
          </a:p>
          <a:p>
            <a:r>
              <a:rPr lang="en-GB" sz="1800" b="1" dirty="0">
                <a:latin typeface="Courier New" panose="02070309020205020404" pitchFamily="49" charset="0"/>
                <a:cs typeface="Courier New" panose="02070309020205020404" pitchFamily="49" charset="0"/>
              </a:rPr>
              <a:t>        let e = new Error();</a:t>
            </a:r>
          </a:p>
          <a:p>
            <a:r>
              <a:rPr lang="en-GB" sz="1800" b="1"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e.message</a:t>
            </a:r>
            <a:r>
              <a:rPr lang="en-GB" sz="1800" b="1" dirty="0">
                <a:latin typeface="Courier New" panose="02070309020205020404" pitchFamily="49" charset="0"/>
                <a:cs typeface="Courier New" panose="02070309020205020404" pitchFamily="49" charset="0"/>
              </a:rPr>
              <a:t> = "That wasn't a number";</a:t>
            </a:r>
          </a:p>
          <a:p>
            <a:r>
              <a:rPr lang="en-GB" sz="1800" b="1" dirty="0">
                <a:latin typeface="Courier New" panose="02070309020205020404" pitchFamily="49" charset="0"/>
                <a:cs typeface="Courier New" panose="02070309020205020404" pitchFamily="49" charset="0"/>
              </a:rPr>
              <a:t>        throw e;</a:t>
            </a:r>
          </a:p>
          <a:p>
            <a:r>
              <a:rPr lang="en-GB" sz="1800" b="1" dirty="0">
                <a:latin typeface="Courier New" panose="02070309020205020404" pitchFamily="49" charset="0"/>
                <a:cs typeface="Courier New" panose="02070309020205020404" pitchFamily="49" charset="0"/>
              </a:rPr>
              <a:t>    }</a:t>
            </a:r>
          </a:p>
          <a:p>
            <a:r>
              <a:rPr lang="en-GB" sz="1800" b="1" dirty="0">
                <a:latin typeface="Courier New" panose="02070309020205020404" pitchFamily="49" charset="0"/>
                <a:cs typeface="Courier New" panose="02070309020205020404" pitchFamily="49" charset="0"/>
              </a:rPr>
              <a:t>}</a:t>
            </a:r>
          </a:p>
          <a:p>
            <a:r>
              <a:rPr lang="en-GB" sz="1800" b="1" dirty="0">
                <a:latin typeface="Courier New" panose="02070309020205020404" pitchFamily="49" charset="0"/>
                <a:cs typeface="Courier New" panose="02070309020205020404" pitchFamily="49" charset="0"/>
              </a:rPr>
              <a:t>catch (e) {</a:t>
            </a:r>
          </a:p>
          <a:p>
            <a:r>
              <a:rPr lang="en-GB" sz="1800" b="1" dirty="0">
                <a:latin typeface="Courier New" panose="02070309020205020404" pitchFamily="49" charset="0"/>
                <a:cs typeface="Courier New" panose="02070309020205020404" pitchFamily="49" charset="0"/>
              </a:rPr>
              <a:t>    alert(`Something went wrong: ${</a:t>
            </a:r>
            <a:r>
              <a:rPr lang="en-GB" sz="1800" b="1" dirty="0" err="1">
                <a:latin typeface="Courier New" panose="02070309020205020404" pitchFamily="49" charset="0"/>
                <a:cs typeface="Courier New" panose="02070309020205020404" pitchFamily="49" charset="0"/>
              </a:rPr>
              <a:t>e.message</a:t>
            </a:r>
            <a:r>
              <a:rPr lang="en-GB" sz="1800" b="1" dirty="0">
                <a:latin typeface="Courier New" panose="02070309020205020404" pitchFamily="49" charset="0"/>
                <a:cs typeface="Courier New" panose="02070309020205020404" pitchFamily="49" charset="0"/>
              </a:rPr>
              <a:t>}`);</a:t>
            </a:r>
          </a:p>
          <a:p>
            <a:r>
              <a:rPr lang="en-GB" sz="1800" b="1" dirty="0">
                <a:latin typeface="Courier New" panose="02070309020205020404" pitchFamily="49" charset="0"/>
                <a:cs typeface="Courier New" panose="02070309020205020404" pitchFamily="49" charset="0"/>
              </a:rPr>
              <a:t>}</a:t>
            </a:r>
          </a:p>
          <a:p>
            <a:r>
              <a:rPr lang="en-GB" sz="1800" b="1" dirty="0">
                <a:latin typeface="Courier New" panose="02070309020205020404" pitchFamily="49" charset="0"/>
                <a:cs typeface="Courier New" panose="02070309020205020404" pitchFamily="49" charset="0"/>
              </a:rPr>
              <a:t>finally {</a:t>
            </a:r>
          </a:p>
          <a:p>
            <a:r>
              <a:rPr lang="en-GB" sz="1800" b="1" dirty="0">
                <a:latin typeface="Courier New" panose="02070309020205020404" pitchFamily="49" charset="0"/>
                <a:cs typeface="Courier New" panose="02070309020205020404" pitchFamily="49" charset="0"/>
              </a:rPr>
              <a:t>...</a:t>
            </a:r>
          </a:p>
          <a:p>
            <a:r>
              <a:rPr lang="en-GB" sz="1800" b="1" dirty="0">
                <a:latin typeface="Courier New" panose="02070309020205020404" pitchFamily="49" charset="0"/>
                <a:cs typeface="Courier New" panose="02070309020205020404" pitchFamily="49" charset="0"/>
              </a:rPr>
              <a:t>}</a:t>
            </a:r>
          </a:p>
        </p:txBody>
      </p:sp>
      <p:grpSp>
        <p:nvGrpSpPr>
          <p:cNvPr id="7" name="Group 6"/>
          <p:cNvGrpSpPr/>
          <p:nvPr/>
        </p:nvGrpSpPr>
        <p:grpSpPr>
          <a:xfrm>
            <a:off x="6153702" y="2179316"/>
            <a:ext cx="5128013" cy="584775"/>
            <a:chOff x="3057099" y="1928870"/>
            <a:chExt cx="5128013" cy="584775"/>
          </a:xfrm>
        </p:grpSpPr>
        <p:cxnSp>
          <p:nvCxnSpPr>
            <p:cNvPr id="8" name="Straight Arrow Connector 7"/>
            <p:cNvCxnSpPr>
              <a:cxnSpLocks/>
            </p:cNvCxnSpPr>
            <p:nvPr/>
          </p:nvCxnSpPr>
          <p:spPr>
            <a:xfrm flipH="1">
              <a:off x="3057099" y="2072818"/>
              <a:ext cx="39490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006139" y="1928870"/>
              <a:ext cx="1178973" cy="584775"/>
            </a:xfrm>
            <a:prstGeom prst="rect">
              <a:avLst/>
            </a:prstGeom>
            <a:noFill/>
          </p:spPr>
          <p:txBody>
            <a:bodyPr wrap="square" rtlCol="0">
              <a:spAutoFit/>
            </a:bodyPr>
            <a:lstStyle/>
            <a:p>
              <a:r>
                <a:rPr lang="en-GB" sz="1600" dirty="0">
                  <a:solidFill>
                    <a:srgbClr val="004050"/>
                  </a:solidFill>
                  <a:latin typeface="Montserrat" panose="00000500000000000000" pitchFamily="2" charset="0"/>
                  <a:cs typeface="Arial" pitchFamily="34" charset="0"/>
                </a:rPr>
                <a:t>Check the input</a:t>
              </a:r>
            </a:p>
          </p:txBody>
        </p:sp>
      </p:grpSp>
      <p:grpSp>
        <p:nvGrpSpPr>
          <p:cNvPr id="11" name="Group 10"/>
          <p:cNvGrpSpPr/>
          <p:nvPr/>
        </p:nvGrpSpPr>
        <p:grpSpPr>
          <a:xfrm>
            <a:off x="864491" y="1220633"/>
            <a:ext cx="1685077" cy="584775"/>
            <a:chOff x="911803" y="2058171"/>
            <a:chExt cx="1685077" cy="584775"/>
          </a:xfrm>
        </p:grpSpPr>
        <p:cxnSp>
          <p:nvCxnSpPr>
            <p:cNvPr id="12" name="Straight Arrow Connector 11"/>
            <p:cNvCxnSpPr/>
            <p:nvPr/>
          </p:nvCxnSpPr>
          <p:spPr>
            <a:xfrm>
              <a:off x="2060000" y="2319781"/>
              <a:ext cx="4754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11803" y="2058171"/>
              <a:ext cx="1685077" cy="584775"/>
            </a:xfrm>
            <a:prstGeom prst="rect">
              <a:avLst/>
            </a:prstGeom>
            <a:noFill/>
          </p:spPr>
          <p:txBody>
            <a:bodyPr wrap="none" rtlCol="0">
              <a:spAutoFit/>
            </a:bodyPr>
            <a:lstStyle>
              <a:defPPr>
                <a:defRPr lang="en-GB"/>
              </a:defPPr>
              <a:lvl1pPr>
                <a:defRPr sz="1400">
                  <a:latin typeface="Arial" pitchFamily="34" charset="0"/>
                  <a:cs typeface="Arial" pitchFamily="34" charset="0"/>
                </a:defRPr>
              </a:lvl1pPr>
            </a:lstStyle>
            <a:p>
              <a:r>
                <a:rPr lang="en-GB" sz="1600" dirty="0">
                  <a:solidFill>
                    <a:srgbClr val="004050"/>
                  </a:solidFill>
                  <a:latin typeface="Montserrat" panose="00000500000000000000" pitchFamily="2" charset="0"/>
                </a:rPr>
                <a:t>Try to execute </a:t>
              </a:r>
              <a:br>
                <a:rPr lang="en-GB" sz="1600" dirty="0">
                  <a:solidFill>
                    <a:srgbClr val="004050"/>
                  </a:solidFill>
                  <a:latin typeface="Montserrat" panose="00000500000000000000" pitchFamily="2" charset="0"/>
                </a:rPr>
              </a:br>
              <a:r>
                <a:rPr lang="en-GB" sz="1600" dirty="0">
                  <a:solidFill>
                    <a:srgbClr val="004050"/>
                  </a:solidFill>
                  <a:latin typeface="Montserrat" panose="00000500000000000000" pitchFamily="2" charset="0"/>
                </a:rPr>
                <a:t>the code</a:t>
              </a:r>
            </a:p>
          </p:txBody>
        </p:sp>
      </p:grpSp>
      <p:grpSp>
        <p:nvGrpSpPr>
          <p:cNvPr id="15" name="Group 14"/>
          <p:cNvGrpSpPr/>
          <p:nvPr/>
        </p:nvGrpSpPr>
        <p:grpSpPr>
          <a:xfrm>
            <a:off x="862873" y="2358605"/>
            <a:ext cx="1989846" cy="584775"/>
            <a:chOff x="1114914" y="2305794"/>
            <a:chExt cx="1989846" cy="584775"/>
          </a:xfrm>
        </p:grpSpPr>
        <p:cxnSp>
          <p:nvCxnSpPr>
            <p:cNvPr id="16" name="Straight Arrow Connector 15"/>
            <p:cNvCxnSpPr/>
            <p:nvPr/>
          </p:nvCxnSpPr>
          <p:spPr>
            <a:xfrm>
              <a:off x="2315395" y="2567404"/>
              <a:ext cx="7893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14914" y="2305794"/>
              <a:ext cx="1595309" cy="584775"/>
            </a:xfrm>
            <a:prstGeom prst="rect">
              <a:avLst/>
            </a:prstGeom>
            <a:noFill/>
          </p:spPr>
          <p:txBody>
            <a:bodyPr wrap="none" rtlCol="0">
              <a:spAutoFit/>
            </a:bodyPr>
            <a:lstStyle>
              <a:defPPr>
                <a:defRPr lang="en-GB"/>
              </a:defPPr>
              <a:lvl1pPr>
                <a:defRPr sz="1400">
                  <a:latin typeface="Arial" pitchFamily="34" charset="0"/>
                  <a:cs typeface="Arial" pitchFamily="34" charset="0"/>
                </a:defRPr>
              </a:lvl1pPr>
            </a:lstStyle>
            <a:p>
              <a:r>
                <a:rPr lang="en-GB" sz="1600" dirty="0">
                  <a:solidFill>
                    <a:srgbClr val="004050"/>
                  </a:solidFill>
                  <a:latin typeface="Montserrat" panose="00000500000000000000" pitchFamily="2" charset="0"/>
                </a:rPr>
                <a:t>Create a new </a:t>
              </a:r>
              <a:br>
                <a:rPr lang="en-GB" sz="1600" dirty="0">
                  <a:solidFill>
                    <a:srgbClr val="004050"/>
                  </a:solidFill>
                  <a:latin typeface="Montserrat" panose="00000500000000000000" pitchFamily="2" charset="0"/>
                </a:rPr>
              </a:br>
              <a:r>
                <a:rPr lang="en-GB" sz="1600" dirty="0">
                  <a:solidFill>
                    <a:srgbClr val="004050"/>
                  </a:solidFill>
                  <a:latin typeface="Montserrat" panose="00000500000000000000" pitchFamily="2" charset="0"/>
                </a:rPr>
                <a:t>error object</a:t>
              </a:r>
            </a:p>
          </p:txBody>
        </p:sp>
      </p:grpSp>
      <p:grpSp>
        <p:nvGrpSpPr>
          <p:cNvPr id="19" name="Group 18"/>
          <p:cNvGrpSpPr/>
          <p:nvPr/>
        </p:nvGrpSpPr>
        <p:grpSpPr>
          <a:xfrm>
            <a:off x="5834976" y="3016222"/>
            <a:ext cx="6357024" cy="338370"/>
            <a:chOff x="3079302" y="2404741"/>
            <a:chExt cx="5360177" cy="338554"/>
          </a:xfrm>
        </p:grpSpPr>
        <p:cxnSp>
          <p:nvCxnSpPr>
            <p:cNvPr id="20" name="Straight Arrow Connector 19"/>
            <p:cNvCxnSpPr/>
            <p:nvPr/>
          </p:nvCxnSpPr>
          <p:spPr>
            <a:xfrm flipH="1">
              <a:off x="3079302" y="2558630"/>
              <a:ext cx="35757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55016" y="2404741"/>
              <a:ext cx="1784463" cy="338554"/>
            </a:xfrm>
            <a:prstGeom prst="rect">
              <a:avLst/>
            </a:prstGeom>
            <a:noFill/>
          </p:spPr>
          <p:txBody>
            <a:bodyPr wrap="none" rtlCol="0">
              <a:spAutoFit/>
            </a:bodyPr>
            <a:lstStyle/>
            <a:p>
              <a:r>
                <a:rPr lang="en-GB" sz="1600" dirty="0">
                  <a:solidFill>
                    <a:srgbClr val="004050"/>
                  </a:solidFill>
                  <a:latin typeface="Montserrat" panose="00000500000000000000" pitchFamily="2" charset="0"/>
                  <a:cs typeface="Arial" pitchFamily="34" charset="0"/>
                </a:rPr>
                <a:t>Throw the error</a:t>
              </a:r>
            </a:p>
          </p:txBody>
        </p:sp>
      </p:grpSp>
      <p:grpSp>
        <p:nvGrpSpPr>
          <p:cNvPr id="22" name="Group 21"/>
          <p:cNvGrpSpPr/>
          <p:nvPr/>
        </p:nvGrpSpPr>
        <p:grpSpPr>
          <a:xfrm>
            <a:off x="860147" y="3720788"/>
            <a:ext cx="1675948" cy="584775"/>
            <a:chOff x="797034" y="2678237"/>
            <a:chExt cx="1675948" cy="584775"/>
          </a:xfrm>
        </p:grpSpPr>
        <p:cxnSp>
          <p:nvCxnSpPr>
            <p:cNvPr id="23" name="Straight Arrow Connector 22"/>
            <p:cNvCxnSpPr/>
            <p:nvPr/>
          </p:nvCxnSpPr>
          <p:spPr>
            <a:xfrm>
              <a:off x="1997515" y="2939847"/>
              <a:ext cx="4754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7034" y="2678237"/>
              <a:ext cx="1489510" cy="584775"/>
            </a:xfrm>
            <a:prstGeom prst="rect">
              <a:avLst/>
            </a:prstGeom>
            <a:noFill/>
          </p:spPr>
          <p:txBody>
            <a:bodyPr wrap="none" rtlCol="0">
              <a:spAutoFit/>
            </a:bodyPr>
            <a:lstStyle>
              <a:defPPr>
                <a:defRPr lang="en-GB"/>
              </a:defPPr>
              <a:lvl1pPr>
                <a:defRPr sz="1400">
                  <a:latin typeface="Arial" pitchFamily="34" charset="0"/>
                  <a:cs typeface="Arial" pitchFamily="34" charset="0"/>
                </a:defRPr>
              </a:lvl1pPr>
            </a:lstStyle>
            <a:p>
              <a:r>
                <a:rPr lang="en-GB" sz="1600" dirty="0">
                  <a:solidFill>
                    <a:srgbClr val="004050"/>
                  </a:solidFill>
                  <a:latin typeface="Montserrat" panose="00000500000000000000" pitchFamily="2" charset="0"/>
                </a:rPr>
                <a:t>Catch the </a:t>
              </a:r>
              <a:br>
                <a:rPr lang="en-GB" sz="1600" dirty="0">
                  <a:solidFill>
                    <a:srgbClr val="004050"/>
                  </a:solidFill>
                  <a:latin typeface="Montserrat" panose="00000500000000000000" pitchFamily="2" charset="0"/>
                </a:rPr>
              </a:br>
              <a:r>
                <a:rPr lang="en-GB" sz="1600" dirty="0">
                  <a:solidFill>
                    <a:srgbClr val="004050"/>
                  </a:solidFill>
                  <a:latin typeface="Montserrat" panose="00000500000000000000" pitchFamily="2" charset="0"/>
                </a:rPr>
                <a:t>thrown error</a:t>
              </a:r>
            </a:p>
          </p:txBody>
        </p:sp>
      </p:grpSp>
      <p:grpSp>
        <p:nvGrpSpPr>
          <p:cNvPr id="26" name="Group 25"/>
          <p:cNvGrpSpPr/>
          <p:nvPr/>
        </p:nvGrpSpPr>
        <p:grpSpPr>
          <a:xfrm>
            <a:off x="9009818" y="4064540"/>
            <a:ext cx="6317267" cy="338312"/>
            <a:chOff x="6252779" y="1907870"/>
            <a:chExt cx="2262280" cy="338554"/>
          </a:xfrm>
        </p:grpSpPr>
        <p:cxnSp>
          <p:nvCxnSpPr>
            <p:cNvPr id="27" name="Straight Arrow Connector 26"/>
            <p:cNvCxnSpPr>
              <a:cxnSpLocks/>
            </p:cNvCxnSpPr>
            <p:nvPr/>
          </p:nvCxnSpPr>
          <p:spPr>
            <a:xfrm flipH="1" flipV="1">
              <a:off x="6252779" y="2061758"/>
              <a:ext cx="380037" cy="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632812" y="1907870"/>
              <a:ext cx="1882247" cy="338554"/>
            </a:xfrm>
            <a:prstGeom prst="rect">
              <a:avLst/>
            </a:prstGeom>
            <a:noFill/>
          </p:spPr>
          <p:txBody>
            <a:bodyPr wrap="none" rtlCol="0">
              <a:spAutoFit/>
            </a:bodyPr>
            <a:lstStyle/>
            <a:p>
              <a:r>
                <a:rPr lang="en-GB" sz="1600" dirty="0">
                  <a:solidFill>
                    <a:srgbClr val="004050"/>
                  </a:solidFill>
                  <a:latin typeface="Montserrat" panose="00000500000000000000" pitchFamily="2" charset="0"/>
                  <a:cs typeface="Arial" pitchFamily="34" charset="0"/>
                </a:rPr>
                <a:t>Handle the error</a:t>
              </a:r>
            </a:p>
          </p:txBody>
        </p:sp>
      </p:grpSp>
      <p:grpSp>
        <p:nvGrpSpPr>
          <p:cNvPr id="30" name="Group 29"/>
          <p:cNvGrpSpPr/>
          <p:nvPr/>
        </p:nvGrpSpPr>
        <p:grpSpPr>
          <a:xfrm>
            <a:off x="974860" y="4555058"/>
            <a:ext cx="1595310" cy="1077218"/>
            <a:chOff x="848578" y="2765167"/>
            <a:chExt cx="1595310" cy="1077218"/>
          </a:xfrm>
        </p:grpSpPr>
        <p:cxnSp>
          <p:nvCxnSpPr>
            <p:cNvPr id="31" name="Straight Arrow Connector 30"/>
            <p:cNvCxnSpPr/>
            <p:nvPr/>
          </p:nvCxnSpPr>
          <p:spPr>
            <a:xfrm>
              <a:off x="1871669" y="3026777"/>
              <a:ext cx="4754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48578" y="2765167"/>
              <a:ext cx="1595310" cy="1077218"/>
            </a:xfrm>
            <a:prstGeom prst="rect">
              <a:avLst/>
            </a:prstGeom>
            <a:noFill/>
          </p:spPr>
          <p:txBody>
            <a:bodyPr wrap="square" rtlCol="0">
              <a:spAutoFit/>
            </a:bodyPr>
            <a:lstStyle>
              <a:defPPr>
                <a:defRPr lang="en-GB"/>
              </a:defPPr>
              <a:lvl1pPr>
                <a:defRPr sz="1400">
                  <a:latin typeface="Arial" pitchFamily="34" charset="0"/>
                  <a:cs typeface="Arial" pitchFamily="34" charset="0"/>
                </a:defRPr>
              </a:lvl1pPr>
            </a:lstStyle>
            <a:p>
              <a:r>
                <a:rPr lang="en-GB" sz="1600" dirty="0">
                  <a:solidFill>
                    <a:srgbClr val="004050"/>
                  </a:solidFill>
                  <a:latin typeface="Montserrat" panose="00000500000000000000" pitchFamily="2" charset="0"/>
                </a:rPr>
                <a:t>Finally executes </a:t>
              </a:r>
              <a:br>
                <a:rPr lang="en-GB" sz="1600" dirty="0">
                  <a:solidFill>
                    <a:srgbClr val="004050"/>
                  </a:solidFill>
                  <a:latin typeface="Montserrat" panose="00000500000000000000" pitchFamily="2" charset="0"/>
                </a:rPr>
              </a:br>
              <a:r>
                <a:rPr lang="en-GB" sz="1600" dirty="0">
                  <a:solidFill>
                    <a:srgbClr val="004050"/>
                  </a:solidFill>
                  <a:latin typeface="Montserrat" panose="00000500000000000000" pitchFamily="2" charset="0"/>
                </a:rPr>
                <a:t>on success </a:t>
              </a:r>
              <a:br>
                <a:rPr lang="en-GB" sz="1600" dirty="0">
                  <a:solidFill>
                    <a:srgbClr val="004050"/>
                  </a:solidFill>
                  <a:latin typeface="Montserrat" panose="00000500000000000000" pitchFamily="2" charset="0"/>
                </a:rPr>
              </a:br>
              <a:r>
                <a:rPr lang="en-GB" sz="1600" dirty="0">
                  <a:solidFill>
                    <a:srgbClr val="004050"/>
                  </a:solidFill>
                  <a:latin typeface="Montserrat" panose="00000500000000000000" pitchFamily="2" charset="0"/>
                </a:rPr>
                <a:t>or failure</a:t>
              </a:r>
            </a:p>
          </p:txBody>
        </p:sp>
      </p:grpSp>
      <p:sp>
        <p:nvSpPr>
          <p:cNvPr id="29" name="Title 2">
            <a:extLst>
              <a:ext uri="{FF2B5EF4-FFF2-40B4-BE49-F238E27FC236}">
                <a16:creationId xmlns:a16="http://schemas.microsoft.com/office/drawing/2014/main" id="{F3EEE6A8-27E3-4347-9295-054C9E88B002}"/>
              </a:ext>
            </a:extLst>
          </p:cNvPr>
          <p:cNvSpPr txBox="1">
            <a:spLocks/>
          </p:cNvSpPr>
          <p:nvPr/>
        </p:nvSpPr>
        <p:spPr>
          <a:xfrm>
            <a:off x="1078029" y="381600"/>
            <a:ext cx="9126000" cy="868543"/>
          </a:xfrm>
          <a:prstGeom prst="rect">
            <a:avLst/>
          </a:prstGeom>
        </p:spPr>
        <p:txBody>
          <a:bodyPr>
            <a:normAutofit/>
          </a:bodyPr>
          <a:lst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a:lstStyle>
          <a:p>
            <a:r>
              <a:rPr lang="en-GB" dirty="0">
                <a:solidFill>
                  <a:srgbClr val="004050"/>
                </a:solidFill>
                <a:latin typeface="Krana Fat B" panose="00000B00000000000000" pitchFamily="50" charset="0"/>
              </a:rPr>
              <a:t>Handling Errors – try, catch and finally (2)C</a:t>
            </a:r>
          </a:p>
        </p:txBody>
      </p:sp>
    </p:spTree>
    <p:extLst>
      <p:ext uri="{BB962C8B-B14F-4D97-AF65-F5344CB8AC3E}">
        <p14:creationId xmlns:p14="http://schemas.microsoft.com/office/powerpoint/2010/main" val="119409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570372"/>
            <a:ext cx="11404800" cy="4546800"/>
          </a:xfrm>
        </p:spPr>
        <p:txBody>
          <a:bodyPr/>
          <a:lstStyle/>
          <a:p>
            <a:r>
              <a:rPr lang="en-GB" dirty="0">
                <a:solidFill>
                  <a:srgbClr val="004050"/>
                </a:solidFill>
                <a:latin typeface="Montserrat" panose="00000500000000000000" pitchFamily="2" charset="0"/>
              </a:rPr>
              <a:t>When things go wrong meaningful messages help</a:t>
            </a:r>
          </a:p>
          <a:p>
            <a:pPr lvl="1"/>
            <a:r>
              <a:rPr lang="en-GB" dirty="0">
                <a:solidFill>
                  <a:srgbClr val="004050"/>
                </a:solidFill>
                <a:latin typeface="Montserrat" panose="00000500000000000000" pitchFamily="2" charset="0"/>
              </a:rPr>
              <a:t>We have seen there are inbuilt</a:t>
            </a:r>
            <a:r>
              <a:rPr lang="en-GB" dirty="0">
                <a:solidFill>
                  <a:srgbClr val="004050"/>
                </a:solidFill>
              </a:rPr>
              <a:t> </a:t>
            </a:r>
            <a:r>
              <a:rPr lang="en-GB" b="1" dirty="0">
                <a:solidFill>
                  <a:srgbClr val="004050"/>
                </a:solidFill>
                <a:latin typeface="Courier New" panose="02070309020205020404" pitchFamily="49" charset="0"/>
                <a:cs typeface="Courier New" panose="02070309020205020404" pitchFamily="49" charset="0"/>
              </a:rPr>
              <a:t>Error</a:t>
            </a:r>
            <a:r>
              <a:rPr lang="en-GB" dirty="0">
                <a:solidFill>
                  <a:srgbClr val="004050"/>
                </a:solidFill>
              </a:rPr>
              <a:t> </a:t>
            </a:r>
            <a:r>
              <a:rPr lang="en-GB" dirty="0">
                <a:solidFill>
                  <a:srgbClr val="004050"/>
                </a:solidFill>
                <a:latin typeface="Montserrat" panose="00000500000000000000" pitchFamily="2" charset="0"/>
              </a:rPr>
              <a:t>objects</a:t>
            </a:r>
          </a:p>
          <a:p>
            <a:r>
              <a:rPr lang="en-GB" dirty="0">
                <a:solidFill>
                  <a:srgbClr val="004050"/>
                </a:solidFill>
                <a:latin typeface="Montserrat" panose="00000500000000000000" pitchFamily="2" charset="0"/>
              </a:rPr>
              <a:t>JavaScript allows programmers to throw their own exceptions</a:t>
            </a:r>
          </a:p>
          <a:p>
            <a:pPr lvl="1"/>
            <a:r>
              <a:rPr lang="en-GB" dirty="0">
                <a:solidFill>
                  <a:srgbClr val="004050"/>
                </a:solidFill>
                <a:latin typeface="Montserrat" panose="00000500000000000000" pitchFamily="2" charset="0"/>
              </a:rPr>
              <a:t>The</a:t>
            </a:r>
            <a:r>
              <a:rPr lang="en-GB" dirty="0">
                <a:solidFill>
                  <a:srgbClr val="004050"/>
                </a:solidFill>
              </a:rPr>
              <a:t> </a:t>
            </a:r>
            <a:r>
              <a:rPr lang="en-GB" b="1" dirty="0">
                <a:solidFill>
                  <a:srgbClr val="004050"/>
                </a:solidFill>
                <a:latin typeface="Courier New" panose="02070309020205020404" pitchFamily="49" charset="0"/>
                <a:cs typeface="Courier New" panose="02070309020205020404" pitchFamily="49" charset="0"/>
              </a:rPr>
              <a:t>throw</a:t>
            </a:r>
            <a:r>
              <a:rPr lang="en-GB" dirty="0">
                <a:solidFill>
                  <a:srgbClr val="004050"/>
                </a:solidFill>
              </a:rPr>
              <a:t> </a:t>
            </a:r>
            <a:r>
              <a:rPr lang="en-GB" dirty="0">
                <a:solidFill>
                  <a:srgbClr val="004050"/>
                </a:solidFill>
                <a:latin typeface="Montserrat" panose="00000500000000000000" pitchFamily="2" charset="0"/>
              </a:rPr>
              <a:t>keyword deliberately causes an error</a:t>
            </a:r>
          </a:p>
          <a:p>
            <a:pPr lvl="1"/>
            <a:r>
              <a:rPr lang="en-GB" dirty="0">
                <a:solidFill>
                  <a:srgbClr val="004050"/>
                </a:solidFill>
                <a:latin typeface="Montserrat" panose="00000500000000000000" pitchFamily="2" charset="0"/>
              </a:rPr>
              <a:t>Very useful when the function cannot solve the error itself</a:t>
            </a:r>
          </a:p>
          <a:p>
            <a:pPr lvl="1"/>
            <a:r>
              <a:rPr lang="en-GB" dirty="0">
                <a:solidFill>
                  <a:srgbClr val="004050"/>
                </a:solidFill>
                <a:latin typeface="Montserrat" panose="00000500000000000000" pitchFamily="2" charset="0"/>
              </a:rPr>
              <a:t>Any type can be thrown but the inbuilt error types are more useful</a:t>
            </a:r>
          </a:p>
          <a:p>
            <a:pPr lvl="1"/>
            <a:endParaRPr lang="en-GB" dirty="0"/>
          </a:p>
          <a:p>
            <a:pPr lvl="1"/>
            <a:endParaRPr lang="en-GB" dirty="0"/>
          </a:p>
        </p:txBody>
      </p:sp>
      <p:sp>
        <p:nvSpPr>
          <p:cNvPr id="3" name="Title 2"/>
          <p:cNvSpPr>
            <a:spLocks noGrp="1"/>
          </p:cNvSpPr>
          <p:nvPr>
            <p:ph type="title"/>
          </p:nvPr>
        </p:nvSpPr>
        <p:spPr>
          <a:xfrm>
            <a:off x="1001486" y="195585"/>
            <a:ext cx="9344057" cy="923330"/>
          </a:xfrm>
        </p:spPr>
        <p:txBody>
          <a:bodyPr>
            <a:normAutofit/>
          </a:bodyPr>
          <a:lstStyle/>
          <a:p>
            <a:r>
              <a:rPr lang="en-GB" dirty="0">
                <a:solidFill>
                  <a:srgbClr val="004050"/>
                </a:solidFill>
                <a:latin typeface="Krana Fat B" panose="00000B00000000000000" pitchFamily="50" charset="0"/>
              </a:rPr>
              <a:t>Throwing Exceptions</a:t>
            </a:r>
          </a:p>
        </p:txBody>
      </p:sp>
      <p:sp>
        <p:nvSpPr>
          <p:cNvPr id="7" name="Rectangle 6">
            <a:extLst>
              <a:ext uri="{FF2B5EF4-FFF2-40B4-BE49-F238E27FC236}">
                <a16:creationId xmlns:a16="http://schemas.microsoft.com/office/drawing/2014/main" id="{772998A7-B90C-FC4F-A656-BE0F401E49FE}"/>
              </a:ext>
            </a:extLst>
          </p:cNvPr>
          <p:cNvSpPr/>
          <p:nvPr/>
        </p:nvSpPr>
        <p:spPr>
          <a:xfrm>
            <a:off x="414000" y="4627016"/>
            <a:ext cx="11404799" cy="923330"/>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if (devisor === 0){</a:t>
            </a:r>
          </a:p>
          <a:p>
            <a:r>
              <a:rPr lang="en-GB" sz="1800" b="1" dirty="0">
                <a:latin typeface="Courier New" panose="02070309020205020404" pitchFamily="49" charset="0"/>
                <a:cs typeface="Courier New" panose="02070309020205020404" pitchFamily="49" charset="0"/>
              </a:rPr>
              <a:t>   throw new </a:t>
            </a:r>
            <a:r>
              <a:rPr lang="en-GB" sz="1800" b="1" dirty="0" err="1">
                <a:latin typeface="Courier New" panose="02070309020205020404" pitchFamily="49" charset="0"/>
                <a:cs typeface="Courier New" panose="02070309020205020404" pitchFamily="49" charset="0"/>
              </a:rPr>
              <a:t>RangeError</a:t>
            </a:r>
            <a:r>
              <a:rPr lang="en-GB" sz="1800" b="1" dirty="0">
                <a:latin typeface="Courier New" panose="02070309020205020404" pitchFamily="49" charset="0"/>
                <a:cs typeface="Courier New" panose="02070309020205020404" pitchFamily="49" charset="0"/>
              </a:rPr>
              <a:t>("Attempted division by zero!");</a:t>
            </a:r>
          </a:p>
          <a:p>
            <a:r>
              <a:rPr lang="en-GB" sz="18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05559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90200" y="1494171"/>
            <a:ext cx="11404800" cy="4546800"/>
          </a:xfrm>
        </p:spPr>
        <p:txBody>
          <a:bodyPr/>
          <a:lstStyle/>
          <a:p>
            <a:r>
              <a:rPr lang="en-GB" dirty="0">
                <a:solidFill>
                  <a:srgbClr val="004050"/>
                </a:solidFill>
                <a:latin typeface="Montserrat" panose="00000500000000000000" pitchFamily="2" charset="0"/>
              </a:rPr>
              <a:t>The “try…catch…finally” statement is used to handle exceptions</a:t>
            </a:r>
          </a:p>
          <a:p>
            <a:endParaRPr lang="en-GB" dirty="0">
              <a:solidFill>
                <a:srgbClr val="004050"/>
              </a:solidFill>
              <a:latin typeface="Montserrat" panose="00000500000000000000" pitchFamily="2" charset="0"/>
            </a:endParaRPr>
          </a:p>
          <a:p>
            <a:r>
              <a:rPr lang="en-GB" dirty="0">
                <a:solidFill>
                  <a:srgbClr val="004050"/>
                </a:solidFill>
                <a:latin typeface="Montserrat" panose="00000500000000000000" pitchFamily="2" charset="0"/>
              </a:rPr>
              <a:t>The “try” clause identifies code that could generate exceptions</a:t>
            </a:r>
          </a:p>
          <a:p>
            <a:endParaRPr lang="en-GB" dirty="0">
              <a:solidFill>
                <a:srgbClr val="004050"/>
              </a:solidFill>
              <a:latin typeface="Montserrat" panose="00000500000000000000" pitchFamily="2" charset="0"/>
            </a:endParaRPr>
          </a:p>
          <a:p>
            <a:r>
              <a:rPr lang="en-GB" dirty="0">
                <a:solidFill>
                  <a:srgbClr val="004050"/>
                </a:solidFill>
                <a:latin typeface="Montserrat" panose="00000500000000000000" pitchFamily="2" charset="0"/>
              </a:rPr>
              <a:t>The “catch” clause is only executed when an exception occurs</a:t>
            </a:r>
          </a:p>
          <a:p>
            <a:endParaRPr lang="en-GB" dirty="0">
              <a:solidFill>
                <a:srgbClr val="004050"/>
              </a:solidFill>
              <a:latin typeface="Montserrat" panose="00000500000000000000" pitchFamily="2" charset="0"/>
            </a:endParaRPr>
          </a:p>
          <a:p>
            <a:r>
              <a:rPr lang="en-GB" dirty="0">
                <a:solidFill>
                  <a:srgbClr val="004050"/>
                </a:solidFill>
                <a:latin typeface="Montserrat" panose="00000500000000000000" pitchFamily="2" charset="0"/>
              </a:rPr>
              <a:t>The “finally” clause is always executed, no matter what</a:t>
            </a:r>
          </a:p>
          <a:p>
            <a:endParaRPr lang="en-GB" dirty="0">
              <a:solidFill>
                <a:srgbClr val="004050"/>
              </a:solidFill>
              <a:latin typeface="Montserrat" panose="00000500000000000000" pitchFamily="2" charset="0"/>
            </a:endParaRPr>
          </a:p>
          <a:p>
            <a:r>
              <a:rPr lang="en-GB" dirty="0">
                <a:solidFill>
                  <a:srgbClr val="004050"/>
                </a:solidFill>
                <a:latin typeface="Montserrat" panose="00000500000000000000" pitchFamily="2" charset="0"/>
              </a:rPr>
              <a:t>The “throw” statement is used to generate exceptions</a:t>
            </a:r>
          </a:p>
          <a:p>
            <a:endParaRPr lang="en-GB" dirty="0"/>
          </a:p>
        </p:txBody>
      </p:sp>
      <p:sp>
        <p:nvSpPr>
          <p:cNvPr id="3" name="Title 2"/>
          <p:cNvSpPr>
            <a:spLocks noGrp="1"/>
          </p:cNvSpPr>
          <p:nvPr>
            <p:ph type="title"/>
          </p:nvPr>
        </p:nvSpPr>
        <p:spPr>
          <a:xfrm>
            <a:off x="1077686" y="250372"/>
            <a:ext cx="9387600" cy="814114"/>
          </a:xfrm>
        </p:spPr>
        <p:txBody>
          <a:bodyPr>
            <a:normAutofit/>
          </a:bodyPr>
          <a:lstStyle/>
          <a:p>
            <a:r>
              <a:rPr lang="en-GB" dirty="0">
                <a:solidFill>
                  <a:srgbClr val="004050"/>
                </a:solidFill>
                <a:latin typeface="Krana Fat B" panose="00000B00000000000000" pitchFamily="50" charset="0"/>
              </a:rPr>
              <a:t>Things to remember </a:t>
            </a:r>
          </a:p>
        </p:txBody>
      </p:sp>
    </p:spTree>
    <p:extLst>
      <p:ext uri="{BB962C8B-B14F-4D97-AF65-F5344CB8AC3E}">
        <p14:creationId xmlns:p14="http://schemas.microsoft.com/office/powerpoint/2010/main" val="835232151"/>
      </p:ext>
    </p:extLst>
  </p:cSld>
  <p:clrMapOvr>
    <a:masterClrMapping/>
  </p:clrMapOvr>
</p:sld>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potx" id="{5D5C0837-108E-43E7-8981-CE5A0724CB51}" vid="{294C52EF-7CB5-4F85-B807-6BB6448A4DF1}"/>
    </a:ext>
  </a:extLst>
</a:theme>
</file>

<file path=ppt/theme/theme2.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3.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sBuildFile xmlns="483CF5B1-8FC4-4C12-AA4F-F55928B4A17C" xsi:nil="true"/>
    <BookTypeField0 xmlns="483CF5B1-8FC4-4C12-AA4F-F55928B4A17C">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SequenceNumber xmlns="483CF5B1-8FC4-4C12-AA4F-F55928B4A17C">6</SequenceNumber>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91921DF4E0A756429865999747F86AA5" ma:contentTypeVersion="0" ma:contentTypeDescription="Base content type which represents courseware documents" ma:contentTypeScope="" ma:versionID="88d5ab95959a73a1f8ebfd30027d6991">
  <xsd:schema xmlns:xsd="http://www.w3.org/2001/XMLSchema" xmlns:xs="http://www.w3.org/2001/XMLSchema" xmlns:p="http://schemas.microsoft.com/office/2006/metadata/properties" xmlns:ns2="483CF5B1-8FC4-4C12-AA4F-F55928B4A17C" targetNamespace="http://schemas.microsoft.com/office/2006/metadata/properties" ma:root="true" ma:fieldsID="bf6f27b9ee30fea1d818e9c8a37583e5" ns2:_="">
    <xsd:import namespace="483CF5B1-8FC4-4C12-AA4F-F55928B4A17C"/>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3CF5B1-8FC4-4C12-AA4F-F55928B4A17C"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E1476A-B42C-4B62-9E23-75CC97AD1E43}">
  <ds:schemaRefs>
    <ds:schemaRef ds:uri="http://purl.org/dc/elements/1.1/"/>
    <ds:schemaRef ds:uri="http://schemas.microsoft.com/office/2006/metadata/properties"/>
    <ds:schemaRef ds:uri="483CF5B1-8FC4-4C12-AA4F-F55928B4A17C"/>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B72E9B9D-6CC6-43BF-913F-885EAEE148C7}">
  <ds:schemaRefs>
    <ds:schemaRef ds:uri="http://schemas.microsoft.com/sharepoint/v3/contenttype/forms"/>
  </ds:schemaRefs>
</ds:datastoreItem>
</file>

<file path=customXml/itemProps3.xml><?xml version="1.0" encoding="utf-8"?>
<ds:datastoreItem xmlns:ds="http://schemas.openxmlformats.org/officeDocument/2006/customXml" ds:itemID="{AB25C6CA-0000-4B53-821F-896ED4FECC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3CF5B1-8FC4-4C12-AA4F-F55928B4A1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PPM Courseware Slides</Template>
  <TotalTime>111</TotalTime>
  <Words>1809</Words>
  <Application>Microsoft Office PowerPoint</Application>
  <PresentationFormat>Widescreen</PresentationFormat>
  <Paragraphs>221</Paragraphs>
  <Slides>14</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Courier New</vt:lpstr>
      <vt:lpstr>Krana Fat B</vt:lpstr>
      <vt:lpstr>Montserrat</vt:lpstr>
      <vt:lpstr>Montserrat Black</vt:lpstr>
      <vt:lpstr>Segoe UI</vt:lpstr>
      <vt:lpstr>Segoe UI Light</vt:lpstr>
      <vt:lpstr>PPM Courseware Slides</vt:lpstr>
      <vt:lpstr>Master</vt:lpstr>
      <vt:lpstr>ERROR HANDLING &amp; DEBUGGING   JavaScript Fundamentals </vt:lpstr>
      <vt:lpstr>PowerPoint Presentation</vt:lpstr>
      <vt:lpstr>When things go wrong….</vt:lpstr>
      <vt:lpstr>The error object</vt:lpstr>
      <vt:lpstr>Common Errors</vt:lpstr>
      <vt:lpstr>Handling Errors – try, catch and finally (1)C</vt:lpstr>
      <vt:lpstr>PowerPoint Presentation</vt:lpstr>
      <vt:lpstr>Throwing Exceptions</vt:lpstr>
      <vt:lpstr>Things to remember </vt:lpstr>
      <vt:lpstr>Debugging Demonstration</vt:lpstr>
      <vt:lpstr>Debugging – Console debugging</vt:lpstr>
      <vt:lpstr>Debugging – Console logging </vt:lpstr>
      <vt:lpstr>Debugging – breakpoints</vt:lpstr>
      <vt:lpstr>REVIEW</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 &amp; debugging</dc:title>
  <dc:creator>Ed Wright</dc:creator>
  <cp:lastModifiedBy>Smith, Andy</cp:lastModifiedBy>
  <cp:revision>11</cp:revision>
  <dcterms:created xsi:type="dcterms:W3CDTF">2018-11-06T11:17:36Z</dcterms:created>
  <dcterms:modified xsi:type="dcterms:W3CDTF">2023-09-15T08:13:15Z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0x010100F0967B7CEE8D417F966757887D9466FB0091921DF4E0A756429865999747F86AA5</vt:lpwstr>
  </property>
  <property fmtid="{D5CDD505-2E9C-101B-9397-08002B2CF9AE}" pid="4" name="BookType">
    <vt:lpwstr>8</vt:lpwstr>
  </property>
</Properties>
</file>