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19" r:id="rId5"/>
    <p:sldMasterId id="2147483763" r:id="rId6"/>
  </p:sldMasterIdLst>
  <p:notesMasterIdLst>
    <p:notesMasterId r:id="rId22"/>
  </p:notesMasterIdLst>
  <p:handoutMasterIdLst>
    <p:handoutMasterId r:id="rId23"/>
  </p:handoutMasterIdLst>
  <p:sldIdLst>
    <p:sldId id="462" r:id="rId7"/>
    <p:sldId id="614" r:id="rId8"/>
    <p:sldId id="284" r:id="rId9"/>
    <p:sldId id="285" r:id="rId10"/>
    <p:sldId id="286" r:id="rId11"/>
    <p:sldId id="392" r:id="rId12"/>
    <p:sldId id="393" r:id="rId13"/>
    <p:sldId id="263" r:id="rId14"/>
    <p:sldId id="268" r:id="rId15"/>
    <p:sldId id="280" r:id="rId16"/>
    <p:sldId id="279" r:id="rId17"/>
    <p:sldId id="282" r:id="rId18"/>
    <p:sldId id="287" r:id="rId19"/>
    <p:sldId id="275" r:id="rId20"/>
    <p:sldId id="615" r:id="rId21"/>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555454"/>
    <a:srgbClr val="000000"/>
    <a:srgbClr val="B9CDE5"/>
    <a:srgbClr val="00519C"/>
    <a:srgbClr val="004F9F"/>
    <a:srgbClr val="0070C0"/>
    <a:srgbClr val="0070AB"/>
    <a:srgbClr val="FF70C0"/>
    <a:srgbClr val="005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9" autoAdjust="0"/>
    <p:restoredTop sz="83129" autoAdjust="0"/>
  </p:normalViewPr>
  <p:slideViewPr>
    <p:cSldViewPr snapToGrid="0">
      <p:cViewPr varScale="1">
        <p:scale>
          <a:sx n="92" d="100"/>
          <a:sy n="92" d="100"/>
        </p:scale>
        <p:origin x="1014" y="84"/>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9" d="100"/>
          <a:sy n="79" d="100"/>
        </p:scale>
        <p:origin x="3960" y="10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32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GB" dirty="0"/>
          </a:p>
        </p:txBody>
      </p:sp>
    </p:spTree>
    <p:extLst>
      <p:ext uri="{BB962C8B-B14F-4D97-AF65-F5344CB8AC3E}">
        <p14:creationId xmlns:p14="http://schemas.microsoft.com/office/powerpoint/2010/main" val="3285291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4034982"/>
            <a:ext cx="5642948" cy="5019055"/>
          </a:xfrm>
          <a:prstGeom prst="rect">
            <a:avLst/>
          </a:prstGeom>
        </p:spPr>
        <p:txBody>
          <a:bodyPr/>
          <a:lstStyle/>
          <a:p>
            <a:r>
              <a:rPr lang="en-GB" dirty="0"/>
              <a:t>The scoping rules and the way identifiers are resolved follow an inside to outside flow in JavaScript.</a:t>
            </a:r>
          </a:p>
          <a:p>
            <a:endParaRPr lang="en-GB" dirty="0"/>
          </a:p>
          <a:p>
            <a:r>
              <a:rPr lang="en-GB" dirty="0"/>
              <a:t>If this code is executing in a function, then the first object to be checked is the function itself: local variables and parameters. After that, the 'global' store of variables is checked.</a:t>
            </a:r>
          </a:p>
          <a:p>
            <a:endParaRPr lang="en-GB" dirty="0"/>
          </a:p>
          <a:p>
            <a:r>
              <a:rPr lang="en-GB" dirty="0"/>
              <a:t>We discuss functions in greater detail later, but while we are talking about scope: variables declared in a formal parameter list are implicitly local.</a:t>
            </a:r>
          </a:p>
          <a:p>
            <a:endParaRPr lang="en-GB" dirty="0"/>
          </a:p>
          <a:p>
            <a:r>
              <a:rPr lang="en-GB" dirty="0">
                <a:latin typeface="Courier New" pitchFamily="49" charset="0"/>
                <a:cs typeface="Courier New" pitchFamily="49" charset="0"/>
              </a:rPr>
              <a:t>function test(flag)     // This flag has local scope</a:t>
            </a:r>
          </a:p>
          <a:p>
            <a:r>
              <a:rPr lang="en-GB" dirty="0">
                <a:latin typeface="Courier New" pitchFamily="49" charset="0"/>
                <a:cs typeface="Courier New" pitchFamily="49" charset="0"/>
              </a:rPr>
              <a:t>{</a:t>
            </a:r>
          </a:p>
          <a:p>
            <a:r>
              <a:rPr lang="en-GB" dirty="0">
                <a:latin typeface="Courier New" pitchFamily="49" charset="0"/>
                <a:cs typeface="Courier New" pitchFamily="49" charset="0"/>
              </a:rPr>
              <a:t>  flag = false</a:t>
            </a:r>
          </a:p>
          <a:p>
            <a:r>
              <a:rPr lang="en-GB" dirty="0">
                <a:latin typeface="Courier New" pitchFamily="49" charset="0"/>
                <a:cs typeface="Courier New" pitchFamily="49" charset="0"/>
              </a:rPr>
              <a:t>}</a:t>
            </a:r>
          </a:p>
          <a:p>
            <a:endParaRPr lang="en-GB" dirty="0"/>
          </a:p>
        </p:txBody>
      </p:sp>
    </p:spTree>
    <p:extLst>
      <p:ext uri="{BB962C8B-B14F-4D97-AF65-F5344CB8AC3E}">
        <p14:creationId xmlns:p14="http://schemas.microsoft.com/office/powerpoint/2010/main" val="4044602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761351" y="4827462"/>
            <a:ext cx="5642948" cy="5019055"/>
          </a:xfrm>
          <a:prstGeom prst="rect">
            <a:avLst/>
          </a:prstGeom>
        </p:spPr>
        <p:txBody>
          <a:bodyPr>
            <a:normAutofit/>
          </a:bodyPr>
          <a:lstStyle/>
          <a:p>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935836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761351" y="4827462"/>
            <a:ext cx="5642948" cy="5019055"/>
          </a:xfrm>
          <a:prstGeom prst="rect">
            <a:avLst/>
          </a:prstGeom>
        </p:spPr>
        <p:txBody>
          <a:bodyPr>
            <a:normAutofit/>
          </a:bodyPr>
          <a:lstStyle/>
          <a:p>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4116649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GB" dirty="0"/>
          </a:p>
        </p:txBody>
      </p:sp>
    </p:spTree>
    <p:extLst>
      <p:ext uri="{BB962C8B-B14F-4D97-AF65-F5344CB8AC3E}">
        <p14:creationId xmlns:p14="http://schemas.microsoft.com/office/powerpoint/2010/main" val="634854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099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09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4014662"/>
            <a:ext cx="5642948" cy="5019055"/>
          </a:xfrm>
          <a:prstGeom prst="rect">
            <a:avLst/>
          </a:prstGeom>
        </p:spPr>
        <p:txBody>
          <a:bodyPr/>
          <a:lstStyle/>
          <a:p>
            <a:r>
              <a:rPr lang="en-US" dirty="0"/>
              <a:t>In JavaScript a function is a type. It is a first-class object. Whenever we declare a function, we are actually declaring a variable of type function with the name of the function becoming the name of the variable.  </a:t>
            </a:r>
          </a:p>
          <a:p>
            <a:endParaRPr lang="en-US" dirty="0"/>
          </a:p>
          <a:p>
            <a:r>
              <a:rPr lang="en-US" dirty="0"/>
              <a:t>When we invoke a function, we are actually calling a method of that function (a function on the function) called call – the invocation syntax is simply sugar.</a:t>
            </a:r>
          </a:p>
        </p:txBody>
      </p:sp>
    </p:spTree>
    <p:extLst>
      <p:ext uri="{BB962C8B-B14F-4D97-AF65-F5344CB8AC3E}">
        <p14:creationId xmlns:p14="http://schemas.microsoft.com/office/powerpoint/2010/main" val="1790384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3974022"/>
            <a:ext cx="5642948" cy="5019055"/>
          </a:xfrm>
          <a:prstGeom prst="rect">
            <a:avLst/>
          </a:prstGeom>
        </p:spPr>
        <p:txBody>
          <a:bodyPr/>
          <a:lstStyle/>
          <a:p>
            <a:r>
              <a:rPr lang="en-GB" dirty="0"/>
              <a:t>Functions are created with the reserved word function. The newly created function block has mandatory curled braces and a function name. In the first example above, a simple function has been created that calls an alert and takes no input.</a:t>
            </a:r>
          </a:p>
          <a:p>
            <a:endParaRPr lang="en-GB" dirty="0"/>
          </a:p>
          <a:p>
            <a:r>
              <a:rPr lang="en-GB" dirty="0"/>
              <a:t>In example two, we are passing in a value this is known as a parameter or argument. It is at this point an optional parameter. If it was passed in blank, it would be undefined as a type. In the exercise, we will consider the idea of passing in the parameter and checking its value.</a:t>
            </a:r>
          </a:p>
          <a:p>
            <a:endParaRPr lang="en-GB" dirty="0"/>
          </a:p>
          <a:p>
            <a:r>
              <a:rPr lang="en-GB" dirty="0"/>
              <a:t>The first two functions just go off and do 'something’; they would often be known as ‘sub routines’ and are effectively a diversion from the main program allowing us to reuse code.</a:t>
            </a:r>
          </a:p>
          <a:p>
            <a:endParaRPr lang="en-GB" dirty="0"/>
          </a:p>
          <a:p>
            <a:r>
              <a:rPr lang="en-GB" dirty="0"/>
              <a:t>The third example uses the return keyword. It calculates or achieves some form of result and then returns this result to the program. It would normally be used in conjunction with a variable as we will see on the next slide.  </a:t>
            </a:r>
          </a:p>
        </p:txBody>
      </p:sp>
    </p:spTree>
    <p:extLst>
      <p:ext uri="{BB962C8B-B14F-4D97-AF65-F5344CB8AC3E}">
        <p14:creationId xmlns:p14="http://schemas.microsoft.com/office/powerpoint/2010/main" val="369173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571500" y="4014662"/>
            <a:ext cx="5642948" cy="5019055"/>
          </a:xfrm>
          <a:prstGeom prst="rect">
            <a:avLst/>
          </a:prstGeom>
        </p:spPr>
        <p:txBody>
          <a:bodyPr/>
          <a:lstStyle/>
          <a:p>
            <a:r>
              <a:rPr lang="en-GB" dirty="0"/>
              <a:t>The function</a:t>
            </a:r>
            <a:r>
              <a:rPr lang="en-GB" baseline="0" dirty="0"/>
              <a:t> must be declared before it is called. It must be declared in the current block, a previously rendered block or an external script file you have referenced,</a:t>
            </a:r>
            <a:r>
              <a:rPr lang="en-GB" dirty="0"/>
              <a:t> or e</a:t>
            </a:r>
            <a:r>
              <a:rPr lang="en-GB" baseline="0" dirty="0"/>
              <a:t>lse the function call will raise an error. </a:t>
            </a:r>
          </a:p>
          <a:p>
            <a:endParaRPr lang="en-GB" baseline="0" dirty="0"/>
          </a:p>
          <a:p>
            <a:r>
              <a:rPr lang="en-GB" baseline="0" dirty="0"/>
              <a:t>Parameters need to be passed in the correct order and remember that JavaScript has no type checking externally.</a:t>
            </a:r>
            <a:r>
              <a:rPr lang="en-GB" dirty="0"/>
              <a:t> W</a:t>
            </a:r>
            <a:r>
              <a:rPr lang="en-GB" baseline="0" dirty="0"/>
              <a:t>e would need to be sure what is going into the function call is not garbage. Any parameters passed in are local copies and do not</a:t>
            </a:r>
            <a:r>
              <a:rPr lang="en-GB" dirty="0"/>
              <a:t> refer to the original variable. </a:t>
            </a:r>
          </a:p>
          <a:p>
            <a:endParaRPr lang="en-GB" dirty="0"/>
          </a:p>
          <a:p>
            <a:r>
              <a:rPr lang="en-GB" dirty="0"/>
              <a:t>The</a:t>
            </a:r>
            <a:r>
              <a:rPr lang="en-GB" dirty="0">
                <a:latin typeface="Courier New" pitchFamily="49" charset="0"/>
                <a:cs typeface="Courier New" pitchFamily="49" charset="0"/>
              </a:rPr>
              <a:t> return </a:t>
            </a:r>
            <a:r>
              <a:rPr lang="en-GB" dirty="0"/>
              <a:t>statement has two purposes in a function.  The first is as a method of flow control: when a return statement is encountered, the function exits immediately, without executing any code which follows the return statement. The second, and more important use of the return statement, returns a value to the caller by giving the function a value.  </a:t>
            </a:r>
          </a:p>
          <a:p>
            <a:endParaRPr lang="en-GB" dirty="0"/>
          </a:p>
          <a:p>
            <a:r>
              <a:rPr lang="en-GB" dirty="0"/>
              <a:t>If a function contains no return statement, or the return statement does not specify a value, then its return value is the special undefined value, and attempting to use it in an arithmetic expression will cause an error.</a:t>
            </a:r>
          </a:p>
          <a:p>
            <a:endParaRPr lang="en-GB" dirty="0"/>
          </a:p>
          <a:p>
            <a:endParaRPr lang="en-GB" dirty="0"/>
          </a:p>
          <a:p>
            <a:endParaRPr lang="en-GB" dirty="0"/>
          </a:p>
        </p:txBody>
      </p:sp>
    </p:spTree>
    <p:extLst>
      <p:ext uri="{BB962C8B-B14F-4D97-AF65-F5344CB8AC3E}">
        <p14:creationId xmlns:p14="http://schemas.microsoft.com/office/powerpoint/2010/main" val="1431114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09725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implementations in the top code block would be the same as the following:</a:t>
            </a:r>
          </a:p>
          <a:p>
            <a:endParaRPr lang="en-GB" dirty="0"/>
          </a:p>
          <a:p>
            <a:r>
              <a:rPr lang="en-GB" sz="1000" b="1" dirty="0" err="1">
                <a:latin typeface="Courier New" panose="02070309020205020404" pitchFamily="49" charset="0"/>
                <a:cs typeface="Courier New" panose="02070309020205020404" pitchFamily="49" charset="0"/>
              </a:rPr>
              <a:t>const</a:t>
            </a:r>
            <a:r>
              <a:rPr lang="en-GB" sz="1000" b="1" dirty="0">
                <a:latin typeface="Courier New" panose="02070309020205020404" pitchFamily="49" charset="0"/>
                <a:cs typeface="Courier New" panose="02070309020205020404" pitchFamily="49" charset="0"/>
              </a:rPr>
              <a:t> </a:t>
            </a:r>
            <a:r>
              <a:rPr lang="en-GB" sz="1000" b="1" dirty="0" err="1">
                <a:latin typeface="Courier New" panose="02070309020205020404" pitchFamily="49" charset="0"/>
                <a:cs typeface="Courier New" panose="02070309020205020404" pitchFamily="49" charset="0"/>
              </a:rPr>
              <a:t>noArgFnImpRet</a:t>
            </a:r>
            <a:r>
              <a:rPr lang="en-GB" sz="1000" b="1" dirty="0">
                <a:latin typeface="Courier New" panose="02070309020205020404" pitchFamily="49" charset="0"/>
                <a:cs typeface="Courier New" panose="02070309020205020404" pitchFamily="49" charset="0"/>
              </a:rPr>
              <a:t> = function() { return `Hello World`; }		</a:t>
            </a:r>
            <a:r>
              <a:rPr lang="en-GB" sz="1000" b="1" dirty="0">
                <a:solidFill>
                  <a:schemeClr val="accent6"/>
                </a:solidFill>
                <a:latin typeface="Courier New" panose="02070309020205020404" pitchFamily="49" charset="0"/>
                <a:cs typeface="Courier New" panose="02070309020205020404" pitchFamily="49" charset="0"/>
              </a:rPr>
              <a:t>// returns `Hello World` when called</a:t>
            </a:r>
          </a:p>
          <a:p>
            <a:endParaRPr lang="en-GB" sz="1000" b="1" dirty="0">
              <a:latin typeface="Courier New" panose="02070309020205020404" pitchFamily="49" charset="0"/>
              <a:cs typeface="Courier New" panose="02070309020205020404" pitchFamily="49" charset="0"/>
            </a:endParaRPr>
          </a:p>
          <a:p>
            <a:r>
              <a:rPr lang="en-GB" sz="1000" b="1" dirty="0" err="1">
                <a:latin typeface="Courier New" panose="02070309020205020404" pitchFamily="49" charset="0"/>
                <a:cs typeface="Courier New" panose="02070309020205020404" pitchFamily="49" charset="0"/>
              </a:rPr>
              <a:t>const</a:t>
            </a:r>
            <a:r>
              <a:rPr lang="en-GB" sz="1000" b="1" dirty="0">
                <a:latin typeface="Courier New" panose="02070309020205020404" pitchFamily="49" charset="0"/>
                <a:cs typeface="Courier New" panose="02070309020205020404" pitchFamily="49" charset="0"/>
              </a:rPr>
              <a:t> </a:t>
            </a:r>
            <a:r>
              <a:rPr lang="en-GB" sz="1000" b="1" dirty="0" err="1">
                <a:latin typeface="Courier New" panose="02070309020205020404" pitchFamily="49" charset="0"/>
                <a:cs typeface="Courier New" panose="02070309020205020404" pitchFamily="49" charset="0"/>
              </a:rPr>
              <a:t>noArgFnCodeBlk</a:t>
            </a:r>
            <a:r>
              <a:rPr lang="en-GB" sz="1000" b="1" dirty="0">
                <a:latin typeface="Courier New" panose="02070309020205020404" pitchFamily="49" charset="0"/>
                <a:cs typeface="Courier New" panose="02070309020205020404" pitchFamily="49" charset="0"/>
              </a:rPr>
              <a:t> = function () { </a:t>
            </a:r>
            <a:r>
              <a:rPr lang="en-GB" sz="1000" b="1" dirty="0">
                <a:solidFill>
                  <a:schemeClr val="accent6"/>
                </a:solidFill>
                <a:latin typeface="Courier New" panose="02070309020205020404" pitchFamily="49" charset="0"/>
                <a:cs typeface="Courier New" panose="02070309020205020404" pitchFamily="49" charset="0"/>
              </a:rPr>
              <a:t>// Some implementation code with return if required</a:t>
            </a:r>
            <a:r>
              <a:rPr lang="en-GB" sz="1000" b="1" dirty="0">
                <a:latin typeface="Courier New" panose="02070309020205020404" pitchFamily="49" charset="0"/>
                <a:cs typeface="Courier New" panose="02070309020205020404" pitchFamily="49" charset="0"/>
              </a:rPr>
              <a:t> }</a:t>
            </a:r>
          </a:p>
          <a:p>
            <a:endParaRPr lang="en-GB" sz="1000" b="1" dirty="0">
              <a:latin typeface="Courier New" panose="02070309020205020404" pitchFamily="49" charset="0"/>
              <a:cs typeface="Courier New" panose="02070309020205020404" pitchFamily="49" charset="0"/>
            </a:endParaRPr>
          </a:p>
          <a:p>
            <a:r>
              <a:rPr lang="en-GB" sz="1000" b="1" dirty="0" err="1">
                <a:latin typeface="Courier New" panose="02070309020205020404" pitchFamily="49" charset="0"/>
                <a:cs typeface="Courier New" panose="02070309020205020404" pitchFamily="49" charset="0"/>
              </a:rPr>
              <a:t>const</a:t>
            </a:r>
            <a:r>
              <a:rPr lang="en-GB" sz="1000" b="1" dirty="0">
                <a:latin typeface="Courier New" panose="02070309020205020404" pitchFamily="49" charset="0"/>
                <a:cs typeface="Courier New" panose="02070309020205020404" pitchFamily="49" charset="0"/>
              </a:rPr>
              <a:t> </a:t>
            </a:r>
            <a:r>
              <a:rPr lang="en-GB" sz="1000" b="1" dirty="0" err="1">
                <a:latin typeface="Courier New" panose="02070309020205020404" pitchFamily="49" charset="0"/>
                <a:cs typeface="Courier New" panose="02070309020205020404" pitchFamily="49" charset="0"/>
              </a:rPr>
              <a:t>sglArgFn</a:t>
            </a:r>
            <a:r>
              <a:rPr lang="en-GB" sz="1000" b="1" dirty="0">
                <a:latin typeface="Courier New" panose="02070309020205020404" pitchFamily="49" charset="0"/>
                <a:cs typeface="Courier New" panose="02070309020205020404" pitchFamily="49" charset="0"/>
              </a:rPr>
              <a:t> = function(</a:t>
            </a:r>
            <a:r>
              <a:rPr lang="en-GB" sz="1000" b="1" dirty="0" err="1">
                <a:latin typeface="Courier New" panose="02070309020205020404" pitchFamily="49" charset="0"/>
                <a:cs typeface="Courier New" panose="02070309020205020404" pitchFamily="49" charset="0"/>
              </a:rPr>
              <a:t>arg</a:t>
            </a:r>
            <a:r>
              <a:rPr lang="en-GB" sz="1000" b="1" dirty="0">
                <a:latin typeface="Courier New" panose="02070309020205020404" pitchFamily="49" charset="0"/>
                <a:cs typeface="Courier New" panose="02070309020205020404" pitchFamily="49" charset="0"/>
              </a:rPr>
              <a:t>) { </a:t>
            </a:r>
            <a:r>
              <a:rPr lang="en-GB" sz="1000" b="1" dirty="0" err="1">
                <a:latin typeface="Courier New" panose="02070309020205020404" pitchFamily="49" charset="0"/>
                <a:cs typeface="Courier New" panose="02070309020205020404" pitchFamily="49" charset="0"/>
              </a:rPr>
              <a:t>console.log</a:t>
            </a:r>
            <a:r>
              <a:rPr lang="en-GB" sz="1000" b="1" dirty="0">
                <a:latin typeface="Courier New" panose="02070309020205020404" pitchFamily="49" charset="0"/>
                <a:cs typeface="Courier New" panose="02070309020205020404" pitchFamily="49" charset="0"/>
              </a:rPr>
              <a:t>(</a:t>
            </a:r>
            <a:r>
              <a:rPr lang="en-GB" sz="1000" b="1" dirty="0" err="1">
                <a:latin typeface="Courier New" panose="02070309020205020404" pitchFamily="49" charset="0"/>
                <a:cs typeface="Courier New" panose="02070309020205020404" pitchFamily="49" charset="0"/>
              </a:rPr>
              <a:t>arg</a:t>
            </a:r>
            <a:r>
              <a:rPr lang="en-GB" sz="1000" b="1" dirty="0">
                <a:latin typeface="Courier New" panose="02070309020205020404" pitchFamily="49" charset="0"/>
                <a:cs typeface="Courier New" panose="02070309020205020404" pitchFamily="49" charset="0"/>
              </a:rPr>
              <a:t>); }</a:t>
            </a:r>
            <a:r>
              <a:rPr lang="en-GB" sz="1000" b="1" dirty="0">
                <a:solidFill>
                  <a:schemeClr val="accent6"/>
                </a:solidFill>
                <a:latin typeface="Courier New" panose="02070309020205020404" pitchFamily="49" charset="0"/>
                <a:cs typeface="Courier New" panose="02070309020205020404" pitchFamily="49" charset="0"/>
              </a:rPr>
              <a:t> 		// outputs value of </a:t>
            </a:r>
            <a:r>
              <a:rPr lang="en-GB" sz="1000" b="1" dirty="0" err="1">
                <a:solidFill>
                  <a:schemeClr val="accent6"/>
                </a:solidFill>
                <a:latin typeface="Courier New" panose="02070309020205020404" pitchFamily="49" charset="0"/>
                <a:cs typeface="Courier New" panose="02070309020205020404" pitchFamily="49" charset="0"/>
              </a:rPr>
              <a:t>arg</a:t>
            </a:r>
            <a:endParaRPr lang="en-GB" sz="1000" b="1" dirty="0">
              <a:latin typeface="Courier New" panose="02070309020205020404" pitchFamily="49" charset="0"/>
              <a:cs typeface="Courier New" panose="02070309020205020404" pitchFamily="49" charset="0"/>
            </a:endParaRPr>
          </a:p>
          <a:p>
            <a:r>
              <a:rPr lang="en-GB" sz="1000" b="1" dirty="0">
                <a:latin typeface="Courier New" panose="02070309020205020404" pitchFamily="49" charset="0"/>
                <a:cs typeface="Courier New" panose="02070309020205020404" pitchFamily="49" charset="0"/>
              </a:rPr>
              <a:t>						</a:t>
            </a:r>
            <a:r>
              <a:rPr lang="en-GB" sz="1000" b="1" dirty="0">
                <a:solidFill>
                  <a:schemeClr val="accent6"/>
                </a:solidFill>
                <a:latin typeface="Courier New" panose="02070309020205020404" pitchFamily="49" charset="0"/>
                <a:cs typeface="Courier New" panose="02070309020205020404" pitchFamily="49" charset="0"/>
              </a:rPr>
              <a:t>						</a:t>
            </a:r>
          </a:p>
          <a:p>
            <a:r>
              <a:rPr lang="en-GB" sz="1000" b="1" dirty="0" err="1">
                <a:latin typeface="Courier New" panose="02070309020205020404" pitchFamily="49" charset="0"/>
                <a:cs typeface="Courier New" panose="02070309020205020404" pitchFamily="49" charset="0"/>
              </a:rPr>
              <a:t>const</a:t>
            </a:r>
            <a:r>
              <a:rPr lang="en-GB" sz="1000" b="1" dirty="0">
                <a:latin typeface="Courier New" panose="02070309020205020404" pitchFamily="49" charset="0"/>
                <a:cs typeface="Courier New" panose="02070309020205020404" pitchFamily="49" charset="0"/>
              </a:rPr>
              <a:t> </a:t>
            </a:r>
            <a:r>
              <a:rPr lang="en-GB" sz="1000" b="1" dirty="0" err="1">
                <a:latin typeface="Courier New" panose="02070309020205020404" pitchFamily="49" charset="0"/>
                <a:cs typeface="Courier New" panose="02070309020205020404" pitchFamily="49" charset="0"/>
              </a:rPr>
              <a:t>multiArgFn</a:t>
            </a:r>
            <a:r>
              <a:rPr lang="en-GB" sz="1000" b="1" dirty="0">
                <a:latin typeface="Courier New" panose="02070309020205020404" pitchFamily="49" charset="0"/>
                <a:cs typeface="Courier New" panose="02070309020205020404" pitchFamily="49" charset="0"/>
              </a:rPr>
              <a:t> = function (num1, num2) { return num1 * num2; }	</a:t>
            </a:r>
            <a:r>
              <a:rPr lang="en-GB" sz="1000" b="1" dirty="0">
                <a:solidFill>
                  <a:schemeClr val="accent6"/>
                </a:solidFill>
                <a:latin typeface="Courier New" panose="02070309020205020404" pitchFamily="49" charset="0"/>
                <a:cs typeface="Courier New" panose="02070309020205020404" pitchFamily="49" charset="0"/>
              </a:rPr>
              <a:t>// outputs value when called</a:t>
            </a:r>
            <a:r>
              <a:rPr lang="en-GB" sz="1000" b="1" dirty="0">
                <a:latin typeface="Courier New" panose="02070309020205020404" pitchFamily="49" charset="0"/>
                <a:cs typeface="Courier New" panose="02070309020205020404" pitchFamily="49" charset="0"/>
              </a:rPr>
              <a:t>	</a:t>
            </a:r>
            <a:endParaRPr lang="en-GB" sz="1000" b="1" dirty="0">
              <a:solidFill>
                <a:schemeClr val="accent6"/>
              </a:solidFill>
              <a:latin typeface="Courier New" panose="02070309020205020404" pitchFamily="49" charset="0"/>
              <a:cs typeface="Courier New" panose="02070309020205020404" pitchFamily="49" charset="0"/>
            </a:endParaRPr>
          </a:p>
          <a:p>
            <a:endParaRPr lang="en-GB" dirty="0"/>
          </a:p>
        </p:txBody>
      </p:sp>
    </p:spTree>
    <p:extLst>
      <p:ext uri="{BB962C8B-B14F-4D97-AF65-F5344CB8AC3E}">
        <p14:creationId xmlns:p14="http://schemas.microsoft.com/office/powerpoint/2010/main" val="324962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charset="0"/>
                <a:cs typeface="Arial" charset="0"/>
              </a:rPr>
              <a:t>The syntax used as the argument to the </a:t>
            </a:r>
            <a:r>
              <a:rPr lang="en-US" dirty="0" err="1">
                <a:latin typeface="Arial" charset="0"/>
                <a:cs typeface="Arial" charset="0"/>
              </a:rPr>
              <a:t>args.forEach</a:t>
            </a:r>
            <a:r>
              <a:rPr lang="en-US" dirty="0">
                <a:latin typeface="Arial" charset="0"/>
                <a:cs typeface="Arial" charset="0"/>
              </a:rPr>
              <a:t> is known as an Arrow function.  This is a shorthand method to declare an anonymous function and is extensively used in JavaScript.  The left hand side of the =&gt; indicates the arguments that are passed into the function.  The right hand side is the code to execute.</a:t>
            </a:r>
          </a:p>
          <a:p>
            <a:r>
              <a:rPr lang="en-US" dirty="0">
                <a:latin typeface="Arial" charset="0"/>
                <a:cs typeface="Arial" charset="0"/>
              </a:rPr>
              <a:t>This is the same as:</a:t>
            </a:r>
          </a:p>
          <a:p>
            <a:endParaRPr lang="en-US" dirty="0">
              <a:latin typeface="Arial" charset="0"/>
              <a:cs typeface="Arial" charset="0"/>
            </a:endParaRPr>
          </a:p>
          <a:p>
            <a:r>
              <a:rPr lang="en-US" dirty="0" err="1">
                <a:latin typeface="Arial" charset="0"/>
                <a:cs typeface="Arial" charset="0"/>
              </a:rPr>
              <a:t>Args.forEach</a:t>
            </a:r>
            <a:r>
              <a:rPr lang="en-US" dirty="0">
                <a:latin typeface="Arial" charset="0"/>
                <a:cs typeface="Arial" charset="0"/>
              </a:rPr>
              <a:t>(function(</a:t>
            </a:r>
            <a:r>
              <a:rPr lang="en-US" dirty="0" err="1">
                <a:latin typeface="Arial" charset="0"/>
                <a:cs typeface="Arial" charset="0"/>
              </a:rPr>
              <a:t>arg</a:t>
            </a:r>
            <a:r>
              <a:rPr lang="en-US" dirty="0">
                <a:latin typeface="Arial" charset="0"/>
                <a:cs typeface="Arial" charset="0"/>
              </a:rPr>
              <a:t>, </a:t>
            </a:r>
            <a:r>
              <a:rPr lang="en-US" dirty="0" err="1">
                <a:latin typeface="Arial" charset="0"/>
                <a:cs typeface="Arial" charset="0"/>
              </a:rPr>
              <a:t>i</a:t>
            </a:r>
            <a:r>
              <a:rPr lang="en-US" dirty="0">
                <a:latin typeface="Arial" charset="0"/>
                <a:cs typeface="Arial" charset="0"/>
              </a:rPr>
              <a:t>, array) { array[</a:t>
            </a:r>
            <a:r>
              <a:rPr lang="en-US" dirty="0" err="1">
                <a:latin typeface="Arial" charset="0"/>
                <a:cs typeface="Arial" charset="0"/>
              </a:rPr>
              <a:t>i</a:t>
            </a:r>
            <a:r>
              <a:rPr lang="en-US" dirty="0">
                <a:latin typeface="Arial" charset="0"/>
                <a:cs typeface="Arial" charset="0"/>
              </a:rPr>
              <a:t>] = </a:t>
            </a:r>
            <a:r>
              <a:rPr lang="en-US" dirty="0" err="1">
                <a:latin typeface="Arial" charset="0"/>
                <a:cs typeface="Arial" charset="0"/>
              </a:rPr>
              <a:t>arg</a:t>
            </a:r>
            <a:r>
              <a:rPr lang="en-US" dirty="0">
                <a:latin typeface="Arial" charset="0"/>
                <a:cs typeface="Arial" charset="0"/>
              </a:rPr>
              <a:t>*arg1;} );</a:t>
            </a:r>
          </a:p>
        </p:txBody>
      </p:sp>
    </p:spTree>
    <p:extLst>
      <p:ext uri="{BB962C8B-B14F-4D97-AF65-F5344CB8AC3E}">
        <p14:creationId xmlns:p14="http://schemas.microsoft.com/office/powerpoint/2010/main" val="3265229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4034982"/>
            <a:ext cx="5642948" cy="5019055"/>
          </a:xfrm>
          <a:prstGeom prst="rect">
            <a:avLst/>
          </a:prstGeom>
        </p:spPr>
        <p:txBody>
          <a:bodyPr/>
          <a:lstStyle/>
          <a:p>
            <a:endParaRPr lang="en-GB" dirty="0"/>
          </a:p>
        </p:txBody>
      </p:sp>
    </p:spTree>
    <p:extLst>
      <p:ext uri="{BB962C8B-B14F-4D97-AF65-F5344CB8AC3E}">
        <p14:creationId xmlns:p14="http://schemas.microsoft.com/office/powerpoint/2010/main" val="3740284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20.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7.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3.xml"/><Relationship Id="rId4" Type="http://schemas.openxmlformats.org/officeDocument/2006/relationships/image" Target="../media/image7.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3.xml"/><Relationship Id="rId4" Type="http://schemas.openxmlformats.org/officeDocument/2006/relationships/image" Target="../media/image7.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3.xml"/><Relationship Id="rId4" Type="http://schemas.openxmlformats.org/officeDocument/2006/relationships/image" Target="../media/image7.sv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3.xml"/><Relationship Id="rId4" Type="http://schemas.openxmlformats.org/officeDocument/2006/relationships/image" Target="../media/image7.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peg"/><Relationship Id="rId1" Type="http://schemas.openxmlformats.org/officeDocument/2006/relationships/slideMaster" Target="../slideMasters/slideMaster3.xml"/><Relationship Id="rId4" Type="http://schemas.openxmlformats.org/officeDocument/2006/relationships/image" Target="../media/image7.sv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Master" Target="../slideMasters/slideMaster3.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Master" Target="../slideMasters/slideMaster3.xml"/><Relationship Id="rId4" Type="http://schemas.openxmlformats.org/officeDocument/2006/relationships/image" Target="../media/image20.sv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15542" y="5734420"/>
            <a:ext cx="748759" cy="5271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79306248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73463497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3862743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296642667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33076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lumMod val="50000"/>
              <a:lumOff val="50000"/>
            </a:schemeClr>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accent1">
                    <a:lumMod val="50000"/>
                    <a:lumOff val="50000"/>
                  </a:schemeClr>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19594258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5683068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056317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55790795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4369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solidFill>
                  <a:srgbClr val="004050"/>
                </a:solidFill>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solidFill>
                  <a:srgbClr val="004050"/>
                </a:solidFill>
                <a:latin typeface="+mn-lt"/>
              </a:defRPr>
            </a:lvl2pPr>
            <a:lvl3pPr marL="1143000" indent="-228600">
              <a:spcBef>
                <a:spcPts val="600"/>
              </a:spcBef>
              <a:spcAft>
                <a:spcPts val="600"/>
              </a:spcAft>
              <a:buClr>
                <a:schemeClr val="tx1"/>
              </a:buClr>
              <a:buFont typeface="Arial" panose="020B0604020202020204" pitchFamily="34" charset="0"/>
              <a:buChar char="•"/>
              <a:defRPr sz="1800" baseline="0">
                <a:solidFill>
                  <a:srgbClr val="004050"/>
                </a:solidFill>
                <a:latin typeface="+mn-lt"/>
              </a:defRPr>
            </a:lvl3pPr>
            <a:lvl4pPr marL="1600200" indent="-228600">
              <a:spcBef>
                <a:spcPts val="600"/>
              </a:spcBef>
              <a:spcAft>
                <a:spcPts val="600"/>
              </a:spcAft>
              <a:buClr>
                <a:schemeClr val="tx1"/>
              </a:buClr>
              <a:buFont typeface="Arial" panose="020B0604020202020204" pitchFamily="34" charset="0"/>
              <a:buChar char="•"/>
              <a:defRPr sz="1800" baseline="0">
                <a:solidFill>
                  <a:srgbClr val="004050"/>
                </a:solidFill>
                <a:latin typeface="+mn-lt"/>
              </a:defRPr>
            </a:lvl4pPr>
            <a:lvl5pPr marL="2057400" indent="-228600">
              <a:spcBef>
                <a:spcPts val="600"/>
              </a:spcBef>
              <a:spcAft>
                <a:spcPts val="600"/>
              </a:spcAft>
              <a:buClr>
                <a:schemeClr val="tx1"/>
              </a:buClr>
              <a:buFont typeface="Arial" panose="020B0604020202020204" pitchFamily="34" charset="0"/>
              <a:buChar char="•"/>
              <a:defRPr sz="1800" baseline="0">
                <a:solidFill>
                  <a:srgbClr val="004050"/>
                </a:solidFill>
                <a:latin typeface="+mn-lt"/>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1406573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891208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683196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24348069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506070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3313192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22345999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108298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237807220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46283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7710992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7795620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5791721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193731420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731840389"/>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816199201"/>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978068232"/>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518682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58443314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20794100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000756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05611789"/>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Material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3990108" y="0"/>
            <a:ext cx="8222211" cy="6858000"/>
          </a:xfrm>
          <a:prstGeom prst="rect">
            <a:avLst/>
          </a:prstGeom>
        </p:spPr>
      </p:pic>
      <p:sp>
        <p:nvSpPr>
          <p:cNvPr id="6" name="Rectangle 5"/>
          <p:cNvSpPr/>
          <p:nvPr userDrawn="1"/>
        </p:nvSpPr>
        <p:spPr>
          <a:xfrm>
            <a:off x="-1" y="0"/>
            <a:ext cx="4140000"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bg1"/>
          </a:solidFill>
          <a:ln w="6350" cap="flat">
            <a:noFill/>
            <a:prstDash val="solid"/>
            <a:miter/>
          </a:ln>
        </p:spPr>
        <p:txBody>
          <a:bodyPr rtlCol="0" anchor="ctr"/>
          <a:lstStyle/>
          <a:p>
            <a:endParaRPr lang="en-GB"/>
          </a:p>
        </p:txBody>
      </p:sp>
      <p:sp>
        <p:nvSpPr>
          <p:cNvPr id="12" name="Title 1"/>
          <p:cNvSpPr>
            <a:spLocks noGrp="1"/>
          </p:cNvSpPr>
          <p:nvPr>
            <p:ph type="title"/>
          </p:nvPr>
        </p:nvSpPr>
        <p:spPr>
          <a:xfrm>
            <a:off x="263525" y="365125"/>
            <a:ext cx="3671887" cy="3736857"/>
          </a:xfrm>
          <a:prstGeom prst="rect">
            <a:avLst/>
          </a:prstGeom>
        </p:spPr>
        <p:txBody>
          <a:bodyPr anchor="ctr">
            <a:normAutofit/>
          </a:bodyPr>
          <a:lstStyle>
            <a:lvl1pPr>
              <a:defRPr sz="3200">
                <a:solidFill>
                  <a:schemeClr val="bg1"/>
                </a:solidFill>
              </a:defRPr>
            </a:lvl1pPr>
          </a:lstStyle>
          <a:p>
            <a:r>
              <a:rPr lang="en-US"/>
              <a:t>Click to edit Master title style</a:t>
            </a: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435230959"/>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2905389164"/>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Text Slide - With side bar B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727389"/>
            <a:ext cx="3884023" cy="1758582"/>
          </a:xfrm>
          <a:prstGeom prst="rect">
            <a:avLst/>
          </a:prstGeom>
        </p:spPr>
      </p:pic>
      <p:sp>
        <p:nvSpPr>
          <p:cNvPr id="8" name="Text Placeholder 2"/>
          <p:cNvSpPr>
            <a:spLocks noGrp="1"/>
          </p:cNvSpPr>
          <p:nvPr>
            <p:ph type="body" sz="quarter" idx="10" hasCustomPrompt="1"/>
          </p:nvPr>
        </p:nvSpPr>
        <p:spPr>
          <a:xfrm>
            <a:off x="3249643" y="930001"/>
            <a:ext cx="7382347" cy="676679"/>
          </a:xfrm>
        </p:spPr>
        <p:txBody>
          <a:bodyPr/>
          <a:lstStyle>
            <a:lvl1pPr marL="0" indent="0">
              <a:lnSpc>
                <a:spcPct val="90000"/>
              </a:lnSpc>
              <a:spcAft>
                <a:spcPts val="0"/>
              </a:spcAft>
              <a:buFont typeface="Arial" panose="020B0604020202020204" pitchFamily="34" charset="0"/>
              <a:buNone/>
              <a:defRPr sz="4800" cap="none"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2135188" y="3823677"/>
            <a:ext cx="580390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70900086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ext/Image (Orange)">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a:prstGeom prst="rect">
            <a:avLst/>
          </a:prstGeo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1">
            <a:extLst>
              <a:ext uri="{FF2B5EF4-FFF2-40B4-BE49-F238E27FC236}">
                <a16:creationId xmlns:a16="http://schemas.microsoft.com/office/drawing/2014/main" id="{D44E23D4-CD16-B448-8F0A-11F5CE4FAB4C}"/>
              </a:ext>
            </a:extLst>
          </p:cNvPr>
          <p:cNvSpPr/>
          <p:nvPr userDrawn="1"/>
        </p:nvSpPr>
        <p:spPr>
          <a:xfrm>
            <a:off x="854197"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9" name="Title 1"/>
          <p:cNvSpPr>
            <a:spLocks noGrp="1"/>
          </p:cNvSpPr>
          <p:nvPr>
            <p:ph type="title"/>
          </p:nvPr>
        </p:nvSpPr>
        <p:spPr>
          <a:xfrm>
            <a:off x="373063" y="681645"/>
            <a:ext cx="6143484" cy="1047402"/>
          </a:xfrm>
          <a:prstGeom prst="rect">
            <a:avLst/>
          </a:prstGeom>
        </p:spPr>
        <p:txBody>
          <a:bodyPr>
            <a:normAutofit/>
          </a:bodyPr>
          <a:lstStyle>
            <a:lvl1pPr>
              <a:defRPr sz="32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46983109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1240172"/>
            <a:ext cx="9483118" cy="520262"/>
          </a:xfrm>
          <a:prstGeom prst="rect">
            <a:avLst/>
          </a:prstGeo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panose="020B0604020202020204"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2102264"/>
            <a:ext cx="9483117" cy="4376323"/>
          </a:xfrm>
          <a:prstGeom prst="rect">
            <a:avLst/>
          </a:prstGeo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75284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dirty="0"/>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29852269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6200000">
            <a:off x="-1630516" y="2753391"/>
            <a:ext cx="5624513" cy="2584704"/>
          </a:xfrm>
          <a:prstGeom prst="rect">
            <a:avLst/>
          </a:prstGeom>
        </p:spPr>
      </p:pic>
      <p:sp>
        <p:nvSpPr>
          <p:cNvPr id="3" name="Text Placeholder 2"/>
          <p:cNvSpPr>
            <a:spLocks noGrp="1"/>
          </p:cNvSpPr>
          <p:nvPr>
            <p:ph type="body" sz="quarter" idx="10" hasCustomPrompt="1"/>
          </p:nvPr>
        </p:nvSpPr>
        <p:spPr>
          <a:xfrm>
            <a:off x="3640732"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5" name="Text Placeholder 4"/>
          <p:cNvSpPr>
            <a:spLocks noGrp="1"/>
          </p:cNvSpPr>
          <p:nvPr>
            <p:ph type="body" sz="quarter" idx="11" hasCustomPrompt="1"/>
          </p:nvPr>
        </p:nvSpPr>
        <p:spPr>
          <a:xfrm>
            <a:off x="3640732" y="3432175"/>
            <a:ext cx="5621337" cy="3046413"/>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9535360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ext (Purple)">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solidFill>
                    <a:srgbClr val="004050"/>
                  </a:solidFill>
                </a:endParaRPr>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solidFill>
                    <a:srgbClr val="004050"/>
                  </a:solidFill>
                </a:endParaRPr>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solidFill>
                    <a:srgbClr val="004050"/>
                  </a:solidFill>
                </a:endParaRPr>
              </a:p>
            </p:txBody>
          </p:sp>
        </p:grpSp>
      </p:grpSp>
      <p:sp>
        <p:nvSpPr>
          <p:cNvPr id="12" name="Text Placeholder 4"/>
          <p:cNvSpPr>
            <a:spLocks noGrp="1"/>
          </p:cNvSpPr>
          <p:nvPr>
            <p:ph type="body" sz="quarter" idx="11" hasCustomPrompt="1"/>
          </p:nvPr>
        </p:nvSpPr>
        <p:spPr>
          <a:xfrm>
            <a:off x="6098146" y="367200"/>
            <a:ext cx="5718225" cy="6120000"/>
          </a:xfrm>
          <a:prstGeom prst="rect">
            <a:avLst/>
          </a:prstGeom>
        </p:spPr>
        <p:txBody>
          <a:bodyPr>
            <a:normAutofit/>
          </a:bodyPr>
          <a:lstStyle>
            <a:lvl1pPr marL="0" indent="0">
              <a:buFont typeface="Arial" panose="020B0604020202020204" pitchFamily="34" charset="0"/>
              <a:buNone/>
              <a:defRPr sz="24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4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endParaRPr lang="en-GB" dirty="0"/>
          </a:p>
        </p:txBody>
      </p:sp>
      <p:sp>
        <p:nvSpPr>
          <p:cNvPr id="14" name="Title 1"/>
          <p:cNvSpPr>
            <a:spLocks noGrp="1"/>
          </p:cNvSpPr>
          <p:nvPr>
            <p:ph type="title"/>
          </p:nvPr>
        </p:nvSpPr>
        <p:spPr>
          <a:xfrm>
            <a:off x="360218" y="1233489"/>
            <a:ext cx="5342312" cy="2926388"/>
          </a:xfrm>
          <a:prstGeom prst="rect">
            <a:avLst/>
          </a:prstGeom>
        </p:spPr>
        <p:txBody>
          <a:bodyPr>
            <a:normAutofit/>
          </a:bodyPr>
          <a:lstStyle>
            <a:lvl1pPr>
              <a:defRPr sz="36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91548893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Purple">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1913664"/>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solidFill>
                <a:srgbClr val="004050"/>
              </a:solidFill>
            </a:endParaRPr>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1119364"/>
            <a:ext cx="5719762" cy="2752640"/>
          </a:xfrm>
        </p:spPr>
        <p:txBody>
          <a:bodyPr vert="horz" lIns="91440" tIns="45720" rIns="91440" bIns="45720" rtlCol="0" anchor="b" anchorCtr="0">
            <a:noAutofit/>
          </a:bodyPr>
          <a:lstStyle>
            <a:lvl1pPr>
              <a:defRPr lang="en-GB" sz="3600" spc="60" noProof="0" dirty="0">
                <a:solidFill>
                  <a:schemeClr val="bg1"/>
                </a:solidFill>
              </a:defRPr>
            </a:lvl1pPr>
          </a:lstStyle>
          <a:p>
            <a:pPr lvl="0"/>
            <a:r>
              <a:rPr lang="en-US" noProof="0" dirty="0"/>
              <a:t>CLICK TO EDIT MASTER TITLE STYLE</a:t>
            </a:r>
            <a:endParaRPr lang="en-GB" noProof="0" dirty="0"/>
          </a:p>
        </p:txBody>
      </p:sp>
    </p:spTree>
    <p:extLst>
      <p:ext uri="{BB962C8B-B14F-4D97-AF65-F5344CB8AC3E}">
        <p14:creationId xmlns:p14="http://schemas.microsoft.com/office/powerpoint/2010/main" val="1769206841"/>
      </p:ext>
    </p:extLst>
  </p:cSld>
  <p:clrMapOvr>
    <a:masterClrMapping/>
  </p:clrMapOvr>
  <p:extLst>
    <p:ext uri="{DCECCB84-F9BA-43D5-87BE-67443E8EF086}">
      <p15:sldGuideLst xmlns:p15="http://schemas.microsoft.com/office/powerpoint/2012/main">
        <p15:guide id="1" orient="horz" pos="1480">
          <p15:clr>
            <a:srgbClr val="FBAE40"/>
          </p15:clr>
        </p15:guide>
        <p15:guide id="2" pos="3840">
          <p15:clr>
            <a:srgbClr val="FBAE40"/>
          </p15:clr>
        </p15:guide>
        <p15:guide id="3" orient="horz" pos="981">
          <p15:clr>
            <a:srgbClr val="FBAE40"/>
          </p15:clr>
        </p15:guide>
        <p15:guide id="4" pos="23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78184210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68521209"/>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475287248"/>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970892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5102380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69663026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51144337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60698754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61830198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8630230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72050229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525795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97762253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23227608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0047663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5906051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7490480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8522042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0141718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7400243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58394289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51956450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659383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23901190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482187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230549879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481204092"/>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713780161"/>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035085598"/>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1106468"/>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23438323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26197600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0433554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3805935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440367178"/>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Material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3990108" y="0"/>
            <a:ext cx="8222211" cy="6858000"/>
          </a:xfrm>
          <a:prstGeom prst="rect">
            <a:avLst/>
          </a:prstGeom>
        </p:spPr>
      </p:pic>
      <p:sp>
        <p:nvSpPr>
          <p:cNvPr id="6" name="Rectangle 5"/>
          <p:cNvSpPr/>
          <p:nvPr userDrawn="1"/>
        </p:nvSpPr>
        <p:spPr>
          <a:xfrm>
            <a:off x="-1" y="0"/>
            <a:ext cx="4140000"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bg1"/>
          </a:solidFill>
          <a:ln w="6350" cap="flat">
            <a:noFill/>
            <a:prstDash val="solid"/>
            <a:miter/>
          </a:ln>
        </p:spPr>
        <p:txBody>
          <a:bodyPr rtlCol="0" anchor="ctr"/>
          <a:lstStyle/>
          <a:p>
            <a:endParaRPr lang="en-GB"/>
          </a:p>
        </p:txBody>
      </p:sp>
      <p:sp>
        <p:nvSpPr>
          <p:cNvPr id="12" name="Title 1"/>
          <p:cNvSpPr>
            <a:spLocks noGrp="1"/>
          </p:cNvSpPr>
          <p:nvPr>
            <p:ph type="title"/>
          </p:nvPr>
        </p:nvSpPr>
        <p:spPr>
          <a:xfrm>
            <a:off x="263525" y="365125"/>
            <a:ext cx="3671887" cy="3736857"/>
          </a:xfrm>
          <a:prstGeom prst="rect">
            <a:avLst/>
          </a:prstGeom>
        </p:spPr>
        <p:txBody>
          <a:bodyPr anchor="ctr">
            <a:normAutofit/>
          </a:bodyPr>
          <a:lstStyle>
            <a:lvl1pPr>
              <a:defRPr sz="3200">
                <a:solidFill>
                  <a:schemeClr val="bg1"/>
                </a:solidFill>
              </a:defRPr>
            </a:lvl1pPr>
          </a:lstStyle>
          <a:p>
            <a:r>
              <a:rPr lang="en-US"/>
              <a:t>Click to edit Master title style</a:t>
            </a: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3513293210"/>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378576068"/>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Text Slide - With side bar B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727389"/>
            <a:ext cx="3884023" cy="1758582"/>
          </a:xfrm>
          <a:prstGeom prst="rect">
            <a:avLst/>
          </a:prstGeom>
        </p:spPr>
      </p:pic>
      <p:sp>
        <p:nvSpPr>
          <p:cNvPr id="8" name="Text Placeholder 2"/>
          <p:cNvSpPr>
            <a:spLocks noGrp="1"/>
          </p:cNvSpPr>
          <p:nvPr>
            <p:ph type="body" sz="quarter" idx="10" hasCustomPrompt="1"/>
          </p:nvPr>
        </p:nvSpPr>
        <p:spPr>
          <a:xfrm>
            <a:off x="3249643" y="930001"/>
            <a:ext cx="7382347" cy="676679"/>
          </a:xfrm>
        </p:spPr>
        <p:txBody>
          <a:bodyPr/>
          <a:lstStyle>
            <a:lvl1pPr marL="0" indent="0">
              <a:lnSpc>
                <a:spcPct val="90000"/>
              </a:lnSpc>
              <a:spcAft>
                <a:spcPts val="0"/>
              </a:spcAft>
              <a:buFont typeface="Arial" panose="020B0604020202020204" pitchFamily="34" charset="0"/>
              <a:buNone/>
              <a:defRPr sz="4800" cap="none"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2135188" y="3823677"/>
            <a:ext cx="580390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48327289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Text/Image (Orange)">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a:prstGeom prst="rect">
            <a:avLst/>
          </a:prstGeo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1">
            <a:extLst>
              <a:ext uri="{FF2B5EF4-FFF2-40B4-BE49-F238E27FC236}">
                <a16:creationId xmlns:a16="http://schemas.microsoft.com/office/drawing/2014/main" id="{D44E23D4-CD16-B448-8F0A-11F5CE4FAB4C}"/>
              </a:ext>
            </a:extLst>
          </p:cNvPr>
          <p:cNvSpPr/>
          <p:nvPr userDrawn="1"/>
        </p:nvSpPr>
        <p:spPr>
          <a:xfrm>
            <a:off x="854197"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9" name="Title 1"/>
          <p:cNvSpPr>
            <a:spLocks noGrp="1"/>
          </p:cNvSpPr>
          <p:nvPr>
            <p:ph type="title"/>
          </p:nvPr>
        </p:nvSpPr>
        <p:spPr>
          <a:xfrm>
            <a:off x="373063" y="681645"/>
            <a:ext cx="6143484" cy="1047402"/>
          </a:xfrm>
          <a:prstGeom prst="rect">
            <a:avLst/>
          </a:prstGeom>
        </p:spPr>
        <p:txBody>
          <a:bodyPr>
            <a:normAutofit/>
          </a:bodyPr>
          <a:lstStyle>
            <a:lvl1pPr>
              <a:defRPr sz="32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8126679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1240172"/>
            <a:ext cx="9483118" cy="520262"/>
          </a:xfrm>
          <a:prstGeom prst="rect">
            <a:avLst/>
          </a:prstGeo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panose="020B0604020202020204"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2102264"/>
            <a:ext cx="9483117" cy="4376323"/>
          </a:xfrm>
          <a:prstGeom prst="rect">
            <a:avLst/>
          </a:prstGeo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396988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39323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dirty="0"/>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410926173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6200000">
            <a:off x="-1630516" y="2753391"/>
            <a:ext cx="5624513" cy="2584704"/>
          </a:xfrm>
          <a:prstGeom prst="rect">
            <a:avLst/>
          </a:prstGeom>
        </p:spPr>
      </p:pic>
      <p:sp>
        <p:nvSpPr>
          <p:cNvPr id="3" name="Text Placeholder 2"/>
          <p:cNvSpPr>
            <a:spLocks noGrp="1"/>
          </p:cNvSpPr>
          <p:nvPr>
            <p:ph type="body" sz="quarter" idx="10" hasCustomPrompt="1"/>
          </p:nvPr>
        </p:nvSpPr>
        <p:spPr>
          <a:xfrm>
            <a:off x="3640732"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5" name="Text Placeholder 4"/>
          <p:cNvSpPr>
            <a:spLocks noGrp="1"/>
          </p:cNvSpPr>
          <p:nvPr>
            <p:ph type="body" sz="quarter" idx="11" hasCustomPrompt="1"/>
          </p:nvPr>
        </p:nvSpPr>
        <p:spPr>
          <a:xfrm>
            <a:off x="3640732" y="3432175"/>
            <a:ext cx="5621337" cy="3046413"/>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33898124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Text (Purple)">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solidFill>
                    <a:srgbClr val="004050"/>
                  </a:solidFill>
                </a:endParaRPr>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solidFill>
                    <a:srgbClr val="004050"/>
                  </a:solidFill>
                </a:endParaRPr>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solidFill>
                    <a:srgbClr val="004050"/>
                  </a:solidFill>
                </a:endParaRPr>
              </a:p>
            </p:txBody>
          </p:sp>
        </p:grpSp>
      </p:grpSp>
      <p:sp>
        <p:nvSpPr>
          <p:cNvPr id="12" name="Text Placeholder 4"/>
          <p:cNvSpPr>
            <a:spLocks noGrp="1"/>
          </p:cNvSpPr>
          <p:nvPr>
            <p:ph type="body" sz="quarter" idx="11" hasCustomPrompt="1"/>
          </p:nvPr>
        </p:nvSpPr>
        <p:spPr>
          <a:xfrm>
            <a:off x="6098146" y="367200"/>
            <a:ext cx="5718225" cy="6120000"/>
          </a:xfrm>
          <a:prstGeom prst="rect">
            <a:avLst/>
          </a:prstGeom>
        </p:spPr>
        <p:txBody>
          <a:bodyPr>
            <a:normAutofit/>
          </a:bodyPr>
          <a:lstStyle>
            <a:lvl1pPr marL="0" indent="0">
              <a:buFont typeface="Arial" panose="020B0604020202020204" pitchFamily="34" charset="0"/>
              <a:buNone/>
              <a:defRPr sz="24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4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endParaRPr lang="en-GB" dirty="0"/>
          </a:p>
        </p:txBody>
      </p:sp>
      <p:sp>
        <p:nvSpPr>
          <p:cNvPr id="14" name="Title 1"/>
          <p:cNvSpPr>
            <a:spLocks noGrp="1"/>
          </p:cNvSpPr>
          <p:nvPr>
            <p:ph type="title"/>
          </p:nvPr>
        </p:nvSpPr>
        <p:spPr>
          <a:xfrm>
            <a:off x="360218" y="1233489"/>
            <a:ext cx="5342312" cy="2926388"/>
          </a:xfrm>
          <a:prstGeom prst="rect">
            <a:avLst/>
          </a:prstGeom>
        </p:spPr>
        <p:txBody>
          <a:bodyPr>
            <a:normAutofit/>
          </a:bodyPr>
          <a:lstStyle>
            <a:lvl1pPr>
              <a:defRPr sz="36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625752571"/>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Purple">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1913664"/>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solidFill>
                <a:srgbClr val="004050"/>
              </a:solidFill>
            </a:endParaRPr>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1119364"/>
            <a:ext cx="5719762" cy="2752640"/>
          </a:xfrm>
        </p:spPr>
        <p:txBody>
          <a:bodyPr vert="horz" lIns="91440" tIns="45720" rIns="91440" bIns="45720" rtlCol="0" anchor="b" anchorCtr="0">
            <a:noAutofit/>
          </a:bodyPr>
          <a:lstStyle>
            <a:lvl1pPr>
              <a:defRPr lang="en-GB" sz="3600" spc="60" noProof="0" dirty="0">
                <a:solidFill>
                  <a:schemeClr val="bg1"/>
                </a:solidFill>
              </a:defRPr>
            </a:lvl1pPr>
          </a:lstStyle>
          <a:p>
            <a:pPr lvl="0"/>
            <a:r>
              <a:rPr lang="en-US" noProof="0" dirty="0"/>
              <a:t>CLICK TO EDIT MASTER TITLE STYLE</a:t>
            </a:r>
            <a:endParaRPr lang="en-GB" noProof="0" dirty="0"/>
          </a:p>
        </p:txBody>
      </p:sp>
    </p:spTree>
    <p:extLst>
      <p:ext uri="{BB962C8B-B14F-4D97-AF65-F5344CB8AC3E}">
        <p14:creationId xmlns:p14="http://schemas.microsoft.com/office/powerpoint/2010/main" val="401575122"/>
      </p:ext>
    </p:extLst>
  </p:cSld>
  <p:clrMapOvr>
    <a:masterClrMapping/>
  </p:clrMapOvr>
  <p:extLst>
    <p:ext uri="{DCECCB84-F9BA-43D5-87BE-67443E8EF086}">
      <p15:sldGuideLst xmlns:p15="http://schemas.microsoft.com/office/powerpoint/2012/main">
        <p15:guide id="1" orient="horz" pos="1480">
          <p15:clr>
            <a:srgbClr val="FBAE40"/>
          </p15:clr>
        </p15:guide>
        <p15:guide id="2" pos="3840">
          <p15:clr>
            <a:srgbClr val="FBAE40"/>
          </p15:clr>
        </p15:guide>
        <p15:guide id="3" orient="horz" pos="981">
          <p15:clr>
            <a:srgbClr val="FBAE40"/>
          </p15:clr>
        </p15:guide>
        <p15:guide id="4" pos="2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slideLayout" Target="../slideLayouts/slideLayout33.xml"/><Relationship Id="rId39" Type="http://schemas.openxmlformats.org/officeDocument/2006/relationships/slideLayout" Target="../slideLayouts/slideLayout46.xml"/><Relationship Id="rId21" Type="http://schemas.openxmlformats.org/officeDocument/2006/relationships/slideLayout" Target="../slideLayouts/slideLayout28.xml"/><Relationship Id="rId34" Type="http://schemas.openxmlformats.org/officeDocument/2006/relationships/slideLayout" Target="../slideLayouts/slideLayout41.xml"/><Relationship Id="rId42" Type="http://schemas.openxmlformats.org/officeDocument/2006/relationships/slideLayout" Target="../slideLayouts/slideLayout49.xml"/><Relationship Id="rId47" Type="http://schemas.openxmlformats.org/officeDocument/2006/relationships/image" Target="../media/image4.png"/><Relationship Id="rId7" Type="http://schemas.openxmlformats.org/officeDocument/2006/relationships/slideLayout" Target="../slideLayouts/slideLayout1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9" Type="http://schemas.openxmlformats.org/officeDocument/2006/relationships/slideLayout" Target="../slideLayouts/slideLayout36.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32" Type="http://schemas.openxmlformats.org/officeDocument/2006/relationships/slideLayout" Target="../slideLayouts/slideLayout39.xml"/><Relationship Id="rId37" Type="http://schemas.openxmlformats.org/officeDocument/2006/relationships/slideLayout" Target="../slideLayouts/slideLayout44.xml"/><Relationship Id="rId40" Type="http://schemas.openxmlformats.org/officeDocument/2006/relationships/slideLayout" Target="../slideLayouts/slideLayout47.xml"/><Relationship Id="rId45" Type="http://schemas.openxmlformats.org/officeDocument/2006/relationships/image" Target="../media/image1.png"/><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slideLayout" Target="../slideLayouts/slideLayout35.xml"/><Relationship Id="rId36" Type="http://schemas.openxmlformats.org/officeDocument/2006/relationships/slideLayout" Target="../slideLayouts/slideLayout43.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31" Type="http://schemas.openxmlformats.org/officeDocument/2006/relationships/slideLayout" Target="../slideLayouts/slideLayout38.xml"/><Relationship Id="rId44"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30" Type="http://schemas.openxmlformats.org/officeDocument/2006/relationships/slideLayout" Target="../slideLayouts/slideLayout37.xml"/><Relationship Id="rId35" Type="http://schemas.openxmlformats.org/officeDocument/2006/relationships/slideLayout" Target="../slideLayouts/slideLayout42.xml"/><Relationship Id="rId43" Type="http://schemas.openxmlformats.org/officeDocument/2006/relationships/slideLayout" Target="../slideLayouts/slideLayout50.xml"/><Relationship Id="rId8" Type="http://schemas.openxmlformats.org/officeDocument/2006/relationships/slideLayout" Target="../slideLayouts/slideLayout15.xml"/><Relationship Id="rId3" Type="http://schemas.openxmlformats.org/officeDocument/2006/relationships/slideLayout" Target="../slideLayouts/slideLayout10.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33" Type="http://schemas.openxmlformats.org/officeDocument/2006/relationships/slideLayout" Target="../slideLayouts/slideLayout40.xml"/><Relationship Id="rId38" Type="http://schemas.openxmlformats.org/officeDocument/2006/relationships/slideLayout" Target="../slideLayouts/slideLayout45.xml"/><Relationship Id="rId46" Type="http://schemas.openxmlformats.org/officeDocument/2006/relationships/image" Target="../media/image2.svg"/><Relationship Id="rId20" Type="http://schemas.openxmlformats.org/officeDocument/2006/relationships/slideLayout" Target="../slideLayouts/slideLayout27.xml"/><Relationship Id="rId41" Type="http://schemas.openxmlformats.org/officeDocument/2006/relationships/slideLayout" Target="../slideLayouts/slideLayout4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9" Type="http://schemas.openxmlformats.org/officeDocument/2006/relationships/slideLayout" Target="../slideLayouts/slideLayout89.xml"/><Relationship Id="rId21" Type="http://schemas.openxmlformats.org/officeDocument/2006/relationships/slideLayout" Target="../slideLayouts/slideLayout71.xml"/><Relationship Id="rId34" Type="http://schemas.openxmlformats.org/officeDocument/2006/relationships/slideLayout" Target="../slideLayouts/slideLayout84.xml"/><Relationship Id="rId42" Type="http://schemas.openxmlformats.org/officeDocument/2006/relationships/slideLayout" Target="../slideLayouts/slideLayout92.xml"/><Relationship Id="rId7" Type="http://schemas.openxmlformats.org/officeDocument/2006/relationships/slideLayout" Target="../slideLayouts/slideLayout5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9" Type="http://schemas.openxmlformats.org/officeDocument/2006/relationships/slideLayout" Target="../slideLayouts/slideLayout79.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32" Type="http://schemas.openxmlformats.org/officeDocument/2006/relationships/slideLayout" Target="../slideLayouts/slideLayout82.xml"/><Relationship Id="rId37" Type="http://schemas.openxmlformats.org/officeDocument/2006/relationships/slideLayout" Target="../slideLayouts/slideLayout87.xml"/><Relationship Id="rId40" Type="http://schemas.openxmlformats.org/officeDocument/2006/relationships/slideLayout" Target="../slideLayouts/slideLayout90.xml"/><Relationship Id="rId45" Type="http://schemas.openxmlformats.org/officeDocument/2006/relationships/image" Target="../media/image4.png"/><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slideLayout" Target="../slideLayouts/slideLayout78.xml"/><Relationship Id="rId36" Type="http://schemas.openxmlformats.org/officeDocument/2006/relationships/slideLayout" Target="../slideLayouts/slideLayout86.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31" Type="http://schemas.openxmlformats.org/officeDocument/2006/relationships/slideLayout" Target="../slideLayouts/slideLayout81.xml"/><Relationship Id="rId44" Type="http://schemas.openxmlformats.org/officeDocument/2006/relationships/theme" Target="../theme/theme3.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 Id="rId30" Type="http://schemas.openxmlformats.org/officeDocument/2006/relationships/slideLayout" Target="../slideLayouts/slideLayout80.xml"/><Relationship Id="rId35" Type="http://schemas.openxmlformats.org/officeDocument/2006/relationships/slideLayout" Target="../slideLayouts/slideLayout85.xml"/><Relationship Id="rId43" Type="http://schemas.openxmlformats.org/officeDocument/2006/relationships/slideLayout" Target="../slideLayouts/slideLayout93.xml"/><Relationship Id="rId8" Type="http://schemas.openxmlformats.org/officeDocument/2006/relationships/slideLayout" Target="../slideLayouts/slideLayout58.xml"/><Relationship Id="rId3" Type="http://schemas.openxmlformats.org/officeDocument/2006/relationships/slideLayout" Target="../slideLayouts/slideLayout53.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33" Type="http://schemas.openxmlformats.org/officeDocument/2006/relationships/slideLayout" Target="../slideLayouts/slideLayout83.xml"/><Relationship Id="rId38" Type="http://schemas.openxmlformats.org/officeDocument/2006/relationships/slideLayout" Target="../slideLayouts/slideLayout88.xml"/><Relationship Id="rId20" Type="http://schemas.openxmlformats.org/officeDocument/2006/relationships/slideLayout" Target="../slideLayouts/slideLayout70.xml"/><Relationship Id="rId41"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pic>
        <p:nvPicPr>
          <p:cNvPr id="5" name="Graphic 31">
            <a:extLst>
              <a:ext uri="{FF2B5EF4-FFF2-40B4-BE49-F238E27FC236}">
                <a16:creationId xmlns:a16="http://schemas.microsoft.com/office/drawing/2014/main" id="{10F6AD47-BB3B-4A28-AC34-75AC7BDC9424}"/>
              </a:ext>
            </a:extLst>
          </p:cNvPr>
          <p:cNvPicPr>
            <a:picLocks noChangeAspect="1"/>
          </p:cNvPicPr>
          <p:nvPr userDrawn="1"/>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269737" y="377825"/>
            <a:ext cx="781218" cy="55217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rgbClr val="004050"/>
          </a:solidFill>
          <a:effectLst/>
          <a:uLnTx/>
          <a:uFillTx/>
          <a:latin typeface="Krana Fat B" panose="00000B00000000000000" pitchFamily="50" charset="0"/>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ontserrat" panose="00000500000000000000" pitchFamily="2" charset="0"/>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263797" y="432691"/>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pic>
        <p:nvPicPr>
          <p:cNvPr id="6" name="Graphic 31">
            <a:extLst>
              <a:ext uri="{FF2B5EF4-FFF2-40B4-BE49-F238E27FC236}">
                <a16:creationId xmlns:a16="http://schemas.microsoft.com/office/drawing/2014/main" id="{FEF3806B-0DA0-447F-B4A7-43D457126D7B}"/>
              </a:ext>
            </a:extLst>
          </p:cNvPr>
          <p:cNvPicPr>
            <a:picLocks noChangeAspect="1"/>
          </p:cNvPicPr>
          <p:nvPr userDrawn="1"/>
        </p:nvPicPr>
        <p:blipFill>
          <a:blip r:embed="rId45" cstate="email">
            <a:extLst>
              <a:ext uri="{28A0092B-C50C-407E-A947-70E740481C1C}">
                <a14:useLocalDpi xmlns:a14="http://schemas.microsoft.com/office/drawing/2010/main"/>
              </a:ext>
              <a:ext uri="{96DAC541-7B7A-43D3-8B79-37D633B846F1}">
                <asvg:svgBlip xmlns:asvg="http://schemas.microsoft.com/office/drawing/2016/SVG/main" r:embed="rId46"/>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94711659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4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4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7392745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 id="2147483804" r:id="rId41"/>
    <p:sldLayoutId id="2147483805" r:id="rId42"/>
    <p:sldLayoutId id="2147483806" r:id="rId43"/>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45"/>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45"/>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45"/>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45"/>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19891" y="2996888"/>
            <a:ext cx="4169229" cy="2277604"/>
          </a:xfrm>
        </p:spPr>
        <p:txBody>
          <a:bodyPr/>
          <a:lstStyle/>
          <a:p>
            <a:r>
              <a:rPr lang="en-US" dirty="0"/>
              <a:t>FUNCTIONS</a:t>
            </a:r>
            <a:br>
              <a:rPr lang="en-US" dirty="0"/>
            </a:br>
            <a:br>
              <a:rPr lang="en-US" dirty="0"/>
            </a:br>
            <a:endParaRPr lang="en-GB" dirty="0"/>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50"/>
              </a:spcAft>
              <a:buClrTx/>
              <a:buSzPct val="115000"/>
              <a:buFontTx/>
              <a:buNone/>
              <a:tabLst/>
              <a:defRPr/>
            </a:pPr>
            <a:endParaRPr kumimoji="0" lang="en-GB" sz="1400" b="0" i="0" u="none" strike="noStrike" kern="1200" cap="none" spc="0" normalizeH="0" baseline="0" noProof="0" dirty="0">
              <a:ln>
                <a:noFill/>
              </a:ln>
              <a:solidFill>
                <a:srgbClr val="004050"/>
              </a:solidFill>
              <a:effectLst/>
              <a:uLnTx/>
              <a:uFillTx/>
              <a:latin typeface="Montserrat" pitchFamily="2" charset="77"/>
              <a:ea typeface="+mn-ea"/>
              <a:cs typeface="+mn-cs"/>
            </a:endParaRPr>
          </a:p>
        </p:txBody>
      </p:sp>
      <p:sp>
        <p:nvSpPr>
          <p:cNvPr id="4" name="Rectangle 3">
            <a:extLst>
              <a:ext uri="{FF2B5EF4-FFF2-40B4-BE49-F238E27FC236}">
                <a16:creationId xmlns:a16="http://schemas.microsoft.com/office/drawing/2014/main" id="{F1BA29B8-A67A-412E-A20F-298E91F31049}"/>
              </a:ext>
            </a:extLst>
          </p:cNvPr>
          <p:cNvSpPr/>
          <p:nvPr/>
        </p:nvSpPr>
        <p:spPr>
          <a:xfrm>
            <a:off x="78494" y="5274492"/>
            <a:ext cx="3120390" cy="954107"/>
          </a:xfrm>
          <a:prstGeom prst="rect">
            <a:avLst/>
          </a:prstGeom>
        </p:spPr>
        <p:txBody>
          <a:bodyPr wrap="square">
            <a:spAutoFit/>
          </a:bodyPr>
          <a:lstStyle/>
          <a:p>
            <a:r>
              <a:rPr lang="en-US" sz="2800" dirty="0">
                <a:solidFill>
                  <a:srgbClr val="004050"/>
                </a:solidFill>
                <a:latin typeface="Krana Fat B" panose="00000B00000000000000" pitchFamily="50" charset="0"/>
                <a:ea typeface="+mj-ea"/>
                <a:cs typeface="+mj-cs"/>
              </a:rPr>
              <a:t>JavaScript Fundamentals</a:t>
            </a:r>
            <a:endParaRPr lang="en-GB" sz="800" dirty="0"/>
          </a:p>
        </p:txBody>
      </p:sp>
    </p:spTree>
    <p:extLst>
      <p:ext uri="{BB962C8B-B14F-4D97-AF65-F5344CB8AC3E}">
        <p14:creationId xmlns:p14="http://schemas.microsoft.com/office/powerpoint/2010/main" val="179210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314" y="1403944"/>
            <a:ext cx="11404800" cy="4546800"/>
          </a:xfrm>
        </p:spPr>
        <p:txBody>
          <a:bodyPr/>
          <a:lstStyle/>
          <a:p>
            <a:r>
              <a:rPr lang="en-GB" dirty="0"/>
              <a:t>In the code sample to the left the flag variable is explicitly defined at global level</a:t>
            </a:r>
          </a:p>
          <a:p>
            <a:r>
              <a:rPr lang="en-US" dirty="0"/>
              <a:t>In the code sample to the right it is declared in the scope of test</a:t>
            </a:r>
          </a:p>
          <a:p>
            <a:pPr lvl="1"/>
            <a:r>
              <a:rPr lang="en-US" dirty="0">
                <a:latin typeface="Montserrat" panose="00000500000000000000" pitchFamily="2" charset="0"/>
              </a:rPr>
              <a:t>Can test1 see it?</a:t>
            </a:r>
            <a:endParaRPr lang="en-GB" dirty="0">
              <a:latin typeface="Montserrat" panose="00000500000000000000" pitchFamily="2" charset="0"/>
            </a:endParaRPr>
          </a:p>
          <a:p>
            <a:pPr lvl="1"/>
            <a:endParaRPr lang="en-GB" dirty="0"/>
          </a:p>
          <a:p>
            <a:endParaRPr lang="en-GB" dirty="0"/>
          </a:p>
        </p:txBody>
      </p:sp>
      <p:sp>
        <p:nvSpPr>
          <p:cNvPr id="3" name="Title 2"/>
          <p:cNvSpPr>
            <a:spLocks noGrp="1"/>
          </p:cNvSpPr>
          <p:nvPr>
            <p:ph type="title"/>
          </p:nvPr>
        </p:nvSpPr>
        <p:spPr>
          <a:xfrm>
            <a:off x="1120938" y="386237"/>
            <a:ext cx="10331922" cy="762000"/>
          </a:xfrm>
        </p:spPr>
        <p:txBody>
          <a:bodyPr>
            <a:normAutofit/>
          </a:bodyPr>
          <a:lstStyle/>
          <a:p>
            <a:r>
              <a:rPr lang="en-GB" dirty="0"/>
              <a:t>Functions – scope (2)</a:t>
            </a:r>
          </a:p>
        </p:txBody>
      </p:sp>
      <p:sp>
        <p:nvSpPr>
          <p:cNvPr id="4" name="Rectangle 4"/>
          <p:cNvSpPr>
            <a:spLocks noChangeArrowheads="1"/>
          </p:cNvSpPr>
          <p:nvPr/>
        </p:nvSpPr>
        <p:spPr bwMode="auto">
          <a:xfrm>
            <a:off x="2222465" y="2931690"/>
            <a:ext cx="2486025" cy="3540073"/>
          </a:xfrm>
          <a:prstGeom prst="rect">
            <a:avLst/>
          </a:prstGeom>
          <a:solidFill>
            <a:schemeClr val="bg1">
              <a:lumMod val="95000"/>
            </a:schemeClr>
          </a:solidFill>
          <a:ln>
            <a:noFill/>
          </a:ln>
        </p:spPr>
        <p:txBody>
          <a:bodyPr>
            <a:spAutoFit/>
          </a:bodyPr>
          <a:lstStyle/>
          <a:p>
            <a:r>
              <a:rPr lang="en-US" sz="1600" b="1" dirty="0">
                <a:latin typeface="Courier New" panose="02070309020205020404" pitchFamily="49" charset="0"/>
                <a:cs typeface="Courier New" panose="02070309020205020404" pitchFamily="49" charset="0"/>
              </a:rPr>
              <a:t>let flag = true;</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function test()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   test1();</a:t>
            </a: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function test1()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flag = false;</a:t>
            </a:r>
          </a:p>
          <a:p>
            <a:r>
              <a:rPr lang="en-US" sz="1600" b="1" dirty="0">
                <a:latin typeface="Courier New" panose="02070309020205020404" pitchFamily="49" charset="0"/>
                <a:cs typeface="Courier New" panose="02070309020205020404" pitchFamily="49" charset="0"/>
              </a:rPr>
              <a:t>   return</a:t>
            </a:r>
          </a:p>
          <a:p>
            <a:r>
              <a:rPr lang="en-US" sz="1600" b="1" dirty="0">
                <a:latin typeface="Courier New" panose="02070309020205020404" pitchFamily="49" charset="0"/>
                <a:cs typeface="Courier New" panose="02070309020205020404" pitchFamily="49" charset="0"/>
              </a:rPr>
              <a:t>}</a:t>
            </a:r>
          </a:p>
        </p:txBody>
      </p:sp>
      <p:sp>
        <p:nvSpPr>
          <p:cNvPr id="5" name="Rectangle 5"/>
          <p:cNvSpPr>
            <a:spLocks noChangeArrowheads="1"/>
          </p:cNvSpPr>
          <p:nvPr/>
        </p:nvSpPr>
        <p:spPr bwMode="auto">
          <a:xfrm>
            <a:off x="6538877" y="2926926"/>
            <a:ext cx="2703513" cy="3540073"/>
          </a:xfrm>
          <a:prstGeom prst="rect">
            <a:avLst/>
          </a:prstGeom>
          <a:solidFill>
            <a:schemeClr val="bg1">
              <a:lumMod val="95000"/>
            </a:schemeClr>
          </a:solidFill>
          <a:ln>
            <a:noFill/>
          </a:ln>
        </p:spPr>
        <p:txBody>
          <a:bodyPr>
            <a:spAutoFit/>
          </a:bodyPr>
          <a:lstStyle/>
          <a:p>
            <a:r>
              <a:rPr lang="en-US" sz="1600" b="1" dirty="0">
                <a:latin typeface="Courier New" panose="02070309020205020404" pitchFamily="49" charset="0"/>
                <a:cs typeface="Courier New" panose="02070309020205020404" pitchFamily="49" charset="0"/>
              </a:rPr>
              <a:t>function test()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let flag = true;</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   test1();</a:t>
            </a: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function test1()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flag = false;</a:t>
            </a:r>
          </a:p>
          <a:p>
            <a:r>
              <a:rPr lang="en-US" sz="1600" b="1" dirty="0">
                <a:latin typeface="Courier New" panose="02070309020205020404" pitchFamily="49" charset="0"/>
                <a:cs typeface="Courier New" panose="02070309020205020404" pitchFamily="49" charset="0"/>
              </a:rPr>
              <a:t>   return</a:t>
            </a:r>
          </a:p>
          <a:p>
            <a:r>
              <a:rPr lang="en-US" sz="1600" b="1" dirty="0">
                <a:latin typeface="Courier New" panose="02070309020205020404" pitchFamily="49" charset="0"/>
                <a:cs typeface="Courier New" panose="02070309020205020404" pitchFamily="49" charset="0"/>
              </a:rPr>
              <a:t>}</a:t>
            </a:r>
          </a:p>
        </p:txBody>
      </p:sp>
      <p:sp>
        <p:nvSpPr>
          <p:cNvPr id="6" name="Text Box 6"/>
          <p:cNvSpPr txBox="1">
            <a:spLocks noChangeArrowheads="1"/>
          </p:cNvSpPr>
          <p:nvPr/>
        </p:nvSpPr>
        <p:spPr bwMode="auto">
          <a:xfrm>
            <a:off x="4904048" y="3893935"/>
            <a:ext cx="73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Courier New" panose="02070309020205020404" pitchFamily="49" charset="0"/>
                <a:cs typeface="Courier New" panose="02070309020205020404" pitchFamily="49" charset="0"/>
              </a:rPr>
              <a:t>true</a:t>
            </a:r>
          </a:p>
        </p:txBody>
      </p:sp>
      <p:sp>
        <p:nvSpPr>
          <p:cNvPr id="7" name="Line 7"/>
          <p:cNvSpPr>
            <a:spLocks noChangeShapeType="1"/>
          </p:cNvSpPr>
          <p:nvPr/>
        </p:nvSpPr>
        <p:spPr bwMode="auto">
          <a:xfrm flipV="1">
            <a:off x="4230949" y="4044749"/>
            <a:ext cx="719137" cy="3175"/>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8" name="Text Box 8"/>
          <p:cNvSpPr txBox="1">
            <a:spLocks noChangeArrowheads="1"/>
          </p:cNvSpPr>
          <p:nvPr/>
        </p:nvSpPr>
        <p:spPr bwMode="auto">
          <a:xfrm>
            <a:off x="4904048" y="4370185"/>
            <a:ext cx="95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Courier New" panose="02070309020205020404" pitchFamily="49" charset="0"/>
                <a:cs typeface="Courier New" panose="02070309020205020404" pitchFamily="49" charset="0"/>
              </a:rPr>
              <a:t>false</a:t>
            </a:r>
          </a:p>
        </p:txBody>
      </p:sp>
      <p:sp>
        <p:nvSpPr>
          <p:cNvPr id="9" name="Line 9"/>
          <p:cNvSpPr>
            <a:spLocks noChangeShapeType="1"/>
          </p:cNvSpPr>
          <p:nvPr/>
        </p:nvSpPr>
        <p:spPr bwMode="auto">
          <a:xfrm flipV="1">
            <a:off x="4230949" y="4522585"/>
            <a:ext cx="719137"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10" name="Text Box 10"/>
          <p:cNvSpPr txBox="1">
            <a:spLocks noChangeArrowheads="1"/>
          </p:cNvSpPr>
          <p:nvPr/>
        </p:nvSpPr>
        <p:spPr bwMode="auto">
          <a:xfrm>
            <a:off x="9442710" y="3893935"/>
            <a:ext cx="827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Courier New" panose="02070309020205020404" pitchFamily="49" charset="0"/>
                <a:cs typeface="Courier New" panose="02070309020205020404" pitchFamily="49" charset="0"/>
              </a:rPr>
              <a:t>true</a:t>
            </a:r>
          </a:p>
        </p:txBody>
      </p:sp>
      <p:sp>
        <p:nvSpPr>
          <p:cNvPr id="11" name="Line 11"/>
          <p:cNvSpPr>
            <a:spLocks noChangeShapeType="1"/>
          </p:cNvSpPr>
          <p:nvPr/>
        </p:nvSpPr>
        <p:spPr bwMode="auto">
          <a:xfrm flipV="1">
            <a:off x="8618798" y="4044749"/>
            <a:ext cx="863600" cy="1587"/>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grpSp>
        <p:nvGrpSpPr>
          <p:cNvPr id="13" name="Group 14"/>
          <p:cNvGrpSpPr>
            <a:grpSpLocks/>
          </p:cNvGrpSpPr>
          <p:nvPr/>
        </p:nvGrpSpPr>
        <p:grpSpPr bwMode="auto">
          <a:xfrm>
            <a:off x="1793951" y="4328611"/>
            <a:ext cx="703262" cy="977239"/>
            <a:chOff x="240" y="2688"/>
            <a:chExt cx="480" cy="528"/>
          </a:xfrm>
        </p:grpSpPr>
        <p:sp>
          <p:nvSpPr>
            <p:cNvPr id="14" name="Line 15"/>
            <p:cNvSpPr>
              <a:spLocks noChangeShapeType="1"/>
            </p:cNvSpPr>
            <p:nvPr/>
          </p:nvSpPr>
          <p:spPr bwMode="auto">
            <a:xfrm flipH="1">
              <a:off x="240" y="2688"/>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 name="Line 16"/>
            <p:cNvSpPr>
              <a:spLocks noChangeShapeType="1"/>
            </p:cNvSpPr>
            <p:nvPr/>
          </p:nvSpPr>
          <p:spPr bwMode="auto">
            <a:xfrm flipH="1" flipV="1">
              <a:off x="240" y="2688"/>
              <a:ext cx="0" cy="52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6" name="Line 17"/>
            <p:cNvSpPr>
              <a:spLocks noChangeShapeType="1"/>
            </p:cNvSpPr>
            <p:nvPr/>
          </p:nvSpPr>
          <p:spPr bwMode="auto">
            <a:xfrm>
              <a:off x="240" y="3216"/>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7" name="Group 18"/>
          <p:cNvGrpSpPr>
            <a:grpSpLocks/>
          </p:cNvGrpSpPr>
          <p:nvPr/>
        </p:nvGrpSpPr>
        <p:grpSpPr bwMode="auto">
          <a:xfrm>
            <a:off x="6116714" y="4314323"/>
            <a:ext cx="703263" cy="977239"/>
            <a:chOff x="240" y="2688"/>
            <a:chExt cx="480" cy="528"/>
          </a:xfrm>
        </p:grpSpPr>
        <p:sp>
          <p:nvSpPr>
            <p:cNvPr id="18" name="Line 19"/>
            <p:cNvSpPr>
              <a:spLocks noChangeShapeType="1"/>
            </p:cNvSpPr>
            <p:nvPr/>
          </p:nvSpPr>
          <p:spPr bwMode="auto">
            <a:xfrm flipH="1">
              <a:off x="240" y="2688"/>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9" name="Line 20"/>
            <p:cNvSpPr>
              <a:spLocks noChangeShapeType="1"/>
            </p:cNvSpPr>
            <p:nvPr/>
          </p:nvSpPr>
          <p:spPr bwMode="auto">
            <a:xfrm flipH="1" flipV="1">
              <a:off x="240" y="2688"/>
              <a:ext cx="0" cy="52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0" name="Line 21"/>
            <p:cNvSpPr>
              <a:spLocks noChangeShapeType="1"/>
            </p:cNvSpPr>
            <p:nvPr/>
          </p:nvSpPr>
          <p:spPr bwMode="auto">
            <a:xfrm>
              <a:off x="240" y="3216"/>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21" name="Group 22"/>
          <p:cNvGrpSpPr>
            <a:grpSpLocks/>
          </p:cNvGrpSpPr>
          <p:nvPr/>
        </p:nvGrpSpPr>
        <p:grpSpPr bwMode="auto">
          <a:xfrm>
            <a:off x="6255435" y="4567348"/>
            <a:ext cx="704850" cy="1486214"/>
            <a:chOff x="3264" y="2880"/>
            <a:chExt cx="480" cy="960"/>
          </a:xfrm>
        </p:grpSpPr>
        <p:sp>
          <p:nvSpPr>
            <p:cNvPr id="22" name="Line 23"/>
            <p:cNvSpPr>
              <a:spLocks noChangeShapeType="1"/>
            </p:cNvSpPr>
            <p:nvPr/>
          </p:nvSpPr>
          <p:spPr bwMode="auto">
            <a:xfrm flipH="1">
              <a:off x="3264" y="2880"/>
              <a:ext cx="0" cy="96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 name="Line 24"/>
            <p:cNvSpPr>
              <a:spLocks noChangeShapeType="1"/>
            </p:cNvSpPr>
            <p:nvPr/>
          </p:nvSpPr>
          <p:spPr bwMode="auto">
            <a:xfrm>
              <a:off x="3264" y="2880"/>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24" name="Line 25"/>
            <p:cNvSpPr>
              <a:spLocks noChangeShapeType="1"/>
            </p:cNvSpPr>
            <p:nvPr/>
          </p:nvSpPr>
          <p:spPr bwMode="auto">
            <a:xfrm flipH="1">
              <a:off x="3264" y="3840"/>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25" name="Group 26"/>
          <p:cNvGrpSpPr>
            <a:grpSpLocks/>
          </p:cNvGrpSpPr>
          <p:nvPr/>
        </p:nvGrpSpPr>
        <p:grpSpPr bwMode="auto">
          <a:xfrm>
            <a:off x="1948311" y="4569141"/>
            <a:ext cx="666750" cy="1484421"/>
            <a:chOff x="3264" y="2880"/>
            <a:chExt cx="480" cy="960"/>
          </a:xfrm>
        </p:grpSpPr>
        <p:sp>
          <p:nvSpPr>
            <p:cNvPr id="26" name="Line 27"/>
            <p:cNvSpPr>
              <a:spLocks noChangeShapeType="1"/>
            </p:cNvSpPr>
            <p:nvPr/>
          </p:nvSpPr>
          <p:spPr bwMode="auto">
            <a:xfrm flipH="1">
              <a:off x="3264" y="2880"/>
              <a:ext cx="0" cy="96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7" name="Line 28"/>
            <p:cNvSpPr>
              <a:spLocks noChangeShapeType="1"/>
            </p:cNvSpPr>
            <p:nvPr/>
          </p:nvSpPr>
          <p:spPr bwMode="auto">
            <a:xfrm>
              <a:off x="3264" y="2880"/>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28" name="Line 29"/>
            <p:cNvSpPr>
              <a:spLocks noChangeShapeType="1"/>
            </p:cNvSpPr>
            <p:nvPr/>
          </p:nvSpPr>
          <p:spPr bwMode="auto">
            <a:xfrm flipH="1">
              <a:off x="3264" y="3840"/>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32" name="Line 13"/>
          <p:cNvSpPr>
            <a:spLocks noChangeShapeType="1"/>
          </p:cNvSpPr>
          <p:nvPr/>
        </p:nvSpPr>
        <p:spPr bwMode="auto">
          <a:xfrm flipV="1">
            <a:off x="8618798" y="4522585"/>
            <a:ext cx="8636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35" name="Text Box 10"/>
          <p:cNvSpPr txBox="1">
            <a:spLocks noChangeArrowheads="1"/>
          </p:cNvSpPr>
          <p:nvPr/>
        </p:nvSpPr>
        <p:spPr bwMode="auto">
          <a:xfrm>
            <a:off x="9482398" y="4358604"/>
            <a:ext cx="827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Courier New" panose="02070309020205020404" pitchFamily="49" charset="0"/>
                <a:cs typeface="Courier New" panose="02070309020205020404" pitchFamily="49" charset="0"/>
              </a:rPr>
              <a:t>true</a:t>
            </a:r>
          </a:p>
        </p:txBody>
      </p:sp>
    </p:spTree>
    <p:extLst>
      <p:ext uri="{BB962C8B-B14F-4D97-AF65-F5344CB8AC3E}">
        <p14:creationId xmlns:p14="http://schemas.microsoft.com/office/powerpoint/2010/main" val="143813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down)">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up)">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left)">
                                      <p:cBhvr>
                                        <p:cTn id="59" dur="500"/>
                                        <p:tgtEl>
                                          <p:spTgt spid="32"/>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499"/>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utoUpdateAnimBg="0"/>
      <p:bldP spid="7" grpId="0" animBg="1"/>
      <p:bldP spid="8" grpId="0" autoUpdateAnimBg="0"/>
      <p:bldP spid="9" grpId="0" animBg="1"/>
      <p:bldP spid="10" grpId="0" autoUpdateAnimBg="0"/>
      <p:bldP spid="11" grpId="0" animBg="1"/>
      <p:bldP spid="32" grpId="0" animBg="1"/>
      <p:bldP spid="3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93600" y="1563840"/>
            <a:ext cx="11404800" cy="4546800"/>
          </a:xfrm>
        </p:spPr>
        <p:txBody>
          <a:bodyPr/>
          <a:lstStyle/>
          <a:p>
            <a:r>
              <a:rPr lang="en-GB" dirty="0"/>
              <a:t>Scope Chains define how an identifier is looked up</a:t>
            </a:r>
          </a:p>
          <a:p>
            <a:pPr lvl="1"/>
            <a:r>
              <a:rPr lang="en-GB" dirty="0">
                <a:latin typeface="Montserrat" panose="00000500000000000000" pitchFamily="2" charset="0"/>
              </a:rPr>
              <a:t>Start from inside and work out</a:t>
            </a:r>
          </a:p>
          <a:p>
            <a:pPr lvl="1"/>
            <a:endParaRPr lang="en-US" dirty="0"/>
          </a:p>
          <a:p>
            <a:pPr lvl="1"/>
            <a:endParaRPr lang="en-US" dirty="0"/>
          </a:p>
          <a:p>
            <a:pPr lvl="1"/>
            <a:endParaRPr lang="en-US" dirty="0"/>
          </a:p>
          <a:p>
            <a:pPr lvl="1"/>
            <a:endParaRPr lang="en-US" dirty="0"/>
          </a:p>
          <a:p>
            <a:pPr lvl="1"/>
            <a:endParaRPr lang="en-US" dirty="0"/>
          </a:p>
          <a:p>
            <a:endParaRPr lang="en-US" dirty="0"/>
          </a:p>
          <a:p>
            <a:r>
              <a:rPr lang="en-US" dirty="0"/>
              <a:t>What happens if there is not a local or global variable?</a:t>
            </a:r>
          </a:p>
          <a:p>
            <a:pPr lvl="1"/>
            <a:r>
              <a:rPr lang="en-US" dirty="0">
                <a:latin typeface="Montserrat" panose="00000500000000000000" pitchFamily="2" charset="0"/>
              </a:rPr>
              <a:t>One is added to global scope</a:t>
            </a:r>
            <a:r>
              <a:rPr lang="en-US" dirty="0"/>
              <a:t>!</a:t>
            </a:r>
            <a:endParaRPr lang="en-GB" dirty="0"/>
          </a:p>
        </p:txBody>
      </p:sp>
      <p:sp>
        <p:nvSpPr>
          <p:cNvPr id="3" name="Title 2"/>
          <p:cNvSpPr>
            <a:spLocks noGrp="1"/>
          </p:cNvSpPr>
          <p:nvPr>
            <p:ph type="title"/>
          </p:nvPr>
        </p:nvSpPr>
        <p:spPr>
          <a:xfrm>
            <a:off x="1085850" y="272373"/>
            <a:ext cx="9734310" cy="863100"/>
          </a:xfrm>
        </p:spPr>
        <p:txBody>
          <a:bodyPr>
            <a:normAutofit/>
          </a:bodyPr>
          <a:lstStyle/>
          <a:p>
            <a:r>
              <a:rPr lang="en-GB" dirty="0"/>
              <a:t>Functions – local vs. global scope</a:t>
            </a:r>
          </a:p>
        </p:txBody>
      </p:sp>
      <p:sp>
        <p:nvSpPr>
          <p:cNvPr id="4" name="Rectangle 4"/>
          <p:cNvSpPr>
            <a:spLocks noChangeArrowheads="1"/>
          </p:cNvSpPr>
          <p:nvPr/>
        </p:nvSpPr>
        <p:spPr bwMode="auto">
          <a:xfrm>
            <a:off x="2688498" y="2612666"/>
            <a:ext cx="2549525" cy="1785938"/>
          </a:xfrm>
          <a:prstGeom prst="rect">
            <a:avLst/>
          </a:prstGeom>
          <a:solidFill>
            <a:schemeClr val="bg1">
              <a:lumMod val="95000"/>
            </a:schemeClr>
          </a:solidFill>
          <a:ln>
            <a:noFill/>
          </a:ln>
        </p:spPr>
        <p:txBody>
          <a:bodyPr>
            <a:spAutoFit/>
          </a:bodyPr>
          <a:lstStyle/>
          <a:p>
            <a:r>
              <a:rPr lang="en-US" sz="1600" b="1" dirty="0">
                <a:latin typeface="Courier New" panose="02070309020205020404" pitchFamily="49" charset="0"/>
                <a:cs typeface="Courier New" panose="02070309020205020404" pitchFamily="49" charset="0"/>
              </a:rPr>
              <a:t>let flag = true;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function test()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let flag = false;</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a:t>
            </a:r>
          </a:p>
        </p:txBody>
      </p:sp>
      <p:sp>
        <p:nvSpPr>
          <p:cNvPr id="5" name="Text Box 5"/>
          <p:cNvSpPr txBox="1">
            <a:spLocks noChangeArrowheads="1"/>
          </p:cNvSpPr>
          <p:nvPr/>
        </p:nvSpPr>
        <p:spPr bwMode="auto">
          <a:xfrm>
            <a:off x="1556610" y="3419116"/>
            <a:ext cx="11287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Montserrat" panose="00000500000000000000" pitchFamily="2" charset="0"/>
              </a:rPr>
              <a:t>is there</a:t>
            </a:r>
            <a:br>
              <a:rPr lang="en-GB" sz="1400" b="1" dirty="0">
                <a:solidFill>
                  <a:schemeClr val="tx2"/>
                </a:solidFill>
                <a:latin typeface="Montserrat" panose="00000500000000000000" pitchFamily="2" charset="0"/>
              </a:rPr>
            </a:br>
            <a:r>
              <a:rPr lang="en-GB" sz="1400" b="1" dirty="0">
                <a:solidFill>
                  <a:schemeClr val="tx2"/>
                </a:solidFill>
                <a:latin typeface="Montserrat" panose="00000500000000000000" pitchFamily="2" charset="0"/>
              </a:rPr>
              <a:t>a local variable?</a:t>
            </a:r>
          </a:p>
        </p:txBody>
      </p:sp>
      <p:sp>
        <p:nvSpPr>
          <p:cNvPr id="6" name="Rectangle 6"/>
          <p:cNvSpPr>
            <a:spLocks noChangeArrowheads="1"/>
          </p:cNvSpPr>
          <p:nvPr/>
        </p:nvSpPr>
        <p:spPr bwMode="auto">
          <a:xfrm>
            <a:off x="7484334" y="2612666"/>
            <a:ext cx="2228850" cy="1785938"/>
          </a:xfrm>
          <a:prstGeom prst="rect">
            <a:avLst/>
          </a:prstGeom>
          <a:solidFill>
            <a:schemeClr val="bg1">
              <a:lumMod val="95000"/>
            </a:schemeClr>
          </a:solidFill>
          <a:ln>
            <a:noFill/>
          </a:ln>
        </p:spPr>
        <p:txBody>
          <a:bodyPr>
            <a:spAutoFit/>
          </a:bodyPr>
          <a:lstStyle/>
          <a:p>
            <a:r>
              <a:rPr lang="en-US" sz="1600" b="1" dirty="0">
                <a:latin typeface="Courier New" panose="02070309020205020404" pitchFamily="49" charset="0"/>
                <a:cs typeface="Courier New" panose="02070309020205020404" pitchFamily="49" charset="0"/>
              </a:rPr>
              <a:t>let flag = true;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function test()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a:t>
            </a:r>
          </a:p>
        </p:txBody>
      </p:sp>
      <p:grpSp>
        <p:nvGrpSpPr>
          <p:cNvPr id="7" name="Group 7"/>
          <p:cNvGrpSpPr>
            <a:grpSpLocks/>
          </p:cNvGrpSpPr>
          <p:nvPr/>
        </p:nvGrpSpPr>
        <p:grpSpPr bwMode="auto">
          <a:xfrm flipV="1">
            <a:off x="7423214" y="3709704"/>
            <a:ext cx="433388" cy="381000"/>
            <a:chOff x="240" y="2688"/>
            <a:chExt cx="480" cy="528"/>
          </a:xfrm>
        </p:grpSpPr>
        <p:sp>
          <p:nvSpPr>
            <p:cNvPr id="8" name="Line 8"/>
            <p:cNvSpPr>
              <a:spLocks noChangeShapeType="1"/>
            </p:cNvSpPr>
            <p:nvPr/>
          </p:nvSpPr>
          <p:spPr bwMode="auto">
            <a:xfrm flipH="1">
              <a:off x="240" y="2688"/>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9" name="Line 9"/>
            <p:cNvSpPr>
              <a:spLocks noChangeShapeType="1"/>
            </p:cNvSpPr>
            <p:nvPr/>
          </p:nvSpPr>
          <p:spPr bwMode="auto">
            <a:xfrm flipH="1" flipV="1">
              <a:off x="240" y="2688"/>
              <a:ext cx="0" cy="52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0" name="Line 10"/>
            <p:cNvSpPr>
              <a:spLocks noChangeShapeType="1"/>
            </p:cNvSpPr>
            <p:nvPr/>
          </p:nvSpPr>
          <p:spPr bwMode="auto">
            <a:xfrm>
              <a:off x="240" y="3216"/>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1" name="Group 11"/>
          <p:cNvGrpSpPr>
            <a:grpSpLocks/>
          </p:cNvGrpSpPr>
          <p:nvPr/>
        </p:nvGrpSpPr>
        <p:grpSpPr bwMode="auto">
          <a:xfrm>
            <a:off x="7339872" y="2815865"/>
            <a:ext cx="323850" cy="1420813"/>
            <a:chOff x="3264" y="2880"/>
            <a:chExt cx="480" cy="960"/>
          </a:xfrm>
        </p:grpSpPr>
        <p:sp>
          <p:nvSpPr>
            <p:cNvPr id="12" name="Line 12"/>
            <p:cNvSpPr>
              <a:spLocks noChangeShapeType="1"/>
            </p:cNvSpPr>
            <p:nvPr/>
          </p:nvSpPr>
          <p:spPr bwMode="auto">
            <a:xfrm flipH="1">
              <a:off x="3264" y="2880"/>
              <a:ext cx="0" cy="96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 name="Line 13"/>
            <p:cNvSpPr>
              <a:spLocks noChangeShapeType="1"/>
            </p:cNvSpPr>
            <p:nvPr/>
          </p:nvSpPr>
          <p:spPr bwMode="auto">
            <a:xfrm>
              <a:off x="3264" y="2880"/>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4" name="Line 14"/>
            <p:cNvSpPr>
              <a:spLocks noChangeShapeType="1"/>
            </p:cNvSpPr>
            <p:nvPr/>
          </p:nvSpPr>
          <p:spPr bwMode="auto">
            <a:xfrm flipH="1">
              <a:off x="3264" y="3840"/>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15" name="Text Box 15"/>
          <p:cNvSpPr txBox="1">
            <a:spLocks noChangeArrowheads="1"/>
          </p:cNvSpPr>
          <p:nvPr/>
        </p:nvSpPr>
        <p:spPr bwMode="auto">
          <a:xfrm>
            <a:off x="6371497" y="3457216"/>
            <a:ext cx="11239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Montserrat" panose="00000500000000000000" pitchFamily="2" charset="0"/>
              </a:rPr>
              <a:t>is there </a:t>
            </a:r>
            <a:br>
              <a:rPr lang="en-GB" sz="1400" b="1" dirty="0">
                <a:solidFill>
                  <a:schemeClr val="tx2"/>
                </a:solidFill>
                <a:latin typeface="Montserrat" panose="00000500000000000000" pitchFamily="2" charset="0"/>
              </a:rPr>
            </a:br>
            <a:r>
              <a:rPr lang="en-GB" sz="1400" b="1" dirty="0">
                <a:solidFill>
                  <a:schemeClr val="tx2"/>
                </a:solidFill>
                <a:latin typeface="Montserrat" panose="00000500000000000000" pitchFamily="2" charset="0"/>
              </a:rPr>
              <a:t>a local variable?</a:t>
            </a:r>
          </a:p>
        </p:txBody>
      </p:sp>
      <p:sp>
        <p:nvSpPr>
          <p:cNvPr id="16" name="Text Box 16"/>
          <p:cNvSpPr txBox="1">
            <a:spLocks noChangeArrowheads="1"/>
          </p:cNvSpPr>
          <p:nvPr/>
        </p:nvSpPr>
        <p:spPr bwMode="auto">
          <a:xfrm>
            <a:off x="9979987" y="4050107"/>
            <a:ext cx="630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Lucida Console" pitchFamily="49" charset="0"/>
              </a:rPr>
              <a:t>true</a:t>
            </a:r>
          </a:p>
        </p:txBody>
      </p:sp>
      <p:sp>
        <p:nvSpPr>
          <p:cNvPr id="17" name="Line 17"/>
          <p:cNvSpPr>
            <a:spLocks noChangeShapeType="1"/>
          </p:cNvSpPr>
          <p:nvPr/>
        </p:nvSpPr>
        <p:spPr bwMode="auto">
          <a:xfrm flipV="1">
            <a:off x="9485206" y="4200919"/>
            <a:ext cx="519112" cy="1588"/>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18" name="Text Box 18"/>
          <p:cNvSpPr txBox="1">
            <a:spLocks noChangeArrowheads="1"/>
          </p:cNvSpPr>
          <p:nvPr/>
        </p:nvSpPr>
        <p:spPr bwMode="auto">
          <a:xfrm>
            <a:off x="6356244" y="2573534"/>
            <a:ext cx="119538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Montserrat" panose="00000500000000000000" pitchFamily="2" charset="0"/>
              </a:rPr>
              <a:t>is there </a:t>
            </a:r>
            <a:br>
              <a:rPr lang="en-GB" sz="1400" b="1" dirty="0">
                <a:solidFill>
                  <a:schemeClr val="tx2"/>
                </a:solidFill>
                <a:latin typeface="Montserrat" panose="00000500000000000000" pitchFamily="2" charset="0"/>
              </a:rPr>
            </a:br>
            <a:r>
              <a:rPr lang="en-GB" sz="1400" b="1" dirty="0">
                <a:solidFill>
                  <a:schemeClr val="tx2"/>
                </a:solidFill>
                <a:latin typeface="Montserrat" panose="00000500000000000000" pitchFamily="2" charset="0"/>
              </a:rPr>
              <a:t>a global variable?</a:t>
            </a:r>
          </a:p>
        </p:txBody>
      </p:sp>
      <p:sp>
        <p:nvSpPr>
          <p:cNvPr id="19" name="Text Box 19"/>
          <p:cNvSpPr txBox="1">
            <a:spLocks noChangeArrowheads="1"/>
          </p:cNvSpPr>
          <p:nvPr/>
        </p:nvSpPr>
        <p:spPr bwMode="auto">
          <a:xfrm>
            <a:off x="5399118" y="4043480"/>
            <a:ext cx="739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Lucida Console" pitchFamily="49" charset="0"/>
              </a:rPr>
              <a:t>false</a:t>
            </a:r>
          </a:p>
        </p:txBody>
      </p:sp>
      <p:sp>
        <p:nvSpPr>
          <p:cNvPr id="20" name="Line 20"/>
          <p:cNvSpPr>
            <a:spLocks noChangeShapeType="1"/>
          </p:cNvSpPr>
          <p:nvPr/>
        </p:nvSpPr>
        <p:spPr bwMode="auto">
          <a:xfrm>
            <a:off x="4675083" y="4200920"/>
            <a:ext cx="762000" cy="1587"/>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grpSp>
        <p:nvGrpSpPr>
          <p:cNvPr id="21" name="Group 21"/>
          <p:cNvGrpSpPr>
            <a:grpSpLocks/>
          </p:cNvGrpSpPr>
          <p:nvPr/>
        </p:nvGrpSpPr>
        <p:grpSpPr bwMode="auto">
          <a:xfrm flipV="1">
            <a:off x="2491474" y="3761740"/>
            <a:ext cx="433388" cy="474939"/>
            <a:chOff x="240" y="2688"/>
            <a:chExt cx="480" cy="528"/>
          </a:xfrm>
        </p:grpSpPr>
        <p:sp>
          <p:nvSpPr>
            <p:cNvPr id="22" name="Line 22"/>
            <p:cNvSpPr>
              <a:spLocks noChangeShapeType="1"/>
            </p:cNvSpPr>
            <p:nvPr/>
          </p:nvSpPr>
          <p:spPr bwMode="auto">
            <a:xfrm flipH="1">
              <a:off x="240" y="2688"/>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 name="Line 23"/>
            <p:cNvSpPr>
              <a:spLocks noChangeShapeType="1"/>
            </p:cNvSpPr>
            <p:nvPr/>
          </p:nvSpPr>
          <p:spPr bwMode="auto">
            <a:xfrm flipH="1" flipV="1">
              <a:off x="240" y="2688"/>
              <a:ext cx="0" cy="52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4" name="Line 24"/>
            <p:cNvSpPr>
              <a:spLocks noChangeShapeType="1"/>
            </p:cNvSpPr>
            <p:nvPr/>
          </p:nvSpPr>
          <p:spPr bwMode="auto">
            <a:xfrm>
              <a:off x="240" y="3216"/>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spTree>
    <p:extLst>
      <p:ext uri="{BB962C8B-B14F-4D97-AF65-F5344CB8AC3E}">
        <p14:creationId xmlns:p14="http://schemas.microsoft.com/office/powerpoint/2010/main" val="61565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utoUpdateAnimBg="0"/>
      <p:bldP spid="6" grpId="0" animBg="1" autoUpdateAnimBg="0"/>
      <p:bldP spid="15" grpId="0" autoUpdateAnimBg="0"/>
      <p:bldP spid="16" grpId="0" autoUpdateAnimBg="0"/>
      <p:bldP spid="17" grpId="0" animBg="1"/>
      <p:bldP spid="18" grpId="0" autoUpdateAnimBg="0"/>
      <p:bldP spid="19" grpId="0" autoUpdateAnimBg="0"/>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sz="quarter" idx="15"/>
          </p:nvPr>
        </p:nvSpPr>
        <p:spPr/>
        <p:txBody>
          <a:bodyPr/>
          <a:lstStyle/>
          <a:p>
            <a:r>
              <a:rPr lang="en-GB" dirty="0"/>
              <a:t>Global object for client-side JavaScript is called window</a:t>
            </a:r>
          </a:p>
          <a:p>
            <a:pPr lvl="1"/>
            <a:r>
              <a:rPr lang="en-GB" dirty="0">
                <a:latin typeface="Montserrat" panose="00000500000000000000" pitchFamily="2" charset="0"/>
              </a:rPr>
              <a:t>Global variables created using the </a:t>
            </a:r>
            <a:r>
              <a:rPr lang="en-GB" b="1" dirty="0">
                <a:latin typeface="Montserrat" panose="00000500000000000000" pitchFamily="2" charset="0"/>
              </a:rPr>
              <a:t>var</a:t>
            </a:r>
            <a:r>
              <a:rPr lang="en-GB" dirty="0">
                <a:latin typeface="Montserrat" panose="00000500000000000000" pitchFamily="2" charset="0"/>
              </a:rPr>
              <a:t> keyword are added as properties on the global object (window)</a:t>
            </a:r>
          </a:p>
          <a:p>
            <a:pPr lvl="1"/>
            <a:r>
              <a:rPr lang="en-GB" dirty="0">
                <a:latin typeface="Montserrat" panose="00000500000000000000" pitchFamily="2" charset="0"/>
              </a:rPr>
              <a:t>Global functions are methods of the current window</a:t>
            </a:r>
          </a:p>
          <a:p>
            <a:pPr lvl="1"/>
            <a:r>
              <a:rPr lang="en-GB" dirty="0">
                <a:latin typeface="Montserrat" panose="00000500000000000000" pitchFamily="2" charset="0"/>
              </a:rPr>
              <a:t>Current window reference is implicit</a:t>
            </a:r>
          </a:p>
          <a:p>
            <a:pPr lvl="1"/>
            <a:endParaRPr lang="en-GB" dirty="0"/>
          </a:p>
          <a:p>
            <a:pPr lvl="1"/>
            <a:endParaRPr lang="en-GB" dirty="0"/>
          </a:p>
          <a:p>
            <a:pPr lvl="1"/>
            <a:r>
              <a:rPr lang="en-GB" dirty="0">
                <a:latin typeface="Montserrat" panose="00000500000000000000" pitchFamily="2" charset="0"/>
              </a:rPr>
              <a:t>Global variables created using the let keyword are NOT added as properties on the window</a:t>
            </a:r>
          </a:p>
        </p:txBody>
      </p:sp>
      <p:sp>
        <p:nvSpPr>
          <p:cNvPr id="8194" name="Rectangle 2"/>
          <p:cNvSpPr>
            <a:spLocks noGrp="1" noChangeArrowheads="1"/>
          </p:cNvSpPr>
          <p:nvPr>
            <p:ph type="title"/>
          </p:nvPr>
        </p:nvSpPr>
        <p:spPr>
          <a:xfrm>
            <a:off x="1194555" y="228600"/>
            <a:ext cx="9802890" cy="897390"/>
          </a:xfrm>
        </p:spPr>
        <p:txBody>
          <a:bodyPr>
            <a:normAutofit/>
          </a:bodyPr>
          <a:lstStyle/>
          <a:p>
            <a:r>
              <a:rPr lang="en-GB" dirty="0"/>
              <a:t>The global object</a:t>
            </a:r>
          </a:p>
        </p:txBody>
      </p:sp>
      <p:sp>
        <p:nvSpPr>
          <p:cNvPr id="8197" name="Rectangle 5"/>
          <p:cNvSpPr>
            <a:spLocks noChangeArrowheads="1"/>
          </p:cNvSpPr>
          <p:nvPr/>
        </p:nvSpPr>
        <p:spPr bwMode="auto">
          <a:xfrm>
            <a:off x="8298212" y="4023006"/>
            <a:ext cx="1655762" cy="56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39775">
              <a:defRPr sz="1000">
                <a:solidFill>
                  <a:schemeClr val="tx1"/>
                </a:solidFill>
                <a:latin typeface="Arial" panose="020B0604020202020204" pitchFamily="34" charset="0"/>
              </a:defRPr>
            </a:lvl1pPr>
            <a:lvl2pPr marL="742950" indent="-285750" defTabSz="739775">
              <a:defRPr sz="1000">
                <a:solidFill>
                  <a:schemeClr val="tx1"/>
                </a:solidFill>
                <a:latin typeface="Arial" panose="020B0604020202020204" pitchFamily="34" charset="0"/>
              </a:defRPr>
            </a:lvl2pPr>
            <a:lvl3pPr marL="1143000" indent="-228600" defTabSz="739775">
              <a:defRPr sz="1000">
                <a:solidFill>
                  <a:schemeClr val="tx1"/>
                </a:solidFill>
                <a:latin typeface="Arial" panose="020B0604020202020204" pitchFamily="34" charset="0"/>
              </a:defRPr>
            </a:lvl3pPr>
            <a:lvl4pPr marL="1600200" indent="-228600" defTabSz="739775">
              <a:defRPr sz="1000">
                <a:solidFill>
                  <a:schemeClr val="tx1"/>
                </a:solidFill>
                <a:latin typeface="Arial" panose="020B0604020202020204" pitchFamily="34" charset="0"/>
              </a:defRPr>
            </a:lvl4pPr>
            <a:lvl5pPr marL="2057400" indent="-228600" defTabSz="739775">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95000"/>
              </a:lnSpc>
              <a:spcBef>
                <a:spcPct val="0"/>
              </a:spcBef>
            </a:pPr>
            <a:r>
              <a:rPr lang="en-US" sz="1600" b="1" dirty="0">
                <a:solidFill>
                  <a:schemeClr val="accent1">
                    <a:lumMod val="75000"/>
                  </a:schemeClr>
                </a:solidFill>
                <a:latin typeface="Montserrat" panose="00000500000000000000" pitchFamily="2" charset="0"/>
              </a:rPr>
              <a:t>These are equivalent</a:t>
            </a:r>
            <a:r>
              <a:rPr lang="en-US" sz="1600" b="1" dirty="0">
                <a:solidFill>
                  <a:schemeClr val="accent1">
                    <a:lumMod val="75000"/>
                  </a:schemeClr>
                </a:solidFill>
              </a:rPr>
              <a:t> </a:t>
            </a:r>
            <a:endParaRPr lang="en-US" sz="1600" b="1" dirty="0">
              <a:solidFill>
                <a:schemeClr val="accent1">
                  <a:lumMod val="75000"/>
                </a:schemeClr>
              </a:solidFill>
              <a:latin typeface="Courier New" panose="02070309020205020404" pitchFamily="49" charset="0"/>
            </a:endParaRPr>
          </a:p>
        </p:txBody>
      </p:sp>
      <p:cxnSp>
        <p:nvCxnSpPr>
          <p:cNvPr id="5" name="Straight Arrow Connector 4"/>
          <p:cNvCxnSpPr/>
          <p:nvPr/>
        </p:nvCxnSpPr>
        <p:spPr>
          <a:xfrm flipH="1">
            <a:off x="7319700" y="4303082"/>
            <a:ext cx="978512"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2EA19189-8EBF-5A4C-AF37-A9F13053E00C}"/>
              </a:ext>
            </a:extLst>
          </p:cNvPr>
          <p:cNvSpPr/>
          <p:nvPr/>
        </p:nvSpPr>
        <p:spPr>
          <a:xfrm>
            <a:off x="1972555" y="4021385"/>
            <a:ext cx="2252870" cy="584775"/>
          </a:xfrm>
          <a:prstGeom prst="rect">
            <a:avLst/>
          </a:prstGeom>
          <a:solidFill>
            <a:schemeClr val="bg1">
              <a:lumMod val="95000"/>
            </a:schemeClr>
          </a:solidFill>
          <a:ln>
            <a:noFill/>
          </a:ln>
        </p:spPr>
        <p:txBody>
          <a:bodyPr>
            <a:spAutoFit/>
          </a:bodyPr>
          <a:lstStyle/>
          <a:p>
            <a:r>
              <a:rPr lang="en-GB" sz="1600" b="1" dirty="0" err="1">
                <a:latin typeface="Courier New" panose="02070309020205020404" pitchFamily="49" charset="0"/>
                <a:cs typeface="Courier New" panose="02070309020205020404" pitchFamily="49" charset="0"/>
              </a:rPr>
              <a:t>var</a:t>
            </a:r>
            <a:r>
              <a:rPr lang="en-GB" sz="1600" b="1" dirty="0">
                <a:latin typeface="Courier New" panose="02070309020205020404" pitchFamily="49" charset="0"/>
                <a:cs typeface="Courier New" panose="02070309020205020404" pitchFamily="49" charset="0"/>
              </a:rPr>
              <a:t> a = 7;</a:t>
            </a:r>
          </a:p>
          <a:p>
            <a:r>
              <a:rPr lang="en-GB" sz="1600" b="1" dirty="0">
                <a:latin typeface="Courier New" panose="02070309020205020404" pitchFamily="49" charset="0"/>
                <a:cs typeface="Courier New" panose="02070309020205020404" pitchFamily="49" charset="0"/>
              </a:rPr>
              <a:t>alert(b);</a:t>
            </a:r>
          </a:p>
        </p:txBody>
      </p:sp>
      <p:sp>
        <p:nvSpPr>
          <p:cNvPr id="3" name="Rectangle 2">
            <a:extLst>
              <a:ext uri="{FF2B5EF4-FFF2-40B4-BE49-F238E27FC236}">
                <a16:creationId xmlns:a16="http://schemas.microsoft.com/office/drawing/2014/main" id="{8E01ADBE-3498-9846-90DE-5517A414AEC5}"/>
              </a:ext>
            </a:extLst>
          </p:cNvPr>
          <p:cNvSpPr/>
          <p:nvPr/>
        </p:nvSpPr>
        <p:spPr>
          <a:xfrm>
            <a:off x="4746594" y="4007530"/>
            <a:ext cx="2252870" cy="584775"/>
          </a:xfrm>
          <a:prstGeom prst="rect">
            <a:avLst/>
          </a:prstGeom>
          <a:solidFill>
            <a:schemeClr val="bg1">
              <a:lumMod val="95000"/>
            </a:schemeClr>
          </a:solidFill>
          <a:ln>
            <a:noFill/>
          </a:ln>
        </p:spPr>
        <p:txBody>
          <a:bodyPr>
            <a:spAutoFit/>
          </a:bodyPr>
          <a:lstStyle/>
          <a:p>
            <a:r>
              <a:rPr lang="en-GB" sz="1600" b="1" dirty="0" err="1">
                <a:latin typeface="Courier New" panose="02070309020205020404" pitchFamily="49" charset="0"/>
                <a:cs typeface="Courier New" panose="02070309020205020404" pitchFamily="49" charset="0"/>
              </a:rPr>
              <a:t>window.a</a:t>
            </a:r>
            <a:r>
              <a:rPr lang="en-GB" sz="1600" b="1" dirty="0">
                <a:latin typeface="Courier New" panose="02070309020205020404" pitchFamily="49" charset="0"/>
                <a:cs typeface="Courier New" panose="02070309020205020404" pitchFamily="49" charset="0"/>
              </a:rPr>
              <a:t> = 7;</a:t>
            </a:r>
          </a:p>
          <a:p>
            <a:r>
              <a:rPr lang="en-GB" sz="1600" b="1" dirty="0" err="1">
                <a:latin typeface="Courier New" panose="02070309020205020404" pitchFamily="49" charset="0"/>
                <a:cs typeface="Courier New" panose="02070309020205020404" pitchFamily="49" charset="0"/>
              </a:rPr>
              <a:t>window.alert</a:t>
            </a:r>
            <a:r>
              <a:rPr lang="en-GB" sz="1600" b="1" dirty="0">
                <a:latin typeface="Courier New" panose="02070309020205020404" pitchFamily="49" charset="0"/>
                <a:cs typeface="Courier New" panose="02070309020205020404" pitchFamily="49" charset="0"/>
              </a:rPr>
              <a:t>(b);</a:t>
            </a:r>
          </a:p>
        </p:txBody>
      </p:sp>
    </p:spTree>
    <p:extLst>
      <p:ext uri="{BB962C8B-B14F-4D97-AF65-F5344CB8AC3E}">
        <p14:creationId xmlns:p14="http://schemas.microsoft.com/office/powerpoint/2010/main" val="60978235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sz="quarter" idx="15"/>
          </p:nvPr>
        </p:nvSpPr>
        <p:spPr>
          <a:xfrm>
            <a:off x="393600" y="1125990"/>
            <a:ext cx="11404800" cy="4546800"/>
          </a:xfrm>
        </p:spPr>
        <p:txBody>
          <a:bodyPr/>
          <a:lstStyle/>
          <a:p>
            <a:endParaRPr lang="en-GB" dirty="0"/>
          </a:p>
          <a:p>
            <a:r>
              <a:rPr lang="en-GB" dirty="0"/>
              <a:t>Unless you create a variable within a function or block it is of global scope</a:t>
            </a:r>
          </a:p>
          <a:p>
            <a:pPr lvl="1"/>
            <a:r>
              <a:rPr lang="en-GB" dirty="0">
                <a:latin typeface="Montserrat" panose="00000500000000000000" pitchFamily="2" charset="0"/>
              </a:rPr>
              <a:t>The scope chain in JavaScript is interesting</a:t>
            </a:r>
          </a:p>
          <a:p>
            <a:pPr lvl="1"/>
            <a:r>
              <a:rPr lang="en-US" dirty="0">
                <a:latin typeface="Montserrat" panose="00000500000000000000" pitchFamily="2" charset="0"/>
              </a:rPr>
              <a:t>JavaScript looks up the object hierarchy not the call stack</a:t>
            </a:r>
          </a:p>
          <a:p>
            <a:pPr lvl="2"/>
            <a:r>
              <a:rPr lang="en-US" dirty="0">
                <a:latin typeface="Montserrat" panose="00000500000000000000" pitchFamily="2" charset="0"/>
              </a:rPr>
              <a:t>This is not the case in many other languages</a:t>
            </a:r>
          </a:p>
          <a:p>
            <a:pPr lvl="1"/>
            <a:r>
              <a:rPr lang="en-US" dirty="0">
                <a:latin typeface="Montserrat" panose="00000500000000000000" pitchFamily="2" charset="0"/>
              </a:rPr>
              <a:t>If a variable is not seen in scope, it can be accidently added to global</a:t>
            </a:r>
          </a:p>
          <a:p>
            <a:pPr lvl="2"/>
            <a:r>
              <a:rPr lang="en-US" dirty="0">
                <a:latin typeface="Montserrat" panose="00000500000000000000" pitchFamily="2" charset="0"/>
              </a:rPr>
              <a:t>Like the example in the previous slide</a:t>
            </a:r>
            <a:endParaRPr lang="en-GB" dirty="0">
              <a:latin typeface="Montserrat" panose="00000500000000000000" pitchFamily="2" charset="0"/>
            </a:endParaRPr>
          </a:p>
        </p:txBody>
      </p:sp>
      <p:sp>
        <p:nvSpPr>
          <p:cNvPr id="6" name="Rectangle 2">
            <a:extLst>
              <a:ext uri="{FF2B5EF4-FFF2-40B4-BE49-F238E27FC236}">
                <a16:creationId xmlns:a16="http://schemas.microsoft.com/office/drawing/2014/main" id="{D81E3A9C-5B5A-4751-B4F9-416A867C047F}"/>
              </a:ext>
            </a:extLst>
          </p:cNvPr>
          <p:cNvSpPr txBox="1">
            <a:spLocks noChangeArrowheads="1"/>
          </p:cNvSpPr>
          <p:nvPr/>
        </p:nvSpPr>
        <p:spPr>
          <a:xfrm>
            <a:off x="1194555" y="228600"/>
            <a:ext cx="9802890" cy="897390"/>
          </a:xfrm>
          <a:prstGeom prst="rect">
            <a:avLst/>
          </a:prstGeom>
        </p:spPr>
        <p:txBody>
          <a:bodyPr vert="horz" wrap="square" lIns="91440" tIns="45720" rIns="91440" bIns="45720" rtlCol="0" anchor="b" anchorCtr="0">
            <a:normAutofit/>
          </a:bodyPr>
          <a:lst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a:ln>
                  <a:noFill/>
                </a:ln>
                <a:solidFill>
                  <a:srgbClr val="004050"/>
                </a:solidFill>
                <a:effectLst/>
                <a:uLnTx/>
                <a:uFillTx/>
                <a:latin typeface="Krana Fat B" panose="00000B00000000000000" pitchFamily="50" charset="0"/>
                <a:ea typeface="+mj-ea"/>
                <a:cs typeface="Arial" pitchFamily="34" charset="0"/>
              </a:defRPr>
            </a:lvl1pPr>
          </a:lstStyle>
          <a:p>
            <a:r>
              <a:rPr lang="en-GB"/>
              <a:t>The global object</a:t>
            </a:r>
            <a:endParaRPr lang="en-GB" dirty="0"/>
          </a:p>
        </p:txBody>
      </p:sp>
    </p:spTree>
    <p:extLst>
      <p:ext uri="{BB962C8B-B14F-4D97-AF65-F5344CB8AC3E}">
        <p14:creationId xmlns:p14="http://schemas.microsoft.com/office/powerpoint/2010/main" val="264530247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93600" y="1643850"/>
            <a:ext cx="11404800" cy="1317559"/>
          </a:xfrm>
        </p:spPr>
        <p:txBody>
          <a:bodyPr/>
          <a:lstStyle/>
          <a:p>
            <a:r>
              <a:rPr lang="en-GB" dirty="0"/>
              <a:t>Create and use functions</a:t>
            </a:r>
          </a:p>
          <a:p>
            <a:r>
              <a:rPr lang="en-GB" dirty="0"/>
              <a:t>Returning data from a function</a:t>
            </a:r>
          </a:p>
        </p:txBody>
      </p:sp>
      <p:sp>
        <p:nvSpPr>
          <p:cNvPr id="3" name="Title 2"/>
          <p:cNvSpPr>
            <a:spLocks noGrp="1"/>
          </p:cNvSpPr>
          <p:nvPr>
            <p:ph type="title"/>
          </p:nvPr>
        </p:nvSpPr>
        <p:spPr>
          <a:xfrm>
            <a:off x="1225530" y="381600"/>
            <a:ext cx="9552960" cy="885960"/>
          </a:xfrm>
        </p:spPr>
        <p:txBody>
          <a:bodyPr>
            <a:normAutofit/>
          </a:bodyPr>
          <a:lstStyle/>
          <a:p>
            <a:r>
              <a:rPr lang="en-GB" dirty="0" err="1"/>
              <a:t>QuickLab</a:t>
            </a:r>
            <a:r>
              <a:rPr lang="en-GB" dirty="0"/>
              <a:t> 6- Functions</a:t>
            </a:r>
          </a:p>
        </p:txBody>
      </p:sp>
    </p:spTree>
    <p:extLst>
      <p:ext uri="{BB962C8B-B14F-4D97-AF65-F5344CB8AC3E}">
        <p14:creationId xmlns:p14="http://schemas.microsoft.com/office/powerpoint/2010/main" val="1082283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1659674-7DC0-41FF-BC58-61729F4C1926}"/>
              </a:ext>
            </a:extLst>
          </p:cNvPr>
          <p:cNvSpPr>
            <a:spLocks noGrp="1"/>
          </p:cNvSpPr>
          <p:nvPr>
            <p:ph type="body" sz="quarter" idx="10"/>
          </p:nvPr>
        </p:nvSpPr>
        <p:spPr/>
        <p:txBody>
          <a:bodyPr/>
          <a:lstStyle/>
          <a:p>
            <a:r>
              <a:rPr lang="en-GB" dirty="0"/>
              <a:t>REVIEW</a:t>
            </a:r>
          </a:p>
        </p:txBody>
      </p:sp>
      <p:sp>
        <p:nvSpPr>
          <p:cNvPr id="3" name="Text Placeholder 2">
            <a:extLst>
              <a:ext uri="{FF2B5EF4-FFF2-40B4-BE49-F238E27FC236}">
                <a16:creationId xmlns:a16="http://schemas.microsoft.com/office/drawing/2014/main" id="{388723DD-9B00-4833-9293-134FCC620471}"/>
              </a:ext>
            </a:extLst>
          </p:cNvPr>
          <p:cNvSpPr>
            <a:spLocks noGrp="1"/>
          </p:cNvSpPr>
          <p:nvPr>
            <p:ph type="body" sz="quarter" idx="15"/>
          </p:nvPr>
        </p:nvSpPr>
        <p:spPr/>
        <p:txBody>
          <a:bodyPr/>
          <a:lstStyle/>
          <a:p>
            <a:r>
              <a:rPr lang="en-GB" dirty="0"/>
              <a:t>Functions allow us to create re-usable blocks of code</a:t>
            </a:r>
          </a:p>
          <a:p>
            <a:endParaRPr lang="en-GB" dirty="0"/>
          </a:p>
          <a:p>
            <a:r>
              <a:rPr lang="en-GB" dirty="0"/>
              <a:t>Scope is a critical concept to understand and utilise in your JavaScript programming career</a:t>
            </a:r>
          </a:p>
          <a:p>
            <a:endParaRPr lang="en-GB" dirty="0"/>
          </a:p>
          <a:p>
            <a:r>
              <a:rPr lang="en-GB" dirty="0"/>
              <a:t>Functions are first-class objects, meaning we can pass them round as we would other objects and primitives</a:t>
            </a:r>
          </a:p>
        </p:txBody>
      </p:sp>
    </p:spTree>
    <p:extLst>
      <p:ext uri="{BB962C8B-B14F-4D97-AF65-F5344CB8AC3E}">
        <p14:creationId xmlns:p14="http://schemas.microsoft.com/office/powerpoint/2010/main" val="1342059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1659674-7DC0-41FF-BC58-61729F4C1926}"/>
              </a:ext>
            </a:extLst>
          </p:cNvPr>
          <p:cNvSpPr>
            <a:spLocks noGrp="1"/>
          </p:cNvSpPr>
          <p:nvPr>
            <p:ph type="body" sz="quarter" idx="10"/>
          </p:nvPr>
        </p:nvSpPr>
        <p:spPr/>
        <p:txBody>
          <a:bodyPr/>
          <a:lstStyle/>
          <a:p>
            <a:r>
              <a:rPr lang="en-GB" dirty="0"/>
              <a:t>INTRODUCTION</a:t>
            </a:r>
          </a:p>
        </p:txBody>
      </p:sp>
      <p:sp>
        <p:nvSpPr>
          <p:cNvPr id="6" name="Text Placeholder 10">
            <a:extLst>
              <a:ext uri="{FF2B5EF4-FFF2-40B4-BE49-F238E27FC236}">
                <a16:creationId xmlns:a16="http://schemas.microsoft.com/office/drawing/2014/main" id="{8B743D42-A09C-45CE-9FC3-E146C2B23AE7}"/>
              </a:ext>
            </a:extLst>
          </p:cNvPr>
          <p:cNvSpPr txBox="1">
            <a:spLocks/>
          </p:cNvSpPr>
          <p:nvPr/>
        </p:nvSpPr>
        <p:spPr>
          <a:xfrm>
            <a:off x="4837410" y="1155600"/>
            <a:ext cx="11404800" cy="4546800"/>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r>
              <a:rPr lang="en-US" dirty="0"/>
              <a:t>Functions</a:t>
            </a:r>
          </a:p>
          <a:p>
            <a:pPr lvl="1" fontAlgn="auto"/>
            <a:r>
              <a:rPr lang="en-US" dirty="0"/>
              <a:t>What are functions?</a:t>
            </a:r>
          </a:p>
          <a:p>
            <a:pPr lvl="1" fontAlgn="auto"/>
            <a:r>
              <a:rPr lang="en-US" dirty="0"/>
              <a:t>Creating functions</a:t>
            </a:r>
          </a:p>
          <a:p>
            <a:pPr lvl="1" fontAlgn="auto"/>
            <a:r>
              <a:rPr lang="en-US" dirty="0"/>
              <a:t>Calling functions</a:t>
            </a:r>
          </a:p>
          <a:p>
            <a:pPr fontAlgn="auto"/>
            <a:r>
              <a:rPr lang="en-US" dirty="0"/>
              <a:t>Scope</a:t>
            </a:r>
          </a:p>
          <a:p>
            <a:pPr lvl="1" fontAlgn="auto"/>
            <a:r>
              <a:rPr lang="en-US" dirty="0"/>
              <a:t>What is scope?</a:t>
            </a:r>
          </a:p>
          <a:p>
            <a:pPr lvl="1" fontAlgn="auto"/>
            <a:r>
              <a:rPr lang="en-US" dirty="0"/>
              <a:t>Functions and scope</a:t>
            </a:r>
          </a:p>
        </p:txBody>
      </p:sp>
    </p:spTree>
    <p:extLst>
      <p:ext uri="{BB962C8B-B14F-4D97-AF65-F5344CB8AC3E}">
        <p14:creationId xmlns:p14="http://schemas.microsoft.com/office/powerpoint/2010/main" val="259683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02570" y="1483830"/>
            <a:ext cx="11187450" cy="4546800"/>
          </a:xfrm>
        </p:spPr>
        <p:txBody>
          <a:bodyPr/>
          <a:lstStyle/>
          <a:p>
            <a:r>
              <a:rPr lang="en-GB" dirty="0">
                <a:solidFill>
                  <a:srgbClr val="004050"/>
                </a:solidFill>
                <a:latin typeface="Montserrat" panose="00000500000000000000" pitchFamily="2" charset="0"/>
              </a:rPr>
              <a:t>Functions are one of the most important concepts in JavaScript</a:t>
            </a:r>
          </a:p>
          <a:p>
            <a:r>
              <a:rPr lang="en-GB" dirty="0">
                <a:solidFill>
                  <a:srgbClr val="004050"/>
                </a:solidFill>
                <a:latin typeface="Montserrat" panose="00000500000000000000" pitchFamily="2" charset="0"/>
              </a:rPr>
              <a:t>Functions allow us to block out code for execution when we want</a:t>
            </a:r>
          </a:p>
          <a:p>
            <a:pPr lvl="1"/>
            <a:r>
              <a:rPr lang="en-GB" dirty="0">
                <a:solidFill>
                  <a:srgbClr val="004050"/>
                </a:solidFill>
                <a:latin typeface="Montserrat" panose="00000500000000000000" pitchFamily="2" charset="0"/>
              </a:rPr>
              <a:t>Instead of it running as soon as the browser processes it</a:t>
            </a:r>
          </a:p>
          <a:p>
            <a:pPr lvl="1"/>
            <a:r>
              <a:rPr lang="en-GB" dirty="0">
                <a:solidFill>
                  <a:srgbClr val="004050"/>
                </a:solidFill>
                <a:latin typeface="Montserrat" panose="00000500000000000000" pitchFamily="2" charset="0"/>
              </a:rPr>
              <a:t>Also allows us to reuse the same operations repeatedly</a:t>
            </a:r>
          </a:p>
          <a:p>
            <a:pPr lvl="2"/>
            <a:r>
              <a:rPr lang="en-GB" dirty="0">
                <a:solidFill>
                  <a:srgbClr val="004050"/>
                </a:solidFill>
                <a:latin typeface="Montserrat" panose="00000500000000000000" pitchFamily="2" charset="0"/>
              </a:rPr>
              <a:t>Like console.log();</a:t>
            </a:r>
          </a:p>
          <a:p>
            <a:pPr lvl="1"/>
            <a:r>
              <a:rPr lang="en-GB" dirty="0">
                <a:solidFill>
                  <a:srgbClr val="004050"/>
                </a:solidFill>
                <a:latin typeface="Montserrat" panose="00000500000000000000" pitchFamily="2" charset="0"/>
              </a:rPr>
              <a:t>Functions are first-class objects and are actually a type of built-in type</a:t>
            </a:r>
          </a:p>
          <a:p>
            <a:pPr lvl="2"/>
            <a:r>
              <a:rPr lang="en-GB" dirty="0">
                <a:solidFill>
                  <a:srgbClr val="004050"/>
                </a:solidFill>
                <a:latin typeface="Montserrat" panose="00000500000000000000" pitchFamily="2" charset="0"/>
              </a:rPr>
              <a:t>The keyword function actually creates a new object of type Function</a:t>
            </a:r>
          </a:p>
          <a:p>
            <a:pPr lvl="1"/>
            <a:endParaRPr lang="en-GB" dirty="0">
              <a:solidFill>
                <a:srgbClr val="004050"/>
              </a:solidFill>
              <a:latin typeface="Montserrat" panose="00000500000000000000" pitchFamily="2" charset="0"/>
            </a:endParaRPr>
          </a:p>
          <a:p>
            <a:pPr lvl="2"/>
            <a:endParaRPr lang="en-GB" dirty="0"/>
          </a:p>
        </p:txBody>
      </p:sp>
      <p:sp>
        <p:nvSpPr>
          <p:cNvPr id="3" name="Title 2"/>
          <p:cNvSpPr>
            <a:spLocks noGrp="1"/>
          </p:cNvSpPr>
          <p:nvPr>
            <p:ph type="title"/>
          </p:nvPr>
        </p:nvSpPr>
        <p:spPr>
          <a:xfrm>
            <a:off x="1143000" y="205740"/>
            <a:ext cx="9540000" cy="817380"/>
          </a:xfrm>
        </p:spPr>
        <p:txBody>
          <a:bodyPr>
            <a:normAutofit/>
          </a:bodyPr>
          <a:lstStyle/>
          <a:p>
            <a:r>
              <a:rPr lang="en-GB"/>
              <a:t>Functions – about</a:t>
            </a:r>
            <a:endParaRPr lang="en-GB" dirty="0"/>
          </a:p>
        </p:txBody>
      </p:sp>
    </p:spTree>
    <p:extLst>
      <p:ext uri="{BB962C8B-B14F-4D97-AF65-F5344CB8AC3E}">
        <p14:creationId xmlns:p14="http://schemas.microsoft.com/office/powerpoint/2010/main" val="1444954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93600" y="1426680"/>
            <a:ext cx="11404800" cy="4546800"/>
          </a:xfrm>
        </p:spPr>
        <p:txBody>
          <a:bodyPr/>
          <a:lstStyle/>
          <a:p>
            <a:r>
              <a:rPr lang="en-GB" dirty="0"/>
              <a:t>The function keyword is used to create JavaScript functions</a:t>
            </a:r>
          </a:p>
          <a:p>
            <a:endParaRPr lang="en-GB" dirty="0"/>
          </a:p>
          <a:p>
            <a:endParaRPr lang="en-GB" dirty="0"/>
          </a:p>
          <a:p>
            <a:r>
              <a:rPr lang="en-GB" dirty="0"/>
              <a:t>Parameters may be passed into a function</a:t>
            </a:r>
          </a:p>
          <a:p>
            <a:endParaRPr lang="en-GB" dirty="0"/>
          </a:p>
          <a:p>
            <a:endParaRPr lang="en-GB" dirty="0"/>
          </a:p>
          <a:p>
            <a:r>
              <a:rPr lang="en-GB" dirty="0"/>
              <a:t>It may optionally return a value</a:t>
            </a:r>
          </a:p>
          <a:p>
            <a:endParaRPr lang="en-GB" dirty="0"/>
          </a:p>
          <a:p>
            <a:pPr lvl="1"/>
            <a:endParaRPr lang="en-GB" dirty="0"/>
          </a:p>
        </p:txBody>
      </p:sp>
      <p:sp>
        <p:nvSpPr>
          <p:cNvPr id="3" name="Title 2"/>
          <p:cNvSpPr>
            <a:spLocks noGrp="1"/>
          </p:cNvSpPr>
          <p:nvPr>
            <p:ph type="title"/>
          </p:nvPr>
        </p:nvSpPr>
        <p:spPr>
          <a:xfrm>
            <a:off x="1095536" y="228600"/>
            <a:ext cx="9655830" cy="863100"/>
          </a:xfrm>
        </p:spPr>
        <p:txBody>
          <a:bodyPr>
            <a:normAutofit/>
          </a:bodyPr>
          <a:lstStyle/>
          <a:p>
            <a:r>
              <a:rPr lang="en-GB" dirty="0"/>
              <a:t>Functions – creating</a:t>
            </a:r>
          </a:p>
        </p:txBody>
      </p:sp>
      <p:cxnSp>
        <p:nvCxnSpPr>
          <p:cNvPr id="6" name="Straight Arrow Connector 5"/>
          <p:cNvCxnSpPr>
            <a:cxnSpLocks/>
          </p:cNvCxnSpPr>
          <p:nvPr/>
        </p:nvCxnSpPr>
        <p:spPr>
          <a:xfrm flipV="1">
            <a:off x="2208484" y="2079463"/>
            <a:ext cx="807394" cy="1394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75136" y="1864019"/>
            <a:ext cx="1553630" cy="830997"/>
          </a:xfrm>
          <a:prstGeom prst="rect">
            <a:avLst/>
          </a:prstGeom>
          <a:noFill/>
        </p:spPr>
        <p:txBody>
          <a:bodyPr wrap="none" rtlCol="0">
            <a:spAutoFit/>
          </a:bodyPr>
          <a:lstStyle>
            <a:defPPr>
              <a:defRPr lang="en-GB"/>
            </a:defPPr>
            <a:lvl1pPr>
              <a:defRPr sz="1400">
                <a:latin typeface="Arial" pitchFamily="34" charset="0"/>
                <a:cs typeface="Arial" pitchFamily="34" charset="0"/>
              </a:defRPr>
            </a:lvl1pPr>
          </a:lstStyle>
          <a:p>
            <a:r>
              <a:rPr lang="en-GB" sz="1600" dirty="0">
                <a:latin typeface="Montserrat" panose="00000500000000000000" pitchFamily="2" charset="0"/>
              </a:rPr>
              <a:t>Function is a </a:t>
            </a:r>
          </a:p>
          <a:p>
            <a:r>
              <a:rPr lang="en-GB" sz="1600" dirty="0">
                <a:latin typeface="Montserrat" panose="00000500000000000000" pitchFamily="2" charset="0"/>
              </a:rPr>
              <a:t>language </a:t>
            </a:r>
          </a:p>
          <a:p>
            <a:r>
              <a:rPr lang="en-GB" sz="1600" dirty="0">
                <a:latin typeface="Montserrat" panose="00000500000000000000" pitchFamily="2" charset="0"/>
              </a:rPr>
              <a:t>keyword</a:t>
            </a:r>
          </a:p>
        </p:txBody>
      </p:sp>
      <p:grpSp>
        <p:nvGrpSpPr>
          <p:cNvPr id="8" name="Group 7"/>
          <p:cNvGrpSpPr/>
          <p:nvPr/>
        </p:nvGrpSpPr>
        <p:grpSpPr>
          <a:xfrm>
            <a:off x="5306974" y="2079463"/>
            <a:ext cx="5391872" cy="830997"/>
            <a:chOff x="2953869" y="1942348"/>
            <a:chExt cx="5391872" cy="830997"/>
          </a:xfrm>
        </p:grpSpPr>
        <p:cxnSp>
          <p:nvCxnSpPr>
            <p:cNvPr id="9" name="Straight Arrow Connector 8"/>
            <p:cNvCxnSpPr>
              <a:cxnSpLocks/>
            </p:cNvCxnSpPr>
            <p:nvPr/>
          </p:nvCxnSpPr>
          <p:spPr>
            <a:xfrm flipH="1" flipV="1">
              <a:off x="2953869" y="2012071"/>
              <a:ext cx="3777381" cy="84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24327" y="1942348"/>
              <a:ext cx="1321414" cy="830997"/>
            </a:xfrm>
            <a:prstGeom prst="rect">
              <a:avLst/>
            </a:prstGeom>
            <a:noFill/>
          </p:spPr>
          <p:txBody>
            <a:bodyPr wrap="square" rtlCol="0">
              <a:spAutoFit/>
            </a:bodyPr>
            <a:lstStyle/>
            <a:p>
              <a:r>
                <a:rPr lang="en-GB" sz="1600" i="1" dirty="0">
                  <a:latin typeface="Montserrat" panose="00000500000000000000" pitchFamily="2" charset="0"/>
                  <a:cs typeface="Arial" pitchFamily="34" charset="0"/>
                </a:rPr>
                <a:t>Name of</a:t>
              </a:r>
            </a:p>
            <a:p>
              <a:r>
                <a:rPr lang="en-GB" sz="1600" i="1" dirty="0">
                  <a:latin typeface="Montserrat" panose="00000500000000000000" pitchFamily="2" charset="0"/>
                  <a:cs typeface="Arial" pitchFamily="34" charset="0"/>
                </a:rPr>
                <a:t>the function</a:t>
              </a:r>
              <a:endParaRPr lang="en-GB" sz="1600" dirty="0">
                <a:latin typeface="Montserrat" panose="00000500000000000000" pitchFamily="2" charset="0"/>
                <a:cs typeface="Arial" pitchFamily="34" charset="0"/>
              </a:endParaRPr>
            </a:p>
          </p:txBody>
        </p:sp>
      </p:grpSp>
      <p:sp>
        <p:nvSpPr>
          <p:cNvPr id="14" name="Rectangle 13">
            <a:extLst>
              <a:ext uri="{FF2B5EF4-FFF2-40B4-BE49-F238E27FC236}">
                <a16:creationId xmlns:a16="http://schemas.microsoft.com/office/drawing/2014/main" id="{5A9B19D9-E591-744C-9112-6CB083E2989B}"/>
              </a:ext>
            </a:extLst>
          </p:cNvPr>
          <p:cNvSpPr/>
          <p:nvPr/>
        </p:nvSpPr>
        <p:spPr>
          <a:xfrm>
            <a:off x="3048000" y="1925364"/>
            <a:ext cx="6096000" cy="830997"/>
          </a:xfrm>
          <a:prstGeom prst="rect">
            <a:avLst/>
          </a:prstGeom>
          <a:solidFill>
            <a:schemeClr val="bg1">
              <a:lumMod val="95000"/>
            </a:schemeClr>
          </a:solidFill>
          <a:ln>
            <a:noFill/>
          </a:ln>
        </p:spPr>
        <p:txBody>
          <a:bodyPr>
            <a:spAutoFit/>
          </a:bodyPr>
          <a:lstStyle/>
          <a:p>
            <a:r>
              <a:rPr lang="en-GB" sz="1600" b="1" dirty="0">
                <a:latin typeface="Courier New" panose="02070309020205020404" pitchFamily="49" charset="0"/>
                <a:cs typeface="Courier New" panose="02070309020205020404" pitchFamily="49" charset="0"/>
              </a:rPr>
              <a:t>function </a:t>
            </a:r>
            <a:r>
              <a:rPr lang="en-GB" sz="1600" b="1" dirty="0" err="1">
                <a:latin typeface="Courier New" panose="02070309020205020404" pitchFamily="49" charset="0"/>
                <a:cs typeface="Courier New" panose="02070309020205020404" pitchFamily="49" charset="0"/>
              </a:rPr>
              <a:t>sayHello</a:t>
            </a:r>
            <a:r>
              <a:rPr lang="en-GB" sz="1600" b="1" dirty="0">
                <a:latin typeface="Courier New" panose="02070309020205020404" pitchFamily="49" charset="0"/>
                <a:cs typeface="Courier New" panose="02070309020205020404" pitchFamily="49" charset="0"/>
              </a:rPr>
              <a:t>( ) {</a:t>
            </a:r>
          </a:p>
          <a:p>
            <a:r>
              <a:rPr lang="en-GB" sz="1600" b="1" dirty="0">
                <a:latin typeface="Courier New" panose="02070309020205020404" pitchFamily="49" charset="0"/>
                <a:cs typeface="Courier New" panose="02070309020205020404" pitchFamily="49" charset="0"/>
              </a:rPr>
              <a:t>    alert("Hi there!");</a:t>
            </a:r>
          </a:p>
          <a:p>
            <a:r>
              <a:rPr lang="en-GB" sz="1600" b="1" dirty="0">
                <a:latin typeface="Courier New" panose="02070309020205020404" pitchFamily="49" charset="0"/>
                <a:cs typeface="Courier New" panose="02070309020205020404" pitchFamily="49" charset="0"/>
              </a:rPr>
              <a:t>}</a:t>
            </a:r>
            <a:endParaRPr lang="en-GB" sz="1600" b="1" dirty="0">
              <a:effectLst/>
              <a:latin typeface="Courier New" panose="02070309020205020404" pitchFamily="49" charset="0"/>
              <a:cs typeface="Courier New" panose="02070309020205020404" pitchFamily="49" charset="0"/>
            </a:endParaRPr>
          </a:p>
        </p:txBody>
      </p:sp>
      <p:sp>
        <p:nvSpPr>
          <p:cNvPr id="15" name="Rectangle 14">
            <a:extLst>
              <a:ext uri="{FF2B5EF4-FFF2-40B4-BE49-F238E27FC236}">
                <a16:creationId xmlns:a16="http://schemas.microsoft.com/office/drawing/2014/main" id="{A3880E80-D3CB-C94C-8220-1B293F843C34}"/>
              </a:ext>
            </a:extLst>
          </p:cNvPr>
          <p:cNvSpPr/>
          <p:nvPr/>
        </p:nvSpPr>
        <p:spPr>
          <a:xfrm>
            <a:off x="393600" y="3265197"/>
            <a:ext cx="11404800" cy="830997"/>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function </a:t>
            </a:r>
            <a:r>
              <a:rPr lang="en-GB" sz="1600" b="1" dirty="0" err="1">
                <a:latin typeface="Courier New" panose="02070309020205020404" pitchFamily="49" charset="0"/>
                <a:cs typeface="Courier New" panose="02070309020205020404" pitchFamily="49" charset="0"/>
              </a:rPr>
              <a:t>sayHelloToSomeone</a:t>
            </a:r>
            <a:r>
              <a:rPr lang="en-GB" sz="1600" b="1" dirty="0">
                <a:latin typeface="Courier New" panose="02070309020205020404" pitchFamily="49" charset="0"/>
                <a:cs typeface="Courier New" panose="02070309020205020404" pitchFamily="49" charset="0"/>
              </a:rPr>
              <a:t>(name) {</a:t>
            </a:r>
          </a:p>
          <a:p>
            <a:r>
              <a:rPr lang="en-GB" sz="1600" b="1" dirty="0">
                <a:latin typeface="Courier New" panose="02070309020205020404" pitchFamily="49" charset="0"/>
                <a:cs typeface="Courier New" panose="02070309020205020404" pitchFamily="49" charset="0"/>
              </a:rPr>
              <a:t>    alert(`Hi there ${name}!`);</a:t>
            </a:r>
          </a:p>
          <a:p>
            <a:r>
              <a:rPr lang="en-GB" sz="1600" b="1" dirty="0">
                <a:latin typeface="Courier New" panose="02070309020205020404" pitchFamily="49" charset="0"/>
                <a:cs typeface="Courier New" panose="02070309020205020404" pitchFamily="49" charset="0"/>
              </a:rPr>
              <a:t>}</a:t>
            </a:r>
            <a:endParaRPr lang="en-GB" sz="1600" b="1" dirty="0">
              <a:effectLst/>
              <a:latin typeface="Courier New" panose="02070309020205020404" pitchFamily="49" charset="0"/>
              <a:cs typeface="Courier New" panose="02070309020205020404" pitchFamily="49" charset="0"/>
            </a:endParaRPr>
          </a:p>
        </p:txBody>
      </p:sp>
      <p:sp>
        <p:nvSpPr>
          <p:cNvPr id="21" name="Rectangle 20">
            <a:extLst>
              <a:ext uri="{FF2B5EF4-FFF2-40B4-BE49-F238E27FC236}">
                <a16:creationId xmlns:a16="http://schemas.microsoft.com/office/drawing/2014/main" id="{DE05003B-940C-B648-B5F6-9AB24CD0D70C}"/>
              </a:ext>
            </a:extLst>
          </p:cNvPr>
          <p:cNvSpPr/>
          <p:nvPr/>
        </p:nvSpPr>
        <p:spPr>
          <a:xfrm>
            <a:off x="393600" y="4619338"/>
            <a:ext cx="11404800" cy="830997"/>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function </a:t>
            </a:r>
            <a:r>
              <a:rPr lang="en-GB" sz="1600" b="1" dirty="0" err="1">
                <a:latin typeface="Courier New" panose="02070309020205020404" pitchFamily="49" charset="0"/>
                <a:cs typeface="Courier New" panose="02070309020205020404" pitchFamily="49" charset="0"/>
              </a:rPr>
              <a:t>returnAGreetingToSomeone</a:t>
            </a:r>
            <a:r>
              <a:rPr lang="en-GB" sz="1600" b="1" dirty="0">
                <a:latin typeface="Courier New" panose="02070309020205020404" pitchFamily="49" charset="0"/>
                <a:cs typeface="Courier New" panose="02070309020205020404" pitchFamily="49" charset="0"/>
              </a:rPr>
              <a:t>(name) {</a:t>
            </a:r>
          </a:p>
          <a:p>
            <a:r>
              <a:rPr lang="en-GB" sz="1600" b="1" dirty="0">
                <a:latin typeface="Courier New" panose="02070309020205020404" pitchFamily="49" charset="0"/>
                <a:cs typeface="Courier New" panose="02070309020205020404" pitchFamily="49" charset="0"/>
              </a:rPr>
              <a:t>    return `Hi there ${name}!`</a:t>
            </a:r>
          </a:p>
          <a:p>
            <a:r>
              <a:rPr lang="en-GB" sz="1600" b="1" dirty="0">
                <a:latin typeface="Courier New" panose="02070309020205020404" pitchFamily="49" charset="0"/>
                <a:cs typeface="Courier New" panose="02070309020205020404" pitchFamily="49" charset="0"/>
              </a:rPr>
              <a:t>}</a:t>
            </a:r>
            <a:endParaRPr lang="en-GB" sz="1600" b="1" dirty="0">
              <a:effectLst/>
              <a:latin typeface="Courier New" panose="02070309020205020404" pitchFamily="49" charset="0"/>
              <a:cs typeface="Courier New" panose="02070309020205020404" pitchFamily="49" charset="0"/>
            </a:endParaRPr>
          </a:p>
        </p:txBody>
      </p:sp>
      <p:cxnSp>
        <p:nvCxnSpPr>
          <p:cNvPr id="13" name="Straight Arrow Connector 12">
            <a:extLst>
              <a:ext uri="{FF2B5EF4-FFF2-40B4-BE49-F238E27FC236}">
                <a16:creationId xmlns:a16="http://schemas.microsoft.com/office/drawing/2014/main" id="{8F7DD09B-027A-6141-8848-3F44C5D2A17D}"/>
              </a:ext>
            </a:extLst>
          </p:cNvPr>
          <p:cNvCxnSpPr>
            <a:cxnSpLocks/>
            <a:stCxn id="10" idx="1"/>
          </p:cNvCxnSpPr>
          <p:nvPr/>
        </p:nvCxnSpPr>
        <p:spPr>
          <a:xfrm flipH="1" flipV="1">
            <a:off x="5186600" y="2191269"/>
            <a:ext cx="4190832" cy="3036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44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93600" y="1529550"/>
            <a:ext cx="11404800" cy="4546800"/>
          </a:xfrm>
        </p:spPr>
        <p:txBody>
          <a:bodyPr/>
          <a:lstStyle/>
          <a:p>
            <a:r>
              <a:rPr lang="en-GB" dirty="0"/>
              <a:t>Functions once created can be called</a:t>
            </a:r>
          </a:p>
          <a:p>
            <a:r>
              <a:rPr lang="en-GB" dirty="0"/>
              <a:t>Use the function name</a:t>
            </a:r>
          </a:p>
          <a:p>
            <a:r>
              <a:rPr lang="en-GB" dirty="0"/>
              <a:t>Pass in any parameters, ensuring the order</a:t>
            </a:r>
          </a:p>
          <a:p>
            <a:r>
              <a:rPr lang="en-GB" dirty="0"/>
              <a:t>If the function returns, pass back result</a:t>
            </a:r>
          </a:p>
          <a:p>
            <a:endParaRPr lang="en-GB" dirty="0"/>
          </a:p>
          <a:p>
            <a:endParaRPr lang="en-GB" dirty="0"/>
          </a:p>
          <a:p>
            <a:r>
              <a:rPr lang="en-GB" dirty="0"/>
              <a:t>Parameters are passed in as value based</a:t>
            </a:r>
          </a:p>
          <a:p>
            <a:pPr lvl="1"/>
            <a:r>
              <a:rPr lang="en-GB" dirty="0">
                <a:latin typeface="Montserrat" panose="00000500000000000000" pitchFamily="2" charset="0"/>
              </a:rPr>
              <a:t>The parameter copies the value of the variable</a:t>
            </a:r>
          </a:p>
          <a:p>
            <a:pPr lvl="1"/>
            <a:r>
              <a:rPr lang="en-GB" dirty="0">
                <a:latin typeface="Montserrat" panose="00000500000000000000" pitchFamily="2" charset="0"/>
              </a:rPr>
              <a:t>For a primitive, this is the value itself</a:t>
            </a:r>
          </a:p>
          <a:p>
            <a:pPr lvl="1"/>
            <a:r>
              <a:rPr lang="en-GB" dirty="0">
                <a:latin typeface="Montserrat" panose="00000500000000000000" pitchFamily="2" charset="0"/>
              </a:rPr>
              <a:t>For an object, this is a memory address</a:t>
            </a:r>
          </a:p>
        </p:txBody>
      </p:sp>
      <p:sp>
        <p:nvSpPr>
          <p:cNvPr id="3" name="Title 2"/>
          <p:cNvSpPr>
            <a:spLocks noGrp="1"/>
          </p:cNvSpPr>
          <p:nvPr>
            <p:ph type="title"/>
          </p:nvPr>
        </p:nvSpPr>
        <p:spPr>
          <a:xfrm>
            <a:off x="1142355" y="274320"/>
            <a:ext cx="9907290" cy="828810"/>
          </a:xfrm>
        </p:spPr>
        <p:txBody>
          <a:bodyPr>
            <a:normAutofit/>
          </a:bodyPr>
          <a:lstStyle/>
          <a:p>
            <a:r>
              <a:rPr lang="en-GB" dirty="0"/>
              <a:t>Functions – calling</a:t>
            </a:r>
          </a:p>
        </p:txBody>
      </p:sp>
      <p:sp>
        <p:nvSpPr>
          <p:cNvPr id="5" name="Rectangle 4">
            <a:extLst>
              <a:ext uri="{FF2B5EF4-FFF2-40B4-BE49-F238E27FC236}">
                <a16:creationId xmlns:a16="http://schemas.microsoft.com/office/drawing/2014/main" id="{72125081-3C9B-7848-9F4B-5207D2938E57}"/>
              </a:ext>
            </a:extLst>
          </p:cNvPr>
          <p:cNvSpPr/>
          <p:nvPr/>
        </p:nvSpPr>
        <p:spPr>
          <a:xfrm>
            <a:off x="393600" y="3510562"/>
            <a:ext cx="11404800" cy="584775"/>
          </a:xfrm>
          <a:prstGeom prst="rect">
            <a:avLst/>
          </a:prstGeom>
          <a:solidFill>
            <a:schemeClr val="bg1">
              <a:lumMod val="95000"/>
            </a:schemeClr>
          </a:solidFill>
          <a:ln>
            <a:noFill/>
          </a:ln>
        </p:spPr>
        <p:txBody>
          <a:bodyPr wrap="square">
            <a:spAutoFit/>
          </a:bodyPr>
          <a:lstStyle/>
          <a:p>
            <a:r>
              <a:rPr lang="en-GB" sz="1600" b="1" dirty="0" err="1">
                <a:latin typeface="Courier New" panose="02070309020205020404" pitchFamily="49" charset="0"/>
                <a:cs typeface="Courier New" panose="02070309020205020404" pitchFamily="49" charset="0"/>
              </a:rPr>
              <a:t>sayHelloToSomeone</a:t>
            </a:r>
            <a:r>
              <a:rPr lang="en-GB" sz="1600" b="1" dirty="0">
                <a:latin typeface="Courier New" panose="02070309020205020404" pitchFamily="49" charset="0"/>
                <a:cs typeface="Courier New" panose="02070309020205020404" pitchFamily="49" charset="0"/>
              </a:rPr>
              <a:t>("Dave");</a:t>
            </a:r>
          </a:p>
          <a:p>
            <a:r>
              <a:rPr lang="en-GB" sz="1600" b="1" dirty="0">
                <a:latin typeface="Courier New" panose="02070309020205020404" pitchFamily="49" charset="0"/>
                <a:cs typeface="Courier New" panose="02070309020205020404" pitchFamily="49" charset="0"/>
              </a:rPr>
              <a:t>let r = </a:t>
            </a:r>
            <a:r>
              <a:rPr lang="en-GB" sz="1600" b="1" dirty="0" err="1">
                <a:latin typeface="Courier New" panose="02070309020205020404" pitchFamily="49" charset="0"/>
                <a:cs typeface="Courier New" panose="02070309020205020404" pitchFamily="49" charset="0"/>
              </a:rPr>
              <a:t>returnAGreetingToSomeone</a:t>
            </a:r>
            <a:r>
              <a:rPr lang="en-GB" sz="1600" b="1" dirty="0">
                <a:latin typeface="Courier New" panose="02070309020205020404" pitchFamily="49" charset="0"/>
                <a:cs typeface="Courier New" panose="02070309020205020404" pitchFamily="49" charset="0"/>
              </a:rPr>
              <a:t>("Adrian");</a:t>
            </a:r>
          </a:p>
        </p:txBody>
      </p:sp>
    </p:spTree>
    <p:extLst>
      <p:ext uri="{BB962C8B-B14F-4D97-AF65-F5344CB8AC3E}">
        <p14:creationId xmlns:p14="http://schemas.microsoft.com/office/powerpoint/2010/main" val="232485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61268C-ABBB-4841-B8C3-9B7B7967CD8A}"/>
              </a:ext>
            </a:extLst>
          </p:cNvPr>
          <p:cNvSpPr>
            <a:spLocks noGrp="1"/>
          </p:cNvSpPr>
          <p:nvPr>
            <p:ph type="body" sz="quarter" idx="15"/>
          </p:nvPr>
        </p:nvSpPr>
        <p:spPr/>
        <p:txBody>
          <a:bodyPr/>
          <a:lstStyle/>
          <a:p>
            <a:r>
              <a:rPr lang="en-US" dirty="0"/>
              <a:t>Can be declared as </a:t>
            </a:r>
            <a:r>
              <a:rPr lang="en-US" b="1" dirty="0">
                <a:latin typeface="Courier New" panose="02070309020205020404" pitchFamily="49" charset="0"/>
                <a:cs typeface="Courier New" panose="02070309020205020404" pitchFamily="49" charset="0"/>
              </a:rPr>
              <a:t>const</a:t>
            </a:r>
            <a:r>
              <a:rPr lang="en-US" dirty="0"/>
              <a:t> (or </a:t>
            </a:r>
            <a:r>
              <a:rPr lang="en-US" b="1" dirty="0">
                <a:latin typeface="Courier New" panose="02070309020205020404" pitchFamily="49" charset="0"/>
                <a:cs typeface="Courier New" panose="02070309020205020404" pitchFamily="49" charset="0"/>
              </a:rPr>
              <a:t>let</a:t>
            </a:r>
            <a:r>
              <a:rPr lang="en-US" dirty="0"/>
              <a:t>) setting a variable name to be a function</a:t>
            </a:r>
          </a:p>
          <a:p>
            <a:r>
              <a:rPr lang="en-US" dirty="0"/>
              <a:t>Syntax: </a:t>
            </a:r>
          </a:p>
          <a:p>
            <a:pPr marL="0" indent="0">
              <a:buNone/>
            </a:pPr>
            <a:r>
              <a:rPr lang="en-US" dirty="0"/>
              <a:t>	</a:t>
            </a:r>
          </a:p>
          <a:p>
            <a:endParaRPr lang="en-US" dirty="0"/>
          </a:p>
        </p:txBody>
      </p:sp>
      <p:sp>
        <p:nvSpPr>
          <p:cNvPr id="3" name="Title 2">
            <a:extLst>
              <a:ext uri="{FF2B5EF4-FFF2-40B4-BE49-F238E27FC236}">
                <a16:creationId xmlns:a16="http://schemas.microsoft.com/office/drawing/2014/main" id="{5B7B6BB8-8313-0F4B-BCA1-175EF3997C22}"/>
              </a:ext>
            </a:extLst>
          </p:cNvPr>
          <p:cNvSpPr>
            <a:spLocks noGrp="1"/>
          </p:cNvSpPr>
          <p:nvPr>
            <p:ph type="title"/>
          </p:nvPr>
        </p:nvSpPr>
        <p:spPr>
          <a:xfrm>
            <a:off x="1131570" y="105028"/>
            <a:ext cx="9665730" cy="986427"/>
          </a:xfrm>
        </p:spPr>
        <p:txBody>
          <a:bodyPr>
            <a:normAutofit/>
          </a:bodyPr>
          <a:lstStyle/>
          <a:p>
            <a:r>
              <a:rPr lang="en-US" dirty="0"/>
              <a:t>Arrow Functions</a:t>
            </a:r>
          </a:p>
        </p:txBody>
      </p:sp>
      <p:sp>
        <p:nvSpPr>
          <p:cNvPr id="4" name="Rectangle 3">
            <a:extLst>
              <a:ext uri="{FF2B5EF4-FFF2-40B4-BE49-F238E27FC236}">
                <a16:creationId xmlns:a16="http://schemas.microsoft.com/office/drawing/2014/main" id="{DC8460E0-C515-B542-AF33-CD1CF30DD473}"/>
              </a:ext>
            </a:extLst>
          </p:cNvPr>
          <p:cNvSpPr/>
          <p:nvPr/>
        </p:nvSpPr>
        <p:spPr>
          <a:xfrm>
            <a:off x="414000" y="3082939"/>
            <a:ext cx="11404800" cy="2062103"/>
          </a:xfrm>
          <a:prstGeom prst="rect">
            <a:avLst/>
          </a:prstGeom>
          <a:solidFill>
            <a:schemeClr val="bg1">
              <a:lumMod val="95000"/>
            </a:schemeClr>
          </a:solidFill>
          <a:ln>
            <a:noFill/>
          </a:ln>
        </p:spPr>
        <p:txBody>
          <a:bodyPr wrap="square">
            <a:spAutoFit/>
          </a:bodyPr>
          <a:lstStyle/>
          <a:p>
            <a:pPr marL="0" indent="0">
              <a:buNone/>
            </a:pPr>
            <a:r>
              <a:rPr lang="en-US" sz="1600" b="1" dirty="0">
                <a:latin typeface="Courier New" panose="02070309020205020404" pitchFamily="49" charset="0"/>
                <a:cs typeface="Courier New" panose="02070309020205020404" pitchFamily="49" charset="0"/>
              </a:rPr>
              <a:t>scope name = () =&gt; implicit return;			// no arguments</a:t>
            </a:r>
          </a:p>
          <a:p>
            <a:pPr marL="0" indent="0">
              <a:buNone/>
            </a:pPr>
            <a:r>
              <a:rPr lang="en-US" sz="1600" b="1" dirty="0">
                <a:latin typeface="Courier New" panose="02070309020205020404" pitchFamily="49" charset="0"/>
                <a:cs typeface="Courier New" panose="02070309020205020404" pitchFamily="49" charset="0"/>
              </a:rPr>
              <a:t>scope name = </a:t>
            </a:r>
            <a:r>
              <a:rPr lang="en-US" sz="1600" b="1" dirty="0" err="1">
                <a:latin typeface="Courier New" panose="02070309020205020404" pitchFamily="49" charset="0"/>
                <a:cs typeface="Courier New" panose="02070309020205020404" pitchFamily="49" charset="0"/>
              </a:rPr>
              <a:t>arg</a:t>
            </a:r>
            <a:r>
              <a:rPr lang="en-US" sz="1600" b="1" dirty="0">
                <a:latin typeface="Courier New" panose="02070309020205020404" pitchFamily="49" charset="0"/>
                <a:cs typeface="Courier New" panose="02070309020205020404" pitchFamily="49" charset="0"/>
              </a:rPr>
              <a:t> =&gt; implicit return;			// single argument</a:t>
            </a:r>
          </a:p>
          <a:p>
            <a:pPr marL="0" indent="0">
              <a:buNone/>
            </a:pPr>
            <a:r>
              <a:rPr lang="en-US" sz="1600" b="1" dirty="0">
                <a:latin typeface="Courier New" panose="02070309020205020404" pitchFamily="49" charset="0"/>
                <a:cs typeface="Courier New" panose="02070309020205020404" pitchFamily="49" charset="0"/>
              </a:rPr>
              <a:t>scope name = (arg1, arg2) =&gt; implicit return;	// multiple arguments</a:t>
            </a:r>
          </a:p>
          <a:p>
            <a:pPr marL="0" indent="0">
              <a:buNone/>
            </a:pPr>
            <a:r>
              <a:rPr lang="en-US" sz="1600" b="1" dirty="0">
                <a:latin typeface="Courier New" panose="02070309020205020404" pitchFamily="49" charset="0"/>
                <a:cs typeface="Courier New" panose="02070309020205020404" pitchFamily="49" charset="0"/>
              </a:rPr>
              <a:t>scope name = ( …</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 =&gt; ( implicit return );	// rest arguments and bracketed return</a:t>
            </a:r>
          </a:p>
          <a:p>
            <a:pPr marL="0" indent="0">
              <a:buNone/>
            </a:pPr>
            <a:r>
              <a:rPr lang="en-US" sz="1600" b="1" dirty="0">
                <a:latin typeface="Courier New" panose="02070309020205020404" pitchFamily="49" charset="0"/>
                <a:cs typeface="Courier New" panose="02070309020205020404" pitchFamily="49" charset="0"/>
              </a:rPr>
              <a:t>scope name = () =&gt; {					// code block with optional defined</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 function block					// return</a:t>
            </a:r>
          </a:p>
          <a:p>
            <a:pPr marL="0" indent="0">
              <a:buNone/>
            </a:pPr>
            <a:r>
              <a:rPr lang="en-US" sz="1600" b="1" dirty="0">
                <a:latin typeface="Courier New" panose="02070309020205020404" pitchFamily="49" charset="0"/>
                <a:cs typeface="Courier New" panose="02070309020205020404" pitchFamily="49" charset="0"/>
              </a:rPr>
              <a:t>  // return if required</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404663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61268C-ABBB-4841-B8C3-9B7B7967CD8A}"/>
              </a:ext>
            </a:extLst>
          </p:cNvPr>
          <p:cNvSpPr>
            <a:spLocks noGrp="1"/>
          </p:cNvSpPr>
          <p:nvPr>
            <p:ph type="body" sz="quarter" idx="15"/>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Arrow functions can be used in place of anonymous functions too</a:t>
            </a:r>
          </a:p>
          <a:p>
            <a:pPr lvl="1"/>
            <a:r>
              <a:rPr lang="en-US" dirty="0">
                <a:latin typeface="Montserrat" panose="00000500000000000000" pitchFamily="2" charset="0"/>
              </a:rPr>
              <a:t>Useful where a callback function has to be supplied</a:t>
            </a:r>
          </a:p>
          <a:p>
            <a:pPr lvl="2"/>
            <a:r>
              <a:rPr lang="en-US" dirty="0">
                <a:latin typeface="Montserrat" panose="00000500000000000000" pitchFamily="2" charset="0"/>
              </a:rPr>
              <a:t>Need to be careful that the value of </a:t>
            </a:r>
            <a:r>
              <a:rPr lang="en-US" b="1" dirty="0">
                <a:latin typeface="Montserrat" panose="00000500000000000000" pitchFamily="2" charset="0"/>
                <a:cs typeface="Courier New" panose="02070309020205020404" pitchFamily="49" charset="0"/>
              </a:rPr>
              <a:t>this</a:t>
            </a:r>
            <a:r>
              <a:rPr lang="en-US" dirty="0">
                <a:latin typeface="Montserrat" panose="00000500000000000000" pitchFamily="2" charset="0"/>
              </a:rPr>
              <a:t> is understood thought</a:t>
            </a:r>
          </a:p>
          <a:p>
            <a:pPr lvl="3"/>
            <a:r>
              <a:rPr lang="en-US" dirty="0">
                <a:latin typeface="Montserrat" panose="00000500000000000000" pitchFamily="2" charset="0"/>
              </a:rPr>
              <a:t>This will become clearer when defining event handling functions for the DOM</a:t>
            </a:r>
          </a:p>
          <a:p>
            <a:endParaRPr lang="en-US" dirty="0"/>
          </a:p>
        </p:txBody>
      </p:sp>
      <p:sp>
        <p:nvSpPr>
          <p:cNvPr id="3" name="Title 2">
            <a:extLst>
              <a:ext uri="{FF2B5EF4-FFF2-40B4-BE49-F238E27FC236}">
                <a16:creationId xmlns:a16="http://schemas.microsoft.com/office/drawing/2014/main" id="{5B7B6BB8-8313-0F4B-BCA1-175EF3997C22}"/>
              </a:ext>
            </a:extLst>
          </p:cNvPr>
          <p:cNvSpPr>
            <a:spLocks noGrp="1"/>
          </p:cNvSpPr>
          <p:nvPr>
            <p:ph type="title"/>
          </p:nvPr>
        </p:nvSpPr>
        <p:spPr>
          <a:xfrm>
            <a:off x="1179810" y="274320"/>
            <a:ext cx="9575820" cy="817380"/>
          </a:xfrm>
        </p:spPr>
        <p:txBody>
          <a:bodyPr>
            <a:normAutofit/>
          </a:bodyPr>
          <a:lstStyle/>
          <a:p>
            <a:r>
              <a:rPr lang="en-US" dirty="0"/>
              <a:t>Arrow functions - examples</a:t>
            </a:r>
          </a:p>
        </p:txBody>
      </p:sp>
      <p:sp>
        <p:nvSpPr>
          <p:cNvPr id="6" name="Rectangle 5">
            <a:extLst>
              <a:ext uri="{FF2B5EF4-FFF2-40B4-BE49-F238E27FC236}">
                <a16:creationId xmlns:a16="http://schemas.microsoft.com/office/drawing/2014/main" id="{A0FF4E3A-1EAD-6C4E-B5BF-337AF3DABAF5}"/>
              </a:ext>
            </a:extLst>
          </p:cNvPr>
          <p:cNvSpPr/>
          <p:nvPr/>
        </p:nvSpPr>
        <p:spPr>
          <a:xfrm>
            <a:off x="414000" y="1929600"/>
            <a:ext cx="11404800" cy="1815882"/>
          </a:xfrm>
          <a:prstGeom prst="rect">
            <a:avLst/>
          </a:prstGeom>
          <a:solidFill>
            <a:schemeClr val="bg1">
              <a:lumMod val="95000"/>
            </a:schemeClr>
          </a:solidFill>
          <a:ln>
            <a:noFill/>
          </a:ln>
        </p:spPr>
        <p:txBody>
          <a:bodyPr wrap="square">
            <a:spAutoFit/>
          </a:bodyPr>
          <a:lstStyle/>
          <a:p>
            <a:r>
              <a:rPr lang="en-GB" sz="1600" b="1" dirty="0" err="1">
                <a:latin typeface="Courier New" panose="02070309020205020404" pitchFamily="49" charset="0"/>
                <a:cs typeface="Courier New" panose="02070309020205020404" pitchFamily="49" charset="0"/>
              </a:rPr>
              <a:t>const</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noArgFnImpRet</a:t>
            </a:r>
            <a:r>
              <a:rPr lang="en-GB" sz="1600" b="1" dirty="0">
                <a:latin typeface="Courier New" panose="02070309020205020404" pitchFamily="49" charset="0"/>
                <a:cs typeface="Courier New" panose="02070309020205020404" pitchFamily="49" charset="0"/>
              </a:rPr>
              <a:t> = () =&gt; `Hello World`;		</a:t>
            </a:r>
            <a:r>
              <a:rPr lang="en-GB" sz="1600" b="1" dirty="0">
                <a:solidFill>
                  <a:schemeClr val="accent6"/>
                </a:solidFill>
                <a:latin typeface="Courier New" panose="02070309020205020404" pitchFamily="49" charset="0"/>
                <a:cs typeface="Courier New" panose="02070309020205020404" pitchFamily="49" charset="0"/>
              </a:rPr>
              <a:t>// returns `Hello World` when called</a:t>
            </a:r>
          </a:p>
          <a:p>
            <a:endParaRPr lang="en-GB" sz="1600" b="1" dirty="0">
              <a:latin typeface="Courier New" panose="02070309020205020404" pitchFamily="49" charset="0"/>
              <a:cs typeface="Courier New" panose="02070309020205020404" pitchFamily="49" charset="0"/>
            </a:endParaRPr>
          </a:p>
          <a:p>
            <a:r>
              <a:rPr lang="en-GB" sz="1600" b="1" dirty="0" err="1">
                <a:latin typeface="Courier New" panose="02070309020205020404" pitchFamily="49" charset="0"/>
                <a:cs typeface="Courier New" panose="02070309020205020404" pitchFamily="49" charset="0"/>
              </a:rPr>
              <a:t>const</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noArgFnCodeBlk</a:t>
            </a:r>
            <a:r>
              <a:rPr lang="en-GB" sz="1600" b="1" dirty="0">
                <a:latin typeface="Courier New" panose="02070309020205020404" pitchFamily="49" charset="0"/>
                <a:cs typeface="Courier New" panose="02070309020205020404" pitchFamily="49" charset="0"/>
              </a:rPr>
              <a:t> = () =&gt; { </a:t>
            </a:r>
            <a:r>
              <a:rPr lang="en-GB" sz="1600" b="1" dirty="0">
                <a:solidFill>
                  <a:schemeClr val="accent6"/>
                </a:solidFill>
                <a:latin typeface="Courier New" panose="02070309020205020404" pitchFamily="49" charset="0"/>
                <a:cs typeface="Courier New" panose="02070309020205020404" pitchFamily="49" charset="0"/>
              </a:rPr>
              <a:t>// Some implementation code with return if required };</a:t>
            </a:r>
            <a:r>
              <a:rPr lang="en-GB" sz="1600" b="1" dirty="0">
                <a:latin typeface="Courier New" panose="02070309020205020404" pitchFamily="49" charset="0"/>
                <a:cs typeface="Courier New" panose="02070309020205020404" pitchFamily="49" charset="0"/>
              </a:rPr>
              <a:t>	</a:t>
            </a:r>
          </a:p>
          <a:p>
            <a:endParaRPr lang="en-GB" sz="1600" b="1" dirty="0">
              <a:latin typeface="Courier New" panose="02070309020205020404" pitchFamily="49" charset="0"/>
              <a:cs typeface="Courier New" panose="02070309020205020404" pitchFamily="49" charset="0"/>
            </a:endParaRPr>
          </a:p>
          <a:p>
            <a:r>
              <a:rPr lang="en-GB" sz="1600" b="1" dirty="0" err="1">
                <a:latin typeface="Courier New" panose="02070309020205020404" pitchFamily="49" charset="0"/>
                <a:cs typeface="Courier New" panose="02070309020205020404" pitchFamily="49" charset="0"/>
              </a:rPr>
              <a:t>const</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sglArgFn</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arg</a:t>
            </a:r>
            <a:r>
              <a:rPr lang="en-GB" sz="1600" b="1" dirty="0">
                <a:latin typeface="Courier New" panose="02070309020205020404" pitchFamily="49" charset="0"/>
                <a:cs typeface="Courier New" panose="02070309020205020404" pitchFamily="49" charset="0"/>
              </a:rPr>
              <a:t> =&gt; { </a:t>
            </a:r>
            <a:r>
              <a:rPr lang="en-GB" sz="1600" b="1" dirty="0" err="1">
                <a:latin typeface="Courier New" panose="02070309020205020404" pitchFamily="49" charset="0"/>
                <a:cs typeface="Courier New" panose="02070309020205020404" pitchFamily="49" charset="0"/>
              </a:rPr>
              <a:t>console.log</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arg</a:t>
            </a:r>
            <a:r>
              <a:rPr lang="en-GB" sz="1600" b="1" dirty="0">
                <a:latin typeface="Courier New" panose="02070309020205020404" pitchFamily="49" charset="0"/>
                <a:cs typeface="Courier New" panose="02070309020205020404" pitchFamily="49" charset="0"/>
              </a:rPr>
              <a:t>); }</a:t>
            </a:r>
            <a:r>
              <a:rPr lang="en-GB" sz="1600" b="1" dirty="0">
                <a:solidFill>
                  <a:schemeClr val="accent6"/>
                </a:solidFill>
                <a:latin typeface="Courier New" panose="02070309020205020404" pitchFamily="49" charset="0"/>
                <a:cs typeface="Courier New" panose="02070309020205020404" pitchFamily="49" charset="0"/>
              </a:rPr>
              <a:t> 	// outputs value of </a:t>
            </a:r>
            <a:r>
              <a:rPr lang="en-GB" sz="1600" b="1" dirty="0" err="1">
                <a:solidFill>
                  <a:schemeClr val="accent6"/>
                </a:solidFill>
                <a:latin typeface="Courier New" panose="02070309020205020404" pitchFamily="49" charset="0"/>
                <a:cs typeface="Courier New" panose="02070309020205020404" pitchFamily="49" charset="0"/>
              </a:rPr>
              <a:t>arg</a:t>
            </a:r>
            <a:endParaRPr lang="en-GB" sz="1600" b="1" dirty="0">
              <a:solidFill>
                <a:schemeClr val="accent6"/>
              </a:solidFill>
              <a:latin typeface="Courier New" panose="02070309020205020404" pitchFamily="49" charset="0"/>
              <a:cs typeface="Courier New" panose="02070309020205020404" pitchFamily="49" charset="0"/>
            </a:endParaRPr>
          </a:p>
          <a:p>
            <a:r>
              <a:rPr lang="en-GB" sz="1600" b="1" dirty="0">
                <a:latin typeface="Courier New" panose="02070309020205020404" pitchFamily="49" charset="0"/>
                <a:cs typeface="Courier New" panose="02070309020205020404" pitchFamily="49" charset="0"/>
              </a:rPr>
              <a:t>						</a:t>
            </a:r>
            <a:r>
              <a:rPr lang="en-GB" sz="1600" b="1" dirty="0">
                <a:solidFill>
                  <a:schemeClr val="accent6"/>
                </a:solidFill>
                <a:latin typeface="Courier New" panose="02070309020205020404" pitchFamily="49" charset="0"/>
                <a:cs typeface="Courier New" panose="02070309020205020404" pitchFamily="49" charset="0"/>
              </a:rPr>
              <a:t>						</a:t>
            </a:r>
          </a:p>
          <a:p>
            <a:r>
              <a:rPr lang="en-GB" sz="1600" b="1" dirty="0" err="1">
                <a:latin typeface="Courier New" panose="02070309020205020404" pitchFamily="49" charset="0"/>
                <a:cs typeface="Courier New" panose="02070309020205020404" pitchFamily="49" charset="0"/>
              </a:rPr>
              <a:t>const</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multiArgFn</a:t>
            </a:r>
            <a:r>
              <a:rPr lang="en-GB" sz="1600" b="1" dirty="0">
                <a:latin typeface="Courier New" panose="02070309020205020404" pitchFamily="49" charset="0"/>
                <a:cs typeface="Courier New" panose="02070309020205020404" pitchFamily="49" charset="0"/>
              </a:rPr>
              <a:t> = (num1, num2) =&gt; ( num1 * num2 ); </a:t>
            </a:r>
            <a:r>
              <a:rPr lang="en-GB" sz="1600" b="1" dirty="0">
                <a:solidFill>
                  <a:schemeClr val="accent6"/>
                </a:solidFill>
                <a:latin typeface="Courier New" panose="02070309020205020404" pitchFamily="49" charset="0"/>
                <a:cs typeface="Courier New" panose="02070309020205020404" pitchFamily="49" charset="0"/>
              </a:rPr>
              <a:t>// outputs value when called	</a:t>
            </a:r>
          </a:p>
        </p:txBody>
      </p:sp>
    </p:spTree>
    <p:extLst>
      <p:ext uri="{BB962C8B-B14F-4D97-AF65-F5344CB8AC3E}">
        <p14:creationId xmlns:p14="http://schemas.microsoft.com/office/powerpoint/2010/main" val="167470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a:xfrm>
            <a:off x="414000" y="1563857"/>
            <a:ext cx="11404800" cy="4546800"/>
          </a:xfrm>
        </p:spPr>
        <p:txBody>
          <a:bodyPr/>
          <a:lstStyle/>
          <a:p>
            <a:r>
              <a:rPr lang="en-US" dirty="0"/>
              <a:t>Default values were a long-standing problem with a fiddly solution</a:t>
            </a:r>
          </a:p>
          <a:p>
            <a:r>
              <a:rPr lang="en-US" dirty="0"/>
              <a:t>Can provide a value for the argument and if none is passed to the function, it will use the default.</a:t>
            </a:r>
          </a:p>
          <a:p>
            <a:endParaRPr lang="en-US" dirty="0"/>
          </a:p>
          <a:p>
            <a:pPr marL="0" indent="0">
              <a:buNone/>
            </a:pPr>
            <a:endParaRPr lang="en-US" dirty="0"/>
          </a:p>
          <a:p>
            <a:endParaRPr lang="en-US" sz="500" dirty="0"/>
          </a:p>
          <a:p>
            <a:r>
              <a:rPr lang="en-US" dirty="0"/>
              <a:t>If the last named argument of a function is prefixed with </a:t>
            </a:r>
            <a:r>
              <a:rPr lang="en-US" b="1" dirty="0">
                <a:latin typeface="Courier New" panose="02070309020205020404" pitchFamily="49" charset="0"/>
                <a:cs typeface="Courier New" panose="02070309020205020404" pitchFamily="49" charset="0"/>
              </a:rPr>
              <a:t>…</a:t>
            </a:r>
            <a:r>
              <a:rPr lang="en-US" dirty="0"/>
              <a:t> then it’s value and all further values passed to the function will be captured as an array:</a:t>
            </a:r>
          </a:p>
          <a:p>
            <a:endParaRPr lang="en-US" dirty="0"/>
          </a:p>
        </p:txBody>
      </p:sp>
      <p:sp>
        <p:nvSpPr>
          <p:cNvPr id="10" name="Title 9"/>
          <p:cNvSpPr>
            <a:spLocks noGrp="1"/>
          </p:cNvSpPr>
          <p:nvPr>
            <p:ph type="title"/>
          </p:nvPr>
        </p:nvSpPr>
        <p:spPr>
          <a:xfrm>
            <a:off x="1170930" y="332938"/>
            <a:ext cx="9850140" cy="828810"/>
          </a:xfrm>
        </p:spPr>
        <p:txBody>
          <a:bodyPr>
            <a:normAutofit/>
          </a:bodyPr>
          <a:lstStyle/>
          <a:p>
            <a:r>
              <a:rPr lang="en-GB" dirty="0"/>
              <a:t>Default values &amp; rest parameters</a:t>
            </a:r>
          </a:p>
        </p:txBody>
      </p:sp>
      <p:sp>
        <p:nvSpPr>
          <p:cNvPr id="8" name="Rectangle 7">
            <a:extLst>
              <a:ext uri="{FF2B5EF4-FFF2-40B4-BE49-F238E27FC236}">
                <a16:creationId xmlns:a16="http://schemas.microsoft.com/office/drawing/2014/main" id="{8BA72D86-6B76-1944-8958-84B159A5D8DA}"/>
              </a:ext>
            </a:extLst>
          </p:cNvPr>
          <p:cNvSpPr/>
          <p:nvPr/>
        </p:nvSpPr>
        <p:spPr>
          <a:xfrm>
            <a:off x="414000" y="2793090"/>
            <a:ext cx="11404800" cy="1077218"/>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function </a:t>
            </a:r>
            <a:r>
              <a:rPr lang="en-GB" sz="1600" b="1" dirty="0" err="1">
                <a:latin typeface="Courier New" panose="02070309020205020404" pitchFamily="49" charset="0"/>
                <a:cs typeface="Courier New" panose="02070309020205020404" pitchFamily="49" charset="0"/>
              </a:rPr>
              <a:t>doSomething</a:t>
            </a:r>
            <a:r>
              <a:rPr lang="en-GB" sz="1600" b="1" dirty="0">
                <a:latin typeface="Courier New" panose="02070309020205020404" pitchFamily="49" charset="0"/>
                <a:cs typeface="Courier New" panose="02070309020205020404" pitchFamily="49" charset="0"/>
              </a:rPr>
              <a:t>(arg1, arg2, arg3=5) {</a:t>
            </a:r>
          </a:p>
          <a:p>
            <a:r>
              <a:rPr lang="en-GB" sz="1600" b="1" dirty="0">
                <a:latin typeface="Courier New" panose="02070309020205020404" pitchFamily="49" charset="0"/>
                <a:cs typeface="Courier New" panose="02070309020205020404" pitchFamily="49" charset="0"/>
              </a:rPr>
              <a:t>    return(arg1 + arg2 + arg3);</a:t>
            </a:r>
          </a:p>
          <a:p>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console.log</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doSomething</a:t>
            </a:r>
            <a:r>
              <a:rPr lang="en-GB" sz="1600" b="1" dirty="0">
                <a:latin typeface="Courier New" panose="02070309020205020404" pitchFamily="49" charset="0"/>
                <a:cs typeface="Courier New" panose="02070309020205020404" pitchFamily="49" charset="0"/>
              </a:rPr>
              <a:t>(5,5)); //15 </a:t>
            </a:r>
          </a:p>
        </p:txBody>
      </p:sp>
      <p:sp>
        <p:nvSpPr>
          <p:cNvPr id="9" name="Rectangle 8">
            <a:extLst>
              <a:ext uri="{FF2B5EF4-FFF2-40B4-BE49-F238E27FC236}">
                <a16:creationId xmlns:a16="http://schemas.microsoft.com/office/drawing/2014/main" id="{A368355B-E767-644D-AE24-3016ACB237A6}"/>
              </a:ext>
            </a:extLst>
          </p:cNvPr>
          <p:cNvSpPr/>
          <p:nvPr/>
        </p:nvSpPr>
        <p:spPr>
          <a:xfrm>
            <a:off x="414000" y="4787218"/>
            <a:ext cx="11404800" cy="1323439"/>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function multiply(arg1, ...</a:t>
            </a:r>
            <a:r>
              <a:rPr lang="en-GB" sz="1600" b="1" dirty="0" err="1">
                <a:latin typeface="Courier New" panose="02070309020205020404" pitchFamily="49" charset="0"/>
                <a:cs typeface="Courier New" panose="02070309020205020404" pitchFamily="49" charset="0"/>
              </a:rPr>
              <a:t>args</a:t>
            </a:r>
            <a:r>
              <a:rPr lang="en-GB" sz="1600" b="1" dirty="0">
                <a:latin typeface="Courier New" panose="02070309020205020404" pitchFamily="49" charset="0"/>
                <a:cs typeface="Courier New" panose="02070309020205020404" pitchFamily="49" charset="0"/>
              </a:rPr>
              <a:t>) {</a:t>
            </a:r>
          </a:p>
          <a:p>
            <a:r>
              <a:rPr lang="en-GB" sz="1600" b="1" dirty="0" err="1">
                <a:latin typeface="Courier New" panose="02070309020205020404" pitchFamily="49" charset="0"/>
                <a:cs typeface="Courier New" panose="02070309020205020404" pitchFamily="49" charset="0"/>
              </a:rPr>
              <a:t>args.forEach</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arg,i,array</a:t>
            </a:r>
            <a:r>
              <a:rPr lang="en-GB" sz="1600" b="1" dirty="0">
                <a:latin typeface="Courier New" panose="02070309020205020404" pitchFamily="49" charset="0"/>
                <a:cs typeface="Courier New" panose="02070309020205020404" pitchFamily="49" charset="0"/>
              </a:rPr>
              <a:t>) =&gt; array[</a:t>
            </a:r>
            <a:r>
              <a:rPr lang="en-GB" sz="1600" b="1" dirty="0" err="1">
                <a:latin typeface="Courier New" panose="02070309020205020404" pitchFamily="49" charset="0"/>
                <a:cs typeface="Courier New" panose="02070309020205020404" pitchFamily="49" charset="0"/>
              </a:rPr>
              <a:t>i</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arg</a:t>
            </a:r>
            <a:r>
              <a:rPr lang="en-GB" sz="1600" b="1" dirty="0">
                <a:latin typeface="Courier New" panose="02070309020205020404" pitchFamily="49" charset="0"/>
                <a:cs typeface="Courier New" panose="02070309020205020404" pitchFamily="49" charset="0"/>
              </a:rPr>
              <a:t>*arg1);</a:t>
            </a:r>
          </a:p>
          <a:p>
            <a:r>
              <a:rPr lang="en-GB" sz="1600" b="1" dirty="0">
                <a:latin typeface="Courier New" panose="02070309020205020404" pitchFamily="49" charset="0"/>
                <a:cs typeface="Courier New" panose="02070309020205020404" pitchFamily="49" charset="0"/>
              </a:rPr>
              <a:t>return </a:t>
            </a:r>
            <a:r>
              <a:rPr lang="en-GB" sz="1600" b="1" dirty="0" err="1">
                <a:latin typeface="Courier New" panose="02070309020205020404" pitchFamily="49" charset="0"/>
                <a:cs typeface="Courier New" panose="02070309020205020404" pitchFamily="49" charset="0"/>
              </a:rPr>
              <a:t>args</a:t>
            </a:r>
            <a:r>
              <a:rPr lang="en-GB" sz="1600" b="1" dirty="0">
                <a:latin typeface="Courier New" panose="02070309020205020404" pitchFamily="49" charset="0"/>
                <a:cs typeface="Courier New" panose="02070309020205020404" pitchFamily="49" charset="0"/>
              </a:rPr>
              <a:t>;</a:t>
            </a:r>
          </a:p>
          <a:p>
            <a:r>
              <a:rPr lang="en-GB" sz="1600" b="1" dirty="0">
                <a:latin typeface="Courier New" panose="02070309020205020404" pitchFamily="49" charset="0"/>
                <a:cs typeface="Courier New" panose="02070309020205020404" pitchFamily="49" charset="0"/>
              </a:rPr>
              <a:t>}</a:t>
            </a:r>
            <a:br>
              <a:rPr lang="en-GB" sz="1600" b="1" dirty="0">
                <a:latin typeface="Courier New" panose="02070309020205020404" pitchFamily="49" charset="0"/>
                <a:cs typeface="Courier New" panose="02070309020205020404" pitchFamily="49" charset="0"/>
              </a:rPr>
            </a:br>
            <a:r>
              <a:rPr lang="en-GB" sz="1600" b="1" dirty="0" err="1">
                <a:latin typeface="Courier New" panose="02070309020205020404" pitchFamily="49" charset="0"/>
                <a:cs typeface="Courier New" panose="02070309020205020404" pitchFamily="49" charset="0"/>
              </a:rPr>
              <a:t>console.log</a:t>
            </a:r>
            <a:r>
              <a:rPr lang="en-GB" sz="1600" b="1" dirty="0">
                <a:latin typeface="Courier New" panose="02070309020205020404" pitchFamily="49" charset="0"/>
                <a:cs typeface="Courier New" panose="02070309020205020404" pitchFamily="49" charset="0"/>
              </a:rPr>
              <a:t>(multiply(5,2,5,10)); </a:t>
            </a:r>
            <a:r>
              <a:rPr lang="en-GB" sz="1600" b="1" dirty="0">
                <a:solidFill>
                  <a:schemeClr val="accent6"/>
                </a:solidFill>
                <a:latin typeface="Courier New" panose="02070309020205020404" pitchFamily="49" charset="0"/>
                <a:cs typeface="Courier New" panose="02070309020205020404" pitchFamily="49" charset="0"/>
              </a:rPr>
              <a:t>//[10,25,50], 5 = arg1, [2, 5, 10] = …</a:t>
            </a:r>
            <a:r>
              <a:rPr lang="en-GB" sz="1600" b="1" dirty="0" err="1">
                <a:solidFill>
                  <a:schemeClr val="accent6"/>
                </a:solidFill>
                <a:latin typeface="Courier New" panose="02070309020205020404" pitchFamily="49" charset="0"/>
                <a:cs typeface="Courier New" panose="02070309020205020404" pitchFamily="49" charset="0"/>
              </a:rPr>
              <a:t>args</a:t>
            </a:r>
            <a:endParaRPr lang="en-GB" sz="1600" b="1" dirty="0">
              <a:solidFill>
                <a:schemeClr val="accent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3280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36860" y="1540980"/>
            <a:ext cx="11404800" cy="4546800"/>
          </a:xfrm>
        </p:spPr>
        <p:txBody>
          <a:bodyPr/>
          <a:lstStyle/>
          <a:p>
            <a:r>
              <a:rPr lang="en-GB" dirty="0"/>
              <a:t>Scope defines where variables can be seen</a:t>
            </a:r>
          </a:p>
          <a:p>
            <a:pPr lvl="1"/>
            <a:r>
              <a:rPr lang="en-GB" dirty="0">
                <a:latin typeface="Montserrat" panose="00000500000000000000" pitchFamily="2" charset="0"/>
              </a:rPr>
              <a:t>Use the let keyword to specify scope to the current block</a:t>
            </a:r>
          </a:p>
          <a:p>
            <a:pPr lvl="1"/>
            <a:r>
              <a:rPr lang="en-GB" dirty="0">
                <a:latin typeface="Montserrat" panose="00000500000000000000" pitchFamily="2" charset="0"/>
              </a:rPr>
              <a:t>If you don't use let, then variable has 'global' scope</a:t>
            </a:r>
          </a:p>
          <a:p>
            <a:endParaRPr lang="en-GB" dirty="0"/>
          </a:p>
        </p:txBody>
      </p:sp>
      <p:sp>
        <p:nvSpPr>
          <p:cNvPr id="3" name="Title 2"/>
          <p:cNvSpPr>
            <a:spLocks noGrp="1"/>
          </p:cNvSpPr>
          <p:nvPr>
            <p:ph type="title"/>
          </p:nvPr>
        </p:nvSpPr>
        <p:spPr>
          <a:xfrm>
            <a:off x="1107908" y="196236"/>
            <a:ext cx="9815850" cy="931680"/>
          </a:xfrm>
        </p:spPr>
        <p:txBody>
          <a:bodyPr>
            <a:normAutofit/>
          </a:bodyPr>
          <a:lstStyle/>
          <a:p>
            <a:r>
              <a:rPr lang="en-GB" dirty="0"/>
              <a:t>Functions – scope (1)</a:t>
            </a:r>
          </a:p>
        </p:txBody>
      </p:sp>
      <p:sp>
        <p:nvSpPr>
          <p:cNvPr id="4" name="Rectangle 4"/>
          <p:cNvSpPr>
            <a:spLocks noChangeArrowheads="1"/>
          </p:cNvSpPr>
          <p:nvPr/>
        </p:nvSpPr>
        <p:spPr bwMode="auto">
          <a:xfrm>
            <a:off x="2439124" y="2840194"/>
            <a:ext cx="2486025" cy="3540073"/>
          </a:xfrm>
          <a:prstGeom prst="rect">
            <a:avLst/>
          </a:prstGeom>
          <a:solidFill>
            <a:schemeClr val="bg1">
              <a:lumMod val="95000"/>
            </a:schemeClr>
          </a:solidFill>
          <a:ln>
            <a:noFill/>
          </a:ln>
        </p:spPr>
        <p:txBody>
          <a:bodyPr>
            <a:spAutoFit/>
          </a:bodyPr>
          <a:lstStyle/>
          <a:p>
            <a:r>
              <a:rPr lang="en-US" sz="1600" b="1" dirty="0">
                <a:latin typeface="Courier New" panose="02070309020205020404" pitchFamily="49" charset="0"/>
                <a:cs typeface="Courier New" panose="02070309020205020404" pitchFamily="49" charset="0"/>
              </a:rPr>
              <a:t>function test()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flag = true;</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   test1();</a:t>
            </a: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function test1()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flag = false;</a:t>
            </a:r>
          </a:p>
          <a:p>
            <a:r>
              <a:rPr lang="en-US" sz="1600" b="1" dirty="0">
                <a:latin typeface="Courier New" panose="02070309020205020404" pitchFamily="49" charset="0"/>
                <a:cs typeface="Courier New" panose="02070309020205020404" pitchFamily="49" charset="0"/>
              </a:rPr>
              <a:t>   return</a:t>
            </a:r>
          </a:p>
          <a:p>
            <a:r>
              <a:rPr lang="en-US" sz="1600" b="1" dirty="0">
                <a:latin typeface="Courier New" panose="02070309020205020404" pitchFamily="49" charset="0"/>
                <a:cs typeface="Courier New" panose="02070309020205020404" pitchFamily="49" charset="0"/>
              </a:rPr>
              <a:t>}</a:t>
            </a:r>
          </a:p>
        </p:txBody>
      </p:sp>
      <p:sp>
        <p:nvSpPr>
          <p:cNvPr id="5" name="Rectangle 5"/>
          <p:cNvSpPr>
            <a:spLocks noChangeArrowheads="1"/>
          </p:cNvSpPr>
          <p:nvPr/>
        </p:nvSpPr>
        <p:spPr bwMode="auto">
          <a:xfrm>
            <a:off x="6723628" y="2840193"/>
            <a:ext cx="2703513" cy="3540073"/>
          </a:xfrm>
          <a:prstGeom prst="rect">
            <a:avLst/>
          </a:prstGeom>
          <a:solidFill>
            <a:schemeClr val="bg1">
              <a:lumMod val="95000"/>
            </a:schemeClr>
          </a:solidFill>
          <a:ln>
            <a:noFill/>
          </a:ln>
        </p:spPr>
        <p:txBody>
          <a:bodyPr>
            <a:spAutoFit/>
          </a:bodyPr>
          <a:lstStyle/>
          <a:p>
            <a:r>
              <a:rPr lang="en-US" sz="1600" b="1" dirty="0">
                <a:latin typeface="Courier New" panose="02070309020205020404" pitchFamily="49" charset="0"/>
                <a:cs typeface="Courier New" panose="02070309020205020404" pitchFamily="49" charset="0"/>
              </a:rPr>
              <a:t>function test()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flag = true;</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   test1();</a:t>
            </a: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function test1()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let flag = false;</a:t>
            </a:r>
          </a:p>
          <a:p>
            <a:r>
              <a:rPr lang="en-US" sz="1600" b="1" dirty="0">
                <a:latin typeface="Courier New" panose="02070309020205020404" pitchFamily="49" charset="0"/>
                <a:cs typeface="Courier New" panose="02070309020205020404" pitchFamily="49" charset="0"/>
              </a:rPr>
              <a:t>   return</a:t>
            </a:r>
          </a:p>
          <a:p>
            <a:r>
              <a:rPr lang="en-US" sz="1600" b="1" dirty="0">
                <a:latin typeface="Courier New" panose="02070309020205020404" pitchFamily="49" charset="0"/>
                <a:cs typeface="Courier New" panose="02070309020205020404" pitchFamily="49" charset="0"/>
              </a:rPr>
              <a:t>}</a:t>
            </a:r>
          </a:p>
        </p:txBody>
      </p:sp>
      <p:sp>
        <p:nvSpPr>
          <p:cNvPr id="6" name="Text Box 6"/>
          <p:cNvSpPr txBox="1">
            <a:spLocks noChangeArrowheads="1"/>
          </p:cNvSpPr>
          <p:nvPr/>
        </p:nvSpPr>
        <p:spPr bwMode="auto">
          <a:xfrm>
            <a:off x="5104449" y="3819631"/>
            <a:ext cx="73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Lucida Console" pitchFamily="49" charset="0"/>
              </a:rPr>
              <a:t>true</a:t>
            </a:r>
          </a:p>
        </p:txBody>
      </p:sp>
      <p:sp>
        <p:nvSpPr>
          <p:cNvPr id="7" name="Line 7"/>
          <p:cNvSpPr>
            <a:spLocks noChangeShapeType="1"/>
          </p:cNvSpPr>
          <p:nvPr/>
        </p:nvSpPr>
        <p:spPr bwMode="auto">
          <a:xfrm flipV="1">
            <a:off x="4402774" y="3972031"/>
            <a:ext cx="719137" cy="3175"/>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8" name="Text Box 8"/>
          <p:cNvSpPr txBox="1">
            <a:spLocks noChangeArrowheads="1"/>
          </p:cNvSpPr>
          <p:nvPr/>
        </p:nvSpPr>
        <p:spPr bwMode="auto">
          <a:xfrm>
            <a:off x="5079843" y="4353461"/>
            <a:ext cx="95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Lucida Console" pitchFamily="49" charset="0"/>
              </a:rPr>
              <a:t>false</a:t>
            </a:r>
          </a:p>
        </p:txBody>
      </p:sp>
      <p:sp>
        <p:nvSpPr>
          <p:cNvPr id="9" name="Line 9"/>
          <p:cNvSpPr>
            <a:spLocks noChangeShapeType="1"/>
          </p:cNvSpPr>
          <p:nvPr/>
        </p:nvSpPr>
        <p:spPr bwMode="auto">
          <a:xfrm flipV="1">
            <a:off x="4402774" y="4505861"/>
            <a:ext cx="719137"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10" name="Text Box 10"/>
          <p:cNvSpPr txBox="1">
            <a:spLocks noChangeArrowheads="1"/>
          </p:cNvSpPr>
          <p:nvPr/>
        </p:nvSpPr>
        <p:spPr bwMode="auto">
          <a:xfrm>
            <a:off x="9635015" y="3815557"/>
            <a:ext cx="827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Lucida Console" pitchFamily="49" charset="0"/>
              </a:rPr>
              <a:t>true</a:t>
            </a:r>
          </a:p>
        </p:txBody>
      </p:sp>
      <p:sp>
        <p:nvSpPr>
          <p:cNvPr id="11" name="Line 11"/>
          <p:cNvSpPr>
            <a:spLocks noChangeShapeType="1"/>
          </p:cNvSpPr>
          <p:nvPr/>
        </p:nvSpPr>
        <p:spPr bwMode="auto">
          <a:xfrm flipV="1">
            <a:off x="8811103" y="3966371"/>
            <a:ext cx="863600" cy="1587"/>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12" name="Line 13"/>
          <p:cNvSpPr>
            <a:spLocks noChangeShapeType="1"/>
          </p:cNvSpPr>
          <p:nvPr/>
        </p:nvSpPr>
        <p:spPr bwMode="auto">
          <a:xfrm flipV="1">
            <a:off x="8811103" y="4444207"/>
            <a:ext cx="8636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grpSp>
        <p:nvGrpSpPr>
          <p:cNvPr id="13" name="Group 14"/>
          <p:cNvGrpSpPr>
            <a:grpSpLocks/>
          </p:cNvGrpSpPr>
          <p:nvPr/>
        </p:nvGrpSpPr>
        <p:grpSpPr bwMode="auto">
          <a:xfrm>
            <a:off x="1927950" y="4192006"/>
            <a:ext cx="703262" cy="967688"/>
            <a:chOff x="240" y="2688"/>
            <a:chExt cx="480" cy="528"/>
          </a:xfrm>
        </p:grpSpPr>
        <p:sp>
          <p:nvSpPr>
            <p:cNvPr id="14" name="Line 15"/>
            <p:cNvSpPr>
              <a:spLocks noChangeShapeType="1"/>
            </p:cNvSpPr>
            <p:nvPr/>
          </p:nvSpPr>
          <p:spPr bwMode="auto">
            <a:xfrm flipH="1">
              <a:off x="240" y="2688"/>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 name="Line 16"/>
            <p:cNvSpPr>
              <a:spLocks noChangeShapeType="1"/>
            </p:cNvSpPr>
            <p:nvPr/>
          </p:nvSpPr>
          <p:spPr bwMode="auto">
            <a:xfrm flipH="1" flipV="1">
              <a:off x="240" y="2688"/>
              <a:ext cx="0" cy="52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6" name="Line 17"/>
            <p:cNvSpPr>
              <a:spLocks noChangeShapeType="1"/>
            </p:cNvSpPr>
            <p:nvPr/>
          </p:nvSpPr>
          <p:spPr bwMode="auto">
            <a:xfrm>
              <a:off x="240" y="3216"/>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7" name="Group 18"/>
          <p:cNvGrpSpPr>
            <a:grpSpLocks/>
          </p:cNvGrpSpPr>
          <p:nvPr/>
        </p:nvGrpSpPr>
        <p:grpSpPr bwMode="auto">
          <a:xfrm>
            <a:off x="6252211" y="4280226"/>
            <a:ext cx="703263" cy="879468"/>
            <a:chOff x="240" y="2688"/>
            <a:chExt cx="480" cy="528"/>
          </a:xfrm>
        </p:grpSpPr>
        <p:sp>
          <p:nvSpPr>
            <p:cNvPr id="18" name="Line 19"/>
            <p:cNvSpPr>
              <a:spLocks noChangeShapeType="1"/>
            </p:cNvSpPr>
            <p:nvPr/>
          </p:nvSpPr>
          <p:spPr bwMode="auto">
            <a:xfrm flipH="1">
              <a:off x="240" y="2688"/>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9" name="Line 20"/>
            <p:cNvSpPr>
              <a:spLocks noChangeShapeType="1"/>
            </p:cNvSpPr>
            <p:nvPr/>
          </p:nvSpPr>
          <p:spPr bwMode="auto">
            <a:xfrm flipH="1" flipV="1">
              <a:off x="240" y="2688"/>
              <a:ext cx="0" cy="52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0" name="Line 21"/>
            <p:cNvSpPr>
              <a:spLocks noChangeShapeType="1"/>
            </p:cNvSpPr>
            <p:nvPr/>
          </p:nvSpPr>
          <p:spPr bwMode="auto">
            <a:xfrm>
              <a:off x="240" y="3216"/>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21" name="Group 22"/>
          <p:cNvGrpSpPr>
            <a:grpSpLocks/>
          </p:cNvGrpSpPr>
          <p:nvPr/>
        </p:nvGrpSpPr>
        <p:grpSpPr bwMode="auto">
          <a:xfrm>
            <a:off x="6402196" y="4505860"/>
            <a:ext cx="704850" cy="1455519"/>
            <a:chOff x="3264" y="2880"/>
            <a:chExt cx="480" cy="960"/>
          </a:xfrm>
        </p:grpSpPr>
        <p:sp>
          <p:nvSpPr>
            <p:cNvPr id="22" name="Line 23"/>
            <p:cNvSpPr>
              <a:spLocks noChangeShapeType="1"/>
            </p:cNvSpPr>
            <p:nvPr/>
          </p:nvSpPr>
          <p:spPr bwMode="auto">
            <a:xfrm flipH="1">
              <a:off x="3264" y="2880"/>
              <a:ext cx="0" cy="96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 name="Line 24"/>
            <p:cNvSpPr>
              <a:spLocks noChangeShapeType="1"/>
            </p:cNvSpPr>
            <p:nvPr/>
          </p:nvSpPr>
          <p:spPr bwMode="auto">
            <a:xfrm>
              <a:off x="3264" y="2880"/>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24" name="Line 25"/>
            <p:cNvSpPr>
              <a:spLocks noChangeShapeType="1"/>
            </p:cNvSpPr>
            <p:nvPr/>
          </p:nvSpPr>
          <p:spPr bwMode="auto">
            <a:xfrm flipH="1">
              <a:off x="3264" y="3840"/>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25" name="Group 26"/>
          <p:cNvGrpSpPr>
            <a:grpSpLocks/>
          </p:cNvGrpSpPr>
          <p:nvPr/>
        </p:nvGrpSpPr>
        <p:grpSpPr bwMode="auto">
          <a:xfrm>
            <a:off x="2131081" y="4458406"/>
            <a:ext cx="666750" cy="1410879"/>
            <a:chOff x="3264" y="2880"/>
            <a:chExt cx="480" cy="960"/>
          </a:xfrm>
        </p:grpSpPr>
        <p:sp>
          <p:nvSpPr>
            <p:cNvPr id="26" name="Line 27"/>
            <p:cNvSpPr>
              <a:spLocks noChangeShapeType="1"/>
            </p:cNvSpPr>
            <p:nvPr/>
          </p:nvSpPr>
          <p:spPr bwMode="auto">
            <a:xfrm flipH="1">
              <a:off x="3264" y="2880"/>
              <a:ext cx="0" cy="96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7" name="Line 28"/>
            <p:cNvSpPr>
              <a:spLocks noChangeShapeType="1"/>
            </p:cNvSpPr>
            <p:nvPr/>
          </p:nvSpPr>
          <p:spPr bwMode="auto">
            <a:xfrm>
              <a:off x="3264" y="2880"/>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28" name="Line 29"/>
            <p:cNvSpPr>
              <a:spLocks noChangeShapeType="1"/>
            </p:cNvSpPr>
            <p:nvPr/>
          </p:nvSpPr>
          <p:spPr bwMode="auto">
            <a:xfrm flipH="1">
              <a:off x="3264" y="3840"/>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33" name="Text Box 10"/>
          <p:cNvSpPr txBox="1">
            <a:spLocks noChangeArrowheads="1"/>
          </p:cNvSpPr>
          <p:nvPr/>
        </p:nvSpPr>
        <p:spPr bwMode="auto">
          <a:xfrm>
            <a:off x="9674703" y="4280226"/>
            <a:ext cx="827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Lucida Console" pitchFamily="49" charset="0"/>
              </a:rPr>
              <a:t>true</a:t>
            </a:r>
          </a:p>
        </p:txBody>
      </p:sp>
    </p:spTree>
    <p:extLst>
      <p:ext uri="{BB962C8B-B14F-4D97-AF65-F5344CB8AC3E}">
        <p14:creationId xmlns:p14="http://schemas.microsoft.com/office/powerpoint/2010/main" val="329811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down)">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up)">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49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utoUpdateAnimBg="0"/>
      <p:bldP spid="7" grpId="0" animBg="1"/>
      <p:bldP spid="8" grpId="0" autoUpdateAnimBg="0"/>
      <p:bldP spid="9" grpId="0" animBg="1"/>
      <p:bldP spid="10" grpId="0" autoUpdateAnimBg="0"/>
      <p:bldP spid="11" grpId="0" animBg="1"/>
      <p:bldP spid="12" grpId="0" animBg="1"/>
      <p:bldP spid="33" grpId="0" autoUpdateAnimBg="0"/>
    </p:bldLst>
  </p:timing>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1_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4.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sBuildFile xmlns="483CF5B1-8FC4-4C12-AA4F-F55928B4A17C" xsi:nil="true"/>
    <BookTypeField0 xmlns="483CF5B1-8FC4-4C12-AA4F-F55928B4A17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SequenceNumber xmlns="483CF5B1-8FC4-4C12-AA4F-F55928B4A17C">8</SequenceNumbe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91921DF4E0A756429865999747F86AA5" ma:contentTypeVersion="0" ma:contentTypeDescription="Base content type which represents courseware documents" ma:contentTypeScope="" ma:versionID="88d5ab95959a73a1f8ebfd30027d6991">
  <xsd:schema xmlns:xsd="http://www.w3.org/2001/XMLSchema" xmlns:xs="http://www.w3.org/2001/XMLSchema" xmlns:p="http://schemas.microsoft.com/office/2006/metadata/properties" xmlns:ns2="483CF5B1-8FC4-4C12-AA4F-F55928B4A17C" targetNamespace="http://schemas.microsoft.com/office/2006/metadata/properties" ma:root="true" ma:fieldsID="bf6f27b9ee30fea1d818e9c8a37583e5" ns2:_="">
    <xsd:import namespace="483CF5B1-8FC4-4C12-AA4F-F55928B4A17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CF5B1-8FC4-4C12-AA4F-F55928B4A17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127A7A-FC44-4F49-9A68-E1FFCBD0466E}">
  <ds:schemaRefs>
    <ds:schemaRef ds:uri="http://schemas.microsoft.com/office/2006/metadata/properties"/>
    <ds:schemaRef ds:uri="http://schemas.microsoft.com/office/infopath/2007/PartnerControls"/>
    <ds:schemaRef ds:uri="483CF5B1-8FC4-4C12-AA4F-F55928B4A17C"/>
  </ds:schemaRefs>
</ds:datastoreItem>
</file>

<file path=customXml/itemProps2.xml><?xml version="1.0" encoding="utf-8"?>
<ds:datastoreItem xmlns:ds="http://schemas.openxmlformats.org/officeDocument/2006/customXml" ds:itemID="{795405DF-CDD8-441B-B8B4-D345543143AC}">
  <ds:schemaRefs>
    <ds:schemaRef ds:uri="http://schemas.microsoft.com/sharepoint/v3/contenttype/forms"/>
  </ds:schemaRefs>
</ds:datastoreItem>
</file>

<file path=customXml/itemProps3.xml><?xml version="1.0" encoding="utf-8"?>
<ds:datastoreItem xmlns:ds="http://schemas.openxmlformats.org/officeDocument/2006/customXml" ds:itemID="{E5699F4A-A40B-42C8-A2BC-F644BCC0E0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CF5B1-8FC4-4C12-AA4F-F55928B4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50</TotalTime>
  <Words>1960</Words>
  <Application>Microsoft Office PowerPoint</Application>
  <PresentationFormat>Widescreen</PresentationFormat>
  <Paragraphs>267</Paragraphs>
  <Slides>15</Slides>
  <Notes>15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15</vt:i4>
      </vt:variant>
    </vt:vector>
  </HeadingPairs>
  <TitlesOfParts>
    <vt:vector size="26" baseType="lpstr">
      <vt:lpstr>Arial</vt:lpstr>
      <vt:lpstr>Courier New</vt:lpstr>
      <vt:lpstr>Krana Fat B</vt:lpstr>
      <vt:lpstr>Lucida Console</vt:lpstr>
      <vt:lpstr>Montserrat</vt:lpstr>
      <vt:lpstr>Montserrat Black</vt:lpstr>
      <vt:lpstr>Segoe UI</vt:lpstr>
      <vt:lpstr>Segoe UI Light</vt:lpstr>
      <vt:lpstr>PPM Courseware Slides</vt:lpstr>
      <vt:lpstr>Master</vt:lpstr>
      <vt:lpstr>1_Master</vt:lpstr>
      <vt:lpstr>FUNCTIONS  </vt:lpstr>
      <vt:lpstr>PowerPoint Presentation</vt:lpstr>
      <vt:lpstr>Functions – about</vt:lpstr>
      <vt:lpstr>Functions – creating</vt:lpstr>
      <vt:lpstr>Functions – calling</vt:lpstr>
      <vt:lpstr>Arrow Functions</vt:lpstr>
      <vt:lpstr>Arrow functions - examples</vt:lpstr>
      <vt:lpstr>Default values &amp; rest parameters</vt:lpstr>
      <vt:lpstr>Functions – scope (1)</vt:lpstr>
      <vt:lpstr>Functions – scope (2)</vt:lpstr>
      <vt:lpstr>Functions – local vs. global scope</vt:lpstr>
      <vt:lpstr>The global object</vt:lpstr>
      <vt:lpstr>PowerPoint Presentation</vt:lpstr>
      <vt:lpstr>QuickLab 6- Functions</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Ed Wright</dc:creator>
  <cp:lastModifiedBy>Smith, Andy</cp:lastModifiedBy>
  <cp:revision>16</cp:revision>
  <dcterms:created xsi:type="dcterms:W3CDTF">2018-11-02T10:00:35Z</dcterms:created>
  <dcterms:modified xsi:type="dcterms:W3CDTF">2023-09-15T08:23:10Z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0x010100F0967B7CEE8D417F966757887D9466FB0091921DF4E0A756429865999747F86AA5</vt:lpwstr>
  </property>
  <property fmtid="{D5CDD505-2E9C-101B-9397-08002B2CF9AE}" pid="4" name="BookType">
    <vt:lpwstr>8</vt:lpwstr>
  </property>
</Properties>
</file>