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4"/>
    <p:sldMasterId id="2147483719" r:id="rId5"/>
    <p:sldMasterId id="2147483763" r:id="rId6"/>
  </p:sldMasterIdLst>
  <p:notesMasterIdLst>
    <p:notesMasterId r:id="rId16"/>
  </p:notesMasterIdLst>
  <p:handoutMasterIdLst>
    <p:handoutMasterId r:id="rId17"/>
  </p:handoutMasterIdLst>
  <p:sldIdLst>
    <p:sldId id="462" r:id="rId7"/>
    <p:sldId id="614" r:id="rId8"/>
    <p:sldId id="296" r:id="rId9"/>
    <p:sldId id="297" r:id="rId10"/>
    <p:sldId id="298" r:id="rId11"/>
    <p:sldId id="260" r:id="rId12"/>
    <p:sldId id="299" r:id="rId13"/>
    <p:sldId id="301" r:id="rId14"/>
    <p:sldId id="615" r:id="rId15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555454"/>
    <a:srgbClr val="000000"/>
    <a:srgbClr val="B9CDE5"/>
    <a:srgbClr val="00519C"/>
    <a:srgbClr val="004F9F"/>
    <a:srgbClr val="0070C0"/>
    <a:srgbClr val="0070AB"/>
    <a:srgbClr val="FF70C0"/>
    <a:srgbClr val="005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38" autoAdjust="0"/>
    <p:restoredTop sz="94631" autoAdjust="0"/>
  </p:normalViewPr>
  <p:slideViewPr>
    <p:cSldViewPr snapToGrid="0">
      <p:cViewPr varScale="1">
        <p:scale>
          <a:sx n="111" d="100"/>
          <a:sy n="111" d="100"/>
        </p:scale>
        <p:origin x="105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60" y="102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8901C6-1DA1-FB44-ABEE-06A0FEB7738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32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8901C6-1DA1-FB44-ABEE-06A0FEB7738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09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49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792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42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217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186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61351" y="4827462"/>
            <a:ext cx="5642948" cy="501905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610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8901C6-1DA1-FB44-ABEE-06A0FEB7738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09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sv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sv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sv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sv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svg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sv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svg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5542" y="5734420"/>
            <a:ext cx="748759" cy="5271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36514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02010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881800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25213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64556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accent1">
                    <a:lumMod val="50000"/>
                    <a:lumOff val="50000"/>
                  </a:schemeClr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3759152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54586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2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93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23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Montserrat" panose="00000500000000000000" pitchFamily="2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147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41038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690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55151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605085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24646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30937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04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074975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6450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3805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10768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23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96373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955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5377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192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024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2410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3985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93040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216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39026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ter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90108" y="0"/>
            <a:ext cx="8222211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0"/>
            <a:ext cx="4140000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3525" y="365125"/>
            <a:ext cx="3671887" cy="373685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52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91250" y="-1"/>
            <a:ext cx="5300749" cy="6887911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2400" b="1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8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69" r="-169"/>
          <a:stretch/>
        </p:blipFill>
        <p:spPr>
          <a:xfrm>
            <a:off x="349135" y="532015"/>
            <a:ext cx="2119745" cy="12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63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Slide - With side bar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27389"/>
            <a:ext cx="3884023" cy="1758582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249643" y="930001"/>
            <a:ext cx="7382347" cy="676679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800" cap="none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135188" y="3823677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63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Image (Orang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854197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73063" y="681645"/>
            <a:ext cx="6143484" cy="10474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89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57921" y="1240172"/>
            <a:ext cx="9483118" cy="520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Montserrat" panose="020B0604020202020204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to sit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9483117" cy="437632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67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 dirty="0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4" y="3433680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898116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630516" y="2753391"/>
            <a:ext cx="5624513" cy="258470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40732" y="1242034"/>
            <a:ext cx="3694112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640732" y="3432175"/>
            <a:ext cx="5621337" cy="3046413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25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7E007C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004050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004050"/>
                  </a:solidFill>
                </a:endParaRPr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004050"/>
                  </a:solidFill>
                </a:endParaRPr>
              </a:p>
            </p:txBody>
          </p:sp>
        </p:grpSp>
      </p:grp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367200"/>
            <a:ext cx="5718225" cy="612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4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0218" y="1233489"/>
            <a:ext cx="5342312" cy="2926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3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urple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1913664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004050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1119364"/>
            <a:ext cx="5719762" cy="2752640"/>
          </a:xfr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lang="en-GB" sz="3600" spc="6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74496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981">
          <p15:clr>
            <a:srgbClr val="FBAE40"/>
          </p15:clr>
        </p15:guide>
        <p15:guide id="4" pos="23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4627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55377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46154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08517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13408617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495092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616851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3358870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78576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793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907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58264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649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43253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730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92394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445050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29849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252517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361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330267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2856367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22215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9227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716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535101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3323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3160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4481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83615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1515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986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574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257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14293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ter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90108" y="0"/>
            <a:ext cx="8222211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0"/>
            <a:ext cx="4140000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3525" y="365125"/>
            <a:ext cx="3671887" cy="373685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42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91250" y="-1"/>
            <a:ext cx="5300749" cy="6887911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2400" b="1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8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69" r="-169"/>
          <a:stretch/>
        </p:blipFill>
        <p:spPr>
          <a:xfrm>
            <a:off x="349135" y="532015"/>
            <a:ext cx="2119745" cy="12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74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Slide - With side bar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27389"/>
            <a:ext cx="3884023" cy="1758582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249643" y="930001"/>
            <a:ext cx="7382347" cy="676679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800" cap="none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135188" y="3823677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14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Image (Orang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854197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73063" y="681645"/>
            <a:ext cx="6143484" cy="10474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27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57921" y="1240172"/>
            <a:ext cx="9483118" cy="520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Montserrat" panose="020B0604020202020204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to sit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9483117" cy="437632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85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11976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 dirty="0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4" y="3433680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739885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630516" y="2753391"/>
            <a:ext cx="5624513" cy="258470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40732" y="1242034"/>
            <a:ext cx="3694112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640732" y="3432175"/>
            <a:ext cx="5621337" cy="3046413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133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7E007C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004050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004050"/>
                  </a:solidFill>
                </a:endParaRPr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004050"/>
                  </a:solidFill>
                </a:endParaRPr>
              </a:p>
            </p:txBody>
          </p:sp>
        </p:grpSp>
      </p:grp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367200"/>
            <a:ext cx="5718225" cy="612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4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0218" y="1233489"/>
            <a:ext cx="5342312" cy="2926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053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urple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1913664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004050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1119364"/>
            <a:ext cx="5719762" cy="2752640"/>
          </a:xfr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lang="en-GB" sz="3600" spc="6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35485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981">
          <p15:clr>
            <a:srgbClr val="FBAE40"/>
          </p15:clr>
        </p15:guide>
        <p15:guide id="4" pos="23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9.xml"/><Relationship Id="rId47" Type="http://schemas.openxmlformats.org/officeDocument/2006/relationships/image" Target="../media/image4.png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36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4.xml"/><Relationship Id="rId40" Type="http://schemas.openxmlformats.org/officeDocument/2006/relationships/slideLayout" Target="../slideLayouts/slideLayout47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4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50.xml"/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45.xml"/><Relationship Id="rId46" Type="http://schemas.openxmlformats.org/officeDocument/2006/relationships/image" Target="../media/image2.svg"/><Relationship Id="rId20" Type="http://schemas.openxmlformats.org/officeDocument/2006/relationships/slideLayout" Target="../slideLayouts/slideLayout27.xml"/><Relationship Id="rId41" Type="http://schemas.openxmlformats.org/officeDocument/2006/relationships/slideLayout" Target="../slideLayouts/slideLayout48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39" Type="http://schemas.openxmlformats.org/officeDocument/2006/relationships/slideLayout" Target="../slideLayouts/slideLayout89.xml"/><Relationship Id="rId21" Type="http://schemas.openxmlformats.org/officeDocument/2006/relationships/slideLayout" Target="../slideLayouts/slideLayout71.xml"/><Relationship Id="rId34" Type="http://schemas.openxmlformats.org/officeDocument/2006/relationships/slideLayout" Target="../slideLayouts/slideLayout84.xml"/><Relationship Id="rId42" Type="http://schemas.openxmlformats.org/officeDocument/2006/relationships/slideLayout" Target="../slideLayouts/slideLayout92.xml"/><Relationship Id="rId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82.xml"/><Relationship Id="rId37" Type="http://schemas.openxmlformats.org/officeDocument/2006/relationships/slideLayout" Target="../slideLayouts/slideLayout87.xml"/><Relationship Id="rId40" Type="http://schemas.openxmlformats.org/officeDocument/2006/relationships/slideLayout" Target="../slideLayouts/slideLayout90.xml"/><Relationship Id="rId45" Type="http://schemas.openxmlformats.org/officeDocument/2006/relationships/image" Target="../media/image4.png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36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81.xml"/><Relationship Id="rId44" Type="http://schemas.openxmlformats.org/officeDocument/2006/relationships/theme" Target="../theme/theme3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80.xml"/><Relationship Id="rId35" Type="http://schemas.openxmlformats.org/officeDocument/2006/relationships/slideLayout" Target="../slideLayouts/slideLayout85.xml"/><Relationship Id="rId43" Type="http://schemas.openxmlformats.org/officeDocument/2006/relationships/slideLayout" Target="../slideLayouts/slideLayout93.xml"/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slideLayout" Target="../slideLayouts/slideLayout83.xml"/><Relationship Id="rId38" Type="http://schemas.openxmlformats.org/officeDocument/2006/relationships/slideLayout" Target="../slideLayouts/slideLayout88.xml"/><Relationship Id="rId20" Type="http://schemas.openxmlformats.org/officeDocument/2006/relationships/slideLayout" Target="../slideLayouts/slideLayout70.xml"/><Relationship Id="rId41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929600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406AF378-09D3-4817-8B5D-A0E23C401BE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rgbClr val="004050"/>
          </a:solidFill>
          <a:effectLst/>
          <a:uLnTx/>
          <a:uFillTx/>
          <a:latin typeface="Krana Fat B" panose="00000B00000000000000" pitchFamily="50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263797" y="432691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FEF3806B-0DA0-447F-B4A7-43D457126D7B}"/>
              </a:ext>
            </a:extLst>
          </p:cNvPr>
          <p:cNvPicPr>
            <a:picLocks noChangeAspect="1"/>
          </p:cNvPicPr>
          <p:nvPr userDrawn="1"/>
        </p:nvPicPr>
        <p:blipFill>
          <a:blip r:embed="rId4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8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  <p:sldLayoutId id="2147483739" r:id="rId20"/>
    <p:sldLayoutId id="2147483740" r:id="rId21"/>
    <p:sldLayoutId id="2147483741" r:id="rId22"/>
    <p:sldLayoutId id="2147483742" r:id="rId23"/>
    <p:sldLayoutId id="2147483743" r:id="rId24"/>
    <p:sldLayoutId id="2147483744" r:id="rId25"/>
    <p:sldLayoutId id="2147483745" r:id="rId26"/>
    <p:sldLayoutId id="2147483746" r:id="rId27"/>
    <p:sldLayoutId id="2147483747" r:id="rId28"/>
    <p:sldLayoutId id="2147483748" r:id="rId29"/>
    <p:sldLayoutId id="2147483749" r:id="rId30"/>
    <p:sldLayoutId id="2147483750" r:id="rId31"/>
    <p:sldLayoutId id="2147483751" r:id="rId32"/>
    <p:sldLayoutId id="2147483752" r:id="rId33"/>
    <p:sldLayoutId id="2147483753" r:id="rId34"/>
    <p:sldLayoutId id="2147483754" r:id="rId35"/>
    <p:sldLayoutId id="2147483755" r:id="rId36"/>
    <p:sldLayoutId id="2147483756" r:id="rId37"/>
    <p:sldLayoutId id="2147483757" r:id="rId38"/>
    <p:sldLayoutId id="2147483758" r:id="rId39"/>
    <p:sldLayoutId id="2147483759" r:id="rId40"/>
    <p:sldLayoutId id="2147483760" r:id="rId41"/>
    <p:sldLayoutId id="2147483761" r:id="rId42"/>
    <p:sldLayoutId id="2147483762" r:id="rId4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7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0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4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2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6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0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4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8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310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  <p:sldLayoutId id="2147483782" r:id="rId19"/>
    <p:sldLayoutId id="2147483783" r:id="rId20"/>
    <p:sldLayoutId id="2147483784" r:id="rId21"/>
    <p:sldLayoutId id="2147483785" r:id="rId22"/>
    <p:sldLayoutId id="2147483786" r:id="rId23"/>
    <p:sldLayoutId id="2147483787" r:id="rId24"/>
    <p:sldLayoutId id="2147483788" r:id="rId25"/>
    <p:sldLayoutId id="2147483789" r:id="rId26"/>
    <p:sldLayoutId id="2147483790" r:id="rId27"/>
    <p:sldLayoutId id="2147483791" r:id="rId28"/>
    <p:sldLayoutId id="2147483792" r:id="rId29"/>
    <p:sldLayoutId id="2147483793" r:id="rId30"/>
    <p:sldLayoutId id="2147483794" r:id="rId31"/>
    <p:sldLayoutId id="2147483795" r:id="rId32"/>
    <p:sldLayoutId id="2147483796" r:id="rId33"/>
    <p:sldLayoutId id="2147483797" r:id="rId34"/>
    <p:sldLayoutId id="2147483798" r:id="rId35"/>
    <p:sldLayoutId id="2147483799" r:id="rId36"/>
    <p:sldLayoutId id="2147483800" r:id="rId37"/>
    <p:sldLayoutId id="2147483801" r:id="rId38"/>
    <p:sldLayoutId id="2147483802" r:id="rId39"/>
    <p:sldLayoutId id="2147483803" r:id="rId40"/>
    <p:sldLayoutId id="2147483804" r:id="rId41"/>
    <p:sldLayoutId id="2147483805" r:id="rId42"/>
    <p:sldLayoutId id="2147483806" r:id="rId4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5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5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5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5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0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4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2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6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0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4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8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49586" y="4356796"/>
            <a:ext cx="3587124" cy="2277604"/>
          </a:xfrm>
        </p:spPr>
        <p:txBody>
          <a:bodyPr/>
          <a:lstStyle/>
          <a:p>
            <a:br>
              <a:rPr lang="en-US" dirty="0"/>
            </a:br>
            <a:r>
              <a:rPr lang="en-US" sz="2800" dirty="0"/>
              <a:t>JavaScript Fundamentals</a:t>
            </a:r>
            <a:br>
              <a:rPr lang="en-US" dirty="0"/>
            </a:b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5299" y="5768975"/>
            <a:ext cx="5627171" cy="70584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6825D4-11BA-420E-91B9-523B7D3149C3}"/>
              </a:ext>
            </a:extLst>
          </p:cNvPr>
          <p:cNvSpPr/>
          <p:nvPr/>
        </p:nvSpPr>
        <p:spPr>
          <a:xfrm>
            <a:off x="108466" y="3550886"/>
            <a:ext cx="32930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rgbClr val="004050"/>
                </a:solidFill>
                <a:latin typeface="Krana Fat B" panose="00000B00000000000000" pitchFamily="50" charset="0"/>
                <a:ea typeface="+mj-ea"/>
                <a:cs typeface="+mj-cs"/>
              </a:rPr>
              <a:t>COLLECTIONS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210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838565" y="1542278"/>
            <a:ext cx="6770688" cy="2662077"/>
          </a:xfrm>
        </p:spPr>
        <p:txBody>
          <a:bodyPr/>
          <a:lstStyle/>
          <a:p>
            <a:r>
              <a:rPr lang="en-US" dirty="0"/>
              <a:t>Collections</a:t>
            </a:r>
          </a:p>
          <a:p>
            <a:pPr lvl="1"/>
            <a:r>
              <a:rPr lang="en-US" dirty="0"/>
              <a:t>Maps &amp; Sets</a:t>
            </a:r>
          </a:p>
          <a:p>
            <a:pPr lvl="2"/>
            <a:r>
              <a:rPr lang="en-US" dirty="0"/>
              <a:t>Creating</a:t>
            </a:r>
          </a:p>
          <a:p>
            <a:pPr lvl="2"/>
            <a:r>
              <a:rPr lang="en-US" dirty="0"/>
              <a:t>Accessing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59674-7DC0-41FF-BC58-61729F4C1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9683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3600" y="1326284"/>
            <a:ext cx="11404800" cy="4546800"/>
          </a:xfrm>
        </p:spPr>
        <p:txBody>
          <a:bodyPr/>
          <a:lstStyle/>
          <a:p>
            <a:r>
              <a:rPr lang="en-US" dirty="0">
                <a:solidFill>
                  <a:srgbClr val="004050"/>
                </a:solidFill>
              </a:rPr>
              <a:t>Key / Value pairs where both Key and Value can be any type</a:t>
            </a:r>
          </a:p>
          <a:p>
            <a:endParaRPr lang="en-US" dirty="0"/>
          </a:p>
          <a:p>
            <a:r>
              <a:rPr lang="en-US" dirty="0">
                <a:solidFill>
                  <a:srgbClr val="004050"/>
                </a:solidFill>
              </a:rPr>
              <a:t>With some helpful methods</a:t>
            </a:r>
          </a:p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78350" y="381600"/>
            <a:ext cx="9257196" cy="7205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Maps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A06B26-F491-4BF0-8546-D3FA9DB1C9E2}"/>
              </a:ext>
            </a:extLst>
          </p:cNvPr>
          <p:cNvSpPr/>
          <p:nvPr/>
        </p:nvSpPr>
        <p:spPr>
          <a:xfrm>
            <a:off x="393600" y="1750826"/>
            <a:ext cx="114048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Map([[1,"bananas"],[2,"grapefruit"],[3,"apples"]]);</a:t>
            </a:r>
            <a:endParaRPr lang="en-GB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7B3891-2DFD-40F1-B0A4-CDE2850693E3}"/>
              </a:ext>
            </a:extLst>
          </p:cNvPr>
          <p:cNvSpPr/>
          <p:nvPr/>
        </p:nvSpPr>
        <p:spPr>
          <a:xfrm>
            <a:off x="393600" y="2703677"/>
            <a:ext cx="11404800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//3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myMap.set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(4, "strawberries");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//4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myMap.get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(4)); //"strawberries"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myMap.has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(2)); //true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myMap.delete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//3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myMap.clear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//0</a:t>
            </a:r>
            <a:endParaRPr lang="en-GB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88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3600" y="1448833"/>
            <a:ext cx="11404800" cy="4546800"/>
          </a:xfrm>
        </p:spPr>
        <p:txBody>
          <a:bodyPr/>
          <a:lstStyle/>
          <a:p>
            <a:r>
              <a:rPr lang="en-US" dirty="0">
                <a:solidFill>
                  <a:srgbClr val="004050"/>
                </a:solidFill>
              </a:rPr>
              <a:t>We can iterate over a map using for…of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55802" y="282805"/>
            <a:ext cx="9370318" cy="7959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Maps: Iterating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7A0387-F88E-4839-866E-6B6ABF2E56A8}"/>
              </a:ext>
            </a:extLst>
          </p:cNvPr>
          <p:cNvSpPr/>
          <p:nvPr/>
        </p:nvSpPr>
        <p:spPr>
          <a:xfrm>
            <a:off x="393600" y="1963760"/>
            <a:ext cx="11404800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log all key/value pairs in the map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(let [key, value] of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console.log(`key: ${key} value: ${value}`);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log all keys in the map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(let key of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myMap.keys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console.log(`key: ${key}`);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log all values in the map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(let value of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myMap.values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console.log(`value: ${value}`);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log all entries (key/value pairs) in the map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(let [key, value] of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myMap.entries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console.log(`key: ${key} value: ${value}`);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01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3600" y="1363991"/>
            <a:ext cx="11404800" cy="4546800"/>
          </a:xfrm>
        </p:spPr>
        <p:txBody>
          <a:bodyPr/>
          <a:lstStyle/>
          <a:p>
            <a:r>
              <a:rPr lang="en-US" dirty="0">
                <a:solidFill>
                  <a:srgbClr val="004050"/>
                </a:solidFill>
              </a:rPr>
              <a:t>Sets allow you to store unique values of any type</a:t>
            </a:r>
          </a:p>
          <a:p>
            <a:endParaRPr lang="en-US" dirty="0"/>
          </a:p>
          <a:p>
            <a:r>
              <a:rPr lang="en-US" dirty="0">
                <a:solidFill>
                  <a:srgbClr val="004050"/>
                </a:solidFill>
              </a:rPr>
              <a:t>With some helpful methods</a:t>
            </a:r>
          </a:p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40643" y="381600"/>
            <a:ext cx="9540000" cy="78650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Sets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BF78FD-1AAB-4679-9FAF-DAC2877E1D00}"/>
              </a:ext>
            </a:extLst>
          </p:cNvPr>
          <p:cNvSpPr/>
          <p:nvPr/>
        </p:nvSpPr>
        <p:spPr>
          <a:xfrm>
            <a:off x="393600" y="1894307"/>
            <a:ext cx="114048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Set();</a:t>
            </a:r>
            <a:endParaRPr lang="en-GB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44D51-0A1E-4AE4-A04F-17F998D72F23}"/>
              </a:ext>
            </a:extLst>
          </p:cNvPr>
          <p:cNvSpPr/>
          <p:nvPr/>
        </p:nvSpPr>
        <p:spPr>
          <a:xfrm>
            <a:off x="393600" y="2622372"/>
            <a:ext cx="11404800" cy="3370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mySet.add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("apples")</a:t>
            </a:r>
          </a:p>
          <a:p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mySet.add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("bananas")</a:t>
            </a:r>
          </a:p>
          <a:p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mySet.size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//2</a:t>
            </a:r>
          </a:p>
          <a:p>
            <a:b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mySet.add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("apples")</a:t>
            </a:r>
          </a:p>
          <a:p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mySet.size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//2 (the 2nd apples is not unique)</a:t>
            </a:r>
          </a:p>
          <a:p>
            <a:br>
              <a:rPr lang="en-GB" sz="1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mySet.has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("apples"));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//true</a:t>
            </a:r>
          </a:p>
          <a:p>
            <a:b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mySet.delete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("apples");</a:t>
            </a:r>
          </a:p>
          <a:p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mySet.size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//1</a:t>
            </a:r>
          </a:p>
          <a:p>
            <a:b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mySet.clear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myMap.size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//0</a:t>
            </a:r>
          </a:p>
        </p:txBody>
      </p:sp>
    </p:spTree>
    <p:extLst>
      <p:ext uri="{BB962C8B-B14F-4D97-AF65-F5344CB8AC3E}">
        <p14:creationId xmlns:p14="http://schemas.microsoft.com/office/powerpoint/2010/main" val="420988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004050"/>
                </a:solidFill>
              </a:rPr>
              <a:t>We can iterate over a set using for…of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Sets: Iterating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F87C43-B10B-41C6-B226-DD5F26ACC103}"/>
              </a:ext>
            </a:extLst>
          </p:cNvPr>
          <p:cNvSpPr/>
          <p:nvPr/>
        </p:nvSpPr>
        <p:spPr>
          <a:xfrm>
            <a:off x="414000" y="2463962"/>
            <a:ext cx="11404800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log all key/value pairs in the set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(let item of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console.dir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log all values in the set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(let value of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mySet.values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console.log(`value: ${value}`);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same as above for values()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(let key of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mySet.keys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console.log(`key: ${key}`);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log all entries (key/value pairs) in the set where key and value are the same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(let [key, value] of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mySet.entries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console.log(`key: ${key} value: ${value}`);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81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93600" y="1646796"/>
            <a:ext cx="11404800" cy="4546800"/>
          </a:xfrm>
        </p:spPr>
        <p:txBody>
          <a:bodyPr/>
          <a:lstStyle/>
          <a:p>
            <a:r>
              <a:rPr lang="en-GB" dirty="0"/>
              <a:t>Behave exactly like Map and Set but:</a:t>
            </a:r>
          </a:p>
          <a:p>
            <a:pPr lvl="1"/>
            <a:r>
              <a:rPr lang="en-GB" dirty="0"/>
              <a:t>Do not support iteration methods</a:t>
            </a:r>
          </a:p>
          <a:p>
            <a:pPr lvl="1"/>
            <a:r>
              <a:rPr lang="en-GB" dirty="0"/>
              <a:t>Values in a </a:t>
            </a:r>
            <a:r>
              <a:rPr lang="en-GB" dirty="0" err="1"/>
              <a:t>WeakSet</a:t>
            </a:r>
            <a:r>
              <a:rPr lang="en-GB" dirty="0"/>
              <a:t> and keys in a </a:t>
            </a:r>
            <a:r>
              <a:rPr lang="en-GB" dirty="0" err="1"/>
              <a:t>WeakMap</a:t>
            </a:r>
            <a:r>
              <a:rPr lang="en-GB" dirty="0"/>
              <a:t> must be objects</a:t>
            </a:r>
          </a:p>
          <a:p>
            <a:r>
              <a:rPr lang="en-GB" dirty="0"/>
              <a:t>This allows the garbage collector to collect dead objects out of weak collections!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5802" y="311085"/>
            <a:ext cx="9464586" cy="824214"/>
          </a:xfrm>
        </p:spPr>
        <p:txBody>
          <a:bodyPr>
            <a:normAutofit/>
          </a:bodyPr>
          <a:lstStyle/>
          <a:p>
            <a:r>
              <a:rPr lang="en-GB" dirty="0" err="1"/>
              <a:t>WeakSets</a:t>
            </a:r>
            <a:r>
              <a:rPr lang="en-GB" dirty="0"/>
              <a:t> and </a:t>
            </a:r>
            <a:r>
              <a:rPr lang="en-GB" dirty="0" err="1"/>
              <a:t>WeakMaps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963C91-73C3-40A8-8D6F-65B64FAA3E9B}"/>
              </a:ext>
            </a:extLst>
          </p:cNvPr>
          <p:cNvSpPr/>
          <p:nvPr/>
        </p:nvSpPr>
        <p:spPr>
          <a:xfrm>
            <a:off x="393600" y="3722514"/>
            <a:ext cx="1140480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keep track of what DOM elements are moving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element =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(".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animateMe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movingSet.has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(element))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smoothAnimations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(element);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movingSet.add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(element);</a:t>
            </a:r>
          </a:p>
        </p:txBody>
      </p:sp>
    </p:spTree>
    <p:extLst>
      <p:ext uri="{BB962C8B-B14F-4D97-AF65-F5344CB8AC3E}">
        <p14:creationId xmlns:p14="http://schemas.microsoft.com/office/powerpoint/2010/main" val="314025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93600" y="1599662"/>
            <a:ext cx="11404800" cy="4546800"/>
          </a:xfrm>
        </p:spPr>
        <p:txBody>
          <a:bodyPr/>
          <a:lstStyle/>
          <a:p>
            <a:r>
              <a:rPr lang="en-GB" dirty="0"/>
              <a:t>Creating and Managing Maps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31216" y="381600"/>
            <a:ext cx="9266623" cy="786507"/>
          </a:xfrm>
        </p:spPr>
        <p:txBody>
          <a:bodyPr>
            <a:normAutofit/>
          </a:bodyPr>
          <a:lstStyle/>
          <a:p>
            <a:r>
              <a:rPr lang="en-GB" dirty="0" err="1"/>
              <a:t>QuickLab</a:t>
            </a:r>
            <a:r>
              <a:rPr lang="en-GB" dirty="0"/>
              <a:t> 7 - Maps</a:t>
            </a:r>
          </a:p>
        </p:txBody>
      </p:sp>
    </p:spTree>
    <p:extLst>
      <p:ext uri="{BB962C8B-B14F-4D97-AF65-F5344CB8AC3E}">
        <p14:creationId xmlns:p14="http://schemas.microsoft.com/office/powerpoint/2010/main" val="382240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59674-7DC0-41FF-BC58-61729F4C1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Review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F9DEA72-91B4-46D3-B771-187777314390}"/>
              </a:ext>
            </a:extLst>
          </p:cNvPr>
          <p:cNvSpPr txBox="1">
            <a:spLocks/>
          </p:cNvSpPr>
          <p:nvPr/>
        </p:nvSpPr>
        <p:spPr>
          <a:xfrm>
            <a:off x="4722048" y="1609089"/>
            <a:ext cx="7004895" cy="4546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GB" dirty="0">
                <a:solidFill>
                  <a:srgbClr val="004050"/>
                </a:solidFill>
              </a:rPr>
              <a:t>Arrays and Objects are essential collections that allow us to gather data under one roof that can then be acted upon in a coherent and concise manner</a:t>
            </a:r>
          </a:p>
        </p:txBody>
      </p:sp>
    </p:spTree>
    <p:extLst>
      <p:ext uri="{BB962C8B-B14F-4D97-AF65-F5344CB8AC3E}">
        <p14:creationId xmlns:p14="http://schemas.microsoft.com/office/powerpoint/2010/main" val="4215607853"/>
      </p:ext>
    </p:extLst>
  </p:cSld>
  <p:clrMapOvr>
    <a:masterClrMapping/>
  </p:clrMapOvr>
</p:sld>
</file>

<file path=ppt/theme/theme1.xml><?xml version="1.0" encoding="utf-8"?>
<a:theme xmlns:a="http://schemas.openxmlformats.org/drawingml/2006/main" name="PPM Courseware Slides">
  <a:themeElements>
    <a:clrScheme name="QA bright">
      <a:dk1>
        <a:sysClr val="windowText" lastClr="000000"/>
      </a:dk1>
      <a:lt1>
        <a:sysClr val="window" lastClr="FFFFFF"/>
      </a:lt1>
      <a:dk2>
        <a:srgbClr val="1F497D"/>
      </a:dk2>
      <a:lt2>
        <a:srgbClr val="F2F2F2"/>
      </a:lt2>
      <a:accent1>
        <a:srgbClr val="00519C"/>
      </a:accent1>
      <a:accent2>
        <a:srgbClr val="005BAA"/>
      </a:accent2>
      <a:accent3>
        <a:srgbClr val="4591CE"/>
      </a:accent3>
      <a:accent4>
        <a:srgbClr val="E50049"/>
      </a:accent4>
      <a:accent5>
        <a:srgbClr val="7713B2"/>
      </a:accent5>
      <a:accent6>
        <a:srgbClr val="18BF2B"/>
      </a:accent6>
      <a:hlink>
        <a:srgbClr val="0000FF"/>
      </a:hlink>
      <a:folHlink>
        <a:srgbClr val="800080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K_Slides_2017.potx" id="{5D5C0837-108E-43E7-8981-CE5A0724CB51}" vid="{294C52EF-7CB5-4F85-B807-6BB6448A4DF1}"/>
    </a:ext>
  </a:extLst>
</a:theme>
</file>

<file path=ppt/theme/theme2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1_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BuildFile xmlns="483CF5B1-8FC4-4C12-AA4F-F55928B4A17C" xsi:nil="true"/>
    <BookTypeField0 xmlns="483CF5B1-8FC4-4C12-AA4F-F55928B4A17C">
      <Terms xmlns="http://schemas.microsoft.com/office/infopath/2007/PartnerControls">
        <TermInfo xmlns="http://schemas.microsoft.com/office/infopath/2007/PartnerControls">
          <TermName xmlns="http://schemas.microsoft.com/office/infopath/2007/PartnerControls">DG</TermName>
          <TermId xmlns="http://schemas.microsoft.com/office/infopath/2007/PartnerControls">702cfa80-7586-4db3-97c2-9bf08f1b4133</TermId>
        </TermInfo>
      </Terms>
    </BookTypeField0>
    <SequenceNumber xmlns="483CF5B1-8FC4-4C12-AA4F-F55928B4A17C">9</SequenceNumber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91921DF4E0A756429865999747F86AA5" ma:contentTypeVersion="0" ma:contentTypeDescription="Base content type which represents courseware documents" ma:contentTypeScope="" ma:versionID="88d5ab95959a73a1f8ebfd30027d6991">
  <xsd:schema xmlns:xsd="http://www.w3.org/2001/XMLSchema" xmlns:xs="http://www.w3.org/2001/XMLSchema" xmlns:p="http://schemas.microsoft.com/office/2006/metadata/properties" xmlns:ns2="483CF5B1-8FC4-4C12-AA4F-F55928B4A17C" targetNamespace="http://schemas.microsoft.com/office/2006/metadata/properties" ma:root="true" ma:fieldsID="bf6f27b9ee30fea1d818e9c8a37583e5" ns2:_="">
    <xsd:import namespace="483CF5B1-8FC4-4C12-AA4F-F55928B4A17C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3CF5B1-8FC4-4C12-AA4F-F55928B4A17C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05015A-C00F-438C-89D7-F8081FB089AB}">
  <ds:schemaRefs>
    <ds:schemaRef ds:uri="http://schemas.microsoft.com/office/2006/metadata/properties"/>
    <ds:schemaRef ds:uri="http://schemas.microsoft.com/office/infopath/2007/PartnerControls"/>
    <ds:schemaRef ds:uri="483CF5B1-8FC4-4C12-AA4F-F55928B4A17C"/>
  </ds:schemaRefs>
</ds:datastoreItem>
</file>

<file path=customXml/itemProps2.xml><?xml version="1.0" encoding="utf-8"?>
<ds:datastoreItem xmlns:ds="http://schemas.openxmlformats.org/officeDocument/2006/customXml" ds:itemID="{402EE8CD-9DB2-4494-AA09-C7037E0B4D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476F67-BCF1-4E84-92F6-EC1BB611CB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3CF5B1-8FC4-4C12-AA4F-F55928B4A1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PPM Courseware Slides</Template>
  <TotalTime>32</TotalTime>
  <Words>665</Words>
  <Application>Microsoft Office PowerPoint</Application>
  <PresentationFormat>Widescreen</PresentationFormat>
  <Paragraphs>90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Courier New</vt:lpstr>
      <vt:lpstr>Krana Fat B</vt:lpstr>
      <vt:lpstr>Montserrat</vt:lpstr>
      <vt:lpstr>Montserrat Black</vt:lpstr>
      <vt:lpstr>Segoe UI</vt:lpstr>
      <vt:lpstr>Segoe UI Light</vt:lpstr>
      <vt:lpstr>PPM Courseware Slides</vt:lpstr>
      <vt:lpstr>Master</vt:lpstr>
      <vt:lpstr>1_Master</vt:lpstr>
      <vt:lpstr> JavaScript Fundamentals </vt:lpstr>
      <vt:lpstr>PowerPoint Presentation</vt:lpstr>
      <vt:lpstr>Maps</vt:lpstr>
      <vt:lpstr>Maps: Iterating</vt:lpstr>
      <vt:lpstr>Sets</vt:lpstr>
      <vt:lpstr>Sets: Iterating</vt:lpstr>
      <vt:lpstr>WeakSets and WeakMaps</vt:lpstr>
      <vt:lpstr>QuickLab 7 - Maps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Ed Wright</dc:creator>
  <cp:lastModifiedBy>Smith, Andy</cp:lastModifiedBy>
  <cp:revision>11</cp:revision>
  <dcterms:created xsi:type="dcterms:W3CDTF">2018-11-01T11:27:25Z</dcterms:created>
  <dcterms:modified xsi:type="dcterms:W3CDTF">2023-09-15T08:24:16Z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0x010100F0967B7CEE8D417F966757887D9466FB0091921DF4E0A756429865999747F86AA5</vt:lpwstr>
  </property>
  <property fmtid="{D5CDD505-2E9C-101B-9397-08002B2CF9AE}" pid="4" name="BookType">
    <vt:lpwstr>8</vt:lpwstr>
  </property>
</Properties>
</file>