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  <p:sldMasterId id="2147483721" r:id="rId5"/>
  </p:sldMasterIdLst>
  <p:notesMasterIdLst>
    <p:notesMasterId r:id="rId13"/>
  </p:notesMasterIdLst>
  <p:handoutMasterIdLst>
    <p:handoutMasterId r:id="rId14"/>
  </p:handoutMasterIdLst>
  <p:sldIdLst>
    <p:sldId id="462" r:id="rId6"/>
    <p:sldId id="955" r:id="rId7"/>
    <p:sldId id="271" r:id="rId8"/>
    <p:sldId id="265" r:id="rId9"/>
    <p:sldId id="290" r:id="rId10"/>
    <p:sldId id="287" r:id="rId11"/>
    <p:sldId id="285" r:id="rId12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0000"/>
    <a:srgbClr val="DADADA"/>
    <a:srgbClr val="555454"/>
    <a:srgbClr val="B9CDE5"/>
    <a:srgbClr val="00519C"/>
    <a:srgbClr val="004F9F"/>
    <a:srgbClr val="0070C0"/>
    <a:srgbClr val="0070AB"/>
    <a:srgbClr val="FF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5" autoAdjust="0"/>
    <p:restoredTop sz="78490" autoAdjust="0"/>
  </p:normalViewPr>
  <p:slideViewPr>
    <p:cSldViewPr snapToGrid="0">
      <p:cViewPr varScale="1">
        <p:scale>
          <a:sx n="87" d="100"/>
          <a:sy n="87" d="100"/>
        </p:scale>
        <p:origin x="155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496" y="3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4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0999" y="4013440"/>
            <a:ext cx="5716002" cy="5461151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3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81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0999" y="4033760"/>
            <a:ext cx="5716002" cy="5461151"/>
          </a:xfrm>
        </p:spPr>
        <p:txBody>
          <a:bodyPr/>
          <a:lstStyle/>
          <a:p>
            <a:r>
              <a:rPr lang="en-GB" dirty="0"/>
              <a:t>Core-</a:t>
            </a:r>
            <a:r>
              <a:rPr lang="en-GB" dirty="0" err="1"/>
              <a:t>js</a:t>
            </a:r>
            <a:r>
              <a:rPr lang="en-GB" dirty="0"/>
              <a:t> </a:t>
            </a:r>
            <a:r>
              <a:rPr lang="en-GB" dirty="0" err="1"/>
              <a:t>transpiles</a:t>
            </a:r>
            <a:r>
              <a:rPr lang="en-GB" dirty="0"/>
              <a:t> ES2015+</a:t>
            </a:r>
            <a:r>
              <a:rPr lang="en-GB" baseline="0" dirty="0"/>
              <a:t> Syntax back to ES3+ syntax and they have created a </a:t>
            </a:r>
            <a:r>
              <a:rPr lang="en-GB" baseline="0" dirty="0" err="1"/>
              <a:t>polyfill</a:t>
            </a:r>
            <a:r>
              <a:rPr lang="en-GB" baseline="0" dirty="0"/>
              <a:t> to create the new </a:t>
            </a:r>
            <a:r>
              <a:rPr lang="en-GB" baseline="0" dirty="0" err="1"/>
              <a:t>globals</a:t>
            </a:r>
            <a:r>
              <a:rPr lang="en-GB" baseline="0" dirty="0"/>
              <a:t> and methods found in ES2015+.  This means that tomorrow’s JavaScript works in yesterday’s browsers!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36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68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7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6880C-DF28-F645-B2E9-F0735023A2A1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32875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03E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78A22-79ED-C346-B050-A5F64C0AC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191" y="0"/>
            <a:ext cx="9343809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2ED7C-2A6C-3E44-B7D0-6425FE2948CD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371865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5FC24-E422-114B-A553-7B78DA6320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731" y="-1"/>
            <a:ext cx="9988270" cy="6858001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A18AC-8D40-4E4D-8133-F8794138479B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354908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E7A31-7984-854F-B96F-E487C12E529B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5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4A14CF-61C2-1544-8DD4-749EC1BAC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4860" y="0"/>
            <a:ext cx="9803283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BDFBD-E529-8F4E-A206-614E11F194EC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6407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679AE-C215-C04E-A156-9D6D5003D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7102" y="0"/>
            <a:ext cx="8504898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7C74B-813C-E741-8F6F-FF8EE07FD7A5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98003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86B91-086C-8841-A2A4-F1C6DC481C4C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58036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6AEAF-3212-014C-BC22-67B048718324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70746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E36062-B23F-834D-9A12-5DCEA2334E2D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252621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F35E0-DBA2-504C-82AC-2713CFDD085D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5640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A94C2-27B3-6149-BC85-B3E50EC2D1E7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157457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FAF79-17C8-6B46-A7D8-BD2EE547B967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28518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96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99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07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29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054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916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C5578E-A1F7-7044-8523-A2EAEF1F4701}"/>
              </a:ext>
            </a:extLst>
          </p:cNvPr>
          <p:cNvSpPr txBox="1"/>
          <p:nvPr userDrawn="1"/>
        </p:nvSpPr>
        <p:spPr>
          <a:xfrm>
            <a:off x="5046565" y="6526066"/>
            <a:ext cx="67612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76194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2E31F-B401-704C-AC23-37B036913B05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46398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4D908-078C-454B-9AA6-5F309B801F32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361387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3EC08-2821-D549-B0F1-007A3177A23B}"/>
              </a:ext>
            </a:extLst>
          </p:cNvPr>
          <p:cNvSpPr txBox="1"/>
          <p:nvPr userDrawn="1"/>
        </p:nvSpPr>
        <p:spPr>
          <a:xfrm>
            <a:off x="5430740" y="6526066"/>
            <a:ext cx="67612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88923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BFA36-3B79-064C-B102-0D1B32D9A962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82849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F8C3F-AB4E-BC46-8F1A-6CF19192C739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159884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FB1EC-4D0A-364C-AE38-FC48EC3B7D99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035350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E604-51E0-7140-A785-C21C0F917C53}"/>
              </a:ext>
            </a:extLst>
          </p:cNvPr>
          <p:cNvSpPr txBox="1"/>
          <p:nvPr userDrawn="1"/>
        </p:nvSpPr>
        <p:spPr>
          <a:xfrm>
            <a:off x="5473700" y="6462328"/>
            <a:ext cx="479397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19791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CB7E9-7BA7-FC49-B942-3756135C3367}"/>
              </a:ext>
            </a:extLst>
          </p:cNvPr>
          <p:cNvSpPr txBox="1"/>
          <p:nvPr userDrawn="1"/>
        </p:nvSpPr>
        <p:spPr>
          <a:xfrm>
            <a:off x="385650" y="6445324"/>
            <a:ext cx="39789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41249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4E90-CABE-5B41-A750-D91A531D2491}"/>
              </a:ext>
            </a:extLst>
          </p:cNvPr>
          <p:cNvSpPr txBox="1"/>
          <p:nvPr userDrawn="1"/>
        </p:nvSpPr>
        <p:spPr>
          <a:xfrm>
            <a:off x="385650" y="6445324"/>
            <a:ext cx="3366218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687520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C11DC-6C6A-1445-8A60-DD695E79B715}"/>
              </a:ext>
            </a:extLst>
          </p:cNvPr>
          <p:cNvSpPr txBox="1"/>
          <p:nvPr userDrawn="1"/>
        </p:nvSpPr>
        <p:spPr>
          <a:xfrm>
            <a:off x="385650" y="6445324"/>
            <a:ext cx="348876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391105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84AB7-CD53-564C-B61E-037944DCEAC3}"/>
              </a:ext>
            </a:extLst>
          </p:cNvPr>
          <p:cNvSpPr txBox="1"/>
          <p:nvPr userDrawn="1"/>
        </p:nvSpPr>
        <p:spPr>
          <a:xfrm>
            <a:off x="385650" y="6155704"/>
            <a:ext cx="1902655" cy="5589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867076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5BAFA-C96B-4D4F-A885-B4D27ADCCA4D}"/>
              </a:ext>
            </a:extLst>
          </p:cNvPr>
          <p:cNvSpPr txBox="1"/>
          <p:nvPr userDrawn="1"/>
        </p:nvSpPr>
        <p:spPr>
          <a:xfrm>
            <a:off x="385650" y="6155704"/>
            <a:ext cx="1902655" cy="5589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479843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19560-9067-804E-A7D6-0F174ABB97AA}"/>
              </a:ext>
            </a:extLst>
          </p:cNvPr>
          <p:cNvSpPr txBox="1"/>
          <p:nvPr userDrawn="1"/>
        </p:nvSpPr>
        <p:spPr>
          <a:xfrm>
            <a:off x="373063" y="6480175"/>
            <a:ext cx="3601888" cy="2476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88897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ADAF0-4339-7A4F-A023-441D7E0CFFAC}"/>
              </a:ext>
            </a:extLst>
          </p:cNvPr>
          <p:cNvSpPr txBox="1"/>
          <p:nvPr userDrawn="1"/>
        </p:nvSpPr>
        <p:spPr>
          <a:xfrm>
            <a:off x="373063" y="6480175"/>
            <a:ext cx="3601888" cy="2476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5796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"/>
            <a:ext cx="778668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CEA09-FC98-8247-A769-95692BB0AA28}"/>
              </a:ext>
            </a:extLst>
          </p:cNvPr>
          <p:cNvSpPr txBox="1"/>
          <p:nvPr userDrawn="1"/>
        </p:nvSpPr>
        <p:spPr>
          <a:xfrm>
            <a:off x="712341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07112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501B5F-7F27-C545-9905-2C0F709E4B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65454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B000C-17FE-FF44-A10F-94E9AE10A849}"/>
              </a:ext>
            </a:extLst>
          </p:cNvPr>
          <p:cNvSpPr txBox="1"/>
          <p:nvPr userDrawn="1"/>
        </p:nvSpPr>
        <p:spPr>
          <a:xfrm>
            <a:off x="712341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62219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73DB1-8FDF-5049-9952-676168B8B237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279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303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5F72A-0979-624C-83E4-97B691937D10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992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6CC39E-E64C-1F45-84BB-FEB17C7ADA40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26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59814-B82A-484B-849A-B804D60BF9CF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769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/>
              <a:t>THANK YOU</a:t>
            </a:r>
            <a:endParaRPr lang="en-GB" noProof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35008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E42C3AD-E131-E84A-B4A6-F4C9E9C04B29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303418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CEA50D-6782-1444-BB85-3E86FC05C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053" y="0"/>
            <a:ext cx="100489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/>
              <a:t>THANK YOU</a:t>
            </a:r>
            <a:endParaRPr lang="en-GB" noProof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351994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1F6FF9-B4AD-D846-A57B-195F195B30EA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4352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C51908-2CFA-9C47-879C-4866468D00DA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04840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600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39815-120C-BE40-A675-E1F890791920}"/>
              </a:ext>
            </a:extLst>
          </p:cNvPr>
          <p:cNvSpPr txBox="1"/>
          <p:nvPr userDrawn="1"/>
        </p:nvSpPr>
        <p:spPr>
          <a:xfrm>
            <a:off x="339971" y="6513029"/>
            <a:ext cx="7390216" cy="178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44309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C908546-BDF2-7842-8B0E-F51C391E0B75}"/>
              </a:ext>
            </a:extLst>
          </p:cNvPr>
          <p:cNvSpPr txBox="1"/>
          <p:nvPr userDrawn="1"/>
        </p:nvSpPr>
        <p:spPr>
          <a:xfrm>
            <a:off x="6096000" y="6513028"/>
            <a:ext cx="4999348" cy="27427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2173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6C8F6-08FA-D94A-86C6-95F3C27A168D}"/>
              </a:ext>
            </a:extLst>
          </p:cNvPr>
          <p:cNvSpPr txBox="1"/>
          <p:nvPr userDrawn="1"/>
        </p:nvSpPr>
        <p:spPr>
          <a:xfrm>
            <a:off x="376238" y="6513029"/>
            <a:ext cx="7390216" cy="178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344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83697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F34888-CD47-4E37-9DA3-6B816AC255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081474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10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51.xml"/><Relationship Id="rId47" Type="http://schemas.openxmlformats.org/officeDocument/2006/relationships/slideLayout" Target="../slideLayouts/slideLayout56.xml"/><Relationship Id="rId50" Type="http://schemas.openxmlformats.org/officeDocument/2006/relationships/image" Target="../media/image6.png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37" Type="http://schemas.openxmlformats.org/officeDocument/2006/relationships/slideLayout" Target="../slideLayouts/slideLayout46.xml"/><Relationship Id="rId40" Type="http://schemas.openxmlformats.org/officeDocument/2006/relationships/slideLayout" Target="../slideLayouts/slideLayout49.xml"/><Relationship Id="rId45" Type="http://schemas.openxmlformats.org/officeDocument/2006/relationships/slideLayout" Target="../slideLayouts/slideLayout54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45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5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35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52.xml"/><Relationship Id="rId48" Type="http://schemas.openxmlformats.org/officeDocument/2006/relationships/slideLayout" Target="../slideLayouts/slideLayout57.xml"/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38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50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CFEB7F4D-9D34-48F8-8B87-D56EEB80DE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7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rgbClr val="004050"/>
          </a:solidFill>
          <a:effectLst/>
          <a:uLnTx/>
          <a:uFillTx/>
          <a:latin typeface="Krana Fat B" panose="00000B00000000000000" pitchFamily="50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8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  <p:sldLayoutId id="2147483749" r:id="rId28"/>
    <p:sldLayoutId id="2147483750" r:id="rId29"/>
    <p:sldLayoutId id="2147483751" r:id="rId30"/>
    <p:sldLayoutId id="2147483752" r:id="rId31"/>
    <p:sldLayoutId id="2147483753" r:id="rId32"/>
    <p:sldLayoutId id="2147483754" r:id="rId33"/>
    <p:sldLayoutId id="2147483755" r:id="rId34"/>
    <p:sldLayoutId id="2147483756" r:id="rId35"/>
    <p:sldLayoutId id="2147483757" r:id="rId36"/>
    <p:sldLayoutId id="2147483758" r:id="rId37"/>
    <p:sldLayoutId id="2147483759" r:id="rId38"/>
    <p:sldLayoutId id="2147483760" r:id="rId39"/>
    <p:sldLayoutId id="2147483761" r:id="rId40"/>
    <p:sldLayoutId id="2147483762" r:id="rId41"/>
    <p:sldLayoutId id="2147483763" r:id="rId42"/>
    <p:sldLayoutId id="2147483764" r:id="rId43"/>
    <p:sldLayoutId id="2147483766" r:id="rId44"/>
    <p:sldLayoutId id="2147483767" r:id="rId45"/>
    <p:sldLayoutId id="2147483768" r:id="rId46"/>
    <p:sldLayoutId id="2147483769" r:id="rId47"/>
    <p:sldLayoutId id="2147483770" r:id="rId48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50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50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50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50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4000" y="2355348"/>
            <a:ext cx="4554999" cy="2446020"/>
          </a:xfrm>
        </p:spPr>
        <p:txBody>
          <a:bodyPr/>
          <a:lstStyle/>
          <a:p>
            <a:r>
              <a:rPr lang="en-GB" dirty="0">
                <a:solidFill>
                  <a:srgbClr val="004050"/>
                </a:solidFill>
                <a:latin typeface="Krana Fat B" panose="00000B00000000000000" pitchFamily="50" charset="0"/>
              </a:rPr>
              <a:t>Web Development Tools</a:t>
            </a:r>
            <a:br>
              <a:rPr lang="en-GB" dirty="0">
                <a:solidFill>
                  <a:srgbClr val="004050"/>
                </a:solidFill>
                <a:latin typeface="Krana Fat B" panose="00000B00000000000000" pitchFamily="50" charset="0"/>
              </a:rPr>
            </a:br>
            <a:endParaRPr lang="en-GB" sz="4000" dirty="0">
              <a:solidFill>
                <a:srgbClr val="004050"/>
              </a:solidFill>
              <a:latin typeface="Krana Fat B" panose="00000B00000000000000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36BB0-A863-42DD-9C43-5E8BF5B1CF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000" y="5287900"/>
            <a:ext cx="4459832" cy="1186921"/>
          </a:xfrm>
        </p:spPr>
        <p:txBody>
          <a:bodyPr/>
          <a:lstStyle/>
          <a:p>
            <a:r>
              <a:rPr lang="en-US" sz="2800" dirty="0">
                <a:solidFill>
                  <a:srgbClr val="004050"/>
                </a:solidFill>
                <a:latin typeface="Krana Fat B" panose="00000B00000000000000" pitchFamily="50" charset="0"/>
              </a:rPr>
              <a:t>JavaScript fundamentals</a:t>
            </a:r>
            <a:r>
              <a:rPr lang="en-GB" dirty="0">
                <a:solidFill>
                  <a:srgbClr val="004050"/>
                </a:solidFill>
                <a:latin typeface="Krana Fat B" panose="00000B00000000000000" pitchFamily="50" charset="0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28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E7966B-8157-974A-A483-1937F2CAE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79874-A4FC-5944-BD67-E7879943C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585" y="1358852"/>
            <a:ext cx="3443732" cy="2751999"/>
          </a:xfrm>
        </p:spPr>
        <p:txBody>
          <a:bodyPr/>
          <a:lstStyle/>
          <a:p>
            <a:r>
              <a:rPr lang="en-GB" dirty="0"/>
              <a:t>INTRODUCTION</a:t>
            </a:r>
            <a:endParaRPr lang="en-GB" spc="6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8F4C0-19AB-1846-B130-05F4F9471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8141" y="1011549"/>
            <a:ext cx="6278280" cy="2612414"/>
          </a:xfrm>
        </p:spPr>
        <p:txBody>
          <a:bodyPr/>
          <a:lstStyle/>
          <a:p>
            <a:r>
              <a:rPr lang="en-US" sz="2000" dirty="0">
                <a:solidFill>
                  <a:srgbClr val="004050"/>
                </a:solidFill>
              </a:rPr>
              <a:t>The Open Web Development Stack</a:t>
            </a:r>
          </a:p>
          <a:p>
            <a:pPr lvl="1"/>
            <a:r>
              <a:rPr lang="en-US" sz="2000" dirty="0">
                <a:solidFill>
                  <a:srgbClr val="004050"/>
                </a:solidFill>
              </a:rPr>
              <a:t>Using third-party Packages and dependency management</a:t>
            </a:r>
          </a:p>
          <a:p>
            <a:pPr lvl="1"/>
            <a:r>
              <a:rPr lang="en-US" sz="2000" dirty="0">
                <a:solidFill>
                  <a:srgbClr val="004050"/>
                </a:solidFill>
              </a:rPr>
              <a:t>Automation support and Continuous Development</a:t>
            </a:r>
          </a:p>
          <a:p>
            <a:pPr lvl="1"/>
            <a:r>
              <a:rPr lang="en-US" sz="2000" dirty="0">
                <a:solidFill>
                  <a:srgbClr val="004050"/>
                </a:solidFill>
              </a:rPr>
              <a:t>Version control and package management</a:t>
            </a:r>
          </a:p>
          <a:p>
            <a:pPr lvl="1"/>
            <a:r>
              <a:rPr lang="en-US" sz="2000" dirty="0">
                <a:solidFill>
                  <a:srgbClr val="004050"/>
                </a:solidFill>
              </a:rPr>
              <a:t>Working with the Command Line and Terminal</a:t>
            </a:r>
          </a:p>
          <a:p>
            <a:pPr lvl="1"/>
            <a:r>
              <a:rPr lang="en-US" sz="2000" dirty="0">
                <a:solidFill>
                  <a:srgbClr val="004050"/>
                </a:solidFill>
              </a:rPr>
              <a:t>Continuous Development and a DevOps Methodology</a:t>
            </a:r>
          </a:p>
        </p:txBody>
      </p:sp>
    </p:spTree>
    <p:extLst>
      <p:ext uri="{BB962C8B-B14F-4D97-AF65-F5344CB8AC3E}">
        <p14:creationId xmlns:p14="http://schemas.microsoft.com/office/powerpoint/2010/main" val="221020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ADA880-0C4F-9145-90D8-7BF10C4AEA2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Node.js is an open source command line tool for server side JS.</a:t>
            </a:r>
          </a:p>
          <a:p>
            <a:pPr lvl="1"/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The script is executed by the V8 JavaScript engine.</a:t>
            </a: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NPM manages dependencies for an application via the command line.</a:t>
            </a:r>
          </a:p>
          <a:p>
            <a:pPr marL="0" indent="0">
              <a:buNone/>
            </a:pPr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7500" y="695448"/>
            <a:ext cx="9149100" cy="1206647"/>
          </a:xfrm>
        </p:spPr>
        <p:txBody>
          <a:bodyPr>
            <a:normAutofit/>
          </a:bodyPr>
          <a:lstStyle/>
          <a:p>
            <a:r>
              <a:rPr lang="en-GB" dirty="0"/>
              <a:t>Node &amp; NPM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7500" y="2243447"/>
            <a:ext cx="4953000" cy="3919105"/>
            <a:chOff x="2059769" y="1415617"/>
            <a:chExt cx="4953000" cy="3919105"/>
          </a:xfrm>
        </p:grpSpPr>
        <p:pic>
          <p:nvPicPr>
            <p:cNvPr id="2050" name="Picture 2" descr="https://www.npmjs.org/static/img/n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9294" y="3410671"/>
              <a:ext cx="4933950" cy="1924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www.invatechs.com/images/Nodejs_logo_ligh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9769" y="1415617"/>
              <a:ext cx="4953000" cy="169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957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663200"/>
            <a:ext cx="11404800" cy="4546800"/>
          </a:xfrm>
        </p:spPr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webpack is a module bundler for modern JavaScript applications</a:t>
            </a:r>
          </a:p>
          <a:p>
            <a:r>
              <a:rPr lang="en-GB" dirty="0">
                <a:solidFill>
                  <a:srgbClr val="004050"/>
                </a:solidFill>
              </a:rPr>
              <a:t>Entry points define where webpack starts. From here it builds a graph of your applications dependencies</a:t>
            </a:r>
          </a:p>
          <a:p>
            <a:r>
              <a:rPr lang="en-GB" dirty="0">
                <a:solidFill>
                  <a:srgbClr val="004050"/>
                </a:solidFill>
              </a:rPr>
              <a:t>Output tells webpack where to emit the bundled code</a:t>
            </a:r>
          </a:p>
          <a:p>
            <a:r>
              <a:rPr lang="en-GB" dirty="0">
                <a:solidFill>
                  <a:srgbClr val="004050"/>
                </a:solidFill>
              </a:rPr>
              <a:t>Loaders teach webpack how to handle assets that aren’t JavaScript</a:t>
            </a:r>
          </a:p>
          <a:p>
            <a:r>
              <a:rPr lang="en-GB" dirty="0">
                <a:solidFill>
                  <a:srgbClr val="004050"/>
                </a:solidFill>
              </a:rPr>
              <a:t>Plugins are used to perform actions and add custom functionality for our bundled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863600"/>
            <a:ext cx="9126000" cy="799600"/>
          </a:xfrm>
        </p:spPr>
        <p:txBody>
          <a:bodyPr>
            <a:normAutofit/>
          </a:bodyPr>
          <a:lstStyle/>
          <a:p>
            <a:r>
              <a:rPr lang="en-GB" dirty="0"/>
              <a:t>webpack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66850" y="4379056"/>
            <a:ext cx="5499099" cy="2258728"/>
            <a:chOff x="3366850" y="4035024"/>
            <a:chExt cx="5499099" cy="22587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66850" y="4035024"/>
              <a:ext cx="5499099" cy="22587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2925" y="4370914"/>
              <a:ext cx="1586948" cy="1586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90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2873754"/>
          </a:xfrm>
        </p:spPr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A JavaScript </a:t>
            </a:r>
            <a:r>
              <a:rPr lang="en-GB" dirty="0" err="1">
                <a:solidFill>
                  <a:srgbClr val="004050"/>
                </a:solidFill>
              </a:rPr>
              <a:t>transpiler</a:t>
            </a:r>
            <a:endParaRPr lang="en-GB" dirty="0">
              <a:solidFill>
                <a:srgbClr val="004050"/>
              </a:solidFill>
            </a:endParaRPr>
          </a:p>
          <a:p>
            <a:r>
              <a:rPr lang="en-GB" dirty="0">
                <a:solidFill>
                  <a:srgbClr val="004050"/>
                </a:solidFill>
              </a:rPr>
              <a:t>JavaScript in : JavaScript Out – Used for “</a:t>
            </a:r>
            <a:r>
              <a:rPr lang="en-GB" dirty="0" err="1">
                <a:solidFill>
                  <a:srgbClr val="004050"/>
                </a:solidFill>
              </a:rPr>
              <a:t>polyfills</a:t>
            </a:r>
            <a:r>
              <a:rPr lang="en-GB" dirty="0">
                <a:solidFill>
                  <a:srgbClr val="004050"/>
                </a:solidFill>
              </a:rPr>
              <a:t>”</a:t>
            </a:r>
          </a:p>
          <a:p>
            <a:r>
              <a:rPr lang="en-GB" dirty="0">
                <a:solidFill>
                  <a:srgbClr val="004050"/>
                </a:solidFill>
              </a:rPr>
              <a:t>It implements modern features in older, less capable browsers</a:t>
            </a:r>
          </a:p>
          <a:p>
            <a:pPr marL="0" indent="0">
              <a:buNone/>
            </a:pPr>
            <a:endParaRPr lang="en-GB" dirty="0">
              <a:solidFill>
                <a:srgbClr val="004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4050"/>
                </a:solidFill>
              </a:rPr>
              <a:t>Not required, but still used by companies (namely Apple) and some government organizations</a:t>
            </a:r>
          </a:p>
          <a:p>
            <a:pPr marL="0" indent="0">
              <a:buNone/>
            </a:pPr>
            <a:endParaRPr lang="en-GB" dirty="0">
              <a:solidFill>
                <a:srgbClr val="004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4050"/>
                </a:solidFill>
              </a:rPr>
              <a:t>Good to know how to use it as many companies still rely on older browsers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736600"/>
            <a:ext cx="9126000" cy="926600"/>
          </a:xfrm>
        </p:spPr>
        <p:txBody>
          <a:bodyPr>
            <a:normAutofit/>
          </a:bodyPr>
          <a:lstStyle/>
          <a:p>
            <a:r>
              <a:rPr lang="en-GB" dirty="0"/>
              <a:t>What is Core-</a:t>
            </a:r>
            <a:r>
              <a:rPr lang="en-GB" dirty="0" err="1"/>
              <a:t>js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033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99D7A-C5DA-40CA-BA29-261D010312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QuickLab</a:t>
            </a:r>
            <a:r>
              <a:rPr lang="en-US" dirty="0"/>
              <a:t> 15 – Create a webpack deployment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DA554A-B822-DB4C-98CC-F330D47F8C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9"/>
            <a:ext cx="11431587" cy="8193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NPM and webpack to prepare JavaScript to be deployed</a:t>
            </a:r>
          </a:p>
        </p:txBody>
      </p:sp>
    </p:spTree>
    <p:extLst>
      <p:ext uri="{BB962C8B-B14F-4D97-AF65-F5344CB8AC3E}">
        <p14:creationId xmlns:p14="http://schemas.microsoft.com/office/powerpoint/2010/main" val="156060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30219" y="1049338"/>
            <a:ext cx="6858000" cy="2751999"/>
          </a:xfrm>
        </p:spPr>
        <p:txBody>
          <a:bodyPr/>
          <a:lstStyle/>
          <a:p>
            <a:r>
              <a:rPr lang="en-US" sz="2000" cap="none" dirty="0">
                <a:solidFill>
                  <a:srgbClr val="004050"/>
                </a:solidFill>
                <a:latin typeface="Montserrat" panose="00000500000000000000" pitchFamily="2" charset="0"/>
              </a:rPr>
              <a:t>The Open Web Development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Integrated Development Environments and Enhanced Text Editors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Debugging Tools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Using third-party Packages and dependency management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Automation support and Continuous Development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Version control and package management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Working with the Command Line and Terminal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Continuous Development and a DevOps Methodology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73583" y="1455738"/>
            <a:ext cx="3759200" cy="627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6298185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483CF5B1-8FC4-4C12-AA4F-F55928B4A17C" xsi:nil="true"/>
    <BookTypeField0 xmlns="483CF5B1-8FC4-4C12-AA4F-F55928B4A1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483CF5B1-8FC4-4C12-AA4F-F55928B4A17C">2</SequenceNumb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1921DF4E0A756429865999747F86AA5" ma:contentTypeVersion="0" ma:contentTypeDescription="Base content type which represents courseware documents" ma:contentTypeScope="" ma:versionID="88d5ab95959a73a1f8ebfd30027d6991">
  <xsd:schema xmlns:xsd="http://www.w3.org/2001/XMLSchema" xmlns:xs="http://www.w3.org/2001/XMLSchema" xmlns:p="http://schemas.microsoft.com/office/2006/metadata/properties" xmlns:ns2="483CF5B1-8FC4-4C12-AA4F-F55928B4A17C" targetNamespace="http://schemas.microsoft.com/office/2006/metadata/properties" ma:root="true" ma:fieldsID="bf6f27b9ee30fea1d818e9c8a37583e5" ns2:_="">
    <xsd:import namespace="483CF5B1-8FC4-4C12-AA4F-F55928B4A17C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F5B1-8FC4-4C12-AA4F-F55928B4A17C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08DBA-ADE9-49B1-863A-8FFB99445554}">
  <ds:schemaRefs>
    <ds:schemaRef ds:uri="http://schemas.microsoft.com/office/2006/metadata/properties"/>
    <ds:schemaRef ds:uri="http://schemas.microsoft.com/office/infopath/2007/PartnerControls"/>
    <ds:schemaRef ds:uri="483CF5B1-8FC4-4C12-AA4F-F55928B4A17C"/>
  </ds:schemaRefs>
</ds:datastoreItem>
</file>

<file path=customXml/itemProps2.xml><?xml version="1.0" encoding="utf-8"?>
<ds:datastoreItem xmlns:ds="http://schemas.openxmlformats.org/officeDocument/2006/customXml" ds:itemID="{08DD6E86-248A-457F-BE82-7C3E362859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4AE7ED-153D-433F-A6E3-701060CAED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CF5B1-8FC4-4C12-AA4F-F55928B4A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1327</TotalTime>
  <Words>300</Words>
  <Application>Microsoft Office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Krana Fat B</vt:lpstr>
      <vt:lpstr>Montserrat</vt:lpstr>
      <vt:lpstr>Segoe UI</vt:lpstr>
      <vt:lpstr>PPM Courseware Slides</vt:lpstr>
      <vt:lpstr>Master_Primary_Colors</vt:lpstr>
      <vt:lpstr>Web Development Tools </vt:lpstr>
      <vt:lpstr>PowerPoint Presentation</vt:lpstr>
      <vt:lpstr>Node &amp; NPM</vt:lpstr>
      <vt:lpstr>webpack</vt:lpstr>
      <vt:lpstr>What is Core-js?</vt:lpstr>
      <vt:lpstr>PowerPoint Presentation</vt:lpstr>
      <vt:lpstr>CONCLUSION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&amp; Guidance</dc:title>
  <dc:creator>Ed Wright</dc:creator>
  <cp:lastModifiedBy>Smith, Andy</cp:lastModifiedBy>
  <cp:revision>18</cp:revision>
  <dcterms:created xsi:type="dcterms:W3CDTF">2018-10-31T15:46:20Z</dcterms:created>
  <dcterms:modified xsi:type="dcterms:W3CDTF">2023-09-15T08:52:52Z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0x010100F0967B7CEE8D417F966757887D9466FB0091921DF4E0A756429865999747F86AA5</vt:lpwstr>
  </property>
  <property fmtid="{D5CDD505-2E9C-101B-9397-08002B2CF9AE}" pid="4" name="BookType">
    <vt:lpwstr>8</vt:lpwstr>
  </property>
</Properties>
</file>