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27"/>
  </p:notesMasterIdLst>
  <p:handoutMasterIdLst>
    <p:handoutMasterId r:id="rId28"/>
  </p:handoutMasterIdLst>
  <p:sldIdLst>
    <p:sldId id="278"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Lst>
  <p:sldSz cx="12192000" cy="6858000"/>
  <p:notesSz cx="6645275" cy="9775825"/>
  <p:embeddedFontLst>
    <p:embeddedFont>
      <p:font typeface="Helvetica" panose="020B0604020202020204" pitchFamily="34" charset="0"/>
      <p:regular r:id="rId29"/>
      <p:bold r:id="rId30"/>
      <p:italic r:id="rId31"/>
      <p:boldItalic r:id="rId32"/>
    </p:embeddedFont>
    <p:embeddedFont>
      <p:font typeface="Lucida Console" panose="020B0609040504020204" pitchFamily="49" charset="0"/>
      <p:regular r:id="rId33"/>
    </p:embeddedFont>
    <p:embeddedFont>
      <p:font typeface="Montserrat" panose="00000500000000000000" pitchFamily="2" charset="0"/>
      <p:regular r:id="rId34"/>
      <p:bold r:id="rId35"/>
      <p:italic r:id="rId36"/>
      <p:boldItalic r:id="rId37"/>
    </p:embeddedFont>
  </p:embeddedFontLst>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050"/>
    <a:srgbClr val="09EDB8"/>
    <a:srgbClr val="F91258"/>
    <a:srgbClr val="7E007C"/>
    <a:srgbClr val="28CFF9"/>
    <a:srgbClr val="F3622C"/>
    <a:srgbClr val="31D3AE"/>
    <a:srgbClr val="F3F3F3"/>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76962" autoAdjust="0"/>
  </p:normalViewPr>
  <p:slideViewPr>
    <p:cSldViewPr snapToGrid="0" snapToObjects="1" showGuides="1">
      <p:cViewPr>
        <p:scale>
          <a:sx n="50" d="100"/>
          <a:sy n="50" d="100"/>
        </p:scale>
        <p:origin x="29" y="326"/>
      </p:cViewPr>
      <p:guideLst>
        <p:guide pos="3840"/>
        <p:guide orient="horz" pos="377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36"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tags" Target="tags/tag1.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6.xml"/><Relationship Id="rId3" Type="http://schemas.openxmlformats.org/officeDocument/2006/relationships/slide" Target="slides/slide4.xml"/><Relationship Id="rId7" Type="http://schemas.openxmlformats.org/officeDocument/2006/relationships/slide" Target="slides/slide8.xml"/><Relationship Id="rId12" Type="http://schemas.openxmlformats.org/officeDocument/2006/relationships/slide" Target="slides/slide15.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3.xml"/><Relationship Id="rId5" Type="http://schemas.openxmlformats.org/officeDocument/2006/relationships/slide" Target="slides/slide6.xml"/><Relationship Id="rId15" Type="http://schemas.openxmlformats.org/officeDocument/2006/relationships/slide" Target="slides/slide22.xml"/><Relationship Id="rId10" Type="http://schemas.openxmlformats.org/officeDocument/2006/relationships/slide" Target="slides/slide12.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2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01/02/2024</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01/02/2024</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latin typeface="Arial" charset="0"/>
              <a:cs typeface="Arial" charset="0"/>
            </a:endParaRPr>
          </a:p>
        </p:txBody>
      </p:sp>
    </p:spTree>
    <p:extLst>
      <p:ext uri="{BB962C8B-B14F-4D97-AF65-F5344CB8AC3E}">
        <p14:creationId xmlns:p14="http://schemas.microsoft.com/office/powerpoint/2010/main" val="2603299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This is not a complete list of operator overload special methods, that is far too large to fit here - see the online documentation (search for </a:t>
            </a:r>
            <a:r>
              <a:rPr lang="en-GB" dirty="0">
                <a:latin typeface="Courier New" pitchFamily="49" charset="0"/>
              </a:rPr>
              <a:t>__add__(object method)</a:t>
            </a:r>
            <a:r>
              <a:rPr lang="en-GB" dirty="0"/>
              <a:t>).</a:t>
            </a:r>
          </a:p>
          <a:p>
            <a:r>
              <a:rPr lang="en-GB" dirty="0"/>
              <a:t>Compound (augmented) assignments, such as </a:t>
            </a:r>
            <a:r>
              <a:rPr lang="en-GB" dirty="0">
                <a:latin typeface="Courier New" pitchFamily="49" charset="0"/>
              </a:rPr>
              <a:t>+=</a:t>
            </a:r>
            <a:r>
              <a:rPr lang="en-GB" dirty="0"/>
              <a:t> have their own set of special methods, usually their names have a </a:t>
            </a:r>
            <a:r>
              <a:rPr lang="en-GB" dirty="0" err="1"/>
              <a:t>i</a:t>
            </a:r>
            <a:r>
              <a:rPr lang="en-GB" dirty="0"/>
              <a:t> prefix. For example, the special method for </a:t>
            </a:r>
            <a:r>
              <a:rPr lang="en-GB" b="1" dirty="0">
                <a:latin typeface="Courier New" pitchFamily="49" charset="0"/>
              </a:rPr>
              <a:t>+=</a:t>
            </a:r>
            <a:r>
              <a:rPr lang="en-GB" dirty="0"/>
              <a:t> is </a:t>
            </a:r>
            <a:r>
              <a:rPr lang="en-GB" b="1" dirty="0">
                <a:latin typeface="Courier New" pitchFamily="49" charset="0"/>
              </a:rPr>
              <a:t>__</a:t>
            </a:r>
            <a:r>
              <a:rPr lang="en-GB" b="1" dirty="0" err="1">
                <a:latin typeface="Courier New" pitchFamily="49" charset="0"/>
              </a:rPr>
              <a:t>iadd</a:t>
            </a:r>
            <a:r>
              <a:rPr lang="en-GB" b="1" dirty="0">
                <a:latin typeface="Courier New" pitchFamily="49" charset="0"/>
              </a:rPr>
              <a:t>__</a:t>
            </a:r>
            <a:r>
              <a:rPr lang="en-GB" dirty="0"/>
              <a:t>.  Fortunately, if that is not supplied then Python looks for a </a:t>
            </a:r>
            <a:r>
              <a:rPr lang="en-GB" b="1" dirty="0">
                <a:latin typeface="Courier New" pitchFamily="49" charset="0"/>
              </a:rPr>
              <a:t>__add__</a:t>
            </a:r>
            <a:r>
              <a:rPr lang="en-GB" dirty="0"/>
              <a:t> method and uses that instead, so we do not have to write versions of the same code (unlike C++).</a:t>
            </a:r>
          </a:p>
          <a:p>
            <a:r>
              <a:rPr lang="en-GB" dirty="0"/>
              <a:t>However, methods overloading binary operators +, -, *, /, %,, **, &lt;&lt;, &gt;&gt;, &amp;, ^, | are not automatically symmetrical, and require a method name prefixed '__r' to make them so. For example:</a:t>
            </a:r>
          </a:p>
          <a:p>
            <a:pPr lvl="1"/>
            <a:r>
              <a:rPr lang="en-GB" dirty="0">
                <a:latin typeface="Courier New" pitchFamily="49" charset="0"/>
                <a:cs typeface="Courier New" pitchFamily="49" charset="0"/>
              </a:rPr>
              <a:t>object + 1	</a:t>
            </a:r>
            <a:r>
              <a:rPr lang="en-GB" dirty="0">
                <a:latin typeface="Andalus" pitchFamily="18" charset="-78"/>
                <a:cs typeface="Andalus" pitchFamily="18" charset="-78"/>
              </a:rPr>
              <a:t>calls</a:t>
            </a:r>
            <a:r>
              <a:rPr lang="en-GB" dirty="0">
                <a:latin typeface="Courier New" pitchFamily="49" charset="0"/>
                <a:cs typeface="Courier New" pitchFamily="49" charset="0"/>
              </a:rPr>
              <a:t> __add__</a:t>
            </a:r>
          </a:p>
          <a:p>
            <a:pPr lvl="1"/>
            <a:r>
              <a:rPr lang="en-GB" dirty="0">
                <a:latin typeface="Courier New" pitchFamily="49" charset="0"/>
                <a:cs typeface="Courier New" pitchFamily="49" charset="0"/>
              </a:rPr>
              <a:t>1 + object	calls __</a:t>
            </a:r>
            <a:r>
              <a:rPr lang="en-GB" dirty="0" err="1">
                <a:latin typeface="Courier New" pitchFamily="49" charset="0"/>
                <a:cs typeface="Courier New" pitchFamily="49" charset="0"/>
              </a:rPr>
              <a:t>radd</a:t>
            </a:r>
            <a:r>
              <a:rPr lang="en-GB" dirty="0">
                <a:latin typeface="Courier New" pitchFamily="49" charset="0"/>
                <a:cs typeface="Courier New" pitchFamily="49" charset="0"/>
              </a:rPr>
              <a:t>__</a:t>
            </a:r>
          </a:p>
          <a:p>
            <a:endParaRPr lang="en-GB" dirty="0"/>
          </a:p>
          <a:p>
            <a:r>
              <a:rPr lang="en-GB" dirty="0"/>
              <a:t>Many of these methods are similar, and will often call an underlying method.  For example, __</a:t>
            </a:r>
            <a:r>
              <a:rPr lang="en-GB" dirty="0" err="1"/>
              <a:t>eq</a:t>
            </a:r>
            <a:r>
              <a:rPr lang="en-GB" dirty="0"/>
              <a:t>__, __ne__, __</a:t>
            </a:r>
            <a:r>
              <a:rPr lang="en-GB" dirty="0" err="1"/>
              <a:t>lt</a:t>
            </a:r>
            <a:r>
              <a:rPr lang="en-GB" dirty="0"/>
              <a:t>__, __</a:t>
            </a:r>
            <a:r>
              <a:rPr lang="en-GB" dirty="0" err="1"/>
              <a:t>gt</a:t>
            </a:r>
            <a:r>
              <a:rPr lang="en-GB" dirty="0"/>
              <a:t>__, __le__, __</a:t>
            </a:r>
            <a:r>
              <a:rPr lang="en-GB" dirty="0" err="1"/>
              <a:t>ge</a:t>
            </a:r>
            <a:r>
              <a:rPr lang="en-GB" dirty="0"/>
              <a:t>__ can all be implemented as a single-line call to a generic comparison method. The comparison method will often be implemented as returning -1, 0, or +1 (where 0 means equality).</a:t>
            </a:r>
          </a:p>
        </p:txBody>
      </p:sp>
    </p:spTree>
    <p:extLst>
      <p:ext uri="{BB962C8B-B14F-4D97-AF65-F5344CB8AC3E}">
        <p14:creationId xmlns:p14="http://schemas.microsoft.com/office/powerpoint/2010/main" val="1563880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We are using 'this' in one method and 'self' in others just to demonstrate that it can be done - don't do this at home! Choose one convention and stick with it consistently - if in doubt use '</a:t>
            </a:r>
            <a:r>
              <a:rPr lang="en-GB" b="1" dirty="0"/>
              <a:t>self</a:t>
            </a:r>
            <a:r>
              <a:rPr lang="en-GB" dirty="0"/>
              <a:t>', most Python programmers do and so does the Python documentation.</a:t>
            </a:r>
          </a:p>
          <a:p>
            <a:endParaRPr lang="en-GB" dirty="0"/>
          </a:p>
          <a:p>
            <a:r>
              <a:rPr lang="en-GB" dirty="0"/>
              <a:t>In the user code, the </a:t>
            </a:r>
            <a:r>
              <a:rPr lang="en-GB" dirty="0">
                <a:latin typeface="Courier New" pitchFamily="49" charset="0"/>
              </a:rPr>
              <a:t>print</a:t>
            </a:r>
            <a:r>
              <a:rPr lang="en-GB" dirty="0"/>
              <a:t> statement will execute the </a:t>
            </a:r>
            <a:r>
              <a:rPr lang="en-GB" b="1" dirty="0">
                <a:latin typeface="Courier New" pitchFamily="49" charset="0"/>
              </a:rPr>
              <a:t>__</a:t>
            </a:r>
            <a:r>
              <a:rPr lang="en-GB" b="1" dirty="0" err="1">
                <a:latin typeface="Courier New" pitchFamily="49" charset="0"/>
              </a:rPr>
              <a:t>str</a:t>
            </a:r>
            <a:r>
              <a:rPr lang="en-GB" b="1" dirty="0">
                <a:latin typeface="Courier New" pitchFamily="49" charset="0"/>
              </a:rPr>
              <a:t>__</a:t>
            </a:r>
            <a:r>
              <a:rPr lang="en-GB" dirty="0"/>
              <a:t> method, and the </a:t>
            </a:r>
            <a:r>
              <a:rPr lang="en-GB" b="1" dirty="0">
                <a:latin typeface="Courier New" pitchFamily="49" charset="0"/>
              </a:rPr>
              <a:t>+=</a:t>
            </a:r>
            <a:r>
              <a:rPr lang="en-GB" dirty="0"/>
              <a:t> operator will execute </a:t>
            </a:r>
            <a:r>
              <a:rPr lang="en-GB" b="1" dirty="0">
                <a:latin typeface="Courier New" pitchFamily="49" charset="0"/>
              </a:rPr>
              <a:t>__add__</a:t>
            </a:r>
            <a:r>
              <a:rPr lang="en-GB" dirty="0"/>
              <a:t>.</a:t>
            </a:r>
          </a:p>
          <a:p>
            <a:endParaRPr lang="en-GB" dirty="0"/>
          </a:p>
          <a:p>
            <a:r>
              <a:rPr lang="en-GB" dirty="0"/>
              <a:t>Notice in the </a:t>
            </a:r>
            <a:r>
              <a:rPr lang="en-GB" b="1" dirty="0">
                <a:latin typeface="Courier New" pitchFamily="49" charset="0"/>
                <a:cs typeface="Courier New" pitchFamily="49" charset="0"/>
              </a:rPr>
              <a:t>__add__</a:t>
            </a:r>
            <a:r>
              <a:rPr lang="en-GB" dirty="0"/>
              <a:t> we are not altering the current object, we are altering (and returning) a copy. There are several ways we could copy the current object we call the constructor (</a:t>
            </a:r>
            <a:r>
              <a:rPr lang="en-GB" dirty="0">
                <a:latin typeface="Courier New" pitchFamily="49" charset="0"/>
                <a:cs typeface="Courier New" pitchFamily="49" charset="0"/>
              </a:rPr>
              <a:t>Date()</a:t>
            </a:r>
            <a:r>
              <a:rPr lang="en-GB" dirty="0"/>
              <a:t>) to create a new one from scratch.  </a:t>
            </a:r>
          </a:p>
          <a:p>
            <a:endParaRPr lang="en-GB" dirty="0"/>
          </a:p>
          <a:p>
            <a:r>
              <a:rPr lang="en-GB" dirty="0"/>
              <a:t>However, there might be additional attributes added by other methods. In this case </a:t>
            </a:r>
            <a:r>
              <a:rPr lang="en-GB" dirty="0" err="1">
                <a:latin typeface="Courier New" panose="02070309020205020404" pitchFamily="49" charset="0"/>
                <a:cs typeface="Courier New" panose="02070309020205020404" pitchFamily="49" charset="0"/>
              </a:rPr>
              <a:t>copy.deepcopy</a:t>
            </a:r>
            <a:r>
              <a:rPr lang="en-GB" dirty="0">
                <a:latin typeface="Courier New" panose="02070309020205020404" pitchFamily="49" charset="0"/>
                <a:cs typeface="Courier New" panose="02070309020205020404" pitchFamily="49" charset="0"/>
              </a:rPr>
              <a:t>()</a:t>
            </a:r>
            <a:r>
              <a:rPr lang="en-GB" dirty="0"/>
              <a:t> could be used instead. The </a:t>
            </a:r>
            <a:r>
              <a:rPr lang="en-GB" dirty="0">
                <a:latin typeface="Courier New" pitchFamily="49" charset="0"/>
                <a:cs typeface="Courier New" pitchFamily="49" charset="0"/>
              </a:rPr>
              <a:t>copy</a:t>
            </a:r>
            <a:r>
              <a:rPr lang="en-GB" dirty="0"/>
              <a:t> module will do its best to copy the object, but sometimes that is not enough, in which case, the class can implement a </a:t>
            </a:r>
            <a:r>
              <a:rPr lang="en-GB" dirty="0">
                <a:latin typeface="Courier New" pitchFamily="49" charset="0"/>
                <a:cs typeface="Courier New" pitchFamily="49" charset="0"/>
              </a:rPr>
              <a:t>__</a:t>
            </a:r>
            <a:r>
              <a:rPr lang="en-GB" dirty="0" err="1">
                <a:latin typeface="Courier New" pitchFamily="49" charset="0"/>
                <a:cs typeface="Courier New" pitchFamily="49" charset="0"/>
              </a:rPr>
              <a:t>deepcopy</a:t>
            </a:r>
            <a:r>
              <a:rPr lang="en-GB" dirty="0">
                <a:latin typeface="Courier New" pitchFamily="49" charset="0"/>
                <a:cs typeface="Courier New" pitchFamily="49" charset="0"/>
              </a:rPr>
              <a:t>__ </a:t>
            </a:r>
            <a:r>
              <a:rPr lang="en-GB" dirty="0"/>
              <a:t>method, which will be called when </a:t>
            </a:r>
            <a:r>
              <a:rPr lang="en-GB" dirty="0" err="1">
                <a:latin typeface="Courier New" pitchFamily="49" charset="0"/>
                <a:cs typeface="Courier New" pitchFamily="49" charset="0"/>
              </a:rPr>
              <a:t>copy.deepcopy</a:t>
            </a:r>
            <a:r>
              <a:rPr lang="en-GB" dirty="0"/>
              <a:t> is called on an object of that class.</a:t>
            </a:r>
          </a:p>
          <a:p>
            <a:r>
              <a:rPr lang="en-GB" dirty="0"/>
              <a:t>The downside of not calling the constructor is that there might be a missing side-effect. For example, if the constructor kept a global (class variable) count of all the objects - </a:t>
            </a:r>
            <a:r>
              <a:rPr lang="en-GB" dirty="0" err="1">
                <a:latin typeface="Courier New" panose="02070309020205020404" pitchFamily="49" charset="0"/>
                <a:cs typeface="Courier New" panose="02070309020205020404" pitchFamily="49" charset="0"/>
              </a:rPr>
              <a:t>deepcopy</a:t>
            </a:r>
            <a:r>
              <a:rPr lang="en-GB" dirty="0">
                <a:latin typeface="Courier New" panose="02070309020205020404" pitchFamily="49" charset="0"/>
                <a:cs typeface="Courier New" panose="02070309020205020404" pitchFamily="49" charset="0"/>
              </a:rPr>
              <a:t>()</a:t>
            </a:r>
            <a:r>
              <a:rPr lang="en-GB" dirty="0"/>
              <a:t> would miss that.</a:t>
            </a:r>
          </a:p>
          <a:p>
            <a:endParaRPr lang="en-GB" dirty="0"/>
          </a:p>
          <a:p>
            <a:r>
              <a:rPr lang="en-GB" dirty="0"/>
              <a:t>In general, the method shown on the slide is preferable, i.e. calling the constructor. It then follows that adding attributes to an object in later methods should be considered bad practice. If it can't be avoided, then a more complex constructor is required that optionally takes an object as an argument.</a:t>
            </a:r>
          </a:p>
          <a:p>
            <a:endParaRPr lang="en-GB" dirty="0"/>
          </a:p>
          <a:p>
            <a:r>
              <a:rPr lang="en-GB" dirty="0"/>
              <a:t>There are several date/time handling modules in the Python Standard Library.</a:t>
            </a:r>
          </a:p>
        </p:txBody>
      </p:sp>
    </p:spTree>
    <p:extLst>
      <p:ext uri="{BB962C8B-B14F-4D97-AF65-F5344CB8AC3E}">
        <p14:creationId xmlns:p14="http://schemas.microsoft.com/office/powerpoint/2010/main" val="1207387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The </a:t>
            </a:r>
            <a:r>
              <a:rPr lang="en-GB" dirty="0">
                <a:latin typeface="Courier New" pitchFamily="49" charset="0"/>
              </a:rPr>
              <a:t>property()</a:t>
            </a:r>
            <a:r>
              <a:rPr lang="en-GB" dirty="0"/>
              <a:t> built-in function defines get, set, delete, and </a:t>
            </a:r>
            <a:r>
              <a:rPr lang="en-GB" dirty="0" err="1"/>
              <a:t>docstring</a:t>
            </a:r>
            <a:r>
              <a:rPr lang="en-GB" dirty="0"/>
              <a:t> methods for a specific attribute. All parameters can be defaulted, following the usual rules. In the example, we have only used setter and getter methods.</a:t>
            </a:r>
          </a:p>
          <a:p>
            <a:r>
              <a:rPr lang="en-GB" dirty="0"/>
              <a:t>When the attribute is used for read, for example on the right-hand side of an assignment, then the getter method (first parameter) is used. When used on the left-side of an assignment the setter is used.  </a:t>
            </a:r>
          </a:p>
          <a:p>
            <a:r>
              <a:rPr lang="en-GB" dirty="0"/>
              <a:t>In the example, if we used </a:t>
            </a:r>
            <a:r>
              <a:rPr lang="en-GB" dirty="0">
                <a:latin typeface="Courier New" pitchFamily="49" charset="0"/>
                <a:cs typeface="Courier New" pitchFamily="49" charset="0"/>
              </a:rPr>
              <a:t>del </a:t>
            </a:r>
            <a:r>
              <a:rPr lang="en-GB" dirty="0" err="1">
                <a:latin typeface="Courier New" pitchFamily="49" charset="0"/>
                <a:cs typeface="Courier New" pitchFamily="49" charset="0"/>
              </a:rPr>
              <a:t>today.mday</a:t>
            </a:r>
            <a:r>
              <a:rPr lang="en-GB" dirty="0">
                <a:latin typeface="Courier New" pitchFamily="49" charset="0"/>
                <a:cs typeface="Courier New" pitchFamily="49" charset="0"/>
              </a:rPr>
              <a:t> </a:t>
            </a:r>
            <a:r>
              <a:rPr lang="en-GB" dirty="0"/>
              <a:t>then it would attempt to call a </a:t>
            </a:r>
            <a:r>
              <a:rPr lang="en-GB" dirty="0" err="1"/>
              <a:t>deleter</a:t>
            </a:r>
            <a:r>
              <a:rPr lang="en-GB" dirty="0"/>
              <a:t> method, but we have not provided one so that would fail with:</a:t>
            </a:r>
          </a:p>
          <a:p>
            <a:pPr lvl="1"/>
            <a:r>
              <a:rPr lang="en-GB" dirty="0" err="1">
                <a:latin typeface="Courier New" pitchFamily="49" charset="0"/>
                <a:cs typeface="Courier New" pitchFamily="49" charset="0"/>
              </a:rPr>
              <a:t>AttributeError</a:t>
            </a:r>
            <a:r>
              <a:rPr lang="en-GB" dirty="0">
                <a:latin typeface="Courier New" pitchFamily="49" charset="0"/>
                <a:cs typeface="Courier New" pitchFamily="49" charset="0"/>
              </a:rPr>
              <a:t>: can't delete attribute</a:t>
            </a:r>
          </a:p>
          <a:p>
            <a:r>
              <a:rPr lang="en-GB" dirty="0">
                <a:cs typeface="Courier New" pitchFamily="49" charset="0"/>
              </a:rPr>
              <a:t>The </a:t>
            </a:r>
            <a:r>
              <a:rPr lang="en-GB" dirty="0" err="1">
                <a:cs typeface="Courier New" pitchFamily="49" charset="0"/>
              </a:rPr>
              <a:t>docstring</a:t>
            </a:r>
            <a:r>
              <a:rPr lang="en-GB" dirty="0">
                <a:cs typeface="Courier New" pitchFamily="49" charset="0"/>
              </a:rPr>
              <a:t> parameter is also missing in the example, but this time an attempt to use it will use the getter's </a:t>
            </a:r>
            <a:r>
              <a:rPr lang="en-GB" dirty="0" err="1">
                <a:cs typeface="Courier New" pitchFamily="49" charset="0"/>
              </a:rPr>
              <a:t>docstring</a:t>
            </a:r>
            <a:r>
              <a:rPr lang="en-GB" dirty="0">
                <a:cs typeface="Courier New" pitchFamily="49" charset="0"/>
              </a:rPr>
              <a:t> by default.</a:t>
            </a:r>
          </a:p>
          <a:p>
            <a:endParaRPr lang="en-GB" dirty="0"/>
          </a:p>
        </p:txBody>
      </p:sp>
    </p:spTree>
    <p:extLst>
      <p:ext uri="{BB962C8B-B14F-4D97-AF65-F5344CB8AC3E}">
        <p14:creationId xmlns:p14="http://schemas.microsoft.com/office/powerpoint/2010/main" val="2585141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Rot="1" noChangeAspect="1" noChangeArrowheads="1" noTextEdit="1"/>
          </p:cNvSpPr>
          <p:nvPr>
            <p:ph type="sldImg"/>
          </p:nvPr>
        </p:nvSpPr>
        <p:spPr>
          <a:ln/>
        </p:spPr>
      </p:sp>
      <p:sp>
        <p:nvSpPr>
          <p:cNvPr id="3994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The </a:t>
            </a:r>
            <a:r>
              <a:rPr lang="en-GB" dirty="0">
                <a:latin typeface="Courier New" pitchFamily="49" charset="0"/>
              </a:rPr>
              <a:t>property()</a:t>
            </a:r>
            <a:r>
              <a:rPr lang="en-GB" dirty="0"/>
              <a:t> built-in function defines get, set, delete, and docstring methods for a specific attribute. It is rarely called in the conventional manner, but by using a </a:t>
            </a:r>
            <a:r>
              <a:rPr lang="en-GB" i="1" dirty="0"/>
              <a:t>decorator</a:t>
            </a:r>
            <a:r>
              <a:rPr lang="en-GB" dirty="0"/>
              <a:t>.</a:t>
            </a:r>
          </a:p>
          <a:p>
            <a:endParaRPr lang="en-GB" dirty="0"/>
          </a:p>
          <a:p>
            <a:r>
              <a:rPr lang="en-GB" dirty="0"/>
              <a:t>Decorators only work with new-style objects (they might </a:t>
            </a:r>
            <a:r>
              <a:rPr lang="en-GB" i="1" dirty="0"/>
              <a:t>appear</a:t>
            </a:r>
            <a:r>
              <a:rPr lang="en-GB" dirty="0"/>
              <a:t> to work sometimes with old-style, but some aspects do not).</a:t>
            </a:r>
          </a:p>
          <a:p>
            <a:endParaRPr lang="en-GB" dirty="0"/>
          </a:p>
          <a:p>
            <a:r>
              <a:rPr lang="en-GB" dirty="0"/>
              <a:t>The </a:t>
            </a:r>
            <a:r>
              <a:rPr lang="en-GB" dirty="0">
                <a:latin typeface="Courier New" pitchFamily="49" charset="0"/>
              </a:rPr>
              <a:t>@</a:t>
            </a:r>
            <a:r>
              <a:rPr lang="en-GB" dirty="0"/>
              <a:t> sign marks a </a:t>
            </a:r>
            <a:r>
              <a:rPr lang="en-GB" i="1" dirty="0"/>
              <a:t>decorator expression</a:t>
            </a:r>
            <a:r>
              <a:rPr lang="en-GB" dirty="0"/>
              <a:t>, and it can be applied to any function which takes function references as parameters, in this case the </a:t>
            </a:r>
            <a:r>
              <a:rPr lang="en-GB" dirty="0">
                <a:latin typeface="Courier New" pitchFamily="49" charset="0"/>
              </a:rPr>
              <a:t>property()</a:t>
            </a:r>
            <a:r>
              <a:rPr lang="en-GB" dirty="0"/>
              <a:t> built-in. It is equivalent to calling the function (</a:t>
            </a:r>
            <a:r>
              <a:rPr lang="en-GB" dirty="0">
                <a:latin typeface="Courier New" pitchFamily="49" charset="0"/>
              </a:rPr>
              <a:t>property()</a:t>
            </a:r>
            <a:r>
              <a:rPr lang="en-GB" dirty="0"/>
              <a:t>) and passing the supplied functions as parameters. The example on the slide is equivalent to:</a:t>
            </a:r>
          </a:p>
          <a:p>
            <a:pPr lvl="1"/>
            <a:r>
              <a:rPr lang="en-GB" dirty="0">
                <a:latin typeface="Courier New" pitchFamily="49" charset="0"/>
              </a:rPr>
              <a:t>property(</a:t>
            </a:r>
            <a:r>
              <a:rPr lang="en-GB" i="1" dirty="0" err="1"/>
              <a:t>first_mday</a:t>
            </a:r>
            <a:r>
              <a:rPr lang="en-GB" dirty="0">
                <a:latin typeface="Courier New" pitchFamily="49" charset="0"/>
              </a:rPr>
              <a:t>, setter=</a:t>
            </a:r>
            <a:r>
              <a:rPr lang="en-GB" i="1" dirty="0" err="1"/>
              <a:t>second_mday</a:t>
            </a:r>
            <a:r>
              <a:rPr lang="en-GB" dirty="0">
                <a:latin typeface="Courier New" pitchFamily="49" charset="0"/>
              </a:rPr>
              <a:t>)</a:t>
            </a:r>
            <a:endParaRPr lang="en-GB" dirty="0"/>
          </a:p>
          <a:p>
            <a:endParaRPr lang="en-GB" dirty="0"/>
          </a:p>
          <a:p>
            <a:r>
              <a:rPr lang="en-GB" dirty="0"/>
              <a:t>By setting </a:t>
            </a:r>
            <a:r>
              <a:rPr lang="en-GB" dirty="0">
                <a:latin typeface="Courier New" pitchFamily="49" charset="0"/>
              </a:rPr>
              <a:t>@property,</a:t>
            </a:r>
            <a:r>
              <a:rPr lang="en-GB" dirty="0"/>
              <a:t> we define a default "</a:t>
            </a:r>
            <a:r>
              <a:rPr lang="en-GB" dirty="0">
                <a:latin typeface="Courier New" pitchFamily="49" charset="0"/>
              </a:rPr>
              <a:t>getter</a:t>
            </a:r>
            <a:r>
              <a:rPr lang="en-GB" dirty="0"/>
              <a:t>" method which returns an attribute of the class. Notice that the attribute (</a:t>
            </a:r>
            <a:r>
              <a:rPr lang="en-GB" dirty="0">
                <a:latin typeface="Courier New" pitchFamily="49" charset="0"/>
              </a:rPr>
              <a:t>__day</a:t>
            </a:r>
            <a:r>
              <a:rPr lang="en-GB" dirty="0"/>
              <a:t> in the example) is not defined elsewhere. We can also define a setter and </a:t>
            </a:r>
            <a:r>
              <a:rPr lang="en-GB" dirty="0" err="1"/>
              <a:t>deleter</a:t>
            </a:r>
            <a:r>
              <a:rPr lang="en-GB" dirty="0"/>
              <a:t> method by using the general syntax </a:t>
            </a:r>
            <a:r>
              <a:rPr lang="en-GB" dirty="0">
                <a:latin typeface="Courier New" pitchFamily="49" charset="0"/>
              </a:rPr>
              <a:t>@</a:t>
            </a:r>
            <a:r>
              <a:rPr lang="en-GB" dirty="0"/>
              <a:t> + </a:t>
            </a:r>
            <a:r>
              <a:rPr lang="en-GB" i="1" dirty="0" err="1"/>
              <a:t>getter_method_name</a:t>
            </a:r>
            <a:r>
              <a:rPr lang="en-GB" dirty="0"/>
              <a:t> + </a:t>
            </a:r>
            <a:r>
              <a:rPr lang="en-GB" dirty="0">
                <a:latin typeface="Courier New" pitchFamily="49" charset="0"/>
              </a:rPr>
              <a:t>.setter</a:t>
            </a:r>
            <a:r>
              <a:rPr lang="en-GB" dirty="0"/>
              <a:t> or </a:t>
            </a:r>
            <a:r>
              <a:rPr lang="en-GB" dirty="0">
                <a:latin typeface="Courier New" pitchFamily="49" charset="0"/>
              </a:rPr>
              <a:t>.</a:t>
            </a:r>
            <a:r>
              <a:rPr lang="en-GB" dirty="0" err="1">
                <a:latin typeface="Courier New" pitchFamily="49" charset="0"/>
              </a:rPr>
              <a:t>deleter</a:t>
            </a:r>
            <a:r>
              <a:rPr lang="en-GB" dirty="0"/>
              <a:t> (</a:t>
            </a:r>
            <a:r>
              <a:rPr lang="en-GB" dirty="0">
                <a:latin typeface="Courier New" pitchFamily="49" charset="0"/>
              </a:rPr>
              <a:t>docstring</a:t>
            </a:r>
            <a:r>
              <a:rPr lang="en-GB" dirty="0"/>
              <a:t> is not supported using </a:t>
            </a:r>
            <a:r>
              <a:rPr lang="en-GB" dirty="0">
                <a:latin typeface="Courier New" pitchFamily="49" charset="0"/>
              </a:rPr>
              <a:t>property()</a:t>
            </a:r>
            <a:r>
              <a:rPr lang="en-GB" dirty="0"/>
              <a:t> with a decorator).</a:t>
            </a:r>
          </a:p>
          <a:p>
            <a:endParaRPr lang="en-GB" dirty="0"/>
          </a:p>
          <a:p>
            <a:r>
              <a:rPr lang="en-GB" dirty="0"/>
              <a:t>Note that the names </a:t>
            </a:r>
            <a:r>
              <a:rPr lang="en-GB" dirty="0">
                <a:latin typeface="Courier New" pitchFamily="49" charset="0"/>
                <a:cs typeface="Courier New" pitchFamily="49" charset="0"/>
              </a:rPr>
              <a:t>setter</a:t>
            </a:r>
            <a:r>
              <a:rPr lang="en-GB" dirty="0"/>
              <a:t>, </a:t>
            </a:r>
            <a:r>
              <a:rPr lang="en-GB" dirty="0">
                <a:latin typeface="Courier New" pitchFamily="49" charset="0"/>
                <a:cs typeface="Courier New" pitchFamily="49" charset="0"/>
              </a:rPr>
              <a:t>getter</a:t>
            </a:r>
            <a:r>
              <a:rPr lang="en-GB" dirty="0"/>
              <a:t>, </a:t>
            </a:r>
            <a:r>
              <a:rPr lang="en-GB" dirty="0" err="1">
                <a:latin typeface="Courier New" pitchFamily="49" charset="0"/>
                <a:cs typeface="Courier New" pitchFamily="49" charset="0"/>
              </a:rPr>
              <a:t>deleter</a:t>
            </a:r>
            <a:r>
              <a:rPr lang="en-GB" dirty="0"/>
              <a:t>, are not the keywords to </a:t>
            </a:r>
            <a:r>
              <a:rPr lang="en-GB" dirty="0">
                <a:latin typeface="Courier New" pitchFamily="49" charset="0"/>
                <a:cs typeface="Courier New" pitchFamily="49" charset="0"/>
              </a:rPr>
              <a:t>property()</a:t>
            </a:r>
            <a:r>
              <a:rPr lang="en-GB" dirty="0"/>
              <a:t>, they are methods in the property class which can be used as decorators.</a:t>
            </a:r>
          </a:p>
          <a:p>
            <a:endParaRPr lang="en-GB" dirty="0"/>
          </a:p>
          <a:p>
            <a:r>
              <a:rPr lang="en-GB" dirty="0"/>
              <a:t>Decorator expressions are used elsewhere, although you may find the concept rather advanced. This is the most common, and there are others, including </a:t>
            </a:r>
            <a:r>
              <a:rPr lang="en-GB" dirty="0">
                <a:latin typeface="Courier New" pitchFamily="49" charset="0"/>
              </a:rPr>
              <a:t>@</a:t>
            </a:r>
            <a:r>
              <a:rPr lang="en-GB" dirty="0" err="1">
                <a:latin typeface="Courier New" pitchFamily="49" charset="0"/>
              </a:rPr>
              <a:t>classmethod</a:t>
            </a:r>
            <a:r>
              <a:rPr lang="en-GB" dirty="0"/>
              <a:t> (next slide), and </a:t>
            </a:r>
            <a:r>
              <a:rPr lang="en-GB" dirty="0">
                <a:latin typeface="Courier New" pitchFamily="49" charset="0"/>
              </a:rPr>
              <a:t>@context manager</a:t>
            </a:r>
            <a:r>
              <a:rPr lang="en-GB" dirty="0"/>
              <a:t>. Modules such as Twisted, </a:t>
            </a:r>
            <a:r>
              <a:rPr lang="en-GB" dirty="0" err="1"/>
              <a:t>Turbogears</a:t>
            </a:r>
            <a:r>
              <a:rPr lang="en-GB" dirty="0"/>
              <a:t> and Django also use decorators.</a:t>
            </a:r>
          </a:p>
          <a:p>
            <a:r>
              <a:rPr lang="en-GB" dirty="0"/>
              <a:t>You can create your own decorators, but this is outside the scope of this course.</a:t>
            </a:r>
          </a:p>
        </p:txBody>
      </p:sp>
    </p:spTree>
    <p:extLst>
      <p:ext uri="{BB962C8B-B14F-4D97-AF65-F5344CB8AC3E}">
        <p14:creationId xmlns:p14="http://schemas.microsoft.com/office/powerpoint/2010/main" val="3201277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The requirement for decorators comes from </a:t>
            </a:r>
            <a:r>
              <a:rPr lang="en-GB" i="1" dirty="0"/>
              <a:t>metaprogramming</a:t>
            </a:r>
            <a:r>
              <a:rPr lang="en-GB" dirty="0"/>
              <a:t>, which is programming capable of modifying the code itself at runtime.</a:t>
            </a:r>
          </a:p>
          <a:p>
            <a:endParaRPr lang="en-GB" dirty="0"/>
          </a:p>
          <a:p>
            <a:r>
              <a:rPr lang="en-GB" dirty="0"/>
              <a:t>Remember that decorators are not only used with properties, but they can also be used with any function that takes a function as its first (and subsequent) arguments.</a:t>
            </a:r>
          </a:p>
          <a:p>
            <a:endParaRPr lang="en-GB" dirty="0"/>
          </a:p>
          <a:p>
            <a:r>
              <a:rPr lang="en-GB" dirty="0"/>
              <a:t>They are often used with built-ins, and they were originally added specifically to help with the syntax of creating class methods (see over).</a:t>
            </a:r>
          </a:p>
          <a:p>
            <a:endParaRPr lang="en-GB" dirty="0"/>
          </a:p>
          <a:p>
            <a:r>
              <a:rPr lang="en-GB" dirty="0"/>
              <a:t>Their justification is described in PEP 318 as an aid to readability. The problem with using built-ins like </a:t>
            </a:r>
            <a:r>
              <a:rPr lang="en-GB" dirty="0">
                <a:latin typeface="Courier New" pitchFamily="49" charset="0"/>
                <a:cs typeface="Courier New" pitchFamily="49" charset="0"/>
              </a:rPr>
              <a:t>property() </a:t>
            </a:r>
            <a:r>
              <a:rPr lang="en-GB" dirty="0"/>
              <a:t>is they are not necessarily bound in code to the functions they are describing. We must create new functions that have to be named differently to the attribute that they will be tied to. It might not be obvious that there is a logical link between these functions and the attributes.  The code we have shown so far is simple, imagine trying to track properties with a large and complex class.</a:t>
            </a:r>
          </a:p>
          <a:p>
            <a:endParaRPr lang="en-GB" dirty="0"/>
          </a:p>
        </p:txBody>
      </p:sp>
    </p:spTree>
    <p:extLst>
      <p:ext uri="{BB962C8B-B14F-4D97-AF65-F5344CB8AC3E}">
        <p14:creationId xmlns:p14="http://schemas.microsoft.com/office/powerpoint/2010/main" val="1746414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Class methods are not often required - it is often better to implement a module function instead. It is not advisable to call a class method on an object - mainly because it looks confusing.</a:t>
            </a:r>
          </a:p>
          <a:p>
            <a:endParaRPr lang="en-GB" dirty="0"/>
          </a:p>
          <a:p>
            <a:r>
              <a:rPr lang="en-GB" dirty="0"/>
              <a:t>If you try to define a function within a class without an argument, it is </a:t>
            </a:r>
            <a:r>
              <a:rPr lang="en-GB" b="1" dirty="0"/>
              <a:t>unbound</a:t>
            </a:r>
            <a:r>
              <a:rPr lang="en-GB" dirty="0"/>
              <a:t>, neither an object or a class method. In Python 2, this produced an error, but is now allowed.</a:t>
            </a:r>
          </a:p>
          <a:p>
            <a:r>
              <a:rPr lang="en-GB" dirty="0"/>
              <a:t>A class method is considered </a:t>
            </a:r>
            <a:r>
              <a:rPr lang="en-GB" b="1" dirty="0"/>
              <a:t>bound</a:t>
            </a:r>
            <a:r>
              <a:rPr lang="en-GB" dirty="0"/>
              <a:t> to the class and gets the class name (called </a:t>
            </a:r>
            <a:r>
              <a:rPr lang="en-GB" b="1" dirty="0" err="1"/>
              <a:t>cls</a:t>
            </a:r>
            <a:r>
              <a:rPr lang="en-GB" dirty="0"/>
              <a:t> by convention) as a parameter. The </a:t>
            </a:r>
            <a:r>
              <a:rPr lang="en-GB" b="1" dirty="0">
                <a:latin typeface="Courier New" panose="02070309020205020404" pitchFamily="49" charset="0"/>
              </a:rPr>
              <a:t>@</a:t>
            </a:r>
            <a:r>
              <a:rPr lang="en-GB" b="1" dirty="0" err="1">
                <a:latin typeface="Courier New" panose="02070309020205020404" pitchFamily="49" charset="0"/>
              </a:rPr>
              <a:t>classmethod</a:t>
            </a:r>
            <a:r>
              <a:rPr lang="en-GB" dirty="0"/>
              <a:t> decorator is required to indicate this. An alternative is </a:t>
            </a:r>
            <a:r>
              <a:rPr lang="en-GB" dirty="0">
                <a:latin typeface="Courier New" panose="02070309020205020404" pitchFamily="49" charset="0"/>
              </a:rPr>
              <a:t>@</a:t>
            </a:r>
            <a:r>
              <a:rPr lang="en-GB" dirty="0" err="1">
                <a:latin typeface="Courier New" panose="02070309020205020404" pitchFamily="49" charset="0"/>
              </a:rPr>
              <a:t>staticmethod</a:t>
            </a:r>
            <a:r>
              <a:rPr lang="en-GB" dirty="0"/>
              <a:t>, which is more like a class method in Java or C++, but does not pass the class name.</a:t>
            </a:r>
          </a:p>
        </p:txBody>
      </p:sp>
    </p:spTree>
    <p:extLst>
      <p:ext uri="{BB962C8B-B14F-4D97-AF65-F5344CB8AC3E}">
        <p14:creationId xmlns:p14="http://schemas.microsoft.com/office/powerpoint/2010/main" val="459981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In object-oriented technology, inheritance provides an "is a" relationship between two classes. The derived class inherits all of the attributes and all of the operations of the base class. It can also add its own data members and member functions to provide more </a:t>
            </a:r>
            <a:r>
              <a:rPr lang="en-US" dirty="0" err="1"/>
              <a:t>specialised</a:t>
            </a:r>
            <a:r>
              <a:rPr lang="en-US" dirty="0"/>
              <a:t> characteristics.</a:t>
            </a:r>
          </a:p>
          <a:p>
            <a:r>
              <a:rPr lang="en-US" dirty="0"/>
              <a:t>Furthermore, the derived class can override a function in the base class, if it doesn’t quite meet the specific requirements of the derived class. This is known as polymorphism.</a:t>
            </a:r>
          </a:p>
          <a:p>
            <a:r>
              <a:rPr lang="en-US" dirty="0"/>
              <a:t>Inheritance is a natural concept and we use it in our day-to-day lives. We learn at any early age to classify similar objects in terms of their fundamental characteristics. We speak of cars in general terms, without worrying too much about a particular type of car, such as </a:t>
            </a:r>
            <a:r>
              <a:rPr lang="en-US" dirty="0" err="1"/>
              <a:t>four_wheel_drive_car</a:t>
            </a:r>
            <a:r>
              <a:rPr lang="en-US" dirty="0"/>
              <a:t> or </a:t>
            </a:r>
            <a:r>
              <a:rPr lang="en-US" dirty="0" err="1"/>
              <a:t>sports_car</a:t>
            </a:r>
            <a:r>
              <a:rPr lang="en-US" dirty="0"/>
              <a:t>. As soon as we mention the word "car", the basic properties are understood because all cars have certain features in common; all cars have wheels, for example, and they all have brakes.</a:t>
            </a:r>
          </a:p>
          <a:p>
            <a:r>
              <a:rPr lang="en-US" dirty="0"/>
              <a:t>The same is true with inheritance in the world of object-oriented technology.  Inheritance allows the class designer and implementer to group related classes together under a single umbrella, so that they can be considered collectively in general terms or individually as specific classes.</a:t>
            </a:r>
          </a:p>
          <a:p>
            <a:r>
              <a:rPr lang="en-US" dirty="0"/>
              <a:t>By reusing tried and tested services of an existing class, applications can be developed more quickly and with a greater degree of confidence in the end product. Inheritance can result in code implosion, since the same base-class functions can be used in many derived classes. In Python, it is very common to derive our own classes from Python classes.</a:t>
            </a:r>
          </a:p>
        </p:txBody>
      </p:sp>
    </p:spTree>
    <p:extLst>
      <p:ext uri="{BB962C8B-B14F-4D97-AF65-F5344CB8AC3E}">
        <p14:creationId xmlns:p14="http://schemas.microsoft.com/office/powerpoint/2010/main" val="1173744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13"/>
          <p:cNvSpPr>
            <a:spLocks noGrp="1" noRot="1" noChangeAspect="1" noChangeArrowheads="1" noTextEdit="1"/>
          </p:cNvSpPr>
          <p:nvPr>
            <p:ph type="sldImg"/>
          </p:nvPr>
        </p:nvSpPr>
        <p:spPr>
          <a:ln/>
        </p:spPr>
      </p:sp>
      <p:sp>
        <p:nvSpPr>
          <p:cNvPr id="44038" name="Rectangle 14"/>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There are several different methodologies available for expressing object-oriented designs, and many have an accompanying notation for representing object-oriented designs graphically. We shall adopt the simple notation shown to represent a hierarchy of derived classes, using arrows to indicate which is the base class. </a:t>
            </a:r>
          </a:p>
          <a:p>
            <a:endParaRPr lang="en-US" dirty="0"/>
          </a:p>
          <a:p>
            <a:r>
              <a:rPr lang="en-US" dirty="0"/>
              <a:t>For example, class C is derived from class A and class D is derived from class C. So, D inherits all the members of C, which in turn inherits all the members of A.  </a:t>
            </a:r>
          </a:p>
        </p:txBody>
      </p:sp>
    </p:spTree>
    <p:extLst>
      <p:ext uri="{BB962C8B-B14F-4D97-AF65-F5344CB8AC3E}">
        <p14:creationId xmlns:p14="http://schemas.microsoft.com/office/powerpoint/2010/main" val="2140230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92">
              <a:tabLst>
                <a:tab pos="273018" algn="l"/>
                <a:tab pos="544450" algn="l"/>
                <a:tab pos="796832" algn="l"/>
                <a:tab pos="1069849" algn="l"/>
                <a:tab pos="1342868" algn="l"/>
                <a:tab pos="1614299" algn="l"/>
                <a:tab pos="1887316" algn="l"/>
                <a:tab pos="2158747" algn="l"/>
                <a:tab pos="2412717" algn="l"/>
                <a:tab pos="2684148" algn="l"/>
              </a:tabLst>
              <a:defRPr/>
            </a:pPr>
            <a:r>
              <a:rPr lang="en-GB" baseline="0" dirty="0"/>
              <a:t>When a derived-class object is used to call a method, and that method does not exist in the derived class, then a base-class method of that name is called (if one exists).</a:t>
            </a:r>
            <a:endParaRPr lang="en-GB" dirty="0"/>
          </a:p>
          <a:p>
            <a:r>
              <a:rPr lang="en-GB" dirty="0"/>
              <a:t>An</a:t>
            </a:r>
            <a:r>
              <a:rPr lang="en-GB" baseline="0" dirty="0"/>
              <a:t> interesting situation exists, if a base class and its derived class have the same method names. In this case, if a base-class method calls one of these duplicated method names and</a:t>
            </a:r>
            <a:r>
              <a:rPr lang="en-GB" dirty="0"/>
              <a:t> ‘self’ is a</a:t>
            </a:r>
            <a:r>
              <a:rPr lang="en-GB" baseline="0" dirty="0"/>
              <a:t> derived-class</a:t>
            </a:r>
            <a:r>
              <a:rPr lang="en-GB" dirty="0"/>
              <a:t> object, then the derived-class method is called, not the base-class one. This applies even if the duplicated method names have two leading underscores, i.e. are private.</a:t>
            </a:r>
          </a:p>
          <a:p>
            <a:r>
              <a:rPr lang="en-GB" dirty="0"/>
              <a:t>The same problem exists with public data attributes, but not private ones.  </a:t>
            </a:r>
          </a:p>
        </p:txBody>
      </p:sp>
    </p:spTree>
    <p:extLst>
      <p:ext uri="{BB962C8B-B14F-4D97-AF65-F5344CB8AC3E}">
        <p14:creationId xmlns:p14="http://schemas.microsoft.com/office/powerpoint/2010/main" val="2835177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In this example, we have a base class called Person, and a derived class called Employee. The only thing which the Employee class does is provide its own constructor, although other methods would normally have been provided as well.</a:t>
            </a:r>
          </a:p>
          <a:p>
            <a:endParaRPr lang="en-GB" dirty="0"/>
          </a:p>
          <a:p>
            <a:r>
              <a:rPr lang="en-GB" dirty="0"/>
              <a:t>The Employee constructor (</a:t>
            </a:r>
            <a:r>
              <a:rPr lang="en-GB" b="1" dirty="0">
                <a:latin typeface="Courier New" pitchFamily="49" charset="0"/>
              </a:rPr>
              <a:t>__</a:t>
            </a:r>
            <a:r>
              <a:rPr lang="en-GB" b="1" dirty="0" err="1">
                <a:latin typeface="Courier New" pitchFamily="49" charset="0"/>
              </a:rPr>
              <a:t>init</a:t>
            </a:r>
            <a:r>
              <a:rPr lang="en-GB" b="1" dirty="0">
                <a:latin typeface="Courier New" pitchFamily="49" charset="0"/>
              </a:rPr>
              <a:t>__</a:t>
            </a:r>
            <a:r>
              <a:rPr lang="en-GB" dirty="0"/>
              <a:t>) calls the base class constructor using </a:t>
            </a:r>
            <a:r>
              <a:rPr lang="en-GB" b="1" dirty="0">
                <a:latin typeface="Courier New" pitchFamily="49" charset="0"/>
              </a:rPr>
              <a:t>super()</a:t>
            </a:r>
            <a:r>
              <a:rPr lang="en-GB" dirty="0"/>
              <a:t>, which returns a base class object. This is controversial, and many people specifically call the base class instead. The issue is with multiple inheritance: when we derive from several base classes, which one will </a:t>
            </a:r>
            <a:r>
              <a:rPr lang="en-GB" b="1" dirty="0">
                <a:latin typeface="Courier New" pitchFamily="49" charset="0"/>
              </a:rPr>
              <a:t>super()</a:t>
            </a:r>
            <a:r>
              <a:rPr lang="en-GB" dirty="0"/>
              <a:t> return? So, instead of the call using </a:t>
            </a:r>
            <a:r>
              <a:rPr lang="en-GB" b="1" dirty="0">
                <a:latin typeface="Courier New" pitchFamily="49" charset="0"/>
              </a:rPr>
              <a:t>super()</a:t>
            </a:r>
            <a:r>
              <a:rPr lang="en-GB" dirty="0"/>
              <a:t> we could have done:</a:t>
            </a:r>
          </a:p>
          <a:p>
            <a:pPr lvl="1"/>
            <a:r>
              <a:rPr lang="en-GB" dirty="0">
                <a:latin typeface="Courier New" pitchFamily="49" charset="0"/>
              </a:rPr>
              <a:t>Person.__</a:t>
            </a:r>
            <a:r>
              <a:rPr lang="en-GB" dirty="0" err="1">
                <a:latin typeface="Courier New" pitchFamily="49" charset="0"/>
              </a:rPr>
              <a:t>init</a:t>
            </a:r>
            <a:r>
              <a:rPr lang="en-GB" dirty="0">
                <a:latin typeface="Courier New" pitchFamily="49" charset="0"/>
              </a:rPr>
              <a:t>__(self, name, gender)</a:t>
            </a:r>
          </a:p>
          <a:p>
            <a:r>
              <a:rPr lang="en-GB" dirty="0"/>
              <a:t>(notice that we have to explicitly pass </a:t>
            </a:r>
            <a:r>
              <a:rPr lang="en-GB" dirty="0">
                <a:latin typeface="Courier New" pitchFamily="49" charset="0"/>
              </a:rPr>
              <a:t>self</a:t>
            </a:r>
            <a:r>
              <a:rPr lang="en-GB" dirty="0"/>
              <a:t>)</a:t>
            </a:r>
          </a:p>
          <a:p>
            <a:r>
              <a:rPr lang="en-GB" dirty="0"/>
              <a:t>The syntax for </a:t>
            </a:r>
            <a:r>
              <a:rPr lang="en-GB" b="1" dirty="0">
                <a:latin typeface="Courier New" pitchFamily="49" charset="0"/>
              </a:rPr>
              <a:t>super()</a:t>
            </a:r>
            <a:r>
              <a:rPr lang="en-GB" dirty="0"/>
              <a:t> changed at Python 3.</a:t>
            </a:r>
          </a:p>
        </p:txBody>
      </p:sp>
    </p:spTree>
    <p:extLst>
      <p:ext uri="{BB962C8B-B14F-4D97-AF65-F5344CB8AC3E}">
        <p14:creationId xmlns:p14="http://schemas.microsoft.com/office/powerpoint/2010/main" val="3697113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4"/>
          <p:cNvSpPr>
            <a:spLocks noGrp="1" noRot="1" noChangeAspect="1" noChangeArrowheads="1" noTextEdit="1"/>
          </p:cNvSpPr>
          <p:nvPr>
            <p:ph type="sldImg"/>
          </p:nvPr>
        </p:nvSpPr>
        <p:spPr>
          <a:ln/>
        </p:spPr>
      </p:sp>
      <p:sp>
        <p:nvSpPr>
          <p:cNvPr id="27654" name="Rectangle 5"/>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t>Object-orientation offers one of the best approaches to getting the most out of the Python language and libraries. This chapter presents and works through some of the key structuring concepts found in object modelling.</a:t>
            </a:r>
          </a:p>
        </p:txBody>
      </p:sp>
    </p:spTree>
    <p:extLst>
      <p:ext uri="{BB962C8B-B14F-4D97-AF65-F5344CB8AC3E}">
        <p14:creationId xmlns:p14="http://schemas.microsoft.com/office/powerpoint/2010/main" val="812814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r>
              <a:rPr lang="en-GB" dirty="0"/>
              <a:t>In both cases, </a:t>
            </a:r>
            <a:r>
              <a:rPr lang="en-GB" i="1" dirty="0" err="1"/>
              <a:t>classinfo</a:t>
            </a:r>
            <a:r>
              <a:rPr lang="en-GB" dirty="0"/>
              <a:t> can be a tuple of classes. These</a:t>
            </a:r>
            <a:r>
              <a:rPr lang="en-GB" baseline="0" dirty="0"/>
              <a:t> functions could be considered to discourage duck-typing.</a:t>
            </a:r>
            <a:endParaRPr lang="en-GB" dirty="0"/>
          </a:p>
          <a:p>
            <a:endParaRPr lang="en-GB" dirty="0"/>
          </a:p>
        </p:txBody>
      </p:sp>
    </p:spTree>
    <p:extLst>
      <p:ext uri="{BB962C8B-B14F-4D97-AF65-F5344CB8AC3E}">
        <p14:creationId xmlns:p14="http://schemas.microsoft.com/office/powerpoint/2010/main" val="19987936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4"/>
          <p:cNvSpPr>
            <a:spLocks noGrp="1" noRot="1" noChangeAspect="1" noChangeArrowheads="1" noTextEdit="1"/>
          </p:cNvSpPr>
          <p:nvPr>
            <p:ph type="sldImg"/>
          </p:nvPr>
        </p:nvSpPr>
        <p:spPr>
          <a:ln/>
        </p:spPr>
      </p:sp>
      <p:sp>
        <p:nvSpPr>
          <p:cNvPr id="46086" name="Rectangle 5"/>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Classes represent a convergence of the traditionally separate concepts of function and data. A class defines a new data type, providing it with a name, a set of operations expressed as member functions, and a representation expressed as member data. An object is a runtime instance of a class. There can be many objects of a single class, and many classes within a system.</a:t>
            </a:r>
          </a:p>
          <a:p>
            <a:r>
              <a:rPr lang="en-US" dirty="0"/>
              <a:t>The key benefit of objects is that they are self contained runtime components defined in terms of their external behaviour, collaborations and responsibilities, rather than in terms of their private representation. The combination of function and data within the same unit, and the protection of that data via an effective fire wall, is known as encapsulation.</a:t>
            </a:r>
          </a:p>
        </p:txBody>
      </p:sp>
    </p:spTree>
    <p:extLst>
      <p:ext uri="{BB962C8B-B14F-4D97-AF65-F5344CB8AC3E}">
        <p14:creationId xmlns:p14="http://schemas.microsoft.com/office/powerpoint/2010/main" val="3308332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err="1"/>
              <a:t>ABCMeta</a:t>
            </a:r>
            <a:r>
              <a:rPr lang="en-GB" dirty="0"/>
              <a:t> is exported by the </a:t>
            </a:r>
            <a:r>
              <a:rPr lang="en-GB" dirty="0" err="1"/>
              <a:t>abc</a:t>
            </a:r>
            <a:r>
              <a:rPr lang="en-GB" dirty="0"/>
              <a:t> module. With meta-classes we might want to provide a </a:t>
            </a:r>
            <a:r>
              <a:rPr lang="en-GB" dirty="0">
                <a:latin typeface="Courier New" pitchFamily="49" charset="0"/>
                <a:cs typeface="Courier New" pitchFamily="49" charset="0"/>
              </a:rPr>
              <a:t>__new__</a:t>
            </a:r>
            <a:r>
              <a:rPr lang="en-GB" dirty="0"/>
              <a:t> function, since the actual class used for the object creation could be different to the current class.</a:t>
            </a:r>
          </a:p>
          <a:p>
            <a:r>
              <a:rPr lang="en-GB" dirty="0"/>
              <a:t>See PEP 3119 for further details.</a:t>
            </a:r>
          </a:p>
        </p:txBody>
      </p:sp>
    </p:spTree>
    <p:extLst>
      <p:ext uri="{BB962C8B-B14F-4D97-AF65-F5344CB8AC3E}">
        <p14:creationId xmlns:p14="http://schemas.microsoft.com/office/powerpoint/2010/main" val="3193404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ChangeArrowheads="1"/>
          </p:cNvSpPr>
          <p:nvPr/>
        </p:nvSpPr>
        <p:spPr bwMode="auto">
          <a:xfrm>
            <a:off x="3848100" y="11113"/>
            <a:ext cx="2946400" cy="463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9" tIns="45715" rIns="91429" bIns="45715" anchor="ctr"/>
          <a:lstStyle/>
          <a:p>
            <a:endParaRPr lang="en-US"/>
          </a:p>
        </p:txBody>
      </p:sp>
      <p:sp>
        <p:nvSpPr>
          <p:cNvPr id="30726" name="Rectangle 3"/>
          <p:cNvSpPr>
            <a:spLocks noChangeArrowheads="1"/>
          </p:cNvSpPr>
          <p:nvPr/>
        </p:nvSpPr>
        <p:spPr bwMode="auto">
          <a:xfrm>
            <a:off x="1" y="9444039"/>
            <a:ext cx="2944813" cy="463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9" tIns="45715" rIns="91429" bIns="45715" anchor="ctr"/>
          <a:lstStyle/>
          <a:p>
            <a:endParaRPr lang="en-US"/>
          </a:p>
        </p:txBody>
      </p:sp>
      <p:sp>
        <p:nvSpPr>
          <p:cNvPr id="30727" name="Rectangle 4"/>
          <p:cNvSpPr>
            <a:spLocks noChangeArrowheads="1"/>
          </p:cNvSpPr>
          <p:nvPr/>
        </p:nvSpPr>
        <p:spPr bwMode="auto">
          <a:xfrm>
            <a:off x="1" y="11113"/>
            <a:ext cx="2944813" cy="463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9" tIns="45715" rIns="91429" bIns="45715" anchor="ctr"/>
          <a:lstStyle/>
          <a:p>
            <a:endParaRPr lang="en-US"/>
          </a:p>
        </p:txBody>
      </p:sp>
      <p:sp>
        <p:nvSpPr>
          <p:cNvPr id="30728" name="Rectangle 7"/>
          <p:cNvSpPr>
            <a:spLocks noGrp="1" noRot="1" noChangeAspect="1" noChangeArrowheads="1" noTextEdit="1"/>
          </p:cNvSpPr>
          <p:nvPr>
            <p:ph type="sldImg"/>
          </p:nvPr>
        </p:nvSpPr>
        <p:spPr>
          <a:ln/>
        </p:spPr>
      </p:sp>
      <p:sp>
        <p:nvSpPr>
          <p:cNvPr id="30729" name="Rectangle 8"/>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Just calling a class will call specific code to construct or </a:t>
            </a:r>
            <a:r>
              <a:rPr lang="en-GB" i="1" dirty="0"/>
              <a:t>instantiate</a:t>
            </a:r>
            <a:r>
              <a:rPr lang="en-GB" dirty="0"/>
              <a:t> an object. Unsurprisingly, the function to construct an object is call a </a:t>
            </a:r>
            <a:r>
              <a:rPr lang="en-GB" i="1" dirty="0"/>
              <a:t>constructor</a:t>
            </a:r>
            <a:r>
              <a:rPr lang="en-GB" dirty="0"/>
              <a:t>, and it can be passed parameters in the usual way. In the Account example above, we are passing 1000.00 as a parameter to the constructor, presumably an opening balance.</a:t>
            </a:r>
          </a:p>
          <a:p>
            <a:endParaRPr lang="en-GB" dirty="0"/>
          </a:p>
          <a:p>
            <a:r>
              <a:rPr lang="en-GB" dirty="0"/>
              <a:t>The constructor will return a reference to the object, which we can then call functions (methods) on. As we shall see, these functions are passed the object reference as their first parameter.</a:t>
            </a:r>
          </a:p>
          <a:p>
            <a:endParaRPr lang="en-GB" dirty="0"/>
          </a:p>
          <a:p>
            <a:r>
              <a:rPr lang="en-GB" dirty="0"/>
              <a:t>Object references are not normally printable, but we can provide our own </a:t>
            </a:r>
            <a:r>
              <a:rPr lang="en-GB" i="1" dirty="0" err="1"/>
              <a:t>stringification</a:t>
            </a:r>
            <a:r>
              <a:rPr lang="en-GB" dirty="0"/>
              <a:t> function, and others. This is part of special function overloading,  which is related to operator overloading - a feature often seen as important in OO programming (although sometimes overdone).</a:t>
            </a:r>
          </a:p>
          <a:p>
            <a:endParaRPr lang="en-GB" dirty="0"/>
          </a:p>
          <a:p>
            <a:r>
              <a:rPr lang="en-GB" dirty="0"/>
              <a:t>The example shows a way of getting the name of the class that an object belongs to. This uses the attribute </a:t>
            </a:r>
            <a:r>
              <a:rPr lang="en-GB" dirty="0">
                <a:latin typeface="Courier New" pitchFamily="49" charset="0"/>
                <a:cs typeface="Courier New" pitchFamily="49" charset="0"/>
              </a:rPr>
              <a:t>__class__</a:t>
            </a:r>
            <a:r>
              <a:rPr lang="en-GB" dirty="0"/>
              <a:t> which all objects have. In Python 3, you could also use the </a:t>
            </a:r>
            <a:r>
              <a:rPr lang="en-GB" dirty="0">
                <a:latin typeface="Courier New" pitchFamily="49" charset="0"/>
                <a:cs typeface="Courier New" pitchFamily="49" charset="0"/>
              </a:rPr>
              <a:t>type</a:t>
            </a:r>
            <a:r>
              <a:rPr lang="en-GB" dirty="0"/>
              <a:t> built-in, but that gives output in a less useful format:</a:t>
            </a:r>
          </a:p>
          <a:p>
            <a:pPr lvl="1"/>
            <a:r>
              <a:rPr lang="en-GB" dirty="0">
                <a:latin typeface="Courier New" pitchFamily="49" charset="0"/>
                <a:cs typeface="Courier New" pitchFamily="49" charset="0"/>
              </a:rPr>
              <a:t>&gt;&gt;&gt; print(type(another))</a:t>
            </a:r>
          </a:p>
          <a:p>
            <a:pPr lvl="1"/>
            <a:r>
              <a:rPr lang="en-GB" dirty="0">
                <a:latin typeface="Courier New" pitchFamily="49" charset="0"/>
                <a:cs typeface="Courier New" pitchFamily="49" charset="0"/>
              </a:rPr>
              <a:t>&lt;class '</a:t>
            </a:r>
            <a:r>
              <a:rPr lang="en-GB" dirty="0" err="1">
                <a:latin typeface="Courier New" pitchFamily="49" charset="0"/>
                <a:cs typeface="Courier New" pitchFamily="49" charset="0"/>
              </a:rPr>
              <a:t>Account.Account</a:t>
            </a:r>
            <a:r>
              <a:rPr lang="en-GB" dirty="0">
                <a:latin typeface="Courier New" pitchFamily="49" charset="0"/>
                <a:cs typeface="Courier New" pitchFamily="49" charset="0"/>
              </a:rPr>
              <a:t>'&gt;</a:t>
            </a:r>
          </a:p>
          <a:p>
            <a:r>
              <a:rPr lang="en-GB" dirty="0">
                <a:cs typeface="Courier New" pitchFamily="49" charset="0"/>
              </a:rPr>
              <a:t>However, testing to see which class an object belongs to breaks the principles of duck-typing - you should instead check to see if it quacks, i.e. use </a:t>
            </a:r>
            <a:r>
              <a:rPr lang="en-GB" dirty="0" err="1">
                <a:latin typeface="Courier New" panose="02070309020205020404" pitchFamily="49" charset="0"/>
                <a:cs typeface="Courier New" panose="02070309020205020404" pitchFamily="49" charset="0"/>
              </a:rPr>
              <a:t>hasattr</a:t>
            </a:r>
            <a:r>
              <a:rPr lang="en-GB" dirty="0">
                <a:latin typeface="Courier New" panose="02070309020205020404" pitchFamily="49" charset="0"/>
                <a:cs typeface="Courier New" panose="02070309020205020404" pitchFamily="49" charset="0"/>
              </a:rPr>
              <a:t>()</a:t>
            </a:r>
            <a:r>
              <a:rPr lang="en-GB" dirty="0">
                <a:cs typeface="Courier New" pitchFamily="49" charset="0"/>
              </a:rPr>
              <a:t> to see if it does what you need.</a:t>
            </a:r>
          </a:p>
        </p:txBody>
      </p:sp>
    </p:spTree>
    <p:extLst>
      <p:ext uri="{BB962C8B-B14F-4D97-AF65-F5344CB8AC3E}">
        <p14:creationId xmlns:p14="http://schemas.microsoft.com/office/powerpoint/2010/main" val="712854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foundation concept of object orientation (OO) is that messages are sent to objects requesting actions. We should not need to check the class of the object, only that it can carry out the action requested. That principle has been lost with many OO languages, particularly static ones. Even those that fully support polymorphism, the practice is often to test the class rather than the behaviour.</a:t>
            </a:r>
          </a:p>
          <a:p>
            <a:endParaRPr lang="en-GB" dirty="0"/>
          </a:p>
          <a:p>
            <a:r>
              <a:rPr lang="en-GB" dirty="0"/>
              <a:t>Python, and most dynamic languages, allows the programmer to check if behaviour exists. This is called </a:t>
            </a:r>
            <a:r>
              <a:rPr lang="en-GB" i="1" dirty="0"/>
              <a:t>Duck Typing</a:t>
            </a:r>
            <a:r>
              <a:rPr lang="en-GB" dirty="0"/>
              <a:t>: we don't care what kind of thing it is, if it quacks that's good enough. It could be some kind of duck mimic, who cares?  </a:t>
            </a:r>
          </a:p>
        </p:txBody>
      </p:sp>
    </p:spTree>
    <p:extLst>
      <p:ext uri="{BB962C8B-B14F-4D97-AF65-F5344CB8AC3E}">
        <p14:creationId xmlns:p14="http://schemas.microsoft.com/office/powerpoint/2010/main" val="1717826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3"/>
          <p:cNvSpPr>
            <a:spLocks noGrp="1" noChangeArrowheads="1"/>
          </p:cNvSpPr>
          <p:nvPr>
            <p:ph type="body" idx="1"/>
          </p:nvPr>
        </p:nvSpPr>
        <p:spPr/>
        <p:txBody>
          <a:bodyPr/>
          <a:lstStyle/>
          <a:p>
            <a:r>
              <a:rPr lang="en-GB" dirty="0"/>
              <a:t>Creating a class is very simple in Python, and an example is shown on the next slide. We shall be discussing the constructor in more detail later, but you can see that special function names begin and end with two underscores. There are many more than just the constructor and destructor.</a:t>
            </a:r>
          </a:p>
          <a:p>
            <a:r>
              <a:rPr lang="en-GB" dirty="0"/>
              <a:t>The destructor, called when an object is destroyed, is rarely needed in Python because Python does its own memory management through reference counting.  Remember that Python variables are actually references to objects, not objects themselves. So when a reference to an object drops out of scope, or gets reassigned, it does not necessarily destroy the object. The destructor does not get called until the reference count drops to zero, and even then Python does not guarantee to call it, even when the program shuts down! Do not rely on the destructor for committing transactions, closing network connections or flushing buffers - use exception handling and a finally block (discussed in another chapter) instead.</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4219366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ChangeArrowheads="1"/>
          </p:cNvSpPr>
          <p:nvPr/>
        </p:nvSpPr>
        <p:spPr bwMode="auto">
          <a:xfrm>
            <a:off x="3848100" y="11113"/>
            <a:ext cx="2946400" cy="463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9" tIns="45715" rIns="91429" bIns="45715" anchor="ctr"/>
          <a:lstStyle/>
          <a:p>
            <a:endParaRPr lang="en-US"/>
          </a:p>
        </p:txBody>
      </p:sp>
      <p:sp>
        <p:nvSpPr>
          <p:cNvPr id="32774" name="Rectangle 3"/>
          <p:cNvSpPr>
            <a:spLocks noChangeArrowheads="1"/>
          </p:cNvSpPr>
          <p:nvPr/>
        </p:nvSpPr>
        <p:spPr bwMode="auto">
          <a:xfrm>
            <a:off x="1" y="9444039"/>
            <a:ext cx="2944813" cy="463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9" tIns="45715" rIns="91429" bIns="45715" anchor="ctr"/>
          <a:lstStyle/>
          <a:p>
            <a:endParaRPr lang="en-US"/>
          </a:p>
        </p:txBody>
      </p:sp>
      <p:sp>
        <p:nvSpPr>
          <p:cNvPr id="32775" name="Rectangle 4"/>
          <p:cNvSpPr>
            <a:spLocks noChangeArrowheads="1"/>
          </p:cNvSpPr>
          <p:nvPr/>
        </p:nvSpPr>
        <p:spPr bwMode="auto">
          <a:xfrm>
            <a:off x="1" y="11113"/>
            <a:ext cx="2944813" cy="463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9" tIns="45715" rIns="91429" bIns="45715" anchor="ctr"/>
          <a:lstStyle/>
          <a:p>
            <a:endParaRPr lang="en-US"/>
          </a:p>
        </p:txBody>
      </p:sp>
      <p:sp>
        <p:nvSpPr>
          <p:cNvPr id="32777" name="Rectangle 6"/>
          <p:cNvSpPr>
            <a:spLocks noGrp="1" noChangeArrowheads="1"/>
          </p:cNvSpPr>
          <p:nvPr>
            <p:ph type="body" idx="1"/>
          </p:nvPr>
        </p:nvSpPr>
        <p:spPr/>
        <p:txBody>
          <a:bodyPr/>
          <a:lstStyle/>
          <a:p>
            <a:r>
              <a:rPr lang="en-GB" dirty="0"/>
              <a:t>Here is a simple example, which would be imported into a client program using:</a:t>
            </a:r>
          </a:p>
          <a:p>
            <a:pPr lvl="1"/>
            <a:r>
              <a:rPr lang="en-GB" dirty="0">
                <a:latin typeface="Courier New" panose="02070309020205020404" pitchFamily="49" charset="0"/>
                <a:cs typeface="Courier New" panose="02070309020205020404" pitchFamily="49" charset="0"/>
              </a:rPr>
              <a:t>from account import Account</a:t>
            </a:r>
          </a:p>
          <a:p>
            <a:r>
              <a:rPr lang="en-GB" dirty="0"/>
              <a:t>Note the class variable </a:t>
            </a:r>
            <a:r>
              <a:rPr lang="en-GB" dirty="0" err="1">
                <a:latin typeface="Courier New" panose="02070309020205020404" pitchFamily="49" charset="0"/>
                <a:cs typeface="Courier New" panose="02070309020205020404" pitchFamily="49" charset="0"/>
              </a:rPr>
              <a:t>numCreated</a:t>
            </a:r>
            <a:r>
              <a:rPr lang="en-GB" dirty="0"/>
              <a:t>, which is exported by default, since it's name does not begin with an underscore character.</a:t>
            </a:r>
          </a:p>
          <a:p>
            <a:endParaRPr lang="en-GB" dirty="0"/>
          </a:p>
          <a:p>
            <a:endParaRPr lang="en-GB"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148801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Rot="1" noChangeAspect="1" noChangeArrowheads="1" noTextEdit="1"/>
          </p:cNvSpPr>
          <p:nvPr>
            <p:ph type="sldImg"/>
          </p:nvPr>
        </p:nvSpPr>
        <p:spPr>
          <a:ln/>
        </p:spPr>
      </p:sp>
      <p:sp>
        <p:nvSpPr>
          <p:cNvPr id="3379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The conventions for exporting names from modules apply with classes as well.</a:t>
            </a:r>
          </a:p>
          <a:p>
            <a:endParaRPr lang="en-GB" dirty="0"/>
          </a:p>
          <a:p>
            <a:r>
              <a:rPr lang="en-GB" dirty="0"/>
              <a:t>There are several </a:t>
            </a:r>
            <a:r>
              <a:rPr lang="en-GB" i="1" dirty="0"/>
              <a:t>introspection</a:t>
            </a:r>
            <a:r>
              <a:rPr lang="en-GB" dirty="0"/>
              <a:t> techniques which allow protected names to be seen, but the intention for privacy is clear.</a:t>
            </a:r>
          </a:p>
          <a:p>
            <a:endParaRPr lang="en-GB" dirty="0"/>
          </a:p>
          <a:p>
            <a:r>
              <a:rPr lang="en-GB" dirty="0"/>
              <a:t>Class methods are not often required - it is usually better to implement a module function instead. It is not advisable to call a class method on an object - mainly because it looks confusing.</a:t>
            </a:r>
          </a:p>
          <a:p>
            <a:endParaRPr lang="en-GB" dirty="0"/>
          </a:p>
          <a:p>
            <a:r>
              <a:rPr lang="en-GB" dirty="0"/>
              <a:t>A function name prefixed by a single underscore indicates the name is meant for internal use only in a class. It’s not really private like other languages but merely a convention for programmers to not access the names. </a:t>
            </a:r>
          </a:p>
          <a:p>
            <a:endParaRPr lang="en-GB" dirty="0"/>
          </a:p>
          <a:p>
            <a:r>
              <a:rPr lang="en-GB" dirty="0"/>
              <a:t>A name prefixed with a double leading underscore (</a:t>
            </a:r>
            <a:r>
              <a:rPr lang="en-GB" dirty="0" err="1"/>
              <a:t>dunders</a:t>
            </a:r>
            <a:r>
              <a:rPr lang="en-GB" dirty="0"/>
              <a:t>) has its name mangled by the Python interpreter in order to avoid naming conflicts in subclasses. Any identifier, such as __spam, will have its name changed to _</a:t>
            </a:r>
            <a:r>
              <a:rPr lang="en-GB" dirty="0" err="1"/>
              <a:t>classname</a:t>
            </a:r>
            <a:r>
              <a:rPr lang="en-GB" dirty="0"/>
              <a:t>__spam. This is helpful for letting subclasses override methods without breaking the parent classes methods.</a:t>
            </a:r>
          </a:p>
          <a:p>
            <a:endParaRPr lang="en-GB" dirty="0"/>
          </a:p>
        </p:txBody>
      </p:sp>
    </p:spTree>
    <p:extLst>
      <p:ext uri="{BB962C8B-B14F-4D97-AF65-F5344CB8AC3E}">
        <p14:creationId xmlns:p14="http://schemas.microsoft.com/office/powerpoint/2010/main" val="2953035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Rot="1" noChangeAspect="1" noChangeArrowheads="1" noTextEdit="1"/>
          </p:cNvSpPr>
          <p:nvPr>
            <p:ph type="sldImg"/>
          </p:nvPr>
        </p:nvSpPr>
        <p:spPr>
          <a:ln/>
        </p:spPr>
      </p:sp>
      <p:sp>
        <p:nvSpPr>
          <p:cNvPr id="3482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The constructor is a little confusing, having two possible functions. We rarely need a </a:t>
            </a:r>
            <a:r>
              <a:rPr lang="en-GB" dirty="0">
                <a:latin typeface="Courier New" pitchFamily="49" charset="0"/>
                <a:cs typeface="Courier New" pitchFamily="49" charset="0"/>
              </a:rPr>
              <a:t>__new__</a:t>
            </a:r>
            <a:r>
              <a:rPr lang="en-GB" dirty="0"/>
              <a:t> function, usually we implement </a:t>
            </a:r>
            <a:r>
              <a:rPr lang="en-GB" dirty="0">
                <a:latin typeface="Courier New" pitchFamily="49" charset="0"/>
                <a:cs typeface="Courier New" pitchFamily="49" charset="0"/>
              </a:rPr>
              <a:t>__</a:t>
            </a:r>
            <a:r>
              <a:rPr lang="en-GB" dirty="0" err="1">
                <a:latin typeface="Courier New" pitchFamily="49" charset="0"/>
                <a:cs typeface="Courier New" pitchFamily="49" charset="0"/>
              </a:rPr>
              <a:t>init</a:t>
            </a:r>
            <a:r>
              <a:rPr lang="en-GB" dirty="0">
                <a:latin typeface="Courier New" pitchFamily="49" charset="0"/>
                <a:cs typeface="Courier New" pitchFamily="49" charset="0"/>
              </a:rPr>
              <a:t>__</a:t>
            </a:r>
            <a:r>
              <a:rPr lang="en-GB" dirty="0"/>
              <a:t> which will be called automatically. As can be seen from the slide, </a:t>
            </a:r>
            <a:r>
              <a:rPr lang="en-GB" dirty="0">
                <a:latin typeface="Courier New" pitchFamily="49" charset="0"/>
                <a:cs typeface="Courier New" pitchFamily="49" charset="0"/>
              </a:rPr>
              <a:t>__new__</a:t>
            </a:r>
            <a:r>
              <a:rPr lang="en-GB" dirty="0"/>
              <a:t> is actually a class method and is called before the object is created. We need </a:t>
            </a:r>
            <a:r>
              <a:rPr lang="en-GB" dirty="0">
                <a:latin typeface="Courier New" pitchFamily="49" charset="0"/>
                <a:cs typeface="Courier New" pitchFamily="49" charset="0"/>
              </a:rPr>
              <a:t>__new__</a:t>
            </a:r>
            <a:r>
              <a:rPr lang="en-GB" dirty="0"/>
              <a:t> if we are going to create an immutable object (like a string or a tuple), which is not very often, or if we are going to use </a:t>
            </a:r>
            <a:r>
              <a:rPr lang="en-GB" dirty="0" err="1"/>
              <a:t>metaclasses</a:t>
            </a:r>
            <a:r>
              <a:rPr lang="en-GB" dirty="0"/>
              <a:t>. If </a:t>
            </a:r>
            <a:r>
              <a:rPr lang="en-GB" dirty="0">
                <a:latin typeface="Courier New" panose="02070309020205020404" pitchFamily="49" charset="0"/>
                <a:cs typeface="Courier New" panose="02070309020205020404" pitchFamily="49" charset="0"/>
              </a:rPr>
              <a:t>__new__ </a:t>
            </a:r>
            <a:r>
              <a:rPr lang="en-GB" dirty="0"/>
              <a:t>is provided, </a:t>
            </a:r>
            <a:r>
              <a:rPr lang="en-GB" dirty="0">
                <a:latin typeface="Courier New" panose="02070309020205020404" pitchFamily="49" charset="0"/>
                <a:cs typeface="Courier New" panose="02070309020205020404" pitchFamily="49" charset="0"/>
              </a:rPr>
              <a:t>__</a:t>
            </a:r>
            <a:r>
              <a:rPr lang="en-GB" dirty="0" err="1">
                <a:latin typeface="Courier New" panose="02070309020205020404" pitchFamily="49" charset="0"/>
                <a:cs typeface="Courier New" panose="02070309020205020404" pitchFamily="49" charset="0"/>
              </a:rPr>
              <a:t>init</a:t>
            </a:r>
            <a:r>
              <a:rPr lang="en-GB" dirty="0">
                <a:latin typeface="Courier New" panose="02070309020205020404" pitchFamily="49" charset="0"/>
                <a:cs typeface="Courier New" panose="02070309020205020404" pitchFamily="49" charset="0"/>
              </a:rPr>
              <a:t>__</a:t>
            </a:r>
            <a:r>
              <a:rPr lang="en-GB" dirty="0"/>
              <a:t> is not called.</a:t>
            </a:r>
          </a:p>
          <a:p>
            <a:endParaRPr lang="en-GB" dirty="0"/>
          </a:p>
          <a:p>
            <a:r>
              <a:rPr lang="en-GB" dirty="0"/>
              <a:t>Python 2 note: in Python 2 </a:t>
            </a:r>
            <a:r>
              <a:rPr lang="en-GB" dirty="0">
                <a:latin typeface="Courier New" panose="02070309020205020404" pitchFamily="49" charset="0"/>
                <a:cs typeface="Courier New" panose="02070309020205020404" pitchFamily="49" charset="0"/>
              </a:rPr>
              <a:t>__new__</a:t>
            </a:r>
            <a:r>
              <a:rPr lang="en-GB" dirty="0"/>
              <a:t> is only called for derived (</a:t>
            </a:r>
            <a:r>
              <a:rPr lang="en-GB" i="1" dirty="0"/>
              <a:t>new-style</a:t>
            </a:r>
            <a:r>
              <a:rPr lang="en-GB" dirty="0"/>
              <a:t>) classes. Base classes in Python 2 should inherit from </a:t>
            </a:r>
            <a:r>
              <a:rPr lang="en-GB" dirty="0">
                <a:latin typeface="Courier New" panose="02070309020205020404" pitchFamily="49" charset="0"/>
                <a:cs typeface="Courier New" panose="02070309020205020404" pitchFamily="49" charset="0"/>
              </a:rPr>
              <a:t>object</a:t>
            </a:r>
            <a:r>
              <a:rPr lang="en-GB" dirty="0"/>
              <a:t> (more on inheritance later). All Python 3 classes are new-style classes.</a:t>
            </a:r>
          </a:p>
        </p:txBody>
      </p:sp>
    </p:spTree>
    <p:extLst>
      <p:ext uri="{BB962C8B-B14F-4D97-AF65-F5344CB8AC3E}">
        <p14:creationId xmlns:p14="http://schemas.microsoft.com/office/powerpoint/2010/main" val="2526443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Rot="1" noChangeAspect="1" noChangeArrowheads="1" noTextEdit="1"/>
          </p:cNvSpPr>
          <p:nvPr>
            <p:ph type="sldImg"/>
          </p:nvPr>
        </p:nvSpPr>
        <p:spPr>
          <a:ln/>
        </p:spPr>
      </p:sp>
      <p:sp>
        <p:nvSpPr>
          <p:cNvPr id="3584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Special methods are allied to overloaded operators only, here we are overloading Python built-in functionality. For example, </a:t>
            </a:r>
            <a:r>
              <a:rPr lang="en-GB" b="1" dirty="0">
                <a:latin typeface="Courier New" pitchFamily="49" charset="0"/>
              </a:rPr>
              <a:t>__</a:t>
            </a:r>
            <a:r>
              <a:rPr lang="en-GB" b="1" dirty="0" err="1">
                <a:latin typeface="Courier New" pitchFamily="49" charset="0"/>
              </a:rPr>
              <a:t>str</a:t>
            </a:r>
            <a:r>
              <a:rPr lang="en-GB" b="1" dirty="0">
                <a:latin typeface="Courier New" pitchFamily="49" charset="0"/>
              </a:rPr>
              <a:t>__</a:t>
            </a:r>
            <a:r>
              <a:rPr lang="en-GB" dirty="0"/>
              <a:t> is called if an </a:t>
            </a:r>
            <a:r>
              <a:rPr lang="en-GB" dirty="0" err="1">
                <a:latin typeface="Courier New" pitchFamily="49" charset="0"/>
              </a:rPr>
              <a:t>str</a:t>
            </a:r>
            <a:r>
              <a:rPr lang="en-GB" dirty="0">
                <a:latin typeface="Courier New" pitchFamily="49" charset="0"/>
              </a:rPr>
              <a:t>()</a:t>
            </a:r>
            <a:r>
              <a:rPr lang="en-GB" dirty="0"/>
              <a:t> operation is done on our object, even implicitly such as in a </a:t>
            </a:r>
            <a:r>
              <a:rPr lang="en-GB" dirty="0">
                <a:latin typeface="Courier New" pitchFamily="49" charset="0"/>
              </a:rPr>
              <a:t>print</a:t>
            </a:r>
            <a:r>
              <a:rPr lang="en-GB" dirty="0"/>
              <a:t> statement.</a:t>
            </a:r>
          </a:p>
          <a:p>
            <a:endParaRPr lang="en-GB" dirty="0"/>
          </a:p>
          <a:p>
            <a:r>
              <a:rPr lang="en-GB" dirty="0"/>
              <a:t>The Python 3 specific here is </a:t>
            </a:r>
            <a:r>
              <a:rPr lang="en-GB" b="1" dirty="0">
                <a:latin typeface="Courier New" pitchFamily="49" charset="0"/>
                <a:cs typeface="Courier New" pitchFamily="49" charset="0"/>
              </a:rPr>
              <a:t>__bool__</a:t>
            </a:r>
            <a:r>
              <a:rPr lang="en-GB" dirty="0"/>
              <a:t>, which is called </a:t>
            </a:r>
            <a:r>
              <a:rPr lang="en-GB" dirty="0">
                <a:latin typeface="Courier New" pitchFamily="49" charset="0"/>
                <a:cs typeface="Courier New" pitchFamily="49" charset="0"/>
              </a:rPr>
              <a:t>__nonzero__</a:t>
            </a:r>
            <a:r>
              <a:rPr lang="en-GB" dirty="0"/>
              <a:t> in Python 2.</a:t>
            </a:r>
          </a:p>
          <a:p>
            <a:endParaRPr lang="en-GB" dirty="0"/>
          </a:p>
        </p:txBody>
      </p:sp>
    </p:spTree>
    <p:extLst>
      <p:ext uri="{BB962C8B-B14F-4D97-AF65-F5344CB8AC3E}">
        <p14:creationId xmlns:p14="http://schemas.microsoft.com/office/powerpoint/2010/main" val="42780757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1466" y="2130432"/>
            <a:ext cx="11049077" cy="1470025"/>
          </a:xfrm>
        </p:spPr>
        <p:txBody>
          <a:bodyPr>
            <a:normAutofit/>
          </a:bodyPr>
          <a:lstStyle>
            <a:lvl1pPr algn="ctr">
              <a:defRPr sz="3600">
                <a:solidFill>
                  <a:srgbClr val="0070C0"/>
                </a:solidFill>
              </a:defRPr>
            </a:lvl1pPr>
          </a:lstStyle>
          <a:p>
            <a:r>
              <a:rPr lang="en-US"/>
              <a:t>Click to edit Master title style</a:t>
            </a:r>
            <a:endParaRPr lang="en-GB" dirty="0"/>
          </a:p>
        </p:txBody>
      </p:sp>
      <p:sp>
        <p:nvSpPr>
          <p:cNvPr id="3" name="Subtitle 2"/>
          <p:cNvSpPr>
            <a:spLocks noGrp="1"/>
          </p:cNvSpPr>
          <p:nvPr>
            <p:ph type="subTitle" idx="1"/>
          </p:nvPr>
        </p:nvSpPr>
        <p:spPr>
          <a:xfrm>
            <a:off x="1828800" y="3886200"/>
            <a:ext cx="85344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36929078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90463" y="928670"/>
            <a:ext cx="11715792" cy="5214974"/>
          </a:xfrm>
        </p:spPr>
        <p:txBody>
          <a:bodyPr/>
          <a:lstStyle>
            <a:lvl1pPr>
              <a:defRPr b="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4"/>
          <p:cNvSpPr>
            <a:spLocks noGrp="1"/>
          </p:cNvSpPr>
          <p:nvPr>
            <p:ph type="title"/>
          </p:nvPr>
        </p:nvSpPr>
        <p:spPr>
          <a:xfrm>
            <a:off x="190459" y="357166"/>
            <a:ext cx="11715832"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78948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2" r:id="rId35"/>
    <p:sldLayoutId id="2147483903"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ubtitle 2"/>
          <p:cNvSpPr>
            <a:spLocks noGrp="1"/>
          </p:cNvSpPr>
          <p:nvPr>
            <p:ph type="body" sz="quarter" idx="12"/>
          </p:nvPr>
        </p:nvSpPr>
        <p:spPr/>
        <p:txBody>
          <a:bodyPr/>
          <a:lstStyle/>
          <a:p>
            <a:r>
              <a:rPr lang="en-GB" sz="2000" dirty="0">
                <a:solidFill>
                  <a:srgbClr val="004050"/>
                </a:solidFill>
              </a:rPr>
              <a:t>Classes and Object Oriented Programming</a:t>
            </a:r>
            <a:endParaRPr lang="en-US" sz="2000" dirty="0">
              <a:solidFill>
                <a:srgbClr val="004050"/>
              </a:solidFill>
              <a:latin typeface="Arial" charset="0"/>
              <a:cs typeface="Arial" charset="0"/>
            </a:endParaRPr>
          </a:p>
        </p:txBody>
      </p:sp>
      <p:sp>
        <p:nvSpPr>
          <p:cNvPr id="4098" name="Title 1"/>
          <p:cNvSpPr>
            <a:spLocks noGrp="1"/>
          </p:cNvSpPr>
          <p:nvPr>
            <p:ph type="ctrTitle"/>
          </p:nvPr>
        </p:nvSpPr>
        <p:spPr/>
        <p:txBody>
          <a:bodyPr>
            <a:normAutofit/>
          </a:bodyPr>
          <a:lstStyle/>
          <a:p>
            <a:r>
              <a:rPr lang="en-GB" dirty="0">
                <a:solidFill>
                  <a:srgbClr val="004050"/>
                </a:solidFill>
              </a:rPr>
              <a:t>Python 3 Programming</a:t>
            </a:r>
            <a:endParaRPr lang="en-US" dirty="0">
              <a:solidFill>
                <a:srgbClr val="004050"/>
              </a:solidFill>
              <a:latin typeface="Arial" charset="0"/>
              <a:cs typeface="Arial" charset="0"/>
            </a:endParaRPr>
          </a:p>
        </p:txBody>
      </p:sp>
    </p:spTree>
    <p:extLst>
      <p:ext uri="{BB962C8B-B14F-4D97-AF65-F5344CB8AC3E}">
        <p14:creationId xmlns:p14="http://schemas.microsoft.com/office/powerpoint/2010/main" val="1396698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a:t>Operator overload special methods</a:t>
            </a:r>
          </a:p>
        </p:txBody>
      </p:sp>
      <p:sp>
        <p:nvSpPr>
          <p:cNvPr id="13315" name="Rectangle 3"/>
          <p:cNvSpPr>
            <a:spLocks noGrp="1" noChangeArrowheads="1"/>
          </p:cNvSpPr>
          <p:nvPr>
            <p:ph idx="1"/>
          </p:nvPr>
        </p:nvSpPr>
        <p:spPr/>
        <p:txBody>
          <a:bodyPr/>
          <a:lstStyle/>
          <a:p>
            <a:r>
              <a:rPr lang="en-GB" b="1" dirty="0"/>
              <a:t>All operators may be overloaded</a:t>
            </a:r>
          </a:p>
          <a:p>
            <a:pPr marL="441325" lvl="1" indent="-258763">
              <a:buFont typeface="Arial" panose="020B0604020202020204" pitchFamily="34" charset="0"/>
              <a:buChar char="•"/>
            </a:pPr>
            <a:r>
              <a:rPr lang="en-GB" sz="1800" dirty="0"/>
              <a:t>See the online documentation for a complete list</a:t>
            </a:r>
          </a:p>
          <a:p>
            <a:r>
              <a:rPr lang="en-GB" b="1" dirty="0"/>
              <a:t>Return types vary</a:t>
            </a:r>
          </a:p>
          <a:p>
            <a:pPr marL="441325" lvl="1" indent="-258763">
              <a:buFont typeface="Arial" panose="020B0604020202020204" pitchFamily="34" charset="0"/>
              <a:buChar char="•"/>
            </a:pPr>
            <a:r>
              <a:rPr lang="en-GB" dirty="0"/>
              <a:t>Can return a </a:t>
            </a:r>
            <a:r>
              <a:rPr lang="en-GB" dirty="0" err="1">
                <a:latin typeface="Courier New" panose="02070309020205020404" pitchFamily="49" charset="0"/>
              </a:rPr>
              <a:t>NotImplemented</a:t>
            </a:r>
            <a:r>
              <a:rPr lang="en-GB" dirty="0"/>
              <a:t> object</a:t>
            </a:r>
          </a:p>
          <a:p>
            <a:pPr marL="441325" lvl="1" indent="-258763">
              <a:buFont typeface="Arial" panose="020B0604020202020204" pitchFamily="34" charset="0"/>
              <a:buChar char="•"/>
            </a:pPr>
            <a:r>
              <a:rPr lang="en-GB" dirty="0"/>
              <a:t>Examples:</a:t>
            </a:r>
          </a:p>
        </p:txBody>
      </p:sp>
      <p:sp>
        <p:nvSpPr>
          <p:cNvPr id="13316" name="Text Box 4"/>
          <p:cNvSpPr txBox="1">
            <a:spLocks noChangeArrowheads="1"/>
          </p:cNvSpPr>
          <p:nvPr/>
        </p:nvSpPr>
        <p:spPr bwMode="auto">
          <a:xfrm>
            <a:off x="816611" y="3443522"/>
            <a:ext cx="7832593" cy="2308324"/>
          </a:xfrm>
          <a:prstGeom prst="rect">
            <a:avLst/>
          </a:prstGeom>
          <a:solidFill>
            <a:schemeClr val="bg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tabLst>
                <a:tab pos="4032250" algn="l"/>
              </a:tabLst>
              <a:defRPr sz="1000">
                <a:solidFill>
                  <a:schemeClr val="tx1"/>
                </a:solidFill>
                <a:latin typeface="Arial" charset="0"/>
              </a:defRPr>
            </a:lvl1pPr>
            <a:lvl2pPr marL="742950" indent="-285750">
              <a:tabLst>
                <a:tab pos="4032250" algn="l"/>
              </a:tabLst>
              <a:defRPr sz="1000">
                <a:solidFill>
                  <a:schemeClr val="tx1"/>
                </a:solidFill>
                <a:latin typeface="Arial" charset="0"/>
              </a:defRPr>
            </a:lvl2pPr>
            <a:lvl3pPr marL="1143000" indent="-228600">
              <a:tabLst>
                <a:tab pos="4032250" algn="l"/>
              </a:tabLst>
              <a:defRPr sz="1000">
                <a:solidFill>
                  <a:schemeClr val="tx1"/>
                </a:solidFill>
                <a:latin typeface="Arial" charset="0"/>
              </a:defRPr>
            </a:lvl3pPr>
            <a:lvl4pPr marL="1600200" indent="-228600">
              <a:tabLst>
                <a:tab pos="4032250" algn="l"/>
              </a:tabLst>
              <a:defRPr sz="1000">
                <a:solidFill>
                  <a:schemeClr val="tx1"/>
                </a:solidFill>
                <a:latin typeface="Arial" charset="0"/>
              </a:defRPr>
            </a:lvl4pPr>
            <a:lvl5pPr marL="2057400" indent="-228600">
              <a:tabLst>
                <a:tab pos="4032250" algn="l"/>
              </a:tabLst>
              <a:defRPr sz="1000">
                <a:solidFill>
                  <a:schemeClr val="tx1"/>
                </a:solidFill>
                <a:latin typeface="Arial" charset="0"/>
              </a:defRPr>
            </a:lvl5pPr>
            <a:lvl6pPr marL="2514600" indent="-228600" eaLnBrk="0" fontAlgn="base" hangingPunct="0">
              <a:spcBef>
                <a:spcPct val="50000"/>
              </a:spcBef>
              <a:spcAft>
                <a:spcPct val="0"/>
              </a:spcAft>
              <a:tabLst>
                <a:tab pos="4032250" algn="l"/>
              </a:tabLst>
              <a:defRPr sz="1000">
                <a:solidFill>
                  <a:schemeClr val="tx1"/>
                </a:solidFill>
                <a:latin typeface="Arial" charset="0"/>
              </a:defRPr>
            </a:lvl6pPr>
            <a:lvl7pPr marL="2971800" indent="-228600" eaLnBrk="0" fontAlgn="base" hangingPunct="0">
              <a:spcBef>
                <a:spcPct val="50000"/>
              </a:spcBef>
              <a:spcAft>
                <a:spcPct val="0"/>
              </a:spcAft>
              <a:tabLst>
                <a:tab pos="4032250" algn="l"/>
              </a:tabLst>
              <a:defRPr sz="1000">
                <a:solidFill>
                  <a:schemeClr val="tx1"/>
                </a:solidFill>
                <a:latin typeface="Arial" charset="0"/>
              </a:defRPr>
            </a:lvl7pPr>
            <a:lvl8pPr marL="3429000" indent="-228600" eaLnBrk="0" fontAlgn="base" hangingPunct="0">
              <a:spcBef>
                <a:spcPct val="50000"/>
              </a:spcBef>
              <a:spcAft>
                <a:spcPct val="0"/>
              </a:spcAft>
              <a:tabLst>
                <a:tab pos="4032250" algn="l"/>
              </a:tabLst>
              <a:defRPr sz="1000">
                <a:solidFill>
                  <a:schemeClr val="tx1"/>
                </a:solidFill>
                <a:latin typeface="Arial" charset="0"/>
              </a:defRPr>
            </a:lvl8pPr>
            <a:lvl9pPr marL="3886200" indent="-228600" eaLnBrk="0" fontAlgn="base" hangingPunct="0">
              <a:spcBef>
                <a:spcPct val="50000"/>
              </a:spcBef>
              <a:spcAft>
                <a:spcPct val="0"/>
              </a:spcAft>
              <a:tabLst>
                <a:tab pos="4032250" algn="l"/>
              </a:tabLst>
              <a:defRPr sz="1000">
                <a:solidFill>
                  <a:schemeClr val="tx1"/>
                </a:solidFill>
                <a:latin typeface="Arial" charset="0"/>
              </a:defRPr>
            </a:lvl9pPr>
          </a:lstStyle>
          <a:p>
            <a:r>
              <a:rPr lang="en-GB" sz="1800" dirty="0">
                <a:latin typeface="Courier New" panose="02070309020205020404" pitchFamily="49" charset="0"/>
              </a:rPr>
              <a:t>__add__	+</a:t>
            </a:r>
          </a:p>
          <a:p>
            <a:r>
              <a:rPr lang="en-GB" sz="1800" dirty="0">
                <a:latin typeface="Courier New" panose="02070309020205020404" pitchFamily="49" charset="0"/>
              </a:rPr>
              <a:t>__sub__	-</a:t>
            </a:r>
          </a:p>
          <a:p>
            <a:r>
              <a:rPr lang="en-GB" sz="1800" dirty="0">
                <a:latin typeface="Courier New" panose="02070309020205020404" pitchFamily="49" charset="0"/>
              </a:rPr>
              <a:t>__</a:t>
            </a:r>
            <a:r>
              <a:rPr lang="en-GB" sz="1800" dirty="0" err="1">
                <a:latin typeface="Courier New" panose="02070309020205020404" pitchFamily="49" charset="0"/>
              </a:rPr>
              <a:t>eq</a:t>
            </a:r>
            <a:r>
              <a:rPr lang="en-GB" sz="1800" dirty="0">
                <a:latin typeface="Courier New" panose="02070309020205020404" pitchFamily="49" charset="0"/>
              </a:rPr>
              <a:t>__	==</a:t>
            </a:r>
          </a:p>
          <a:p>
            <a:r>
              <a:rPr lang="en-GB" sz="1800" dirty="0">
                <a:latin typeface="Courier New" panose="02070309020205020404" pitchFamily="49" charset="0"/>
              </a:rPr>
              <a:t>__</a:t>
            </a:r>
            <a:r>
              <a:rPr lang="en-GB" sz="1800" dirty="0" err="1">
                <a:latin typeface="Courier New" panose="02070309020205020404" pitchFamily="49" charset="0"/>
              </a:rPr>
              <a:t>ge</a:t>
            </a:r>
            <a:r>
              <a:rPr lang="en-GB" sz="1800" dirty="0">
                <a:latin typeface="Courier New" panose="02070309020205020404" pitchFamily="49" charset="0"/>
              </a:rPr>
              <a:t>__	&gt;=</a:t>
            </a:r>
          </a:p>
          <a:p>
            <a:r>
              <a:rPr lang="en-GB" sz="1800" dirty="0">
                <a:latin typeface="Courier New" panose="02070309020205020404" pitchFamily="49" charset="0"/>
              </a:rPr>
              <a:t>__</a:t>
            </a:r>
            <a:r>
              <a:rPr lang="en-GB" sz="1800" dirty="0" err="1">
                <a:latin typeface="Courier New" panose="02070309020205020404" pitchFamily="49" charset="0"/>
              </a:rPr>
              <a:t>lt</a:t>
            </a:r>
            <a:r>
              <a:rPr lang="en-GB" sz="1800" dirty="0">
                <a:latin typeface="Courier New" panose="02070309020205020404" pitchFamily="49" charset="0"/>
              </a:rPr>
              <a:t>__	&lt;</a:t>
            </a:r>
          </a:p>
          <a:p>
            <a:r>
              <a:rPr lang="en-GB" sz="1800" dirty="0">
                <a:latin typeface="Courier New" panose="02070309020205020404" pitchFamily="49" charset="0"/>
              </a:rPr>
              <a:t>__invert__	~</a:t>
            </a:r>
            <a:r>
              <a:rPr lang="en-GB" sz="1800" dirty="0"/>
              <a:t> </a:t>
            </a:r>
            <a:r>
              <a:rPr lang="en-GB" sz="1800" dirty="0">
                <a:latin typeface="+mn-lt"/>
              </a:rPr>
              <a:t>(logical NOT)</a:t>
            </a:r>
          </a:p>
          <a:p>
            <a:r>
              <a:rPr lang="en-GB" sz="1800" dirty="0">
                <a:latin typeface="Courier New" panose="02070309020205020404" pitchFamily="49" charset="0"/>
              </a:rPr>
              <a:t>__</a:t>
            </a:r>
            <a:r>
              <a:rPr lang="en-GB" sz="1800" dirty="0" err="1">
                <a:latin typeface="Courier New" panose="02070309020205020404" pitchFamily="49" charset="0"/>
              </a:rPr>
              <a:t>getitem</a:t>
            </a:r>
            <a:r>
              <a:rPr lang="en-GB" sz="1800" dirty="0">
                <a:latin typeface="Courier New" panose="02070309020205020404" pitchFamily="49" charset="0"/>
              </a:rPr>
              <a:t>__(</a:t>
            </a:r>
            <a:r>
              <a:rPr lang="en-GB" sz="1800" dirty="0" err="1">
                <a:latin typeface="Courier New" panose="02070309020205020404" pitchFamily="49" charset="0"/>
              </a:rPr>
              <a:t>self,</a:t>
            </a:r>
            <a:r>
              <a:rPr lang="en-GB" sz="1800" i="1" dirty="0" err="1"/>
              <a:t>key</a:t>
            </a:r>
            <a:r>
              <a:rPr lang="en-GB" sz="1800" dirty="0">
                <a:latin typeface="Courier New" panose="02070309020205020404" pitchFamily="49" charset="0"/>
              </a:rPr>
              <a:t>)</a:t>
            </a:r>
            <a:r>
              <a:rPr lang="en-GB" sz="1800" dirty="0"/>
              <a:t>	</a:t>
            </a:r>
            <a:r>
              <a:rPr lang="en-GB" sz="1800" dirty="0">
                <a:latin typeface="+mn-lt"/>
              </a:rPr>
              <a:t>container element evaluation</a:t>
            </a:r>
          </a:p>
          <a:p>
            <a:r>
              <a:rPr lang="en-GB" sz="1800" dirty="0">
                <a:latin typeface="Courier New" panose="02070309020205020404" pitchFamily="49" charset="0"/>
              </a:rPr>
              <a:t>__</a:t>
            </a:r>
            <a:r>
              <a:rPr lang="en-GB" sz="1800" dirty="0" err="1">
                <a:latin typeface="Courier New" panose="02070309020205020404" pitchFamily="49" charset="0"/>
              </a:rPr>
              <a:t>setitem</a:t>
            </a:r>
            <a:r>
              <a:rPr lang="en-GB" sz="1800" dirty="0">
                <a:latin typeface="Courier New" panose="02070309020205020404" pitchFamily="49" charset="0"/>
              </a:rPr>
              <a:t>__(self,</a:t>
            </a:r>
            <a:r>
              <a:rPr lang="en-GB" sz="1800" i="1" dirty="0"/>
              <a:t> key</a:t>
            </a:r>
            <a:r>
              <a:rPr lang="en-GB" sz="1800" dirty="0">
                <a:latin typeface="Courier New" panose="02070309020205020404" pitchFamily="49" charset="0"/>
              </a:rPr>
              <a:t>,</a:t>
            </a:r>
            <a:r>
              <a:rPr lang="en-GB" sz="1800" i="1" dirty="0"/>
              <a:t> value</a:t>
            </a:r>
            <a:r>
              <a:rPr lang="en-GB" sz="1800" dirty="0">
                <a:latin typeface="Courier New" panose="02070309020205020404" pitchFamily="49" charset="0"/>
              </a:rPr>
              <a:t>)</a:t>
            </a:r>
            <a:r>
              <a:rPr lang="en-GB" sz="1800" dirty="0"/>
              <a:t>	</a:t>
            </a:r>
            <a:r>
              <a:rPr lang="en-GB" sz="1800" dirty="0">
                <a:latin typeface="+mn-lt"/>
              </a:rPr>
              <a:t>container element assignment</a:t>
            </a:r>
          </a:p>
        </p:txBody>
      </p:sp>
    </p:spTree>
    <p:extLst>
      <p:ext uri="{BB962C8B-B14F-4D97-AF65-F5344CB8AC3E}">
        <p14:creationId xmlns:p14="http://schemas.microsoft.com/office/powerpoint/2010/main" val="2477230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dirty="0"/>
              <a:t>Special methods - example</a:t>
            </a:r>
          </a:p>
        </p:txBody>
      </p:sp>
      <p:sp>
        <p:nvSpPr>
          <p:cNvPr id="2" name="Content Placeholder 1">
            <a:extLst>
              <a:ext uri="{FF2B5EF4-FFF2-40B4-BE49-F238E27FC236}">
                <a16:creationId xmlns:a16="http://schemas.microsoft.com/office/drawing/2014/main" id="{6C57DA2F-DF3B-49C7-BB2A-5FA7398B34AD}"/>
              </a:ext>
            </a:extLst>
          </p:cNvPr>
          <p:cNvSpPr>
            <a:spLocks noGrp="1"/>
          </p:cNvSpPr>
          <p:nvPr>
            <p:ph idx="1"/>
          </p:nvPr>
        </p:nvSpPr>
        <p:spPr/>
        <p:txBody>
          <a:bodyPr/>
          <a:lstStyle/>
          <a:p>
            <a:endParaRPr lang="en-GB" dirty="0"/>
          </a:p>
        </p:txBody>
      </p:sp>
      <p:sp>
        <p:nvSpPr>
          <p:cNvPr id="14339" name="Text Box 4"/>
          <p:cNvSpPr txBox="1">
            <a:spLocks noChangeArrowheads="1"/>
          </p:cNvSpPr>
          <p:nvPr/>
        </p:nvSpPr>
        <p:spPr bwMode="auto">
          <a:xfrm>
            <a:off x="988412" y="1298785"/>
            <a:ext cx="9420508" cy="5016758"/>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class Date:</a:t>
            </a:r>
          </a:p>
          <a:p>
            <a:pPr>
              <a:spcBef>
                <a:spcPct val="0"/>
              </a:spcBef>
            </a:pPr>
            <a:r>
              <a:rPr lang="en-GB" sz="800" dirty="0">
                <a:latin typeface="Courier New" panose="02070309020205020404" pitchFamily="49" charset="0"/>
              </a:rPr>
              <a:t> </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def</a:t>
            </a:r>
            <a:r>
              <a:rPr lang="en-GB" sz="1800" dirty="0">
                <a:latin typeface="Courier New" panose="02070309020205020404" pitchFamily="49" charset="0"/>
              </a:rPr>
              <a:t> __</a:t>
            </a:r>
            <a:r>
              <a:rPr lang="en-GB" sz="1800" dirty="0" err="1">
                <a:latin typeface="Courier New" panose="02070309020205020404" pitchFamily="49" charset="0"/>
              </a:rPr>
              <a:t>init</a:t>
            </a:r>
            <a:r>
              <a:rPr lang="en-GB" sz="1800" dirty="0">
                <a:latin typeface="Courier New" panose="02070309020205020404" pitchFamily="49" charset="0"/>
              </a:rPr>
              <a:t>__(self, day=0, month=0, year=0):</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self._day</a:t>
            </a:r>
            <a:r>
              <a:rPr lang="en-GB" sz="1800" dirty="0">
                <a:latin typeface="Courier New" panose="02070309020205020404" pitchFamily="49" charset="0"/>
              </a:rPr>
              <a:t>   = day</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self._month</a:t>
            </a:r>
            <a:r>
              <a:rPr lang="en-GB" sz="1800" dirty="0">
                <a:latin typeface="Courier New" panose="02070309020205020404" pitchFamily="49" charset="0"/>
              </a:rPr>
              <a:t> = month</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self._year</a:t>
            </a:r>
            <a:r>
              <a:rPr lang="en-GB" sz="1800" dirty="0">
                <a:latin typeface="Courier New" panose="02070309020205020404" pitchFamily="49" charset="0"/>
              </a:rPr>
              <a:t>  = year</a:t>
            </a: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def</a:t>
            </a:r>
            <a:r>
              <a:rPr lang="en-GB" sz="1800" dirty="0">
                <a:latin typeface="Courier New" panose="02070309020205020404" pitchFamily="49" charset="0"/>
              </a:rPr>
              <a:t> __</a:t>
            </a:r>
            <a:r>
              <a:rPr lang="en-GB" sz="1800" dirty="0" err="1">
                <a:latin typeface="Courier New" panose="02070309020205020404" pitchFamily="49" charset="0"/>
              </a:rPr>
              <a:t>str</a:t>
            </a:r>
            <a:r>
              <a:rPr lang="en-GB" sz="1800" dirty="0">
                <a:latin typeface="Courier New" panose="02070309020205020404" pitchFamily="49" charset="0"/>
              </a:rPr>
              <a:t>__(self):</a:t>
            </a:r>
          </a:p>
          <a:p>
            <a:pPr>
              <a:spcBef>
                <a:spcPct val="0"/>
              </a:spcBef>
            </a:pPr>
            <a:r>
              <a:rPr lang="en-GB" sz="1800" dirty="0">
                <a:latin typeface="Courier New" panose="02070309020205020404" pitchFamily="49" charset="0"/>
              </a:rPr>
              <a:t>        return f"{self._day:02d}/{self_month:02d}/{self._</a:t>
            </a:r>
            <a:r>
              <a:rPr lang="en-GB" sz="1800" dirty="0" err="1">
                <a:latin typeface="Courier New" panose="02070309020205020404" pitchFamily="49" charset="0"/>
              </a:rPr>
              <a:t>year:d</a:t>
            </a:r>
            <a:r>
              <a:rPr lang="en-GB" sz="1800" dirty="0">
                <a:latin typeface="Courier New" panose="02070309020205020404" pitchFamily="49" charset="0"/>
              </a:rPr>
              <a:t>}"</a:t>
            </a:r>
          </a:p>
          <a:p>
            <a:pPr>
              <a:spcBef>
                <a:spcPct val="0"/>
              </a:spcBef>
            </a:pPr>
            <a:r>
              <a:rPr lang="en-GB" sz="800" dirty="0">
                <a:latin typeface="Courier New" panose="02070309020205020404" pitchFamily="49" charset="0"/>
              </a:rPr>
              <a:t>               </a:t>
            </a:r>
          </a:p>
          <a:p>
            <a:pPr>
              <a:spcBef>
                <a:spcPct val="0"/>
              </a:spcBef>
            </a:pPr>
            <a:r>
              <a:rPr lang="en-GB" sz="1800" dirty="0">
                <a:latin typeface="Courier New" panose="02070309020205020404" pitchFamily="49" charset="0"/>
              </a:rPr>
              <a:t>    def __add__(self, value):</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retn</a:t>
            </a:r>
            <a:r>
              <a:rPr lang="en-GB" sz="1800" dirty="0">
                <a:latin typeface="Courier New" panose="02070309020205020404" pitchFamily="49" charset="0"/>
              </a:rPr>
              <a:t> = Date(</a:t>
            </a:r>
            <a:r>
              <a:rPr lang="en-GB" sz="1800" dirty="0" err="1">
                <a:latin typeface="Courier New" panose="02070309020205020404" pitchFamily="49" charset="0"/>
              </a:rPr>
              <a:t>self._day</a:t>
            </a:r>
            <a:r>
              <a:rPr lang="en-GB" sz="1800" dirty="0">
                <a:latin typeface="Courier New" panose="02070309020205020404" pitchFamily="49" charset="0"/>
              </a:rPr>
              <a:t>, </a:t>
            </a:r>
            <a:r>
              <a:rPr lang="en-GB" sz="1800" dirty="0" err="1">
                <a:latin typeface="Courier New" panose="02070309020205020404" pitchFamily="49" charset="0"/>
              </a:rPr>
              <a:t>self._month</a:t>
            </a:r>
            <a:r>
              <a:rPr lang="en-GB" sz="1800" dirty="0">
                <a:latin typeface="Courier New" panose="02070309020205020404" pitchFamily="49" charset="0"/>
              </a:rPr>
              <a:t>, </a:t>
            </a:r>
            <a:r>
              <a:rPr lang="en-GB" sz="1800" dirty="0" err="1">
                <a:latin typeface="Courier New" panose="02070309020205020404" pitchFamily="49" charset="0"/>
              </a:rPr>
              <a:t>self._year</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retn</a:t>
            </a:r>
            <a:r>
              <a:rPr lang="en-GB" sz="1800" dirty="0">
                <a:latin typeface="Courier New" panose="02070309020205020404" pitchFamily="49" charset="0"/>
              </a:rPr>
              <a:t>._day = </a:t>
            </a:r>
            <a:r>
              <a:rPr lang="en-GB" sz="1800" dirty="0" err="1">
                <a:latin typeface="Courier New" panose="02070309020205020404" pitchFamily="49" charset="0"/>
              </a:rPr>
              <a:t>retn</a:t>
            </a:r>
            <a:r>
              <a:rPr lang="en-GB" sz="1800" dirty="0">
                <a:latin typeface="Courier New" panose="02070309020205020404" pitchFamily="49" charset="0"/>
              </a:rPr>
              <a:t>._day + value</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retn</a:t>
            </a:r>
            <a:r>
              <a:rPr lang="en-GB" sz="1800" dirty="0">
                <a:latin typeface="Courier New" panose="02070309020205020404" pitchFamily="49" charset="0"/>
              </a:rPr>
              <a:t>._</a:t>
            </a:r>
            <a:r>
              <a:rPr lang="en-GB" sz="1800" dirty="0" err="1">
                <a:latin typeface="Courier New" panose="02070309020205020404" pitchFamily="49" charset="0"/>
              </a:rPr>
              <a:t>validate_date</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return </a:t>
            </a:r>
            <a:r>
              <a:rPr lang="en-GB" sz="1800" dirty="0" err="1">
                <a:latin typeface="Courier New" panose="02070309020205020404" pitchFamily="49" charset="0"/>
              </a:rPr>
              <a:t>retn</a:t>
            </a:r>
            <a:endParaRPr lang="en-GB" sz="1800" dirty="0">
              <a:latin typeface="Courier New" panose="02070309020205020404" pitchFamily="49" charset="0"/>
            </a:endParaRPr>
          </a:p>
          <a:p>
            <a:pPr>
              <a:spcBef>
                <a:spcPct val="0"/>
              </a:spcBef>
            </a:pPr>
            <a:r>
              <a:rPr lang="en-GB" sz="800" dirty="0">
                <a:latin typeface="Courier New" panose="02070309020205020404" pitchFamily="49" charset="0"/>
              </a:rPr>
              <a:t>        </a:t>
            </a:r>
          </a:p>
          <a:p>
            <a:pPr>
              <a:spcBef>
                <a:spcPct val="0"/>
              </a:spcBef>
            </a:pPr>
            <a:r>
              <a:rPr lang="en-GB" sz="1800" dirty="0">
                <a:latin typeface="Courier New" panose="02070309020205020404" pitchFamily="49" charset="0"/>
              </a:rPr>
              <a:t>today = Date(9, 10, 2015)</a:t>
            </a:r>
          </a:p>
          <a:p>
            <a:pPr>
              <a:spcBef>
                <a:spcPct val="0"/>
              </a:spcBef>
            </a:pPr>
            <a:r>
              <a:rPr lang="en-GB" sz="1800" dirty="0">
                <a:latin typeface="Courier New" panose="02070309020205020404" pitchFamily="49" charset="0"/>
              </a:rPr>
              <a:t>print(today)  </a:t>
            </a:r>
          </a:p>
          <a:p>
            <a:pPr>
              <a:spcBef>
                <a:spcPct val="0"/>
              </a:spcBef>
            </a:pPr>
            <a:r>
              <a:rPr lang="en-GB" sz="1800" dirty="0">
                <a:latin typeface="Courier New" panose="02070309020205020404" pitchFamily="49" charset="0"/>
              </a:rPr>
              <a:t>tomorrow = today + 1</a:t>
            </a:r>
          </a:p>
          <a:p>
            <a:pPr>
              <a:spcBef>
                <a:spcPct val="0"/>
              </a:spcBef>
            </a:pPr>
            <a:r>
              <a:rPr lang="en-GB" sz="1800" dirty="0">
                <a:latin typeface="Courier New" panose="02070309020205020404" pitchFamily="49" charset="0"/>
              </a:rPr>
              <a:t>print(tomorrow)</a:t>
            </a:r>
          </a:p>
        </p:txBody>
      </p:sp>
      <p:sp>
        <p:nvSpPr>
          <p:cNvPr id="14340" name="Text Box 5"/>
          <p:cNvSpPr txBox="1">
            <a:spLocks noChangeArrowheads="1"/>
          </p:cNvSpPr>
          <p:nvPr/>
        </p:nvSpPr>
        <p:spPr bwMode="auto">
          <a:xfrm>
            <a:off x="7046625" y="6080678"/>
            <a:ext cx="1555211" cy="584775"/>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600" dirty="0">
                <a:latin typeface="Courier New" panose="02070309020205020404" pitchFamily="49" charset="0"/>
              </a:rPr>
              <a:t>09/10/2015</a:t>
            </a:r>
          </a:p>
          <a:p>
            <a:pPr>
              <a:spcBef>
                <a:spcPct val="0"/>
              </a:spcBef>
            </a:pPr>
            <a:r>
              <a:rPr lang="en-US" sz="1600" dirty="0">
                <a:latin typeface="Courier New" panose="02070309020205020404" pitchFamily="49" charset="0"/>
              </a:rPr>
              <a:t>10/10/2015</a:t>
            </a:r>
          </a:p>
        </p:txBody>
      </p:sp>
      <p:sp>
        <p:nvSpPr>
          <p:cNvPr id="14341" name="Text Box 6"/>
          <p:cNvSpPr txBox="1">
            <a:spLocks noChangeArrowheads="1"/>
          </p:cNvSpPr>
          <p:nvPr/>
        </p:nvSpPr>
        <p:spPr bwMode="auto">
          <a:xfrm>
            <a:off x="7046625" y="2243573"/>
            <a:ext cx="3362295" cy="590550"/>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t>Note private variable and method names starting with underscores</a:t>
            </a:r>
          </a:p>
        </p:txBody>
      </p:sp>
      <p:sp>
        <p:nvSpPr>
          <p:cNvPr id="3" name="Rectangle 2"/>
          <p:cNvSpPr/>
          <p:nvPr/>
        </p:nvSpPr>
        <p:spPr>
          <a:xfrm>
            <a:off x="2485100" y="2431535"/>
            <a:ext cx="322524" cy="369332"/>
          </a:xfrm>
          <a:prstGeom prst="rect">
            <a:avLst/>
          </a:prstGeom>
        </p:spPr>
        <p:txBody>
          <a:bodyPr wrap="none">
            <a:spAutoFit/>
          </a:bodyPr>
          <a:lstStyle/>
          <a:p>
            <a:r>
              <a:rPr lang="en-GB" dirty="0">
                <a:solidFill>
                  <a:srgbClr val="000000"/>
                </a:solidFill>
                <a:latin typeface="Courier New" panose="02070309020205020404" pitchFamily="49" charset="0"/>
              </a:rPr>
              <a:t> </a:t>
            </a:r>
            <a:endParaRPr lang="en-GB" dirty="0"/>
          </a:p>
        </p:txBody>
      </p:sp>
    </p:spTree>
    <p:extLst>
      <p:ext uri="{BB962C8B-B14F-4D97-AF65-F5344CB8AC3E}">
        <p14:creationId xmlns:p14="http://schemas.microsoft.com/office/powerpoint/2010/main" val="2385247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dirty="0"/>
              <a:t>Properties</a:t>
            </a:r>
          </a:p>
        </p:txBody>
      </p:sp>
      <p:sp>
        <p:nvSpPr>
          <p:cNvPr id="15363" name="Rectangle 3"/>
          <p:cNvSpPr>
            <a:spLocks noGrp="1" noChangeArrowheads="1"/>
          </p:cNvSpPr>
          <p:nvPr>
            <p:ph idx="1"/>
          </p:nvPr>
        </p:nvSpPr>
        <p:spPr/>
        <p:txBody>
          <a:bodyPr/>
          <a:lstStyle/>
          <a:p>
            <a:r>
              <a:rPr lang="en-GB" b="1" dirty="0"/>
              <a:t>Built-in property() creates an attribute </a:t>
            </a:r>
          </a:p>
          <a:p>
            <a:pPr marL="441325" lvl="1" indent="-258763">
              <a:buFont typeface="Arial" panose="020B0604020202020204" pitchFamily="34" charset="0"/>
              <a:buChar char="•"/>
            </a:pPr>
            <a:r>
              <a:rPr lang="en-GB" dirty="0"/>
              <a:t>property() has getter, setter, </a:t>
            </a:r>
            <a:r>
              <a:rPr lang="en-GB" dirty="0" err="1"/>
              <a:t>deleter</a:t>
            </a:r>
            <a:r>
              <a:rPr lang="en-GB" dirty="0"/>
              <a:t>, and docstring</a:t>
            </a:r>
          </a:p>
          <a:p>
            <a:pPr marL="441325" lvl="1" indent="-258763">
              <a:buFont typeface="Arial" panose="020B0604020202020204" pitchFamily="34" charset="0"/>
              <a:buChar char="•"/>
            </a:pPr>
            <a:r>
              <a:rPr lang="en-GB" dirty="0"/>
              <a:t>The appropriate method is called depending on the way the attribute is used</a:t>
            </a:r>
          </a:p>
        </p:txBody>
      </p:sp>
      <p:sp>
        <p:nvSpPr>
          <p:cNvPr id="15366" name="Text Box 5"/>
          <p:cNvSpPr txBox="1">
            <a:spLocks noChangeArrowheads="1"/>
          </p:cNvSpPr>
          <p:nvPr/>
        </p:nvSpPr>
        <p:spPr bwMode="auto">
          <a:xfrm>
            <a:off x="815340" y="2589640"/>
            <a:ext cx="4507965" cy="2708275"/>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class Date:</a:t>
            </a:r>
          </a:p>
          <a:p>
            <a:pPr>
              <a:spcBef>
                <a:spcPct val="0"/>
              </a:spcBef>
            </a:pPr>
            <a:r>
              <a:rPr lang="en-US" sz="1800" dirty="0">
                <a:latin typeface="Courier New" panose="02070309020205020404" pitchFamily="49" charset="0"/>
              </a:rPr>
              <a:t>    ...      </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def</a:t>
            </a:r>
            <a:r>
              <a:rPr lang="en-GB" sz="1800" dirty="0">
                <a:latin typeface="Courier New" panose="02070309020205020404" pitchFamily="49" charset="0"/>
              </a:rPr>
              <a:t> </a:t>
            </a:r>
            <a:r>
              <a:rPr lang="en-GB" sz="1800" dirty="0" err="1">
                <a:latin typeface="Courier New" panose="02070309020205020404" pitchFamily="49" charset="0"/>
              </a:rPr>
              <a:t>mget</a:t>
            </a:r>
            <a:r>
              <a:rPr lang="en-GB" sz="1800" dirty="0">
                <a:latin typeface="Courier New" panose="02070309020205020404" pitchFamily="49" charset="0"/>
              </a:rPr>
              <a:t>(self):</a:t>
            </a:r>
          </a:p>
          <a:p>
            <a:pPr>
              <a:spcBef>
                <a:spcPct val="0"/>
              </a:spcBef>
            </a:pPr>
            <a:r>
              <a:rPr lang="en-GB" sz="1800" dirty="0">
                <a:latin typeface="Courier New" panose="02070309020205020404" pitchFamily="49" charset="0"/>
              </a:rPr>
              <a:t>        return </a:t>
            </a:r>
            <a:r>
              <a:rPr lang="en-GB" sz="1800" dirty="0" err="1">
                <a:latin typeface="Courier New" panose="02070309020205020404" pitchFamily="49" charset="0"/>
              </a:rPr>
              <a:t>self._day</a:t>
            </a: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        </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def</a:t>
            </a:r>
            <a:r>
              <a:rPr lang="en-GB" sz="1800" dirty="0">
                <a:latin typeface="Courier New" panose="02070309020205020404" pitchFamily="49" charset="0"/>
              </a:rPr>
              <a:t> </a:t>
            </a:r>
            <a:r>
              <a:rPr lang="en-GB" sz="1800" dirty="0" err="1">
                <a:latin typeface="Courier New" panose="02070309020205020404" pitchFamily="49" charset="0"/>
              </a:rPr>
              <a:t>mset</a:t>
            </a:r>
            <a:r>
              <a:rPr lang="en-GB" sz="1800" dirty="0">
                <a:latin typeface="Courier New" panose="02070309020205020404" pitchFamily="49" charset="0"/>
              </a:rPr>
              <a:t>(self, day):</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self._day</a:t>
            </a:r>
            <a:r>
              <a:rPr lang="en-GB" sz="1800" dirty="0">
                <a:latin typeface="Courier New" panose="02070309020205020404" pitchFamily="49" charset="0"/>
              </a:rPr>
              <a:t> = day</a:t>
            </a:r>
          </a:p>
          <a:p>
            <a:pPr>
              <a:spcBef>
                <a:spcPct val="0"/>
              </a:spcBef>
            </a:pPr>
            <a:endParaRPr lang="en-GB" sz="800" dirty="0">
              <a:latin typeface="Courier New" panose="02070309020205020404" pitchFamily="49" charset="0"/>
            </a:endParaRP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    </a:t>
            </a:r>
            <a:r>
              <a:rPr lang="en-GB" sz="1800" b="1" dirty="0" err="1">
                <a:latin typeface="Courier New" panose="02070309020205020404" pitchFamily="49" charset="0"/>
              </a:rPr>
              <a:t>mday</a:t>
            </a:r>
            <a:r>
              <a:rPr lang="en-GB" sz="1800" dirty="0">
                <a:latin typeface="Courier New" panose="02070309020205020404" pitchFamily="49" charset="0"/>
              </a:rPr>
              <a:t> = </a:t>
            </a:r>
            <a:r>
              <a:rPr lang="en-GB" sz="1800" b="1" dirty="0">
                <a:latin typeface="Courier New" panose="02070309020205020404" pitchFamily="49" charset="0"/>
              </a:rPr>
              <a:t>property</a:t>
            </a:r>
            <a:r>
              <a:rPr lang="en-GB" sz="1800" dirty="0">
                <a:latin typeface="Courier New" panose="02070309020205020404" pitchFamily="49" charset="0"/>
              </a:rPr>
              <a:t>(</a:t>
            </a:r>
            <a:r>
              <a:rPr lang="en-GB" sz="1800" dirty="0" err="1">
                <a:latin typeface="Courier New" panose="02070309020205020404" pitchFamily="49" charset="0"/>
              </a:rPr>
              <a:t>mget</a:t>
            </a:r>
            <a:r>
              <a:rPr lang="en-GB" sz="1800" dirty="0">
                <a:latin typeface="Courier New" panose="02070309020205020404" pitchFamily="49" charset="0"/>
              </a:rPr>
              <a:t>, </a:t>
            </a:r>
            <a:r>
              <a:rPr lang="en-GB" sz="1800" dirty="0" err="1">
                <a:latin typeface="Courier New" panose="02070309020205020404" pitchFamily="49" charset="0"/>
              </a:rPr>
              <a:t>mset</a:t>
            </a:r>
            <a:r>
              <a:rPr lang="en-GB" sz="1800" dirty="0">
                <a:latin typeface="Courier New" panose="02070309020205020404" pitchFamily="49" charset="0"/>
              </a:rPr>
              <a:t>)</a:t>
            </a:r>
          </a:p>
        </p:txBody>
      </p:sp>
      <p:sp>
        <p:nvSpPr>
          <p:cNvPr id="15367" name="Text Box 6"/>
          <p:cNvSpPr txBox="1">
            <a:spLocks noChangeArrowheads="1"/>
          </p:cNvSpPr>
          <p:nvPr/>
        </p:nvSpPr>
        <p:spPr bwMode="auto">
          <a:xfrm>
            <a:off x="5723890" y="3188093"/>
            <a:ext cx="2159566" cy="338554"/>
          </a:xfrm>
          <a:prstGeom prst="rect">
            <a:avLst/>
          </a:prstGeom>
          <a:solidFill>
            <a:schemeClr val="bg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US" sz="1600" dirty="0">
                <a:latin typeface="Courier New" panose="02070309020205020404" pitchFamily="49" charset="0"/>
              </a:rPr>
              <a:t>day = </a:t>
            </a:r>
            <a:r>
              <a:rPr lang="en-US" sz="1600" dirty="0" err="1">
                <a:latin typeface="Courier New" panose="02070309020205020404" pitchFamily="49" charset="0"/>
              </a:rPr>
              <a:t>today.</a:t>
            </a:r>
            <a:r>
              <a:rPr lang="en-US" sz="1600" b="1" dirty="0" err="1">
                <a:latin typeface="Courier New" panose="02070309020205020404" pitchFamily="49" charset="0"/>
              </a:rPr>
              <a:t>mday</a:t>
            </a:r>
            <a:endParaRPr lang="en-US" sz="1600" b="1" dirty="0">
              <a:latin typeface="Courier New" panose="02070309020205020404" pitchFamily="49" charset="0"/>
            </a:endParaRPr>
          </a:p>
        </p:txBody>
      </p:sp>
      <p:sp>
        <p:nvSpPr>
          <p:cNvPr id="15368" name="Text Box 7"/>
          <p:cNvSpPr txBox="1">
            <a:spLocks noChangeArrowheads="1"/>
          </p:cNvSpPr>
          <p:nvPr/>
        </p:nvSpPr>
        <p:spPr bwMode="auto">
          <a:xfrm>
            <a:off x="5720715" y="4304039"/>
            <a:ext cx="2439988" cy="338554"/>
          </a:xfrm>
          <a:prstGeom prst="rect">
            <a:avLst/>
          </a:prstGeom>
          <a:solidFill>
            <a:schemeClr val="bg2">
              <a:lumMod val="20000"/>
              <a:lumOff val="80000"/>
            </a:schemeClr>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US" sz="1600" dirty="0" err="1">
                <a:latin typeface="Courier New" panose="02070309020205020404" pitchFamily="49" charset="0"/>
              </a:rPr>
              <a:t>today.</a:t>
            </a:r>
            <a:r>
              <a:rPr lang="en-US" sz="1600" b="1" dirty="0" err="1">
                <a:latin typeface="Courier New" panose="02070309020205020404" pitchFamily="49" charset="0"/>
              </a:rPr>
              <a:t>mday</a:t>
            </a:r>
            <a:r>
              <a:rPr lang="en-US" sz="1600" dirty="0">
                <a:latin typeface="Courier New" panose="02070309020205020404" pitchFamily="49" charset="0"/>
              </a:rPr>
              <a:t> = 6</a:t>
            </a:r>
            <a:endParaRPr lang="en-GB" sz="1600" dirty="0">
              <a:latin typeface="Courier New" panose="02070309020205020404" pitchFamily="49" charset="0"/>
            </a:endParaRPr>
          </a:p>
        </p:txBody>
      </p:sp>
      <p:sp>
        <p:nvSpPr>
          <p:cNvPr id="15369" name="Text Box 8"/>
          <p:cNvSpPr txBox="1">
            <a:spLocks noChangeArrowheads="1"/>
          </p:cNvSpPr>
          <p:nvPr/>
        </p:nvSpPr>
        <p:spPr bwMode="auto">
          <a:xfrm>
            <a:off x="5708605" y="2823614"/>
            <a:ext cx="386836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mn-lt"/>
              </a:rPr>
              <a:t>Call the (default) getter method</a:t>
            </a:r>
          </a:p>
        </p:txBody>
      </p:sp>
      <p:sp>
        <p:nvSpPr>
          <p:cNvPr id="15370" name="Text Box 9"/>
          <p:cNvSpPr txBox="1">
            <a:spLocks noChangeArrowheads="1"/>
          </p:cNvSpPr>
          <p:nvPr/>
        </p:nvSpPr>
        <p:spPr bwMode="auto">
          <a:xfrm>
            <a:off x="5645480" y="3967615"/>
            <a:ext cx="2787943"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mn-lt"/>
              </a:rPr>
              <a:t>Call the setter method</a:t>
            </a:r>
          </a:p>
        </p:txBody>
      </p:sp>
      <p:sp>
        <p:nvSpPr>
          <p:cNvPr id="15371" name="Line 10"/>
          <p:cNvSpPr>
            <a:spLocks noChangeShapeType="1"/>
          </p:cNvSpPr>
          <p:nvPr/>
        </p:nvSpPr>
        <p:spPr bwMode="auto">
          <a:xfrm flipH="1">
            <a:off x="4841239" y="4477067"/>
            <a:ext cx="879475"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square">
            <a:spAutoFit/>
          </a:bodyPr>
          <a:lstStyle/>
          <a:p>
            <a:endParaRPr lang="en-GB"/>
          </a:p>
        </p:txBody>
      </p:sp>
      <p:sp>
        <p:nvSpPr>
          <p:cNvPr id="15372" name="Line 11"/>
          <p:cNvSpPr>
            <a:spLocks noChangeShapeType="1"/>
          </p:cNvSpPr>
          <p:nvPr/>
        </p:nvSpPr>
        <p:spPr bwMode="auto">
          <a:xfrm flipH="1" flipV="1">
            <a:off x="4863464" y="3372231"/>
            <a:ext cx="860425" cy="3967"/>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square">
            <a:spAutoFit/>
          </a:bodyPr>
          <a:lstStyle/>
          <a:p>
            <a:endParaRPr lang="en-GB"/>
          </a:p>
        </p:txBody>
      </p:sp>
      <p:sp>
        <p:nvSpPr>
          <p:cNvPr id="15365" name="TextBox 12"/>
          <p:cNvSpPr txBox="1">
            <a:spLocks noChangeArrowheads="1"/>
          </p:cNvSpPr>
          <p:nvPr/>
        </p:nvSpPr>
        <p:spPr bwMode="auto">
          <a:xfrm>
            <a:off x="1342356" y="5664200"/>
            <a:ext cx="9013224" cy="338554"/>
          </a:xfrm>
          <a:prstGeom prst="rect">
            <a:avLst/>
          </a:prstGeom>
          <a:solidFill>
            <a:schemeClr val="bg2">
              <a:lumMod val="20000"/>
              <a:lumOff val="80000"/>
            </a:schemeClr>
          </a:solid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latin typeface="+mn-lt"/>
              </a:rPr>
              <a:t>Omitting the setter method means that the attribute is </a:t>
            </a:r>
            <a:r>
              <a:rPr lang="en-GB" sz="1600" i="1" dirty="0">
                <a:latin typeface="+mn-lt"/>
              </a:rPr>
              <a:t>read-only</a:t>
            </a:r>
          </a:p>
        </p:txBody>
      </p:sp>
      <p:sp>
        <p:nvSpPr>
          <p:cNvPr id="2" name="Line 10">
            <a:extLst>
              <a:ext uri="{FF2B5EF4-FFF2-40B4-BE49-F238E27FC236}">
                <a16:creationId xmlns:a16="http://schemas.microsoft.com/office/drawing/2014/main" id="{130BF65F-B90D-4D81-5731-0A79A39A26C2}"/>
              </a:ext>
            </a:extLst>
          </p:cNvPr>
          <p:cNvSpPr>
            <a:spLocks noChangeShapeType="1"/>
          </p:cNvSpPr>
          <p:nvPr/>
        </p:nvSpPr>
        <p:spPr bwMode="auto">
          <a:xfrm flipV="1">
            <a:off x="4709160" y="5297914"/>
            <a:ext cx="0" cy="36508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square">
            <a:spAutoFit/>
          </a:bodyPr>
          <a:lstStyle/>
          <a:p>
            <a:endParaRPr lang="en-GB"/>
          </a:p>
        </p:txBody>
      </p:sp>
    </p:spTree>
    <p:extLst>
      <p:ext uri="{BB962C8B-B14F-4D97-AF65-F5344CB8AC3E}">
        <p14:creationId xmlns:p14="http://schemas.microsoft.com/office/powerpoint/2010/main" val="1411405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dirty="0"/>
              <a:t>Properties and decorators</a:t>
            </a:r>
          </a:p>
        </p:txBody>
      </p:sp>
      <p:sp>
        <p:nvSpPr>
          <p:cNvPr id="16387" name="Rectangle 3"/>
          <p:cNvSpPr>
            <a:spLocks noGrp="1" noChangeArrowheads="1"/>
          </p:cNvSpPr>
          <p:nvPr>
            <p:ph idx="1"/>
          </p:nvPr>
        </p:nvSpPr>
        <p:spPr/>
        <p:txBody>
          <a:bodyPr/>
          <a:lstStyle/>
          <a:p>
            <a:r>
              <a:rPr lang="en-GB" b="1" dirty="0"/>
              <a:t>A decorator is a function name prefixed @</a:t>
            </a:r>
          </a:p>
          <a:p>
            <a:pPr marL="441325" lvl="1" indent="-258763">
              <a:buFont typeface="Arial" panose="020B0604020202020204" pitchFamily="34" charset="0"/>
              <a:buChar char="•"/>
            </a:pPr>
            <a:r>
              <a:rPr lang="en-GB" dirty="0"/>
              <a:t>The function will normally return another function</a:t>
            </a:r>
          </a:p>
          <a:p>
            <a:pPr marL="441325" lvl="1" indent="-258763">
              <a:buFont typeface="Arial" panose="020B0604020202020204" pitchFamily="34" charset="0"/>
              <a:buChar char="•"/>
            </a:pPr>
            <a:r>
              <a:rPr lang="en-GB" dirty="0"/>
              <a:t>The decorator is followed by the function to be returned</a:t>
            </a:r>
          </a:p>
          <a:p>
            <a:r>
              <a:rPr lang="en-GB" b="1" dirty="0"/>
              <a:t>Decorators are syntactic sugar, but commonly used</a:t>
            </a:r>
          </a:p>
          <a:p>
            <a:pPr marL="441325" lvl="1" indent="-258763">
              <a:buFont typeface="Arial" panose="020B0604020202020204" pitchFamily="34" charset="0"/>
              <a:buChar char="•"/>
            </a:pPr>
            <a:r>
              <a:rPr lang="en-GB" dirty="0"/>
              <a:t>Built-in property() is usually called using a decorator</a:t>
            </a:r>
          </a:p>
          <a:p>
            <a:pPr lvl="1"/>
            <a:endParaRPr lang="en-GB" dirty="0"/>
          </a:p>
        </p:txBody>
      </p:sp>
      <p:sp>
        <p:nvSpPr>
          <p:cNvPr id="16389" name="Text Box 5"/>
          <p:cNvSpPr txBox="1">
            <a:spLocks noChangeArrowheads="1"/>
          </p:cNvSpPr>
          <p:nvPr/>
        </p:nvSpPr>
        <p:spPr bwMode="auto">
          <a:xfrm>
            <a:off x="758070" y="3357246"/>
            <a:ext cx="3493264" cy="2585323"/>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class Date:</a:t>
            </a:r>
          </a:p>
          <a:p>
            <a:pPr>
              <a:spcBef>
                <a:spcPct val="0"/>
              </a:spcBef>
            </a:pPr>
            <a:r>
              <a:rPr lang="en-US" sz="1800" dirty="0">
                <a:latin typeface="Courier New" panose="02070309020205020404" pitchFamily="49" charset="0"/>
              </a:rPr>
              <a:t>    ...      </a:t>
            </a:r>
          </a:p>
          <a:p>
            <a:pPr>
              <a:spcBef>
                <a:spcPct val="0"/>
              </a:spcBef>
            </a:pPr>
            <a:r>
              <a:rPr lang="en-US" sz="1800" dirty="0">
                <a:latin typeface="Courier New" panose="02070309020205020404" pitchFamily="49" charset="0"/>
              </a:rPr>
              <a:t>    </a:t>
            </a:r>
            <a:r>
              <a:rPr lang="en-US" sz="1800" b="1" dirty="0">
                <a:latin typeface="Courier New" panose="02070309020205020404" pitchFamily="49" charset="0"/>
              </a:rPr>
              <a:t>@property</a:t>
            </a:r>
          </a:p>
          <a:p>
            <a:pPr>
              <a:spcBef>
                <a:spcPct val="0"/>
              </a:spcBef>
            </a:pPr>
            <a:r>
              <a:rPr lang="en-US" sz="1800" dirty="0">
                <a:latin typeface="Courier New" panose="02070309020205020404" pitchFamily="49" charset="0"/>
              </a:rPr>
              <a:t>    </a:t>
            </a:r>
            <a:r>
              <a:rPr lang="en-US" sz="1800" dirty="0" err="1">
                <a:latin typeface="Courier New" panose="02070309020205020404" pitchFamily="49" charset="0"/>
              </a:rPr>
              <a:t>def</a:t>
            </a:r>
            <a:r>
              <a:rPr lang="en-US" sz="1800" dirty="0">
                <a:latin typeface="Courier New" panose="02070309020205020404" pitchFamily="49" charset="0"/>
              </a:rPr>
              <a:t> </a:t>
            </a:r>
            <a:r>
              <a:rPr lang="en-US" sz="1800" dirty="0" err="1">
                <a:latin typeface="Courier New" panose="02070309020205020404" pitchFamily="49" charset="0"/>
              </a:rPr>
              <a:t>mday</a:t>
            </a:r>
            <a:r>
              <a:rPr lang="en-US" sz="1800" dirty="0">
                <a:latin typeface="Courier New" panose="02070309020205020404" pitchFamily="49" charset="0"/>
              </a:rPr>
              <a:t>(self):</a:t>
            </a:r>
          </a:p>
          <a:p>
            <a:pPr>
              <a:spcBef>
                <a:spcPct val="0"/>
              </a:spcBef>
            </a:pPr>
            <a:r>
              <a:rPr lang="en-US" sz="1800" dirty="0">
                <a:latin typeface="Courier New" panose="02070309020205020404" pitchFamily="49" charset="0"/>
              </a:rPr>
              <a:t>        return </a:t>
            </a:r>
            <a:r>
              <a:rPr lang="en-US" sz="1800" dirty="0" err="1">
                <a:latin typeface="Courier New" panose="02070309020205020404" pitchFamily="49" charset="0"/>
              </a:rPr>
              <a:t>self._day</a:t>
            </a:r>
            <a:endParaRPr lang="en-US" sz="1800" dirty="0">
              <a:latin typeface="Courier New" panose="02070309020205020404" pitchFamily="49" charset="0"/>
            </a:endParaRPr>
          </a:p>
          <a:p>
            <a:pPr>
              <a:spcBef>
                <a:spcPct val="0"/>
              </a:spcBef>
            </a:pPr>
            <a:r>
              <a:rPr lang="en-US" sz="1800" dirty="0">
                <a:latin typeface="Courier New" panose="02070309020205020404" pitchFamily="49" charset="0"/>
              </a:rPr>
              <a:t>        </a:t>
            </a:r>
          </a:p>
          <a:p>
            <a:pPr>
              <a:spcBef>
                <a:spcPct val="0"/>
              </a:spcBef>
            </a:pPr>
            <a:r>
              <a:rPr lang="en-US" sz="1800" dirty="0">
                <a:latin typeface="Courier New" panose="02070309020205020404" pitchFamily="49" charset="0"/>
              </a:rPr>
              <a:t>    </a:t>
            </a:r>
            <a:r>
              <a:rPr lang="en-US" sz="1800" b="1" dirty="0">
                <a:latin typeface="Courier New" panose="02070309020205020404" pitchFamily="49" charset="0"/>
              </a:rPr>
              <a:t>@</a:t>
            </a:r>
            <a:r>
              <a:rPr lang="en-US" sz="1800" b="1" dirty="0" err="1">
                <a:latin typeface="Courier New" panose="02070309020205020404" pitchFamily="49" charset="0"/>
              </a:rPr>
              <a:t>mday.setter</a:t>
            </a:r>
            <a:endParaRPr lang="en-US" sz="1800" b="1" dirty="0">
              <a:latin typeface="Courier New" panose="02070309020205020404" pitchFamily="49" charset="0"/>
            </a:endParaRPr>
          </a:p>
          <a:p>
            <a:pPr>
              <a:spcBef>
                <a:spcPct val="0"/>
              </a:spcBef>
            </a:pPr>
            <a:r>
              <a:rPr lang="en-US" sz="1800" dirty="0">
                <a:latin typeface="Courier New" panose="02070309020205020404" pitchFamily="49" charset="0"/>
              </a:rPr>
              <a:t>    </a:t>
            </a:r>
            <a:r>
              <a:rPr lang="en-US" sz="1800" dirty="0" err="1">
                <a:latin typeface="Courier New" panose="02070309020205020404" pitchFamily="49" charset="0"/>
              </a:rPr>
              <a:t>def</a:t>
            </a:r>
            <a:r>
              <a:rPr lang="en-US" sz="1800" dirty="0">
                <a:latin typeface="Courier New" panose="02070309020205020404" pitchFamily="49" charset="0"/>
              </a:rPr>
              <a:t> </a:t>
            </a:r>
            <a:r>
              <a:rPr lang="en-US" sz="1800" dirty="0" err="1">
                <a:latin typeface="Courier New" panose="02070309020205020404" pitchFamily="49" charset="0"/>
              </a:rPr>
              <a:t>mday</a:t>
            </a:r>
            <a:r>
              <a:rPr lang="en-US" sz="1800" dirty="0">
                <a:latin typeface="Courier New" panose="02070309020205020404" pitchFamily="49" charset="0"/>
              </a:rPr>
              <a:t>(self, day):</a:t>
            </a:r>
          </a:p>
          <a:p>
            <a:pPr>
              <a:spcBef>
                <a:spcPct val="0"/>
              </a:spcBef>
            </a:pPr>
            <a:r>
              <a:rPr lang="en-US" sz="1800" dirty="0">
                <a:latin typeface="Courier New" panose="02070309020205020404" pitchFamily="49" charset="0"/>
              </a:rPr>
              <a:t>        </a:t>
            </a:r>
            <a:r>
              <a:rPr lang="en-US" sz="1800" dirty="0" err="1">
                <a:latin typeface="Courier New" panose="02070309020205020404" pitchFamily="49" charset="0"/>
              </a:rPr>
              <a:t>self._day</a:t>
            </a:r>
            <a:r>
              <a:rPr lang="en-US" sz="1800" dirty="0">
                <a:latin typeface="Courier New" panose="02070309020205020404" pitchFamily="49" charset="0"/>
              </a:rPr>
              <a:t> = day</a:t>
            </a:r>
            <a:endParaRPr lang="en-GB" dirty="0"/>
          </a:p>
        </p:txBody>
      </p:sp>
      <p:sp>
        <p:nvSpPr>
          <p:cNvPr id="16390" name="Text Box 6"/>
          <p:cNvSpPr txBox="1">
            <a:spLocks noChangeArrowheads="1"/>
          </p:cNvSpPr>
          <p:nvPr/>
        </p:nvSpPr>
        <p:spPr bwMode="auto">
          <a:xfrm>
            <a:off x="5187948" y="4159881"/>
            <a:ext cx="2403475" cy="376237"/>
          </a:xfrm>
          <a:prstGeom prst="rect">
            <a:avLst/>
          </a:prstGeom>
          <a:solidFill>
            <a:schemeClr val="bg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US" sz="1800" dirty="0">
                <a:latin typeface="Courier New" panose="02070309020205020404" pitchFamily="49" charset="0"/>
              </a:rPr>
              <a:t>day = </a:t>
            </a:r>
            <a:r>
              <a:rPr lang="en-US" sz="1800" dirty="0" err="1">
                <a:latin typeface="Courier New" panose="02070309020205020404" pitchFamily="49" charset="0"/>
              </a:rPr>
              <a:t>today.mday</a:t>
            </a:r>
            <a:endParaRPr lang="en-US" sz="1800" dirty="0">
              <a:latin typeface="Courier New" panose="02070309020205020404" pitchFamily="49" charset="0"/>
            </a:endParaRPr>
          </a:p>
        </p:txBody>
      </p:sp>
      <p:sp>
        <p:nvSpPr>
          <p:cNvPr id="16391" name="Text Box 7"/>
          <p:cNvSpPr txBox="1">
            <a:spLocks noChangeArrowheads="1"/>
          </p:cNvSpPr>
          <p:nvPr/>
        </p:nvSpPr>
        <p:spPr bwMode="auto">
          <a:xfrm>
            <a:off x="5200369" y="5208708"/>
            <a:ext cx="2439988" cy="376238"/>
          </a:xfrm>
          <a:prstGeom prst="rect">
            <a:avLst/>
          </a:prstGeom>
          <a:solidFill>
            <a:schemeClr val="bg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US" sz="1800" dirty="0" err="1">
                <a:latin typeface="Courier New" panose="02070309020205020404" pitchFamily="49" charset="0"/>
              </a:rPr>
              <a:t>today.mday</a:t>
            </a:r>
            <a:r>
              <a:rPr lang="en-US" sz="1800" dirty="0">
                <a:latin typeface="Courier New" panose="02070309020205020404" pitchFamily="49" charset="0"/>
              </a:rPr>
              <a:t> = 6</a:t>
            </a:r>
            <a:endParaRPr lang="en-GB" sz="1800" dirty="0">
              <a:latin typeface="Courier New" panose="02070309020205020404" pitchFamily="49" charset="0"/>
            </a:endParaRPr>
          </a:p>
        </p:txBody>
      </p:sp>
      <p:sp>
        <p:nvSpPr>
          <p:cNvPr id="16392" name="Text Box 8"/>
          <p:cNvSpPr txBox="1">
            <a:spLocks noChangeArrowheads="1"/>
          </p:cNvSpPr>
          <p:nvPr/>
        </p:nvSpPr>
        <p:spPr bwMode="auto">
          <a:xfrm>
            <a:off x="5152725" y="3756932"/>
            <a:ext cx="386836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mn-lt"/>
              </a:rPr>
              <a:t>Call the (default) getter method</a:t>
            </a:r>
          </a:p>
        </p:txBody>
      </p:sp>
      <p:sp>
        <p:nvSpPr>
          <p:cNvPr id="16393" name="Text Box 9"/>
          <p:cNvSpPr txBox="1">
            <a:spLocks noChangeArrowheads="1"/>
          </p:cNvSpPr>
          <p:nvPr/>
        </p:nvSpPr>
        <p:spPr bwMode="auto">
          <a:xfrm>
            <a:off x="5152725" y="4875866"/>
            <a:ext cx="278794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mn-lt"/>
              </a:rPr>
              <a:t>Call the setter method</a:t>
            </a:r>
          </a:p>
        </p:txBody>
      </p:sp>
      <p:sp>
        <p:nvSpPr>
          <p:cNvPr id="16394" name="Line 10"/>
          <p:cNvSpPr>
            <a:spLocks noChangeShapeType="1"/>
          </p:cNvSpPr>
          <p:nvPr/>
        </p:nvSpPr>
        <p:spPr bwMode="auto">
          <a:xfrm flipH="1">
            <a:off x="4251333" y="5336104"/>
            <a:ext cx="94903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square">
            <a:spAutoFit/>
          </a:bodyPr>
          <a:lstStyle/>
          <a:p>
            <a:endParaRPr lang="en-GB"/>
          </a:p>
        </p:txBody>
      </p:sp>
      <p:sp>
        <p:nvSpPr>
          <p:cNvPr id="16395" name="Line 11"/>
          <p:cNvSpPr>
            <a:spLocks noChangeShapeType="1"/>
          </p:cNvSpPr>
          <p:nvPr/>
        </p:nvSpPr>
        <p:spPr bwMode="auto">
          <a:xfrm flipH="1" flipV="1">
            <a:off x="4251334" y="4349705"/>
            <a:ext cx="94903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square">
            <a:spAutoFit/>
          </a:bodyPr>
          <a:lstStyle/>
          <a:p>
            <a:endParaRPr lang="en-GB"/>
          </a:p>
        </p:txBody>
      </p:sp>
    </p:spTree>
    <p:extLst>
      <p:ext uri="{BB962C8B-B14F-4D97-AF65-F5344CB8AC3E}">
        <p14:creationId xmlns:p14="http://schemas.microsoft.com/office/powerpoint/2010/main" val="733934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dirty="0"/>
              <a:t>Decorators - what's the point?</a:t>
            </a:r>
          </a:p>
        </p:txBody>
      </p:sp>
      <p:sp>
        <p:nvSpPr>
          <p:cNvPr id="17411" name="Content Placeholder 2"/>
          <p:cNvSpPr>
            <a:spLocks noGrp="1"/>
          </p:cNvSpPr>
          <p:nvPr>
            <p:ph idx="1"/>
          </p:nvPr>
        </p:nvSpPr>
        <p:spPr/>
        <p:txBody>
          <a:bodyPr/>
          <a:lstStyle/>
          <a:p>
            <a:r>
              <a:rPr lang="en-GB" b="1" dirty="0"/>
              <a:t>Decorators are part of Python function syntax</a:t>
            </a:r>
          </a:p>
          <a:p>
            <a:pPr marL="441325" lvl="1" indent="-258763">
              <a:buFont typeface="Arial" panose="020B0604020202020204" pitchFamily="34" charset="0"/>
              <a:buChar char="•"/>
            </a:pPr>
            <a:r>
              <a:rPr lang="en-GB" sz="1800" dirty="0"/>
              <a:t>Not specifically OO, but often used in OO contexts</a:t>
            </a:r>
          </a:p>
          <a:p>
            <a:pPr marL="441325" lvl="1" indent="-258763">
              <a:buFont typeface="Arial" panose="020B0604020202020204" pitchFamily="34" charset="0"/>
              <a:buChar char="•"/>
            </a:pPr>
            <a:r>
              <a:rPr lang="en-GB" sz="1800" dirty="0"/>
              <a:t>Part of </a:t>
            </a:r>
            <a:r>
              <a:rPr lang="en-GB" sz="1800" i="1" dirty="0"/>
              <a:t>metaprogramming</a:t>
            </a:r>
          </a:p>
          <a:p>
            <a:r>
              <a:rPr lang="en-GB" b="1" dirty="0"/>
              <a:t>One aim is to make code easier to read</a:t>
            </a:r>
          </a:p>
          <a:p>
            <a:pPr marL="441325" lvl="1" indent="-258763">
              <a:buFont typeface="Arial" panose="020B0604020202020204" pitchFamily="34" charset="0"/>
              <a:buChar char="•"/>
            </a:pPr>
            <a:r>
              <a:rPr lang="en-GB" sz="1800" dirty="0"/>
              <a:t>The decorator 'decorates' functionality</a:t>
            </a:r>
          </a:p>
        </p:txBody>
      </p:sp>
      <p:sp>
        <p:nvSpPr>
          <p:cNvPr id="17412" name="Text Box 5"/>
          <p:cNvSpPr txBox="1">
            <a:spLocks noChangeArrowheads="1"/>
          </p:cNvSpPr>
          <p:nvPr/>
        </p:nvSpPr>
        <p:spPr bwMode="auto">
          <a:xfrm>
            <a:off x="843598" y="3328987"/>
            <a:ext cx="4508500" cy="1323975"/>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    def </a:t>
            </a:r>
            <a:r>
              <a:rPr lang="en-GB" sz="1800" dirty="0" err="1">
                <a:latin typeface="Courier New" panose="02070309020205020404" pitchFamily="49" charset="0"/>
              </a:rPr>
              <a:t>mget</a:t>
            </a:r>
            <a:r>
              <a:rPr lang="en-GB" sz="1800" dirty="0">
                <a:latin typeface="Courier New" panose="02070309020205020404" pitchFamily="49" charset="0"/>
              </a:rPr>
              <a:t>(self):</a:t>
            </a:r>
          </a:p>
          <a:p>
            <a:pPr>
              <a:spcBef>
                <a:spcPct val="0"/>
              </a:spcBef>
            </a:pPr>
            <a:r>
              <a:rPr lang="en-GB" sz="1800" dirty="0">
                <a:latin typeface="Courier New" panose="02070309020205020404" pitchFamily="49" charset="0"/>
              </a:rPr>
              <a:t>        return </a:t>
            </a:r>
            <a:r>
              <a:rPr lang="en-GB" sz="1800" dirty="0" err="1">
                <a:latin typeface="Courier New" panose="02070309020205020404" pitchFamily="49" charset="0"/>
              </a:rPr>
              <a:t>self._day</a:t>
            </a: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    ...    </a:t>
            </a:r>
            <a:endParaRPr lang="en-GB" sz="800" dirty="0">
              <a:latin typeface="Courier New" panose="02070309020205020404" pitchFamily="49" charset="0"/>
            </a:endParaRP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mday</a:t>
            </a:r>
            <a:r>
              <a:rPr lang="en-GB" sz="1800" dirty="0">
                <a:latin typeface="Courier New" panose="02070309020205020404" pitchFamily="49" charset="0"/>
              </a:rPr>
              <a:t> = property(</a:t>
            </a:r>
            <a:r>
              <a:rPr lang="en-GB" sz="1800" dirty="0" err="1">
                <a:latin typeface="Courier New" panose="02070309020205020404" pitchFamily="49" charset="0"/>
              </a:rPr>
              <a:t>mget</a:t>
            </a:r>
            <a:r>
              <a:rPr lang="en-GB" sz="1800" dirty="0">
                <a:latin typeface="Courier New" panose="02070309020205020404" pitchFamily="49" charset="0"/>
              </a:rPr>
              <a:t>, </a:t>
            </a:r>
            <a:r>
              <a:rPr lang="en-GB" sz="1800" dirty="0" err="1">
                <a:latin typeface="Courier New" panose="02070309020205020404" pitchFamily="49" charset="0"/>
              </a:rPr>
              <a:t>mset</a:t>
            </a:r>
            <a:r>
              <a:rPr lang="en-GB" sz="1800" dirty="0">
                <a:latin typeface="Courier New" panose="02070309020205020404" pitchFamily="49" charset="0"/>
              </a:rPr>
              <a:t>)</a:t>
            </a:r>
          </a:p>
        </p:txBody>
      </p:sp>
      <p:sp>
        <p:nvSpPr>
          <p:cNvPr id="17413" name="Text Box 5"/>
          <p:cNvSpPr txBox="1">
            <a:spLocks noChangeArrowheads="1"/>
          </p:cNvSpPr>
          <p:nvPr/>
        </p:nvSpPr>
        <p:spPr bwMode="auto">
          <a:xfrm>
            <a:off x="843598" y="4956094"/>
            <a:ext cx="4551363" cy="1322387"/>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    @property</a:t>
            </a:r>
          </a:p>
          <a:p>
            <a:pPr>
              <a:spcBef>
                <a:spcPct val="0"/>
              </a:spcBef>
            </a:pPr>
            <a:r>
              <a:rPr lang="en-US" sz="1800" dirty="0">
                <a:latin typeface="Courier New" panose="02070309020205020404" pitchFamily="49" charset="0"/>
              </a:rPr>
              <a:t>    </a:t>
            </a:r>
            <a:r>
              <a:rPr lang="en-US" sz="1800" dirty="0" err="1">
                <a:latin typeface="Courier New" panose="02070309020205020404" pitchFamily="49" charset="0"/>
              </a:rPr>
              <a:t>def</a:t>
            </a:r>
            <a:r>
              <a:rPr lang="en-US" sz="1800" dirty="0">
                <a:latin typeface="Courier New" panose="02070309020205020404" pitchFamily="49" charset="0"/>
              </a:rPr>
              <a:t> </a:t>
            </a:r>
            <a:r>
              <a:rPr lang="en-US" sz="1800" dirty="0" err="1">
                <a:latin typeface="Courier New" panose="02070309020205020404" pitchFamily="49" charset="0"/>
              </a:rPr>
              <a:t>mday</a:t>
            </a:r>
            <a:r>
              <a:rPr lang="en-US" sz="1800" dirty="0">
                <a:latin typeface="Courier New" panose="02070309020205020404" pitchFamily="49" charset="0"/>
              </a:rPr>
              <a:t>(self):</a:t>
            </a:r>
          </a:p>
          <a:p>
            <a:pPr>
              <a:spcBef>
                <a:spcPct val="0"/>
              </a:spcBef>
            </a:pPr>
            <a:r>
              <a:rPr lang="en-US" sz="1800" dirty="0">
                <a:latin typeface="Courier New" panose="02070309020205020404" pitchFamily="49" charset="0"/>
              </a:rPr>
              <a:t>        return </a:t>
            </a:r>
            <a:r>
              <a:rPr lang="en-US" sz="1800" dirty="0" err="1">
                <a:latin typeface="Courier New" panose="02070309020205020404" pitchFamily="49" charset="0"/>
              </a:rPr>
              <a:t>self._day</a:t>
            </a:r>
            <a:endParaRPr lang="en-US" sz="1800" dirty="0">
              <a:latin typeface="Courier New" panose="02070309020205020404" pitchFamily="49" charset="0"/>
            </a:endParaRPr>
          </a:p>
          <a:p>
            <a:pPr>
              <a:spcBef>
                <a:spcPct val="0"/>
              </a:spcBef>
            </a:pPr>
            <a:r>
              <a:rPr lang="en-GB" sz="1800" dirty="0">
                <a:latin typeface="Courier New" panose="02070309020205020404" pitchFamily="49" charset="0"/>
              </a:rPr>
              <a:t>    ...    </a:t>
            </a:r>
            <a:endParaRPr lang="en-GB" sz="800" dirty="0">
              <a:latin typeface="Courier New" panose="02070309020205020404" pitchFamily="49" charset="0"/>
            </a:endParaRPr>
          </a:p>
          <a:p>
            <a:pPr>
              <a:spcBef>
                <a:spcPct val="0"/>
              </a:spcBef>
            </a:pPr>
            <a:endParaRPr lang="en-GB" sz="800" dirty="0">
              <a:latin typeface="Courier New" panose="02070309020205020404" pitchFamily="49" charset="0"/>
            </a:endParaRPr>
          </a:p>
        </p:txBody>
      </p:sp>
      <p:sp>
        <p:nvSpPr>
          <p:cNvPr id="17414" name="TextBox 5"/>
          <p:cNvSpPr txBox="1">
            <a:spLocks noChangeArrowheads="1"/>
          </p:cNvSpPr>
          <p:nvPr/>
        </p:nvSpPr>
        <p:spPr bwMode="auto">
          <a:xfrm>
            <a:off x="5664201" y="3475672"/>
            <a:ext cx="2947987"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mn-lt"/>
              </a:rPr>
              <a:t>Trailing property() call might be missed, or forgotten. When does it get executed?</a:t>
            </a:r>
          </a:p>
        </p:txBody>
      </p:sp>
      <p:sp>
        <p:nvSpPr>
          <p:cNvPr id="17415" name="TextBox 6"/>
          <p:cNvSpPr txBox="1">
            <a:spLocks noChangeArrowheads="1"/>
          </p:cNvSpPr>
          <p:nvPr/>
        </p:nvSpPr>
        <p:spPr bwMode="auto">
          <a:xfrm>
            <a:off x="5676660" y="5135562"/>
            <a:ext cx="2949575" cy="922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mn-lt"/>
              </a:rPr>
              <a:t>Method is bound to the attribute name, and bound to @property.</a:t>
            </a:r>
          </a:p>
        </p:txBody>
      </p:sp>
    </p:spTree>
    <p:extLst>
      <p:ext uri="{BB962C8B-B14F-4D97-AF65-F5344CB8AC3E}">
        <p14:creationId xmlns:p14="http://schemas.microsoft.com/office/powerpoint/2010/main" val="1727158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dirty="0"/>
              <a:t>Class methods</a:t>
            </a:r>
          </a:p>
        </p:txBody>
      </p:sp>
      <p:sp>
        <p:nvSpPr>
          <p:cNvPr id="18435" name="Rectangle 3"/>
          <p:cNvSpPr>
            <a:spLocks noGrp="1" noChangeArrowheads="1"/>
          </p:cNvSpPr>
          <p:nvPr>
            <p:ph idx="1"/>
          </p:nvPr>
        </p:nvSpPr>
        <p:spPr/>
        <p:txBody>
          <a:bodyPr/>
          <a:lstStyle/>
          <a:p>
            <a:r>
              <a:rPr lang="en-GB" b="1" dirty="0"/>
              <a:t>There are several ways to achieve this</a:t>
            </a:r>
          </a:p>
          <a:p>
            <a:pPr marL="441325" lvl="1" indent="-258763">
              <a:buFont typeface="Arial" panose="020B0604020202020204" pitchFamily="34" charset="0"/>
              <a:buChar char="•"/>
            </a:pPr>
            <a:r>
              <a:rPr lang="en-GB" sz="1800" dirty="0"/>
              <a:t>Using a dummy class wrapper</a:t>
            </a:r>
          </a:p>
          <a:p>
            <a:pPr marL="441325" lvl="1" indent="-258763">
              <a:buFont typeface="Arial" panose="020B0604020202020204" pitchFamily="34" charset="0"/>
              <a:buChar char="•"/>
            </a:pPr>
            <a:r>
              <a:rPr lang="en-GB" sz="1800" dirty="0"/>
              <a:t>Using the </a:t>
            </a:r>
            <a:r>
              <a:rPr lang="en-GB" sz="1800" dirty="0" err="1"/>
              <a:t>classmethod</a:t>
            </a:r>
            <a:r>
              <a:rPr lang="en-GB" sz="1800" dirty="0"/>
              <a:t> built-in as a decorator (preferred)</a:t>
            </a:r>
          </a:p>
          <a:p>
            <a:pPr marL="468312" lvl="2" indent="-285750">
              <a:buFont typeface="Arial" panose="020B0604020202020204" pitchFamily="34" charset="0"/>
              <a:buChar char="•"/>
            </a:pPr>
            <a:r>
              <a:rPr lang="en-GB" sz="1800" dirty="0"/>
              <a:t>The class method itself</a:t>
            </a:r>
          </a:p>
          <a:p>
            <a:pPr lvl="2"/>
            <a:endParaRPr lang="en-GB" dirty="0"/>
          </a:p>
          <a:p>
            <a:pPr lvl="2"/>
            <a:endParaRPr lang="en-GB" dirty="0"/>
          </a:p>
          <a:p>
            <a:pPr lvl="2"/>
            <a:endParaRPr lang="en-GB" dirty="0"/>
          </a:p>
          <a:p>
            <a:pPr marL="914400" lvl="2" indent="0">
              <a:buNone/>
            </a:pPr>
            <a:endParaRPr lang="en-GB" dirty="0"/>
          </a:p>
          <a:p>
            <a:pPr lvl="2"/>
            <a:endParaRPr lang="en-GB" dirty="0"/>
          </a:p>
          <a:p>
            <a:pPr marL="441325" lvl="2" indent="-258763">
              <a:buFont typeface="Arial" panose="020B0604020202020204" pitchFamily="34" charset="0"/>
              <a:buChar char="•"/>
            </a:pPr>
            <a:r>
              <a:rPr lang="en-GB" sz="1800" dirty="0"/>
              <a:t> The user of the class</a:t>
            </a:r>
          </a:p>
        </p:txBody>
      </p:sp>
      <p:sp>
        <p:nvSpPr>
          <p:cNvPr id="18436" name="Text Box 4"/>
          <p:cNvSpPr txBox="1">
            <a:spLocks noChangeArrowheads="1"/>
          </p:cNvSpPr>
          <p:nvPr/>
        </p:nvSpPr>
        <p:spPr bwMode="auto">
          <a:xfrm>
            <a:off x="750468" y="3000151"/>
            <a:ext cx="3768980" cy="1477328"/>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    _count = 0</a:t>
            </a:r>
          </a:p>
          <a:p>
            <a:pPr>
              <a:spcBef>
                <a:spcPct val="0"/>
              </a:spcBef>
            </a:pPr>
            <a:r>
              <a:rPr lang="en-GB" sz="1800" dirty="0">
                <a:latin typeface="Courier New" panose="02070309020205020404" pitchFamily="49" charset="0"/>
              </a:rPr>
              <a:t>...</a:t>
            </a:r>
          </a:p>
          <a:p>
            <a:pPr>
              <a:spcBef>
                <a:spcPct val="0"/>
              </a:spcBef>
            </a:pPr>
            <a:r>
              <a:rPr lang="en-GB" sz="1800" b="1" dirty="0">
                <a:latin typeface="Courier New" panose="02070309020205020404" pitchFamily="49" charset="0"/>
              </a:rPr>
              <a:t>    @</a:t>
            </a:r>
            <a:r>
              <a:rPr lang="en-GB" sz="1800" b="1" dirty="0" err="1">
                <a:latin typeface="Courier New" panose="02070309020205020404" pitchFamily="49" charset="0"/>
              </a:rPr>
              <a:t>classmethod</a:t>
            </a:r>
            <a:endParaRPr lang="en-GB" sz="1800" b="1" dirty="0">
              <a:latin typeface="Courier New" panose="02070309020205020404" pitchFamily="49" charset="0"/>
            </a:endParaRP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def</a:t>
            </a:r>
            <a:r>
              <a:rPr lang="en-GB" sz="1800" dirty="0">
                <a:latin typeface="Courier New" panose="02070309020205020404" pitchFamily="49" charset="0"/>
              </a:rPr>
              <a:t> </a:t>
            </a:r>
            <a:r>
              <a:rPr lang="en-GB" sz="1800" dirty="0" err="1">
                <a:latin typeface="Courier New" panose="02070309020205020404" pitchFamily="49" charset="0"/>
              </a:rPr>
              <a:t>get_count</a:t>
            </a:r>
            <a:r>
              <a:rPr lang="en-GB" sz="1800" dirty="0">
                <a:latin typeface="Courier New" panose="02070309020205020404" pitchFamily="49" charset="0"/>
              </a:rPr>
              <a:t>(</a:t>
            </a:r>
            <a:r>
              <a:rPr lang="en-GB" sz="1800" b="1" dirty="0" err="1">
                <a:latin typeface="Courier New" panose="02070309020205020404" pitchFamily="49" charset="0"/>
              </a:rPr>
              <a:t>cls</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return </a:t>
            </a:r>
            <a:r>
              <a:rPr lang="en-GB" sz="1800" dirty="0" err="1">
                <a:latin typeface="Courier New" panose="02070309020205020404" pitchFamily="49" charset="0"/>
              </a:rPr>
              <a:t>Date._count</a:t>
            </a:r>
            <a:endParaRPr lang="en-GB" sz="1800" dirty="0">
              <a:latin typeface="Courier New" panose="02070309020205020404" pitchFamily="49" charset="0"/>
            </a:endParaRPr>
          </a:p>
        </p:txBody>
      </p:sp>
      <p:sp>
        <p:nvSpPr>
          <p:cNvPr id="18437" name="Text Box 5"/>
          <p:cNvSpPr txBox="1">
            <a:spLocks noChangeArrowheads="1"/>
          </p:cNvSpPr>
          <p:nvPr/>
        </p:nvSpPr>
        <p:spPr bwMode="auto">
          <a:xfrm>
            <a:off x="5321597" y="3714526"/>
            <a:ext cx="2350957" cy="646331"/>
          </a:xfrm>
          <a:prstGeom prst="rect">
            <a:avLst/>
          </a:prstGeom>
          <a:solidFill>
            <a:schemeClr val="bg1"/>
          </a:solidFill>
          <a:ln>
            <a:solidFill>
              <a:srgbClr val="000000"/>
            </a:solid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mn-lt"/>
              </a:rPr>
              <a:t>The class name is passed implicitly</a:t>
            </a:r>
          </a:p>
        </p:txBody>
      </p:sp>
      <p:sp>
        <p:nvSpPr>
          <p:cNvPr id="18438" name="Line 6"/>
          <p:cNvSpPr>
            <a:spLocks noChangeShapeType="1"/>
          </p:cNvSpPr>
          <p:nvPr/>
        </p:nvSpPr>
        <p:spPr bwMode="auto">
          <a:xfrm flipH="1">
            <a:off x="4124622" y="4000276"/>
            <a:ext cx="1196975"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GB"/>
          </a:p>
        </p:txBody>
      </p:sp>
      <p:sp>
        <p:nvSpPr>
          <p:cNvPr id="18439" name="Text Box 7"/>
          <p:cNvSpPr txBox="1">
            <a:spLocks noChangeArrowheads="1"/>
          </p:cNvSpPr>
          <p:nvPr/>
        </p:nvSpPr>
        <p:spPr bwMode="auto">
          <a:xfrm>
            <a:off x="750468" y="5189812"/>
            <a:ext cx="3929062" cy="925512"/>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from date import Date</a:t>
            </a:r>
          </a:p>
          <a:p>
            <a:pPr>
              <a:spcBef>
                <a:spcPct val="0"/>
              </a:spcBef>
            </a:pP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counter = </a:t>
            </a:r>
            <a:r>
              <a:rPr lang="en-GB" sz="1800" dirty="0" err="1">
                <a:latin typeface="Courier New" panose="02070309020205020404" pitchFamily="49" charset="0"/>
              </a:rPr>
              <a:t>Date.get_count</a:t>
            </a:r>
            <a:r>
              <a:rPr lang="en-GB" sz="1800" dirty="0">
                <a:latin typeface="Courier New" panose="02070309020205020404" pitchFamily="49" charset="0"/>
              </a:rPr>
              <a:t>()</a:t>
            </a:r>
          </a:p>
        </p:txBody>
      </p:sp>
    </p:spTree>
    <p:extLst>
      <p:ext uri="{BB962C8B-B14F-4D97-AF65-F5344CB8AC3E}">
        <p14:creationId xmlns:p14="http://schemas.microsoft.com/office/powerpoint/2010/main" val="223677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dirty="0"/>
              <a:t>Inheritance</a:t>
            </a:r>
          </a:p>
        </p:txBody>
      </p:sp>
      <p:sp>
        <p:nvSpPr>
          <p:cNvPr id="19459" name="Rectangle 3"/>
          <p:cNvSpPr>
            <a:spLocks noGrp="1" noChangeArrowheads="1"/>
          </p:cNvSpPr>
          <p:nvPr>
            <p:ph idx="1"/>
          </p:nvPr>
        </p:nvSpPr>
        <p:spPr/>
        <p:txBody>
          <a:bodyPr/>
          <a:lstStyle/>
          <a:p>
            <a:r>
              <a:rPr lang="en-GB" b="1" dirty="0"/>
              <a:t>Use attributes and methods from a parent class</a:t>
            </a:r>
          </a:p>
          <a:p>
            <a:pPr marL="441325" lvl="1" indent="-258763">
              <a:buFont typeface="Arial" panose="020B0604020202020204" pitchFamily="34" charset="0"/>
              <a:buChar char="•"/>
            </a:pPr>
            <a:r>
              <a:rPr lang="en-GB" dirty="0"/>
              <a:t>Important OO concept</a:t>
            </a:r>
          </a:p>
          <a:p>
            <a:pPr marL="441325" lvl="2" indent="-258763">
              <a:buFont typeface="Arial" panose="020B0604020202020204" pitchFamily="34" charset="0"/>
              <a:buChar char="•"/>
            </a:pPr>
            <a:r>
              <a:rPr lang="en-GB" sz="1800" dirty="0"/>
              <a:t>Python supports multiple inheritance - not often needed</a:t>
            </a:r>
          </a:p>
          <a:p>
            <a:pPr marL="441325" lvl="1" indent="-258763">
              <a:buFont typeface="Arial" panose="020B0604020202020204" pitchFamily="34" charset="0"/>
              <a:buChar char="•"/>
            </a:pPr>
            <a:r>
              <a:rPr lang="en-GB" sz="1800" dirty="0"/>
              <a:t>Attributes and methods not supplied in the derived class will be inherited from the base class</a:t>
            </a:r>
          </a:p>
          <a:p>
            <a:pPr marL="441325" lvl="1" indent="-258763">
              <a:buFont typeface="Arial" panose="020B0604020202020204" pitchFamily="34" charset="0"/>
              <a:buChar char="•"/>
            </a:pPr>
            <a:r>
              <a:rPr lang="en-GB" sz="1800" dirty="0"/>
              <a:t>Common to derive our own classes from Python's own</a:t>
            </a:r>
          </a:p>
          <a:p>
            <a:pPr marL="715963" lvl="2" indent="-350838">
              <a:buFont typeface="Courier New" panose="02070309020205020404" pitchFamily="49" charset="0"/>
              <a:buChar char="o"/>
            </a:pPr>
            <a:r>
              <a:rPr lang="en-GB" sz="1600" dirty="0"/>
              <a:t> Multithreading</a:t>
            </a:r>
          </a:p>
          <a:p>
            <a:pPr marL="715963" lvl="2" indent="-350838">
              <a:buFont typeface="Courier New" panose="02070309020205020404" pitchFamily="49" charset="0"/>
              <a:buChar char="o"/>
            </a:pPr>
            <a:r>
              <a:rPr lang="en-GB" sz="1600" dirty="0"/>
              <a:t> Exceptions</a:t>
            </a:r>
          </a:p>
          <a:p>
            <a:pPr marL="715963" lvl="2" indent="-350838">
              <a:buFont typeface="Courier New" panose="02070309020205020404" pitchFamily="49" charset="0"/>
              <a:buChar char="o"/>
            </a:pPr>
            <a:r>
              <a:rPr lang="en-GB" sz="1600" dirty="0"/>
              <a:t> etc.</a:t>
            </a:r>
          </a:p>
        </p:txBody>
      </p:sp>
      <p:sp>
        <p:nvSpPr>
          <p:cNvPr id="19460" name="Text Box 4"/>
          <p:cNvSpPr txBox="1">
            <a:spLocks noChangeArrowheads="1"/>
          </p:cNvSpPr>
          <p:nvPr/>
        </p:nvSpPr>
        <p:spPr bwMode="auto">
          <a:xfrm>
            <a:off x="768668" y="4446811"/>
            <a:ext cx="5868987" cy="1597025"/>
          </a:xfrm>
          <a:prstGeom prst="rect">
            <a:avLst/>
          </a:prstGeom>
          <a:solidFill>
            <a:schemeClr val="bg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class </a:t>
            </a:r>
            <a:r>
              <a:rPr lang="en-GB" sz="1800" i="1" dirty="0" err="1"/>
              <a:t>DerivedClassName</a:t>
            </a:r>
            <a:r>
              <a:rPr lang="en-GB" sz="1800" dirty="0">
                <a:latin typeface="Courier New" panose="02070309020205020404" pitchFamily="49" charset="0"/>
              </a:rPr>
              <a:t>(</a:t>
            </a:r>
            <a:r>
              <a:rPr lang="en-GB" sz="1800" i="1" dirty="0" err="1"/>
              <a:t>base_classes</a:t>
            </a:r>
            <a:r>
              <a:rPr lang="en-GB" sz="1800" dirty="0">
                <a:latin typeface="Courier New" panose="02070309020205020404" pitchFamily="49" charset="0"/>
              </a:rPr>
              <a:t>):</a:t>
            </a: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def</a:t>
            </a:r>
            <a:r>
              <a:rPr lang="en-GB" sz="1800" dirty="0">
                <a:latin typeface="Courier New" panose="02070309020205020404" pitchFamily="49" charset="0"/>
              </a:rPr>
              <a:t> __</a:t>
            </a:r>
            <a:r>
              <a:rPr lang="en-GB" sz="1800" dirty="0" err="1">
                <a:latin typeface="Courier New" panose="02070309020205020404" pitchFamily="49" charset="0"/>
              </a:rPr>
              <a:t>init</a:t>
            </a:r>
            <a:r>
              <a:rPr lang="en-GB" sz="1800" dirty="0">
                <a:latin typeface="Courier New" panose="02070309020205020404" pitchFamily="49" charset="0"/>
              </a:rPr>
              <a:t>__(self, </a:t>
            </a:r>
            <a:r>
              <a:rPr lang="en-GB" sz="1800" i="1" dirty="0"/>
              <a:t>arguments</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a:t>
            </a:r>
            <a:r>
              <a:rPr lang="en-GB" sz="1800" i="1" dirty="0"/>
              <a:t>base_class</a:t>
            </a:r>
            <a:r>
              <a:rPr lang="en-GB" sz="1800" dirty="0">
                <a:latin typeface="Courier New" panose="02070309020205020404" pitchFamily="49" charset="0"/>
              </a:rPr>
              <a:t>.__</a:t>
            </a:r>
            <a:r>
              <a:rPr lang="en-GB" sz="1800" dirty="0" err="1">
                <a:latin typeface="Courier New" panose="02070309020205020404" pitchFamily="49" charset="0"/>
              </a:rPr>
              <a:t>init</a:t>
            </a:r>
            <a:r>
              <a:rPr lang="en-GB" sz="1800" dirty="0">
                <a:latin typeface="Courier New" panose="02070309020205020404" pitchFamily="49" charset="0"/>
              </a:rPr>
              <a:t>__(self, </a:t>
            </a:r>
            <a:r>
              <a:rPr lang="en-GB" sz="1800" i="1" dirty="0"/>
              <a:t>arguments</a:t>
            </a:r>
            <a:r>
              <a:rPr lang="en-GB" sz="1800" dirty="0">
                <a:latin typeface="Courier New" panose="02070309020205020404" pitchFamily="49" charset="0"/>
              </a:rPr>
              <a:t>)</a:t>
            </a:r>
          </a:p>
          <a:p>
            <a:pPr>
              <a:spcBef>
                <a:spcPct val="0"/>
              </a:spcBef>
            </a:pPr>
            <a:endParaRPr lang="en-GB" sz="1800" i="1" dirty="0"/>
          </a:p>
          <a:p>
            <a:pPr>
              <a:spcBef>
                <a:spcPct val="0"/>
              </a:spcBef>
            </a:pPr>
            <a:r>
              <a:rPr lang="en-GB" sz="1800" i="1" dirty="0"/>
              <a:t>Other methods…</a:t>
            </a:r>
          </a:p>
        </p:txBody>
      </p:sp>
    </p:spTree>
    <p:extLst>
      <p:ext uri="{BB962C8B-B14F-4D97-AF65-F5344CB8AC3E}">
        <p14:creationId xmlns:p14="http://schemas.microsoft.com/office/powerpoint/2010/main" val="3385048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a:t>Inheritance terminology</a:t>
            </a:r>
          </a:p>
        </p:txBody>
      </p:sp>
      <p:sp>
        <p:nvSpPr>
          <p:cNvPr id="2" name="Content Placeholder 1">
            <a:extLst>
              <a:ext uri="{FF2B5EF4-FFF2-40B4-BE49-F238E27FC236}">
                <a16:creationId xmlns:a16="http://schemas.microsoft.com/office/drawing/2014/main" id="{1916A819-5E6C-4F12-AAA0-CCCF430B2A83}"/>
              </a:ext>
            </a:extLst>
          </p:cNvPr>
          <p:cNvSpPr>
            <a:spLocks noGrp="1"/>
          </p:cNvSpPr>
          <p:nvPr>
            <p:ph idx="1"/>
          </p:nvPr>
        </p:nvSpPr>
        <p:spPr/>
        <p:txBody>
          <a:bodyPr/>
          <a:lstStyle/>
          <a:p>
            <a:endParaRPr lang="en-GB" dirty="0"/>
          </a:p>
        </p:txBody>
      </p:sp>
      <p:sp>
        <p:nvSpPr>
          <p:cNvPr id="20483" name="Rectangle 3"/>
          <p:cNvSpPr>
            <a:spLocks noChangeArrowheads="1"/>
          </p:cNvSpPr>
          <p:nvPr/>
        </p:nvSpPr>
        <p:spPr bwMode="auto">
          <a:xfrm>
            <a:off x="8547100" y="3389313"/>
            <a:ext cx="1460500" cy="615950"/>
          </a:xfrm>
          <a:prstGeom prst="rect">
            <a:avLst/>
          </a:prstGeom>
          <a:noFill/>
          <a:ln w="12700">
            <a:solidFill>
              <a:srgbClr val="969696"/>
            </a:solidFill>
            <a:miter lim="800000"/>
            <a:headEnd/>
            <a:tailEnd/>
          </a:ln>
          <a:extLst>
            <a:ext uri="{909E8E84-426E-40dd-AFC4-6F175D3DCCD1}">
              <a14:hiddenFill xmlns:a14="http://schemas.microsoft.com/office/drawing/2010/main" xmlns="">
                <a:solidFill>
                  <a:srgbClr val="FFFFFF"/>
                </a:solidFill>
              </a14:hiddenFill>
            </a:ext>
          </a:extLst>
        </p:spPr>
        <p:txBody>
          <a:bodyPr lIns="90488" tIns="44450" rIns="90488" bIns="44450">
            <a:spAutoFit/>
          </a:bodyPr>
          <a:lstStyle/>
          <a:p>
            <a:pPr marL="373063" indent="-373063" defTabSz="730250">
              <a:lnSpc>
                <a:spcPct val="90000"/>
              </a:lnSpc>
              <a:spcBef>
                <a:spcPct val="30000"/>
              </a:spcBef>
            </a:pPr>
            <a:r>
              <a:rPr lang="en-US" sz="1600" b="1" dirty="0">
                <a:latin typeface="Courier New" panose="02070309020205020404" pitchFamily="49" charset="0"/>
              </a:rPr>
              <a:t>Base</a:t>
            </a:r>
            <a:endParaRPr lang="en-US" sz="1600" dirty="0">
              <a:solidFill>
                <a:srgbClr val="000066"/>
              </a:solidFill>
              <a:latin typeface="Courier New" panose="02070309020205020404" pitchFamily="49" charset="0"/>
            </a:endParaRPr>
          </a:p>
          <a:p>
            <a:pPr marL="373063" indent="-373063" defTabSz="730250">
              <a:lnSpc>
                <a:spcPct val="90000"/>
              </a:lnSpc>
              <a:spcBef>
                <a:spcPct val="30000"/>
              </a:spcBef>
            </a:pPr>
            <a:r>
              <a:rPr lang="en-US" sz="1600" dirty="0">
                <a:solidFill>
                  <a:srgbClr val="000066"/>
                </a:solidFill>
                <a:latin typeface="Courier New" panose="02070309020205020404" pitchFamily="49" charset="0"/>
              </a:rPr>
              <a:t>Superclass</a:t>
            </a:r>
            <a:endParaRPr lang="en-US" sz="1600" dirty="0">
              <a:solidFill>
                <a:srgbClr val="969696"/>
              </a:solidFill>
              <a:latin typeface="Courier New" panose="02070309020205020404" pitchFamily="49" charset="0"/>
            </a:endParaRPr>
          </a:p>
        </p:txBody>
      </p:sp>
      <p:sp>
        <p:nvSpPr>
          <p:cNvPr id="20484" name="Rectangle 4"/>
          <p:cNvSpPr>
            <a:spLocks noChangeArrowheads="1"/>
          </p:cNvSpPr>
          <p:nvPr/>
        </p:nvSpPr>
        <p:spPr bwMode="auto">
          <a:xfrm>
            <a:off x="7339013" y="3390900"/>
            <a:ext cx="1147762" cy="876300"/>
          </a:xfrm>
          <a:prstGeom prst="rect">
            <a:avLst/>
          </a:prstGeom>
          <a:noFill/>
          <a:ln w="12700">
            <a:solidFill>
              <a:srgbClr val="969696"/>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8" tIns="44450" rIns="90488" bIns="44450"/>
          <a:lstStyle/>
          <a:p>
            <a:pPr marL="373063" indent="-373063" defTabSz="730250">
              <a:lnSpc>
                <a:spcPct val="90000"/>
              </a:lnSpc>
              <a:spcBef>
                <a:spcPct val="30000"/>
              </a:spcBef>
            </a:pPr>
            <a:r>
              <a:rPr lang="en-US" sz="1600" b="1" dirty="0">
                <a:latin typeface="Courier New" panose="02070309020205020404" pitchFamily="49" charset="0"/>
              </a:rPr>
              <a:t>Derived</a:t>
            </a:r>
            <a:endParaRPr lang="en-US" sz="1600" dirty="0">
              <a:solidFill>
                <a:srgbClr val="000066"/>
              </a:solidFill>
              <a:latin typeface="Courier New" panose="02070309020205020404" pitchFamily="49" charset="0"/>
            </a:endParaRPr>
          </a:p>
          <a:p>
            <a:pPr marL="373063" indent="-373063" defTabSz="730250">
              <a:lnSpc>
                <a:spcPct val="90000"/>
              </a:lnSpc>
              <a:spcBef>
                <a:spcPct val="30000"/>
              </a:spcBef>
            </a:pPr>
            <a:r>
              <a:rPr lang="en-US" sz="1600" dirty="0">
                <a:solidFill>
                  <a:srgbClr val="000066"/>
                </a:solidFill>
                <a:latin typeface="Courier New" panose="02070309020205020404" pitchFamily="49" charset="0"/>
              </a:rPr>
              <a:t>Subclass</a:t>
            </a:r>
            <a:endParaRPr lang="en-US" sz="1600" dirty="0">
              <a:solidFill>
                <a:srgbClr val="969696"/>
              </a:solidFill>
              <a:latin typeface="Courier New" panose="02070309020205020404" pitchFamily="49" charset="0"/>
            </a:endParaRPr>
          </a:p>
        </p:txBody>
      </p:sp>
      <p:sp>
        <p:nvSpPr>
          <p:cNvPr id="20485" name="Rectangle 5"/>
          <p:cNvSpPr>
            <a:spLocks noChangeArrowheads="1"/>
          </p:cNvSpPr>
          <p:nvPr/>
        </p:nvSpPr>
        <p:spPr bwMode="auto">
          <a:xfrm>
            <a:off x="2752725" y="3390900"/>
            <a:ext cx="1163638" cy="884238"/>
          </a:xfrm>
          <a:prstGeom prst="rect">
            <a:avLst/>
          </a:prstGeom>
          <a:noFill/>
          <a:ln w="12700">
            <a:solidFill>
              <a:srgbClr val="969696"/>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8" tIns="44450" rIns="90488" bIns="44450"/>
          <a:lstStyle/>
          <a:p>
            <a:pPr marL="373063" indent="-373063" defTabSz="730250">
              <a:lnSpc>
                <a:spcPct val="90000"/>
              </a:lnSpc>
              <a:spcBef>
                <a:spcPct val="30000"/>
              </a:spcBef>
            </a:pPr>
            <a:r>
              <a:rPr lang="en-US" sz="1600" b="1" dirty="0">
                <a:latin typeface="Courier New" panose="02070309020205020404" pitchFamily="49" charset="0"/>
              </a:rPr>
              <a:t>Derived</a:t>
            </a:r>
            <a:endParaRPr lang="en-US" sz="1600" dirty="0">
              <a:solidFill>
                <a:srgbClr val="000066"/>
              </a:solidFill>
              <a:latin typeface="Courier New" panose="02070309020205020404" pitchFamily="49" charset="0"/>
            </a:endParaRPr>
          </a:p>
          <a:p>
            <a:pPr marL="373063" indent="-373063" defTabSz="730250">
              <a:lnSpc>
                <a:spcPct val="90000"/>
              </a:lnSpc>
              <a:spcBef>
                <a:spcPct val="30000"/>
              </a:spcBef>
            </a:pPr>
            <a:r>
              <a:rPr lang="en-US" sz="1600" dirty="0">
                <a:solidFill>
                  <a:srgbClr val="000066"/>
                </a:solidFill>
                <a:latin typeface="Courier New" panose="02070309020205020404" pitchFamily="49" charset="0"/>
              </a:rPr>
              <a:t>Subclass</a:t>
            </a:r>
            <a:endParaRPr lang="en-US" sz="1600" dirty="0">
              <a:solidFill>
                <a:srgbClr val="969696"/>
              </a:solidFill>
              <a:latin typeface="Courier New" panose="02070309020205020404" pitchFamily="49" charset="0"/>
            </a:endParaRPr>
          </a:p>
        </p:txBody>
      </p:sp>
      <p:sp>
        <p:nvSpPr>
          <p:cNvPr id="20486" name="Rectangle 6"/>
          <p:cNvSpPr>
            <a:spLocks noChangeArrowheads="1"/>
          </p:cNvSpPr>
          <p:nvPr/>
        </p:nvSpPr>
        <p:spPr bwMode="auto">
          <a:xfrm>
            <a:off x="7339014" y="5186364"/>
            <a:ext cx="1165225" cy="884237"/>
          </a:xfrm>
          <a:prstGeom prst="rect">
            <a:avLst/>
          </a:prstGeom>
          <a:noFill/>
          <a:ln w="12700">
            <a:solidFill>
              <a:srgbClr val="969696"/>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8" tIns="44450" rIns="90488" bIns="44450"/>
          <a:lstStyle/>
          <a:p>
            <a:pPr marL="373063" indent="-373063" defTabSz="730250">
              <a:lnSpc>
                <a:spcPct val="90000"/>
              </a:lnSpc>
              <a:spcBef>
                <a:spcPct val="30000"/>
              </a:spcBef>
            </a:pPr>
            <a:r>
              <a:rPr lang="en-US" sz="1600" b="1" dirty="0">
                <a:latin typeface="Courier New" panose="02070309020205020404" pitchFamily="49" charset="0"/>
              </a:rPr>
              <a:t>Derived</a:t>
            </a:r>
            <a:endParaRPr lang="en-US" sz="1600" dirty="0">
              <a:solidFill>
                <a:srgbClr val="000066"/>
              </a:solidFill>
              <a:latin typeface="Courier New" panose="02070309020205020404" pitchFamily="49" charset="0"/>
            </a:endParaRPr>
          </a:p>
          <a:p>
            <a:pPr marL="373063" indent="-373063" defTabSz="730250">
              <a:lnSpc>
                <a:spcPct val="90000"/>
              </a:lnSpc>
              <a:spcBef>
                <a:spcPct val="30000"/>
              </a:spcBef>
            </a:pPr>
            <a:r>
              <a:rPr lang="en-US" sz="1600" dirty="0">
                <a:solidFill>
                  <a:srgbClr val="000066"/>
                </a:solidFill>
                <a:latin typeface="Courier New" panose="02070309020205020404" pitchFamily="49" charset="0"/>
              </a:rPr>
              <a:t>Subclass</a:t>
            </a:r>
            <a:endParaRPr lang="en-US" sz="1600" dirty="0">
              <a:solidFill>
                <a:srgbClr val="969696"/>
              </a:solidFill>
              <a:latin typeface="Courier New" panose="02070309020205020404" pitchFamily="49" charset="0"/>
            </a:endParaRPr>
          </a:p>
        </p:txBody>
      </p:sp>
      <p:sp>
        <p:nvSpPr>
          <p:cNvPr id="20487" name="Rectangle 7"/>
          <p:cNvSpPr>
            <a:spLocks noChangeArrowheads="1"/>
          </p:cNvSpPr>
          <p:nvPr/>
        </p:nvSpPr>
        <p:spPr bwMode="auto">
          <a:xfrm>
            <a:off x="5051425" y="1595438"/>
            <a:ext cx="1144588" cy="889000"/>
          </a:xfrm>
          <a:prstGeom prst="rect">
            <a:avLst/>
          </a:prstGeom>
          <a:solidFill>
            <a:schemeClr val="tx2">
              <a:lumMod val="20000"/>
              <a:lumOff val="8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wrap="none" lIns="90488" tIns="44450" rIns="90488" bIns="44450" anchor="ctr" anchorCtr="1"/>
          <a:lstStyle/>
          <a:p>
            <a:pPr marL="373063" indent="-373063" defTabSz="730250">
              <a:lnSpc>
                <a:spcPct val="90000"/>
              </a:lnSpc>
              <a:spcBef>
                <a:spcPct val="30000"/>
              </a:spcBef>
            </a:pPr>
            <a:r>
              <a:rPr lang="en-US" sz="4700" b="1">
                <a:latin typeface="Helvetica" pitchFamily="34" charset="0"/>
              </a:rPr>
              <a:t>A</a:t>
            </a:r>
          </a:p>
        </p:txBody>
      </p:sp>
      <p:sp>
        <p:nvSpPr>
          <p:cNvPr id="20488" name="Rectangle 8"/>
          <p:cNvSpPr>
            <a:spLocks noChangeArrowheads="1"/>
          </p:cNvSpPr>
          <p:nvPr/>
        </p:nvSpPr>
        <p:spPr bwMode="auto">
          <a:xfrm>
            <a:off x="6248401" y="1595439"/>
            <a:ext cx="1325563" cy="885825"/>
          </a:xfrm>
          <a:prstGeom prst="rect">
            <a:avLst/>
          </a:prstGeom>
          <a:noFill/>
          <a:ln w="12700">
            <a:solidFill>
              <a:srgbClr val="969696"/>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8" tIns="44450" rIns="90488" bIns="44450"/>
          <a:lstStyle/>
          <a:p>
            <a:pPr marL="373063" indent="-373063" defTabSz="730250">
              <a:lnSpc>
                <a:spcPct val="90000"/>
              </a:lnSpc>
              <a:spcBef>
                <a:spcPct val="30000"/>
              </a:spcBef>
            </a:pPr>
            <a:r>
              <a:rPr lang="en-US" sz="1600" b="1" dirty="0">
                <a:latin typeface="Courier New" panose="02070309020205020404" pitchFamily="49" charset="0"/>
              </a:rPr>
              <a:t>Base</a:t>
            </a:r>
            <a:endParaRPr lang="en-US" sz="1600" dirty="0">
              <a:solidFill>
                <a:srgbClr val="000066"/>
              </a:solidFill>
              <a:latin typeface="Courier New" panose="02070309020205020404" pitchFamily="49" charset="0"/>
            </a:endParaRPr>
          </a:p>
          <a:p>
            <a:pPr marL="373063" indent="-373063" defTabSz="730250">
              <a:lnSpc>
                <a:spcPct val="90000"/>
              </a:lnSpc>
              <a:spcBef>
                <a:spcPct val="30000"/>
              </a:spcBef>
            </a:pPr>
            <a:r>
              <a:rPr lang="en-US" sz="1600" dirty="0">
                <a:solidFill>
                  <a:srgbClr val="000066"/>
                </a:solidFill>
                <a:latin typeface="Courier New" panose="02070309020205020404" pitchFamily="49" charset="0"/>
              </a:rPr>
              <a:t>Superclass</a:t>
            </a:r>
            <a:endParaRPr lang="en-US" sz="1600" dirty="0">
              <a:solidFill>
                <a:srgbClr val="969696"/>
              </a:solidFill>
              <a:latin typeface="Courier New" panose="02070309020205020404" pitchFamily="49" charset="0"/>
            </a:endParaRPr>
          </a:p>
        </p:txBody>
      </p:sp>
      <p:sp>
        <p:nvSpPr>
          <p:cNvPr id="20489" name="Rectangle 9"/>
          <p:cNvSpPr>
            <a:spLocks noChangeArrowheads="1"/>
          </p:cNvSpPr>
          <p:nvPr/>
        </p:nvSpPr>
        <p:spPr bwMode="auto">
          <a:xfrm>
            <a:off x="4379914" y="1752601"/>
            <a:ext cx="733425"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lstStyle/>
          <a:p>
            <a:pPr marL="373063" indent="-373063" defTabSz="730250">
              <a:lnSpc>
                <a:spcPct val="90000"/>
              </a:lnSpc>
              <a:spcBef>
                <a:spcPct val="30000"/>
              </a:spcBef>
            </a:pPr>
            <a:r>
              <a:rPr lang="en-US" sz="1600" b="1">
                <a:latin typeface="Courier New" pitchFamily="49" charset="0"/>
              </a:rPr>
              <a:t>Root</a:t>
            </a:r>
          </a:p>
        </p:txBody>
      </p:sp>
      <p:grpSp>
        <p:nvGrpSpPr>
          <p:cNvPr id="20490" name="Group 11"/>
          <p:cNvGrpSpPr>
            <a:grpSpLocks/>
          </p:cNvGrpSpPr>
          <p:nvPr/>
        </p:nvGrpSpPr>
        <p:grpSpPr bwMode="auto">
          <a:xfrm>
            <a:off x="4127501" y="2514600"/>
            <a:ext cx="1266825" cy="1143000"/>
            <a:chOff x="1056" y="2592"/>
            <a:chExt cx="864" cy="720"/>
          </a:xfrm>
        </p:grpSpPr>
        <p:sp>
          <p:nvSpPr>
            <p:cNvPr id="20498" name="Line 12"/>
            <p:cNvSpPr>
              <a:spLocks noChangeShapeType="1"/>
            </p:cNvSpPr>
            <p:nvPr/>
          </p:nvSpPr>
          <p:spPr bwMode="auto">
            <a:xfrm flipH="1">
              <a:off x="1056" y="2736"/>
              <a:ext cx="672" cy="576"/>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GB"/>
            </a:p>
          </p:txBody>
        </p:sp>
        <p:sp>
          <p:nvSpPr>
            <p:cNvPr id="20499" name="AutoShape 13"/>
            <p:cNvSpPr>
              <a:spLocks noChangeArrowheads="1"/>
            </p:cNvSpPr>
            <p:nvPr/>
          </p:nvSpPr>
          <p:spPr bwMode="auto">
            <a:xfrm rot="2927816" flipH="1">
              <a:off x="1752" y="2568"/>
              <a:ext cx="144" cy="192"/>
            </a:xfrm>
            <a:prstGeom prst="triangle">
              <a:avLst>
                <a:gd name="adj" fmla="val 50000"/>
              </a:avLst>
            </a:prstGeom>
            <a:solidFill>
              <a:schemeClr val="bg1"/>
            </a:solidFill>
            <a:ln w="9525">
              <a:solidFill>
                <a:srgbClr val="000000"/>
              </a:solidFill>
              <a:miter lim="800000"/>
              <a:headEnd type="none" w="sm" len="sm"/>
              <a:tailEnd type="none" w="sm" len="sm"/>
            </a:ln>
          </p:spPr>
          <p:txBody>
            <a:bodyPr wrap="none" anchor="ctr"/>
            <a:lstStyle/>
            <a:p>
              <a:endParaRPr lang="en-US"/>
            </a:p>
          </p:txBody>
        </p:sp>
      </p:grpSp>
      <p:sp>
        <p:nvSpPr>
          <p:cNvPr id="20491" name="Line 14"/>
          <p:cNvSpPr>
            <a:spLocks noChangeShapeType="1"/>
          </p:cNvSpPr>
          <p:nvPr/>
        </p:nvSpPr>
        <p:spPr bwMode="auto">
          <a:xfrm>
            <a:off x="6238875" y="2743200"/>
            <a:ext cx="914400" cy="762000"/>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GB"/>
          </a:p>
        </p:txBody>
      </p:sp>
      <p:sp>
        <p:nvSpPr>
          <p:cNvPr id="20492" name="AutoShape 15"/>
          <p:cNvSpPr>
            <a:spLocks noChangeArrowheads="1"/>
          </p:cNvSpPr>
          <p:nvPr/>
        </p:nvSpPr>
        <p:spPr bwMode="auto">
          <a:xfrm rot="-2927816">
            <a:off x="5983288" y="2487613"/>
            <a:ext cx="228600" cy="282575"/>
          </a:xfrm>
          <a:prstGeom prst="triangle">
            <a:avLst>
              <a:gd name="adj" fmla="val 50000"/>
            </a:avLst>
          </a:prstGeom>
          <a:solidFill>
            <a:schemeClr val="bg1"/>
          </a:solidFill>
          <a:ln w="9525">
            <a:solidFill>
              <a:srgbClr val="000000"/>
            </a:solidFill>
            <a:miter lim="800000"/>
            <a:headEnd type="none" w="sm" len="sm"/>
            <a:tailEnd type="none" w="sm" len="sm"/>
          </a:ln>
        </p:spPr>
        <p:txBody>
          <a:bodyPr wrap="none" anchor="ctr"/>
          <a:lstStyle/>
          <a:p>
            <a:endParaRPr lang="en-US"/>
          </a:p>
        </p:txBody>
      </p:sp>
      <p:sp>
        <p:nvSpPr>
          <p:cNvPr id="20493" name="Rectangle 16"/>
          <p:cNvSpPr>
            <a:spLocks noChangeArrowheads="1"/>
          </p:cNvSpPr>
          <p:nvPr/>
        </p:nvSpPr>
        <p:spPr bwMode="auto">
          <a:xfrm>
            <a:off x="3983039" y="3390900"/>
            <a:ext cx="1146175" cy="889000"/>
          </a:xfrm>
          <a:prstGeom prst="rect">
            <a:avLst/>
          </a:prstGeom>
          <a:solidFill>
            <a:schemeClr val="tx2">
              <a:lumMod val="20000"/>
              <a:lumOff val="8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wrap="none" lIns="90488" tIns="44450" rIns="90488" bIns="44450" anchor="ctr" anchorCtr="1"/>
          <a:lstStyle/>
          <a:p>
            <a:pPr marL="373063" indent="-373063" defTabSz="730250">
              <a:lnSpc>
                <a:spcPct val="90000"/>
              </a:lnSpc>
              <a:spcBef>
                <a:spcPct val="30000"/>
              </a:spcBef>
            </a:pPr>
            <a:r>
              <a:rPr lang="en-US" sz="4700" b="1">
                <a:latin typeface="Helvetica" pitchFamily="34" charset="0"/>
              </a:rPr>
              <a:t>B</a:t>
            </a:r>
          </a:p>
        </p:txBody>
      </p:sp>
      <p:sp>
        <p:nvSpPr>
          <p:cNvPr id="20494" name="Rectangle 17"/>
          <p:cNvSpPr>
            <a:spLocks noChangeArrowheads="1"/>
          </p:cNvSpPr>
          <p:nvPr/>
        </p:nvSpPr>
        <p:spPr bwMode="auto">
          <a:xfrm>
            <a:off x="6137275" y="3390900"/>
            <a:ext cx="1144588" cy="889000"/>
          </a:xfrm>
          <a:prstGeom prst="rect">
            <a:avLst/>
          </a:prstGeom>
          <a:solidFill>
            <a:schemeClr val="tx2">
              <a:lumMod val="20000"/>
              <a:lumOff val="8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wrap="none" lIns="90488" tIns="44450" rIns="90488" bIns="44450" anchor="ctr" anchorCtr="1"/>
          <a:lstStyle/>
          <a:p>
            <a:pPr marL="373063" indent="-373063" defTabSz="730250">
              <a:lnSpc>
                <a:spcPct val="90000"/>
              </a:lnSpc>
              <a:spcBef>
                <a:spcPct val="30000"/>
              </a:spcBef>
            </a:pPr>
            <a:r>
              <a:rPr lang="en-US" sz="4700" b="1">
                <a:latin typeface="Helvetica" pitchFamily="34" charset="0"/>
              </a:rPr>
              <a:t>C</a:t>
            </a:r>
          </a:p>
        </p:txBody>
      </p:sp>
      <p:cxnSp>
        <p:nvCxnSpPr>
          <p:cNvPr id="20495" name="AutoShape 18"/>
          <p:cNvCxnSpPr>
            <a:cxnSpLocks noChangeShapeType="1"/>
          </p:cNvCxnSpPr>
          <p:nvPr/>
        </p:nvCxnSpPr>
        <p:spPr bwMode="auto">
          <a:xfrm>
            <a:off x="6731001" y="4624389"/>
            <a:ext cx="4763" cy="822325"/>
          </a:xfrm>
          <a:prstGeom prst="straightConnector1">
            <a:avLst/>
          </a:prstGeom>
          <a:noFill/>
          <a:ln w="9525">
            <a:solidFill>
              <a:srgbClr val="000000"/>
            </a:solidFill>
            <a:round/>
            <a:headEnd type="none" w="sm" len="sm"/>
            <a:tailEnd type="none" w="sm" len="sm"/>
          </a:ln>
          <a:extLst>
            <a:ext uri="{909E8E84-426E-40dd-AFC4-6F175D3DCCD1}">
              <a14:hiddenFill xmlns:a14="http://schemas.microsoft.com/office/drawing/2010/main" xmlns="">
                <a:noFill/>
              </a14:hiddenFill>
            </a:ext>
          </a:extLst>
        </p:spPr>
      </p:cxnSp>
      <p:sp>
        <p:nvSpPr>
          <p:cNvPr id="20496" name="AutoShape 19"/>
          <p:cNvSpPr>
            <a:spLocks noChangeArrowheads="1"/>
          </p:cNvSpPr>
          <p:nvPr/>
        </p:nvSpPr>
        <p:spPr bwMode="auto">
          <a:xfrm>
            <a:off x="6624639" y="4343400"/>
            <a:ext cx="211137" cy="304800"/>
          </a:xfrm>
          <a:prstGeom prst="triangle">
            <a:avLst>
              <a:gd name="adj" fmla="val 50000"/>
            </a:avLst>
          </a:prstGeom>
          <a:solidFill>
            <a:schemeClr val="bg1"/>
          </a:solidFill>
          <a:ln w="9525">
            <a:solidFill>
              <a:srgbClr val="000000"/>
            </a:solidFill>
            <a:miter lim="800000"/>
            <a:headEnd type="none" w="sm" len="sm"/>
            <a:tailEnd type="none" w="sm" len="sm"/>
          </a:ln>
        </p:spPr>
        <p:txBody>
          <a:bodyPr wrap="none" anchor="ctr"/>
          <a:lstStyle/>
          <a:p>
            <a:endParaRPr lang="en-US"/>
          </a:p>
        </p:txBody>
      </p:sp>
      <p:sp>
        <p:nvSpPr>
          <p:cNvPr id="20497" name="Rectangle 20"/>
          <p:cNvSpPr>
            <a:spLocks noChangeArrowheads="1"/>
          </p:cNvSpPr>
          <p:nvPr/>
        </p:nvSpPr>
        <p:spPr bwMode="auto">
          <a:xfrm>
            <a:off x="6137275" y="5186363"/>
            <a:ext cx="1144588" cy="889000"/>
          </a:xfrm>
          <a:prstGeom prst="rect">
            <a:avLst/>
          </a:prstGeom>
          <a:solidFill>
            <a:schemeClr val="tx2">
              <a:lumMod val="20000"/>
              <a:lumOff val="8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wrap="none" lIns="90488" tIns="44450" rIns="90488" bIns="44450" anchor="ctr" anchorCtr="1"/>
          <a:lstStyle/>
          <a:p>
            <a:pPr marL="373063" indent="-373063" defTabSz="730250">
              <a:lnSpc>
                <a:spcPct val="90000"/>
              </a:lnSpc>
              <a:spcBef>
                <a:spcPct val="30000"/>
              </a:spcBef>
            </a:pPr>
            <a:r>
              <a:rPr lang="en-US" sz="4700" b="1">
                <a:latin typeface="Helvetica" pitchFamily="34" charset="0"/>
              </a:rPr>
              <a:t>D</a:t>
            </a:r>
          </a:p>
        </p:txBody>
      </p:sp>
    </p:spTree>
    <p:extLst>
      <p:ext uri="{BB962C8B-B14F-4D97-AF65-F5344CB8AC3E}">
        <p14:creationId xmlns:p14="http://schemas.microsoft.com/office/powerpoint/2010/main" val="67310284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Inheritance scope</a:t>
            </a:r>
          </a:p>
        </p:txBody>
      </p:sp>
      <p:sp>
        <p:nvSpPr>
          <p:cNvPr id="3" name="Content Placeholder 2"/>
          <p:cNvSpPr>
            <a:spLocks noGrp="1"/>
          </p:cNvSpPr>
          <p:nvPr>
            <p:ph idx="1"/>
          </p:nvPr>
        </p:nvSpPr>
        <p:spPr/>
        <p:txBody>
          <a:bodyPr/>
          <a:lstStyle/>
          <a:p>
            <a:r>
              <a:rPr lang="en-GB" b="1" dirty="0"/>
              <a:t>Attributes are either “public” or “private”</a:t>
            </a:r>
          </a:p>
          <a:p>
            <a:pPr marL="441325" lvl="1" indent="-258763">
              <a:buFont typeface="Arial" panose="020B0604020202020204" pitchFamily="34" charset="0"/>
              <a:buChar char="•"/>
            </a:pPr>
            <a:r>
              <a:rPr lang="en-GB" sz="1800" dirty="0"/>
              <a:t>No equivalent of “protected”</a:t>
            </a:r>
          </a:p>
          <a:p>
            <a:pPr marL="441325" lvl="1" indent="-258763">
              <a:buFont typeface="Arial" panose="020B0604020202020204" pitchFamily="34" charset="0"/>
              <a:buChar char="•"/>
            </a:pPr>
            <a:r>
              <a:rPr lang="en-GB" sz="1800" dirty="0"/>
              <a:t>This includes methods as well as data items</a:t>
            </a:r>
          </a:p>
          <a:p>
            <a:pPr marL="441325" lvl="1" indent="-258763">
              <a:buFont typeface="Arial" panose="020B0604020202020204" pitchFamily="34" charset="0"/>
              <a:buChar char="•"/>
            </a:pPr>
            <a:r>
              <a:rPr lang="en-GB" sz="1800" dirty="0"/>
              <a:t>Enforced by the leading two-underscores rule</a:t>
            </a:r>
          </a:p>
          <a:p>
            <a:pPr marL="441325" lvl="1" indent="-258763">
              <a:buFont typeface="Arial" panose="020B0604020202020204" pitchFamily="34" charset="0"/>
              <a:buChar char="•"/>
            </a:pPr>
            <a:r>
              <a:rPr lang="en-GB" sz="1800" dirty="0"/>
              <a:t>Base and derived classes can share the same module</a:t>
            </a:r>
          </a:p>
          <a:p>
            <a:pPr marL="715963" lvl="2" indent="-350838">
              <a:buFont typeface="Courier New" panose="02070309020205020404" pitchFamily="49" charset="0"/>
              <a:buChar char="o"/>
            </a:pPr>
            <a:r>
              <a:rPr lang="en-GB" sz="1600" dirty="0"/>
              <a:t> Can share attributes privately that are prefixed with a single underscore</a:t>
            </a:r>
          </a:p>
          <a:p>
            <a:r>
              <a:rPr lang="en-GB" b="1" dirty="0"/>
              <a:t>Public attributes of the base class can be called on an object of the derived class</a:t>
            </a:r>
          </a:p>
          <a:p>
            <a:pPr marL="441325" lvl="1" indent="-258763">
              <a:buFont typeface="Arial" panose="020B0604020202020204" pitchFamily="34" charset="0"/>
              <a:buChar char="•"/>
            </a:pPr>
            <a:r>
              <a:rPr lang="en-GB" sz="1800" dirty="0"/>
              <a:t>Also applies to __special__ methods</a:t>
            </a:r>
          </a:p>
          <a:p>
            <a:endParaRPr lang="en-GB" dirty="0"/>
          </a:p>
          <a:p>
            <a:endParaRPr lang="en-GB" dirty="0"/>
          </a:p>
        </p:txBody>
      </p:sp>
    </p:spTree>
    <p:extLst>
      <p:ext uri="{BB962C8B-B14F-4D97-AF65-F5344CB8AC3E}">
        <p14:creationId xmlns:p14="http://schemas.microsoft.com/office/powerpoint/2010/main" val="3974778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dirty="0"/>
              <a:t>Inheritance example</a:t>
            </a:r>
          </a:p>
        </p:txBody>
      </p:sp>
      <p:grpSp>
        <p:nvGrpSpPr>
          <p:cNvPr id="21507" name="Group 12"/>
          <p:cNvGrpSpPr>
            <a:grpSpLocks/>
          </p:cNvGrpSpPr>
          <p:nvPr/>
        </p:nvGrpSpPr>
        <p:grpSpPr bwMode="auto">
          <a:xfrm>
            <a:off x="1031617" y="1346101"/>
            <a:ext cx="6181500" cy="4930974"/>
            <a:chOff x="298450" y="1285875"/>
            <a:chExt cx="6180801" cy="4930974"/>
          </a:xfrm>
        </p:grpSpPr>
        <p:sp>
          <p:nvSpPr>
            <p:cNvPr id="21514" name="Text Box 4"/>
            <p:cNvSpPr txBox="1">
              <a:spLocks noChangeArrowheads="1"/>
            </p:cNvSpPr>
            <p:nvPr/>
          </p:nvSpPr>
          <p:spPr bwMode="auto">
            <a:xfrm>
              <a:off x="298450" y="1285875"/>
              <a:ext cx="6152454" cy="2146300"/>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class Person:</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def</a:t>
              </a:r>
              <a:r>
                <a:rPr lang="en-GB" sz="1800" dirty="0">
                  <a:latin typeface="Courier New" panose="02070309020205020404" pitchFamily="49" charset="0"/>
                </a:rPr>
                <a:t> __</a:t>
              </a:r>
              <a:r>
                <a:rPr lang="en-GB" sz="1800" dirty="0" err="1">
                  <a:latin typeface="Courier New" panose="02070309020205020404" pitchFamily="49" charset="0"/>
                </a:rPr>
                <a:t>init</a:t>
              </a:r>
              <a:r>
                <a:rPr lang="en-GB" sz="1800" dirty="0">
                  <a:latin typeface="Courier New" panose="02070309020205020404" pitchFamily="49" charset="0"/>
                </a:rPr>
                <a:t>__(self, name, gender):</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self._name</a:t>
              </a:r>
              <a:r>
                <a:rPr lang="en-GB" sz="1800" dirty="0">
                  <a:latin typeface="Courier New" panose="02070309020205020404" pitchFamily="49" charset="0"/>
                </a:rPr>
                <a:t> = name</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self._gender</a:t>
              </a:r>
              <a:r>
                <a:rPr lang="en-GB" sz="1800" dirty="0">
                  <a:latin typeface="Courier New" panose="02070309020205020404" pitchFamily="49" charset="0"/>
                </a:rPr>
                <a:t> = </a:t>
              </a:r>
              <a:r>
                <a:rPr lang="en-GB" sz="1800" dirty="0" err="1">
                  <a:latin typeface="Courier New" panose="02070309020205020404" pitchFamily="49" charset="0"/>
                </a:rPr>
                <a:t>gender.upper</a:t>
              </a:r>
              <a:r>
                <a:rPr lang="en-GB" sz="1800" dirty="0">
                  <a:latin typeface="Courier New" panose="02070309020205020404" pitchFamily="49" charset="0"/>
                </a:rPr>
                <a:t>()</a:t>
              </a: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def</a:t>
              </a:r>
              <a:r>
                <a:rPr lang="en-GB" sz="1800" dirty="0">
                  <a:latin typeface="Courier New" panose="02070309020205020404" pitchFamily="49" charset="0"/>
                </a:rPr>
                <a:t> __</a:t>
              </a:r>
              <a:r>
                <a:rPr lang="en-GB" sz="1800" dirty="0" err="1">
                  <a:latin typeface="Courier New" panose="02070309020205020404" pitchFamily="49" charset="0"/>
                </a:rPr>
                <a:t>str</a:t>
              </a:r>
              <a:r>
                <a:rPr lang="en-GB" sz="1800" dirty="0">
                  <a:latin typeface="Courier New" panose="02070309020205020404" pitchFamily="49" charset="0"/>
                </a:rPr>
                <a:t>__(self):</a:t>
              </a:r>
            </a:p>
            <a:p>
              <a:pPr>
                <a:spcBef>
                  <a:spcPct val="0"/>
                </a:spcBef>
              </a:pPr>
              <a:r>
                <a:rPr lang="en-GB" sz="1800" dirty="0">
                  <a:latin typeface="Courier New" panose="02070309020205020404" pitchFamily="49" charset="0"/>
                </a:rPr>
                <a:t>       return "Name: " + </a:t>
              </a:r>
              <a:r>
                <a:rPr lang="en-GB" sz="1800" dirty="0" err="1">
                  <a:latin typeface="Courier New" panose="02070309020205020404" pitchFamily="49" charset="0"/>
                </a:rPr>
                <a:t>self._name</a:t>
              </a:r>
              <a:r>
                <a:rPr lang="en-GB" sz="1800" dirty="0">
                  <a:latin typeface="Courier New" panose="02070309020205020404" pitchFamily="49" charset="0"/>
                </a:rPr>
                <a:t>+ \</a:t>
              </a:r>
            </a:p>
            <a:p>
              <a:pPr>
                <a:spcBef>
                  <a:spcPct val="0"/>
                </a:spcBef>
              </a:pPr>
              <a:r>
                <a:rPr lang="en-GB" sz="1800" dirty="0">
                  <a:latin typeface="Courier New" panose="02070309020205020404" pitchFamily="49" charset="0"/>
                </a:rPr>
                <a:t>              " Gender: " + </a:t>
              </a:r>
              <a:r>
                <a:rPr lang="en-GB" sz="1800" dirty="0" err="1">
                  <a:latin typeface="Courier New" panose="02070309020205020404" pitchFamily="49" charset="0"/>
                </a:rPr>
                <a:t>self.__gender</a:t>
              </a:r>
              <a:endParaRPr lang="en-GB" sz="1800" dirty="0">
                <a:latin typeface="Courier New" panose="02070309020205020404" pitchFamily="49" charset="0"/>
              </a:endParaRPr>
            </a:p>
          </p:txBody>
        </p:sp>
        <p:sp>
          <p:nvSpPr>
            <p:cNvPr id="21515" name="Text Box 5"/>
            <p:cNvSpPr txBox="1">
              <a:spLocks noChangeArrowheads="1"/>
            </p:cNvSpPr>
            <p:nvPr/>
          </p:nvSpPr>
          <p:spPr bwMode="auto">
            <a:xfrm>
              <a:off x="298450" y="4062413"/>
              <a:ext cx="6180801" cy="2154436"/>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from person import Person</a:t>
              </a:r>
            </a:p>
            <a:p>
              <a:pPr>
                <a:spcBef>
                  <a:spcPct val="0"/>
                </a:spcBef>
              </a:pPr>
              <a:endParaRPr lang="en-US" sz="1800" dirty="0">
                <a:latin typeface="Courier New" panose="02070309020205020404" pitchFamily="49" charset="0"/>
              </a:endParaRPr>
            </a:p>
            <a:p>
              <a:pPr>
                <a:spcBef>
                  <a:spcPct val="0"/>
                </a:spcBef>
              </a:pPr>
              <a:r>
                <a:rPr lang="en-US" sz="1800" dirty="0">
                  <a:latin typeface="Courier New" panose="02070309020205020404" pitchFamily="49" charset="0"/>
                </a:rPr>
                <a:t>class Employee(Person):</a:t>
              </a:r>
            </a:p>
            <a:p>
              <a:pPr>
                <a:spcBef>
                  <a:spcPct val="0"/>
                </a:spcBef>
              </a:pPr>
              <a:endParaRPr lang="en-US" sz="800" dirty="0">
                <a:latin typeface="Courier New" panose="02070309020205020404" pitchFamily="49" charset="0"/>
              </a:endParaRPr>
            </a:p>
            <a:p>
              <a:pPr>
                <a:spcBef>
                  <a:spcPct val="0"/>
                </a:spcBef>
              </a:pPr>
              <a:r>
                <a:rPr lang="en-US" sz="1800" dirty="0">
                  <a:latin typeface="Courier New" panose="02070309020205020404" pitchFamily="49" charset="0"/>
                </a:rPr>
                <a:t>    </a:t>
              </a:r>
              <a:r>
                <a:rPr lang="en-US" sz="1800" dirty="0" err="1">
                  <a:latin typeface="Courier New" panose="02070309020205020404" pitchFamily="49" charset="0"/>
                </a:rPr>
                <a:t>def</a:t>
              </a:r>
              <a:r>
                <a:rPr lang="en-US" sz="1800" dirty="0">
                  <a:latin typeface="Courier New" panose="02070309020205020404" pitchFamily="49" charset="0"/>
                </a:rPr>
                <a:t> __</a:t>
              </a:r>
              <a:r>
                <a:rPr lang="en-US" sz="1800" dirty="0" err="1">
                  <a:latin typeface="Courier New" panose="02070309020205020404" pitchFamily="49" charset="0"/>
                </a:rPr>
                <a:t>init</a:t>
              </a:r>
              <a:r>
                <a:rPr lang="en-US" sz="1800" dirty="0">
                  <a:latin typeface="Courier New" panose="02070309020205020404" pitchFamily="49" charset="0"/>
                </a:rPr>
                <a:t>__(self, name, gender, </a:t>
              </a:r>
              <a:r>
                <a:rPr lang="en-US" sz="1800" dirty="0" err="1">
                  <a:latin typeface="Courier New" panose="02070309020205020404" pitchFamily="49" charset="0"/>
                </a:rPr>
                <a:t>dept</a:t>
              </a:r>
              <a:r>
                <a:rPr lang="en-US" sz="1800" dirty="0">
                  <a:latin typeface="Courier New" panose="02070309020205020404" pitchFamily="49" charset="0"/>
                </a:rPr>
                <a:t>):</a:t>
              </a:r>
            </a:p>
            <a:p>
              <a:pPr>
                <a:spcBef>
                  <a:spcPct val="0"/>
                </a:spcBef>
              </a:pPr>
              <a:r>
                <a:rPr lang="en-US" sz="1800" dirty="0">
                  <a:latin typeface="Courier New" panose="02070309020205020404" pitchFamily="49" charset="0"/>
                </a:rPr>
                <a:t>        super().__</a:t>
              </a:r>
              <a:r>
                <a:rPr lang="en-US" sz="1800" dirty="0" err="1">
                  <a:latin typeface="Courier New" panose="02070309020205020404" pitchFamily="49" charset="0"/>
                </a:rPr>
                <a:t>init</a:t>
              </a:r>
              <a:r>
                <a:rPr lang="en-US" sz="1800" dirty="0">
                  <a:latin typeface="Courier New" panose="02070309020205020404" pitchFamily="49" charset="0"/>
                </a:rPr>
                <a:t>__(name, gender)</a:t>
              </a:r>
            </a:p>
            <a:p>
              <a:pPr>
                <a:spcBef>
                  <a:spcPct val="0"/>
                </a:spcBef>
              </a:pPr>
              <a:r>
                <a:rPr lang="en-US" sz="1800" dirty="0">
                  <a:latin typeface="Courier New" panose="02070309020205020404" pitchFamily="49" charset="0"/>
                </a:rPr>
                <a:t>        </a:t>
              </a:r>
              <a:r>
                <a:rPr lang="en-US" sz="1800" dirty="0" err="1">
                  <a:latin typeface="Courier New" panose="02070309020205020404" pitchFamily="49" charset="0"/>
                </a:rPr>
                <a:t>self._dept</a:t>
              </a:r>
              <a:r>
                <a:rPr lang="en-US" sz="1800" dirty="0">
                  <a:latin typeface="Courier New" panose="02070309020205020404" pitchFamily="49" charset="0"/>
                </a:rPr>
                <a:t> = dept</a:t>
              </a:r>
            </a:p>
            <a:p>
              <a:pPr>
                <a:spcBef>
                  <a:spcPct val="0"/>
                </a:spcBef>
              </a:pPr>
              <a:r>
                <a:rPr lang="en-US" sz="1800" dirty="0">
                  <a:latin typeface="Courier New" panose="02070309020205020404" pitchFamily="49" charset="0"/>
                </a:rPr>
                <a:t>...</a:t>
              </a:r>
              <a:endParaRPr lang="en-GB" sz="1800" dirty="0">
                <a:latin typeface="Courier New" panose="02070309020205020404" pitchFamily="49" charset="0"/>
              </a:endParaRPr>
            </a:p>
          </p:txBody>
        </p:sp>
        <p:sp>
          <p:nvSpPr>
            <p:cNvPr id="21516" name="Line 6"/>
            <p:cNvSpPr>
              <a:spLocks noChangeShapeType="1"/>
            </p:cNvSpPr>
            <p:nvPr/>
          </p:nvSpPr>
          <p:spPr bwMode="auto">
            <a:xfrm flipV="1">
              <a:off x="2867025" y="3422650"/>
              <a:ext cx="0" cy="63500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GB"/>
            </a:p>
          </p:txBody>
        </p:sp>
      </p:grpSp>
      <p:sp>
        <p:nvSpPr>
          <p:cNvPr id="21508" name="Text Box 7"/>
          <p:cNvSpPr txBox="1">
            <a:spLocks noChangeArrowheads="1"/>
          </p:cNvSpPr>
          <p:nvPr/>
        </p:nvSpPr>
        <p:spPr bwMode="auto">
          <a:xfrm>
            <a:off x="5568691" y="3470176"/>
            <a:ext cx="5404107" cy="954107"/>
          </a:xfrm>
          <a:prstGeom prst="rect">
            <a:avLst/>
          </a:prstGeom>
          <a:solidFill>
            <a:schemeClr val="bg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600" dirty="0">
                <a:latin typeface="Courier New" panose="02070309020205020404" pitchFamily="49" charset="0"/>
              </a:rPr>
              <a:t>from employee import Employee</a:t>
            </a:r>
          </a:p>
          <a:p>
            <a:pPr>
              <a:spcBef>
                <a:spcPct val="0"/>
              </a:spcBef>
            </a:pPr>
            <a:endParaRPr lang="en-US" sz="800" dirty="0">
              <a:latin typeface="Courier New" panose="02070309020205020404" pitchFamily="49" charset="0"/>
            </a:endParaRPr>
          </a:p>
          <a:p>
            <a:pPr>
              <a:spcBef>
                <a:spcPct val="0"/>
              </a:spcBef>
            </a:pPr>
            <a:r>
              <a:rPr lang="en-US" sz="1600" dirty="0">
                <a:latin typeface="Courier New" panose="02070309020205020404" pitchFamily="49" charset="0"/>
              </a:rPr>
              <a:t>me = Employee("Fred Bloggs", "m", "IT")</a:t>
            </a:r>
          </a:p>
          <a:p>
            <a:pPr>
              <a:spcBef>
                <a:spcPct val="0"/>
              </a:spcBef>
            </a:pPr>
            <a:r>
              <a:rPr lang="en-US" sz="1600" dirty="0">
                <a:latin typeface="Courier New" panose="02070309020205020404" pitchFamily="49" charset="0"/>
              </a:rPr>
              <a:t>print(me)</a:t>
            </a:r>
            <a:endParaRPr lang="en-GB" sz="1600" dirty="0">
              <a:latin typeface="Courier New" panose="02070309020205020404" pitchFamily="49" charset="0"/>
            </a:endParaRPr>
          </a:p>
        </p:txBody>
      </p:sp>
      <p:sp>
        <p:nvSpPr>
          <p:cNvPr id="21509" name="Text Box 8"/>
          <p:cNvSpPr txBox="1">
            <a:spLocks noChangeArrowheads="1"/>
          </p:cNvSpPr>
          <p:nvPr/>
        </p:nvSpPr>
        <p:spPr bwMode="auto">
          <a:xfrm>
            <a:off x="7665383" y="4617147"/>
            <a:ext cx="2522237" cy="584775"/>
          </a:xfrm>
          <a:prstGeom prst="rect">
            <a:avLst/>
          </a:prstGeom>
          <a:solidFill>
            <a:schemeClr val="bg1"/>
          </a:solid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latin typeface="+mn-lt"/>
              </a:rPr>
              <a:t>This calls the parent class special method</a:t>
            </a:r>
          </a:p>
        </p:txBody>
      </p:sp>
      <p:sp>
        <p:nvSpPr>
          <p:cNvPr id="21510" name="Line 10"/>
          <p:cNvSpPr>
            <a:spLocks noChangeShapeType="1"/>
          </p:cNvSpPr>
          <p:nvPr/>
        </p:nvSpPr>
        <p:spPr bwMode="auto">
          <a:xfrm flipH="1" flipV="1">
            <a:off x="6704151" y="4424283"/>
            <a:ext cx="961232" cy="435769"/>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square">
            <a:spAutoFit/>
          </a:bodyPr>
          <a:lstStyle/>
          <a:p>
            <a:endParaRPr lang="en-GB"/>
          </a:p>
        </p:txBody>
      </p:sp>
      <p:sp>
        <p:nvSpPr>
          <p:cNvPr id="21511" name="Text Box 11"/>
          <p:cNvSpPr txBox="1">
            <a:spLocks noChangeArrowheads="1"/>
          </p:cNvSpPr>
          <p:nvPr/>
        </p:nvSpPr>
        <p:spPr bwMode="auto">
          <a:xfrm>
            <a:off x="8215054" y="3067051"/>
            <a:ext cx="131959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latin typeface="+mn-lt"/>
              </a:rPr>
              <a:t>User's view</a:t>
            </a:r>
          </a:p>
        </p:txBody>
      </p:sp>
    </p:spTree>
    <p:extLst>
      <p:ext uri="{BB962C8B-B14F-4D97-AF65-F5344CB8AC3E}">
        <p14:creationId xmlns:p14="http://schemas.microsoft.com/office/powerpoint/2010/main" val="2252942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sz="quarter" idx="10"/>
          </p:nvPr>
        </p:nvSpPr>
        <p:spPr/>
        <p:txBody>
          <a:bodyPr>
            <a:normAutofit/>
          </a:bodyPr>
          <a:lstStyle/>
          <a:p>
            <a:pPr>
              <a:lnSpc>
                <a:spcPct val="110000"/>
              </a:lnSpc>
            </a:pPr>
            <a:r>
              <a:rPr lang="en-US" dirty="0"/>
              <a:t>Classes and OOP</a:t>
            </a:r>
          </a:p>
        </p:txBody>
      </p:sp>
      <p:sp>
        <p:nvSpPr>
          <p:cNvPr id="2" name="Text Placeholder 1">
            <a:extLst>
              <a:ext uri="{FF2B5EF4-FFF2-40B4-BE49-F238E27FC236}">
                <a16:creationId xmlns:a16="http://schemas.microsoft.com/office/drawing/2014/main" id="{91B7A480-B6AE-4F06-9B9D-355AC6BFF8B5}"/>
              </a:ext>
            </a:extLst>
          </p:cNvPr>
          <p:cNvSpPr>
            <a:spLocks noGrp="1"/>
          </p:cNvSpPr>
          <p:nvPr>
            <p:ph type="body" sz="quarter" idx="15"/>
          </p:nvPr>
        </p:nvSpPr>
        <p:spPr/>
        <p:txBody>
          <a:bodyPr/>
          <a:lstStyle/>
          <a:p>
            <a:pPr>
              <a:lnSpc>
                <a:spcPct val="110000"/>
              </a:lnSpc>
            </a:pPr>
            <a:r>
              <a:rPr lang="en-US" b="1" dirty="0"/>
              <a:t>Contents</a:t>
            </a:r>
          </a:p>
          <a:p>
            <a:pPr lvl="1"/>
            <a:r>
              <a:rPr lang="en-US" dirty="0"/>
              <a:t>Using objects</a:t>
            </a:r>
          </a:p>
          <a:p>
            <a:pPr lvl="1"/>
            <a:r>
              <a:rPr lang="en-US" dirty="0"/>
              <a:t>Duck-typing</a:t>
            </a:r>
          </a:p>
          <a:p>
            <a:pPr lvl="1"/>
            <a:r>
              <a:rPr lang="en-US" dirty="0"/>
              <a:t>A little Python OO</a:t>
            </a:r>
          </a:p>
          <a:p>
            <a:pPr lvl="1"/>
            <a:r>
              <a:rPr lang="en-US" dirty="0"/>
              <a:t>A simple class</a:t>
            </a:r>
          </a:p>
          <a:p>
            <a:pPr lvl="1"/>
            <a:r>
              <a:rPr lang="en-US" dirty="0"/>
              <a:t>Defining classes</a:t>
            </a:r>
          </a:p>
          <a:p>
            <a:pPr lvl="1"/>
            <a:r>
              <a:rPr lang="en-US" dirty="0"/>
              <a:t>Defining methods</a:t>
            </a:r>
          </a:p>
          <a:p>
            <a:pPr lvl="1"/>
            <a:r>
              <a:rPr lang="en-US" dirty="0"/>
              <a:t>Constructing an object</a:t>
            </a:r>
          </a:p>
          <a:p>
            <a:pPr lvl="1"/>
            <a:r>
              <a:rPr lang="en-US" dirty="0"/>
              <a:t>Special methods</a:t>
            </a:r>
          </a:p>
          <a:p>
            <a:pPr lvl="2"/>
            <a:r>
              <a:rPr lang="en-US" dirty="0"/>
              <a:t>Operator overloading</a:t>
            </a:r>
          </a:p>
          <a:p>
            <a:pPr lvl="1"/>
            <a:r>
              <a:rPr lang="en-US" dirty="0"/>
              <a:t>Properties and decorators</a:t>
            </a:r>
          </a:p>
          <a:p>
            <a:pPr lvl="1"/>
            <a:r>
              <a:rPr lang="en-US" dirty="0"/>
              <a:t>Inheritance</a:t>
            </a:r>
          </a:p>
          <a:p>
            <a:pPr>
              <a:lnSpc>
                <a:spcPct val="110000"/>
              </a:lnSpc>
            </a:pPr>
            <a:r>
              <a:rPr lang="en-US" b="1" dirty="0"/>
              <a:t>Summary</a:t>
            </a:r>
          </a:p>
          <a:p>
            <a:endParaRPr lang="en-GB" dirty="0"/>
          </a:p>
        </p:txBody>
      </p:sp>
    </p:spTree>
    <p:extLst>
      <p:ext uri="{BB962C8B-B14F-4D97-AF65-F5344CB8AC3E}">
        <p14:creationId xmlns:p14="http://schemas.microsoft.com/office/powerpoint/2010/main" val="86253924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a:t>Some helper built-in functions</a:t>
            </a:r>
          </a:p>
        </p:txBody>
      </p:sp>
      <p:sp>
        <p:nvSpPr>
          <p:cNvPr id="23555" name="Content Placeholder 2"/>
          <p:cNvSpPr>
            <a:spLocks noGrp="1"/>
          </p:cNvSpPr>
          <p:nvPr>
            <p:ph idx="1"/>
          </p:nvPr>
        </p:nvSpPr>
        <p:spPr/>
        <p:txBody>
          <a:bodyPr/>
          <a:lstStyle/>
          <a:p>
            <a:r>
              <a:rPr lang="en-GB" b="1" dirty="0" err="1"/>
              <a:t>isinstance</a:t>
            </a:r>
            <a:r>
              <a:rPr lang="en-GB" dirty="0"/>
              <a:t>(</a:t>
            </a:r>
            <a:r>
              <a:rPr lang="en-GB" b="0" i="1" dirty="0"/>
              <a:t>object</a:t>
            </a:r>
            <a:r>
              <a:rPr lang="en-GB" dirty="0"/>
              <a:t>, </a:t>
            </a:r>
            <a:r>
              <a:rPr lang="en-GB" b="0" i="1" dirty="0" err="1"/>
              <a:t>classinfo</a:t>
            </a:r>
            <a:r>
              <a:rPr lang="en-GB" dirty="0"/>
              <a:t>)</a:t>
            </a:r>
          </a:p>
          <a:p>
            <a:pPr marL="441325" lvl="1" indent="-258763">
              <a:buFont typeface="Arial" panose="020B0604020202020204" pitchFamily="34" charset="0"/>
              <a:buChar char="•"/>
            </a:pPr>
            <a:r>
              <a:rPr lang="en-GB" sz="1800" dirty="0"/>
              <a:t>Returns True if </a:t>
            </a:r>
            <a:r>
              <a:rPr lang="en-GB" sz="1800" b="0" i="1" dirty="0"/>
              <a:t>object</a:t>
            </a:r>
            <a:r>
              <a:rPr lang="en-GB" sz="1800" dirty="0"/>
              <a:t> is of class</a:t>
            </a:r>
            <a:r>
              <a:rPr lang="en-GB" sz="1800" b="0" i="1" dirty="0"/>
              <a:t> </a:t>
            </a:r>
            <a:r>
              <a:rPr lang="en-GB" sz="1800" b="0" i="1" dirty="0" err="1"/>
              <a:t>classinfo</a:t>
            </a:r>
            <a:endParaRPr lang="en-GB" sz="1800" b="0" i="1" dirty="0"/>
          </a:p>
          <a:p>
            <a:r>
              <a:rPr lang="en-GB" b="1" dirty="0" err="1"/>
              <a:t>issubclass</a:t>
            </a:r>
            <a:r>
              <a:rPr lang="en-GB" dirty="0"/>
              <a:t>(</a:t>
            </a:r>
            <a:r>
              <a:rPr lang="en-GB" b="0" i="1" dirty="0"/>
              <a:t>class</a:t>
            </a:r>
            <a:r>
              <a:rPr lang="en-GB" dirty="0"/>
              <a:t>, </a:t>
            </a:r>
            <a:r>
              <a:rPr lang="en-GB" b="0" i="1" dirty="0" err="1"/>
              <a:t>classinfo</a:t>
            </a:r>
            <a:r>
              <a:rPr lang="en-GB" dirty="0"/>
              <a:t>)</a:t>
            </a:r>
          </a:p>
          <a:p>
            <a:pPr marL="441325" lvl="1" indent="-258763">
              <a:buFont typeface="Arial" panose="020B0604020202020204" pitchFamily="34" charset="0"/>
              <a:buChar char="•"/>
            </a:pPr>
            <a:r>
              <a:rPr lang="en-GB" sz="1800" dirty="0"/>
              <a:t>Returns True if </a:t>
            </a:r>
            <a:r>
              <a:rPr lang="en-GB" sz="1800" b="0" i="1" dirty="0"/>
              <a:t>class</a:t>
            </a:r>
            <a:r>
              <a:rPr lang="en-GB" sz="1800" dirty="0"/>
              <a:t> is a derived class of </a:t>
            </a:r>
            <a:r>
              <a:rPr lang="en-GB" sz="1800" b="0" i="1" dirty="0" err="1"/>
              <a:t>classinfo</a:t>
            </a:r>
            <a:endParaRPr lang="en-GB" sz="1800" b="0" i="1" dirty="0"/>
          </a:p>
        </p:txBody>
      </p:sp>
      <p:sp>
        <p:nvSpPr>
          <p:cNvPr id="23556" name="TextBox 3"/>
          <p:cNvSpPr txBox="1">
            <a:spLocks noChangeArrowheads="1"/>
          </p:cNvSpPr>
          <p:nvPr/>
        </p:nvSpPr>
        <p:spPr bwMode="auto">
          <a:xfrm>
            <a:off x="845185" y="2930526"/>
            <a:ext cx="6459538" cy="3076575"/>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from employee import Employee</a:t>
            </a:r>
          </a:p>
          <a:p>
            <a:pPr>
              <a:spcBef>
                <a:spcPct val="0"/>
              </a:spcBef>
            </a:pPr>
            <a:r>
              <a:rPr lang="en-GB" sz="1800" dirty="0">
                <a:latin typeface="Courier New" panose="02070309020205020404" pitchFamily="49" charset="0"/>
              </a:rPr>
              <a:t>from person import Person</a:t>
            </a: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me = Employee("Fred </a:t>
            </a:r>
            <a:r>
              <a:rPr lang="en-GB" sz="1800" dirty="0" err="1">
                <a:latin typeface="Courier New" panose="02070309020205020404" pitchFamily="49" charset="0"/>
              </a:rPr>
              <a:t>Bloggs</a:t>
            </a:r>
            <a:r>
              <a:rPr lang="en-GB" sz="1800" dirty="0">
                <a:latin typeface="Courier New" panose="02070309020205020404" pitchFamily="49" charset="0"/>
              </a:rPr>
              <a:t>", 'm', 'IT')</a:t>
            </a: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if </a:t>
            </a:r>
            <a:r>
              <a:rPr lang="en-GB" sz="1800" dirty="0" err="1">
                <a:latin typeface="Courier New" panose="02070309020205020404" pitchFamily="49" charset="0"/>
              </a:rPr>
              <a:t>isinstance</a:t>
            </a:r>
            <a:r>
              <a:rPr lang="en-GB" sz="1800" dirty="0">
                <a:latin typeface="Courier New" panose="02070309020205020404" pitchFamily="49" charset="0"/>
              </a:rPr>
              <a:t>(me, Employee):</a:t>
            </a:r>
          </a:p>
          <a:p>
            <a:pPr>
              <a:spcBef>
                <a:spcPct val="0"/>
              </a:spcBef>
            </a:pPr>
            <a:r>
              <a:rPr lang="en-GB" sz="1800" dirty="0">
                <a:latin typeface="Courier New" panose="02070309020205020404" pitchFamily="49" charset="0"/>
              </a:rPr>
              <a:t>    print(me, "</a:t>
            </a:r>
            <a:r>
              <a:rPr lang="en-GB" sz="1800" dirty="0" err="1">
                <a:latin typeface="Courier New" panose="02070309020205020404" pitchFamily="49" charset="0"/>
              </a:rPr>
              <a:t>isa</a:t>
            </a:r>
            <a:r>
              <a:rPr lang="en-GB" sz="1800" dirty="0">
                <a:latin typeface="Courier New" panose="02070309020205020404" pitchFamily="49" charset="0"/>
              </a:rPr>
              <a:t> Employee!")</a:t>
            </a:r>
          </a:p>
          <a:p>
            <a:pPr>
              <a:spcBef>
                <a:spcPct val="0"/>
              </a:spcBef>
            </a:pPr>
            <a:r>
              <a:rPr lang="en-GB" sz="800" dirty="0">
                <a:latin typeface="Courier New" panose="02070309020205020404" pitchFamily="49" charset="0"/>
              </a:rPr>
              <a:t>    </a:t>
            </a:r>
          </a:p>
          <a:p>
            <a:pPr>
              <a:spcBef>
                <a:spcPct val="0"/>
              </a:spcBef>
            </a:pPr>
            <a:r>
              <a:rPr lang="en-GB" sz="1800" dirty="0">
                <a:latin typeface="Courier New" panose="02070309020205020404" pitchFamily="49" charset="0"/>
              </a:rPr>
              <a:t>if </a:t>
            </a:r>
            <a:r>
              <a:rPr lang="en-GB" sz="1800" dirty="0" err="1">
                <a:latin typeface="Courier New" panose="02070309020205020404" pitchFamily="49" charset="0"/>
              </a:rPr>
              <a:t>isinstance</a:t>
            </a:r>
            <a:r>
              <a:rPr lang="en-GB" sz="1800" dirty="0">
                <a:latin typeface="Courier New" panose="02070309020205020404" pitchFamily="49" charset="0"/>
              </a:rPr>
              <a:t>(me, Person):</a:t>
            </a:r>
          </a:p>
          <a:p>
            <a:pPr>
              <a:spcBef>
                <a:spcPct val="0"/>
              </a:spcBef>
            </a:pPr>
            <a:r>
              <a:rPr lang="en-GB" sz="1800" dirty="0">
                <a:latin typeface="Courier New" panose="02070309020205020404" pitchFamily="49" charset="0"/>
              </a:rPr>
              <a:t>    print(me, "</a:t>
            </a:r>
            <a:r>
              <a:rPr lang="en-GB" sz="1800" dirty="0" err="1">
                <a:latin typeface="Courier New" panose="02070309020205020404" pitchFamily="49" charset="0"/>
              </a:rPr>
              <a:t>isa</a:t>
            </a:r>
            <a:r>
              <a:rPr lang="en-GB" sz="1800" dirty="0">
                <a:latin typeface="Courier New" panose="02070309020205020404" pitchFamily="49" charset="0"/>
              </a:rPr>
              <a:t> Person!")</a:t>
            </a:r>
          </a:p>
          <a:p>
            <a:pPr>
              <a:spcBef>
                <a:spcPct val="0"/>
              </a:spcBef>
            </a:pPr>
            <a:r>
              <a:rPr lang="en-GB" sz="800" dirty="0">
                <a:latin typeface="Courier New" panose="02070309020205020404" pitchFamily="49" charset="0"/>
              </a:rPr>
              <a:t>    </a:t>
            </a:r>
          </a:p>
          <a:p>
            <a:pPr>
              <a:spcBef>
                <a:spcPct val="0"/>
              </a:spcBef>
            </a:pPr>
            <a:r>
              <a:rPr lang="en-GB" sz="1800" dirty="0">
                <a:latin typeface="Courier New" panose="02070309020205020404" pitchFamily="49" charset="0"/>
              </a:rPr>
              <a:t>if </a:t>
            </a:r>
            <a:r>
              <a:rPr lang="en-GB" sz="1800" dirty="0" err="1">
                <a:latin typeface="Courier New" panose="02070309020205020404" pitchFamily="49" charset="0"/>
              </a:rPr>
              <a:t>issubclass</a:t>
            </a:r>
            <a:r>
              <a:rPr lang="en-GB" sz="1800" dirty="0">
                <a:latin typeface="Courier New" panose="02070309020205020404" pitchFamily="49" charset="0"/>
              </a:rPr>
              <a:t>(Employee, Person):</a:t>
            </a:r>
          </a:p>
          <a:p>
            <a:pPr>
              <a:spcBef>
                <a:spcPct val="0"/>
              </a:spcBef>
            </a:pPr>
            <a:r>
              <a:rPr lang="en-GB" sz="1800" dirty="0">
                <a:latin typeface="Courier New" panose="02070309020205020404" pitchFamily="49" charset="0"/>
              </a:rPr>
              <a:t>    print("Employee is a subclass of Person")</a:t>
            </a:r>
          </a:p>
        </p:txBody>
      </p:sp>
      <p:sp>
        <p:nvSpPr>
          <p:cNvPr id="23557" name="TextBox 4"/>
          <p:cNvSpPr txBox="1">
            <a:spLocks noChangeArrowheads="1"/>
          </p:cNvSpPr>
          <p:nvPr/>
        </p:nvSpPr>
        <p:spPr bwMode="auto">
          <a:xfrm>
            <a:off x="7535863" y="4037014"/>
            <a:ext cx="2794386" cy="1200329"/>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mn-lt"/>
              </a:rPr>
              <a:t>All these conditions return True</a:t>
            </a:r>
          </a:p>
          <a:p>
            <a:r>
              <a:rPr lang="en-GB" sz="1800" dirty="0">
                <a:latin typeface="+mn-lt"/>
              </a:rPr>
              <a:t>(based on the inheritance example)</a:t>
            </a:r>
          </a:p>
        </p:txBody>
      </p:sp>
    </p:spTree>
    <p:extLst>
      <p:ext uri="{BB962C8B-B14F-4D97-AF65-F5344CB8AC3E}">
        <p14:creationId xmlns:p14="http://schemas.microsoft.com/office/powerpoint/2010/main" val="2792260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18"/>
          <p:cNvSpPr>
            <a:spLocks noGrp="1" noChangeArrowheads="1"/>
          </p:cNvSpPr>
          <p:nvPr>
            <p:ph type="body" sz="quarter" idx="10"/>
          </p:nvPr>
        </p:nvSpPr>
        <p:spPr/>
        <p:txBody>
          <a:bodyPr>
            <a:normAutofit/>
          </a:bodyPr>
          <a:lstStyle/>
          <a:p>
            <a:r>
              <a:rPr lang="en-US" dirty="0"/>
              <a:t>Summary</a:t>
            </a:r>
          </a:p>
        </p:txBody>
      </p:sp>
      <p:sp>
        <p:nvSpPr>
          <p:cNvPr id="2" name="Text Placeholder 1">
            <a:extLst>
              <a:ext uri="{FF2B5EF4-FFF2-40B4-BE49-F238E27FC236}">
                <a16:creationId xmlns:a16="http://schemas.microsoft.com/office/drawing/2014/main" id="{1E8FA883-5382-4D77-8E26-BDF759092D9F}"/>
              </a:ext>
            </a:extLst>
          </p:cNvPr>
          <p:cNvSpPr>
            <a:spLocks noGrp="1"/>
          </p:cNvSpPr>
          <p:nvPr>
            <p:ph type="body" sz="quarter" idx="15"/>
          </p:nvPr>
        </p:nvSpPr>
        <p:spPr>
          <a:xfrm>
            <a:off x="5037137" y="1349984"/>
            <a:ext cx="6281651" cy="4094163"/>
          </a:xfrm>
        </p:spPr>
        <p:txBody>
          <a:bodyPr/>
          <a:lstStyle/>
          <a:p>
            <a:r>
              <a:rPr lang="en-US" b="1" dirty="0"/>
              <a:t>Classes vs. objects</a:t>
            </a:r>
          </a:p>
          <a:p>
            <a:pPr marL="365125" lvl="1" indent="-182563"/>
            <a:r>
              <a:rPr lang="en-US" sz="1800" dirty="0"/>
              <a:t>A class is a user defined data type</a:t>
            </a:r>
          </a:p>
          <a:p>
            <a:pPr marL="365125" lvl="1" indent="-182563"/>
            <a:r>
              <a:rPr lang="en-US" sz="1800" dirty="0"/>
              <a:t>An object is an instance of a class</a:t>
            </a:r>
          </a:p>
          <a:p>
            <a:pPr marL="365125" lvl="1" indent="-182563"/>
            <a:r>
              <a:rPr lang="en-US" sz="1800" dirty="0"/>
              <a:t>Objects have identity</a:t>
            </a:r>
          </a:p>
          <a:p>
            <a:pPr marL="365125" lvl="1" indent="-182563"/>
            <a:r>
              <a:rPr lang="en-US" sz="1800" dirty="0"/>
              <a:t>To achieve behavior, we call an operation on an object</a:t>
            </a:r>
          </a:p>
          <a:p>
            <a:pPr marL="365125" lvl="1" indent="-182563"/>
            <a:r>
              <a:rPr lang="en-US" sz="1800" dirty="0"/>
              <a:t>The operations on an object are defined by its class</a:t>
            </a:r>
          </a:p>
          <a:p>
            <a:r>
              <a:rPr lang="en-US" b="1" dirty="0"/>
              <a:t>Encapsulation</a:t>
            </a:r>
          </a:p>
          <a:p>
            <a:pPr marL="365125" lvl="1" indent="-182563"/>
            <a:r>
              <a:rPr lang="en-US" sz="1800" dirty="0"/>
              <a:t>Separates interface from implementation</a:t>
            </a:r>
          </a:p>
          <a:p>
            <a:pPr marL="365125" lvl="1" indent="-182563"/>
            <a:r>
              <a:rPr lang="en-US" sz="1800" dirty="0"/>
              <a:t>Publicly accessible operations</a:t>
            </a:r>
          </a:p>
          <a:p>
            <a:pPr marL="365125" lvl="1" indent="-182563"/>
            <a:r>
              <a:rPr lang="en-US" sz="1800" dirty="0"/>
              <a:t>Privately maintained state</a:t>
            </a:r>
          </a:p>
          <a:p>
            <a:endParaRPr lang="en-GB" dirty="0"/>
          </a:p>
        </p:txBody>
      </p:sp>
    </p:spTree>
    <p:extLst>
      <p:ext uri="{BB962C8B-B14F-4D97-AF65-F5344CB8AC3E}">
        <p14:creationId xmlns:p14="http://schemas.microsoft.com/office/powerpoint/2010/main" val="200747307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dirty="0" err="1"/>
              <a:t>Metaclasses</a:t>
            </a:r>
            <a:r>
              <a:rPr lang="en-GB" dirty="0"/>
              <a:t> and ABC</a:t>
            </a:r>
          </a:p>
        </p:txBody>
      </p:sp>
      <p:sp>
        <p:nvSpPr>
          <p:cNvPr id="24579" name="Rectangle 3"/>
          <p:cNvSpPr>
            <a:spLocks noGrp="1" noChangeArrowheads="1"/>
          </p:cNvSpPr>
          <p:nvPr>
            <p:ph idx="1"/>
          </p:nvPr>
        </p:nvSpPr>
        <p:spPr/>
        <p:txBody>
          <a:bodyPr/>
          <a:lstStyle/>
          <a:p>
            <a:r>
              <a:rPr lang="en-GB" b="1" dirty="0"/>
              <a:t>A </a:t>
            </a:r>
            <a:r>
              <a:rPr lang="en-GB" b="1" dirty="0" err="1"/>
              <a:t>metaclass</a:t>
            </a:r>
            <a:r>
              <a:rPr lang="en-GB" b="1" dirty="0"/>
              <a:t> is a class for creating other classes</a:t>
            </a:r>
          </a:p>
          <a:p>
            <a:pPr marL="441325" lvl="1" indent="-258763">
              <a:buFont typeface="Arial" panose="020B0604020202020204" pitchFamily="34" charset="0"/>
              <a:buChar char="•"/>
            </a:pPr>
            <a:r>
              <a:rPr lang="en-GB" sz="1800" dirty="0"/>
              <a:t>The syntax for </a:t>
            </a:r>
            <a:r>
              <a:rPr lang="en-GB" sz="1800" dirty="0" err="1"/>
              <a:t>metaclasses</a:t>
            </a:r>
            <a:r>
              <a:rPr lang="en-GB" sz="1800" dirty="0"/>
              <a:t> changed at Python 3</a:t>
            </a:r>
          </a:p>
          <a:p>
            <a:r>
              <a:rPr lang="en-GB" b="1" dirty="0"/>
              <a:t>Abstract Base Classes</a:t>
            </a:r>
          </a:p>
          <a:p>
            <a:pPr marL="441325" lvl="1" indent="-258763">
              <a:buFont typeface="Arial" panose="020B0604020202020204" pitchFamily="34" charset="0"/>
              <a:buChar char="•"/>
            </a:pPr>
            <a:r>
              <a:rPr lang="en-GB" dirty="0"/>
              <a:t>Classes that cannot be directly instantiated</a:t>
            </a:r>
          </a:p>
          <a:p>
            <a:pPr marL="441325" lvl="1" indent="-258763">
              <a:buFont typeface="Arial" panose="020B0604020202020204" pitchFamily="34" charset="0"/>
              <a:buChar char="•"/>
            </a:pPr>
            <a:r>
              <a:rPr lang="en-GB" dirty="0"/>
              <a:t>Created </a:t>
            </a:r>
            <a:r>
              <a:rPr lang="en-GB" dirty="0" err="1"/>
              <a:t>metaclass</a:t>
            </a:r>
            <a:r>
              <a:rPr lang="en-GB" dirty="0"/>
              <a:t> </a:t>
            </a:r>
            <a:r>
              <a:rPr lang="en-GB" dirty="0" err="1"/>
              <a:t>ABCMeta</a:t>
            </a:r>
            <a:r>
              <a:rPr lang="en-GB" dirty="0"/>
              <a:t> and decorator </a:t>
            </a:r>
            <a:r>
              <a:rPr lang="en-GB" dirty="0" err="1"/>
              <a:t>abstractmethod</a:t>
            </a:r>
            <a:endParaRPr lang="en-GB" dirty="0"/>
          </a:p>
          <a:p>
            <a:pPr lvl="1"/>
            <a:endParaRPr lang="en-GB" dirty="0"/>
          </a:p>
        </p:txBody>
      </p:sp>
      <p:sp>
        <p:nvSpPr>
          <p:cNvPr id="24580" name="Text Box 4"/>
          <p:cNvSpPr txBox="1">
            <a:spLocks noChangeArrowheads="1"/>
          </p:cNvSpPr>
          <p:nvPr/>
        </p:nvSpPr>
        <p:spPr bwMode="auto">
          <a:xfrm>
            <a:off x="773091" y="3433137"/>
            <a:ext cx="5027613" cy="2603500"/>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from </a:t>
            </a:r>
            <a:r>
              <a:rPr lang="en-GB" sz="1800" dirty="0" err="1">
                <a:latin typeface="Courier New" panose="02070309020205020404" pitchFamily="49" charset="0"/>
              </a:rPr>
              <a:t>abc</a:t>
            </a:r>
            <a:r>
              <a:rPr lang="en-GB" sz="1800" dirty="0">
                <a:latin typeface="Courier New" panose="02070309020205020404" pitchFamily="49" charset="0"/>
              </a:rPr>
              <a:t> import *</a:t>
            </a:r>
          </a:p>
          <a:p>
            <a:pPr>
              <a:spcBef>
                <a:spcPct val="0"/>
              </a:spcBef>
            </a:pPr>
            <a:endParaRPr lang="en-GB" dirty="0">
              <a:latin typeface="Courier New" panose="02070309020205020404" pitchFamily="49" charset="0"/>
            </a:endParaRPr>
          </a:p>
          <a:p>
            <a:pPr>
              <a:spcBef>
                <a:spcPct val="0"/>
              </a:spcBef>
            </a:pPr>
            <a:r>
              <a:rPr lang="en-GB" sz="1800" dirty="0">
                <a:latin typeface="Courier New" panose="02070309020205020404" pitchFamily="49" charset="0"/>
              </a:rPr>
              <a:t>class Vehicle(</a:t>
            </a:r>
            <a:r>
              <a:rPr lang="en-GB" sz="1800" dirty="0" err="1">
                <a:latin typeface="Courier New" panose="02070309020205020404" pitchFamily="49" charset="0"/>
              </a:rPr>
              <a:t>metaclass</a:t>
            </a:r>
            <a:r>
              <a:rPr lang="en-GB" sz="1800" dirty="0">
                <a:latin typeface="Courier New" panose="02070309020205020404" pitchFamily="49" charset="0"/>
              </a:rPr>
              <a:t> = </a:t>
            </a:r>
            <a:r>
              <a:rPr lang="en-GB" sz="1800" dirty="0" err="1">
                <a:latin typeface="Courier New" panose="02070309020205020404" pitchFamily="49" charset="0"/>
              </a:rPr>
              <a:t>ABCMeta</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abstractmethod</a:t>
            </a: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def</a:t>
            </a:r>
            <a:r>
              <a:rPr lang="en-GB" sz="1800" dirty="0">
                <a:latin typeface="Courier New" panose="02070309020205020404" pitchFamily="49" charset="0"/>
              </a:rPr>
              <a:t> </a:t>
            </a:r>
            <a:r>
              <a:rPr lang="en-GB" sz="1800" dirty="0" err="1">
                <a:latin typeface="Courier New" panose="02070309020205020404" pitchFamily="49" charset="0"/>
              </a:rPr>
              <a:t>getReg</a:t>
            </a:r>
            <a:r>
              <a:rPr lang="en-GB" sz="1800" dirty="0">
                <a:latin typeface="Courier New" panose="02070309020205020404" pitchFamily="49" charset="0"/>
              </a:rPr>
              <a:t>(self):</a:t>
            </a:r>
          </a:p>
          <a:p>
            <a:pPr>
              <a:spcBef>
                <a:spcPct val="0"/>
              </a:spcBef>
            </a:pPr>
            <a:r>
              <a:rPr lang="en-GB" sz="1800" dirty="0">
                <a:latin typeface="Courier New" panose="02070309020205020404" pitchFamily="49" charset="0"/>
              </a:rPr>
              <a:t>        pass</a:t>
            </a:r>
          </a:p>
          <a:p>
            <a:pPr>
              <a:spcBef>
                <a:spcPct val="0"/>
              </a:spcBef>
            </a:pPr>
            <a:endParaRPr lang="en-GB" dirty="0">
              <a:latin typeface="Courier New" panose="02070309020205020404" pitchFamily="49" charset="0"/>
            </a:endParaRPr>
          </a:p>
          <a:p>
            <a:pPr>
              <a:spcBef>
                <a:spcPct val="0"/>
              </a:spcBef>
            </a:pPr>
            <a:r>
              <a:rPr lang="en-GB" sz="1800" dirty="0">
                <a:latin typeface="Courier New" panose="02070309020205020404" pitchFamily="49" charset="0"/>
              </a:rPr>
              <a:t>class Car(Vehicle):</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def</a:t>
            </a:r>
            <a:r>
              <a:rPr lang="en-GB" sz="1800" dirty="0">
                <a:latin typeface="Courier New" panose="02070309020205020404" pitchFamily="49" charset="0"/>
              </a:rPr>
              <a:t> </a:t>
            </a:r>
            <a:r>
              <a:rPr lang="en-GB" sz="1800" dirty="0" err="1">
                <a:latin typeface="Courier New" panose="02070309020205020404" pitchFamily="49" charset="0"/>
              </a:rPr>
              <a:t>getReg</a:t>
            </a:r>
            <a:r>
              <a:rPr lang="en-GB" sz="1800" dirty="0">
                <a:latin typeface="Courier New" panose="02070309020205020404" pitchFamily="49" charset="0"/>
              </a:rPr>
              <a:t>(self):</a:t>
            </a:r>
          </a:p>
          <a:p>
            <a:pPr>
              <a:spcBef>
                <a:spcPct val="0"/>
              </a:spcBef>
            </a:pPr>
            <a:r>
              <a:rPr lang="en-GB" sz="1800" dirty="0">
                <a:latin typeface="Courier New" panose="02070309020205020404" pitchFamily="49" charset="0"/>
              </a:rPr>
              <a:t>        print("Car </a:t>
            </a:r>
            <a:r>
              <a:rPr lang="en-GB" sz="1800" dirty="0" err="1">
                <a:latin typeface="Courier New" panose="02070309020205020404" pitchFamily="49" charset="0"/>
              </a:rPr>
              <a:t>isa</a:t>
            </a:r>
            <a:r>
              <a:rPr lang="en-GB" sz="1800" dirty="0">
                <a:latin typeface="Courier New" panose="02070309020205020404" pitchFamily="49" charset="0"/>
              </a:rPr>
              <a:t> Vehicle")</a:t>
            </a:r>
          </a:p>
        </p:txBody>
      </p:sp>
      <p:sp>
        <p:nvSpPr>
          <p:cNvPr id="24581" name="Text Box 5"/>
          <p:cNvSpPr txBox="1">
            <a:spLocks noChangeArrowheads="1"/>
          </p:cNvSpPr>
          <p:nvPr/>
        </p:nvSpPr>
        <p:spPr bwMode="auto">
          <a:xfrm>
            <a:off x="6593680" y="3429963"/>
            <a:ext cx="2541588" cy="650875"/>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err="1">
                <a:latin typeface="Courier New" panose="02070309020205020404" pitchFamily="49" charset="0"/>
              </a:rPr>
              <a:t>beepbeep</a:t>
            </a:r>
            <a:r>
              <a:rPr lang="en-GB" sz="1800" dirty="0">
                <a:latin typeface="Courier New" panose="02070309020205020404" pitchFamily="49" charset="0"/>
              </a:rPr>
              <a:t> = Car()</a:t>
            </a:r>
          </a:p>
          <a:p>
            <a:pPr>
              <a:spcBef>
                <a:spcPct val="0"/>
              </a:spcBef>
            </a:pPr>
            <a:r>
              <a:rPr lang="en-GB" sz="1800" dirty="0" err="1">
                <a:latin typeface="Courier New" panose="02070309020205020404" pitchFamily="49" charset="0"/>
              </a:rPr>
              <a:t>beepbeep.getReg</a:t>
            </a:r>
            <a:r>
              <a:rPr lang="en-GB" sz="1800" dirty="0">
                <a:latin typeface="Courier New" panose="02070309020205020404" pitchFamily="49" charset="0"/>
              </a:rPr>
              <a:t>()</a:t>
            </a:r>
          </a:p>
        </p:txBody>
      </p:sp>
      <p:sp>
        <p:nvSpPr>
          <p:cNvPr id="24582" name="Text Box 6"/>
          <p:cNvSpPr txBox="1">
            <a:spLocks noChangeArrowheads="1"/>
          </p:cNvSpPr>
          <p:nvPr/>
        </p:nvSpPr>
        <p:spPr bwMode="auto">
          <a:xfrm>
            <a:off x="7662882" y="4080838"/>
            <a:ext cx="2265362" cy="376237"/>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rPr>
              <a:t>Car </a:t>
            </a:r>
            <a:r>
              <a:rPr lang="en-GB" sz="1800" dirty="0" err="1">
                <a:latin typeface="Courier New" panose="02070309020205020404" pitchFamily="49" charset="0"/>
              </a:rPr>
              <a:t>isa</a:t>
            </a:r>
            <a:r>
              <a:rPr lang="en-GB" sz="1800" dirty="0">
                <a:latin typeface="Courier New" panose="02070309020205020404" pitchFamily="49" charset="0"/>
              </a:rPr>
              <a:t> Vehicle</a:t>
            </a:r>
          </a:p>
        </p:txBody>
      </p:sp>
      <p:sp>
        <p:nvSpPr>
          <p:cNvPr id="24583" name="Text Box 7"/>
          <p:cNvSpPr txBox="1">
            <a:spLocks noChangeArrowheads="1"/>
          </p:cNvSpPr>
          <p:nvPr/>
        </p:nvSpPr>
        <p:spPr bwMode="auto">
          <a:xfrm>
            <a:off x="6593680" y="5301625"/>
            <a:ext cx="2555875" cy="376237"/>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err="1">
                <a:latin typeface="Courier New" panose="02070309020205020404" pitchFamily="49" charset="0"/>
              </a:rPr>
              <a:t>NoGo</a:t>
            </a:r>
            <a:r>
              <a:rPr lang="en-GB" sz="1800" dirty="0">
                <a:latin typeface="Courier New" panose="02070309020205020404" pitchFamily="49" charset="0"/>
              </a:rPr>
              <a:t> = Vehicle()</a:t>
            </a:r>
          </a:p>
        </p:txBody>
      </p:sp>
      <p:sp>
        <p:nvSpPr>
          <p:cNvPr id="24584" name="Text Box 8"/>
          <p:cNvSpPr txBox="1">
            <a:spLocks noChangeArrowheads="1"/>
          </p:cNvSpPr>
          <p:nvPr/>
        </p:nvSpPr>
        <p:spPr bwMode="auto">
          <a:xfrm>
            <a:off x="7662882" y="5677862"/>
            <a:ext cx="3270447" cy="584775"/>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US" sz="1600" dirty="0">
                <a:latin typeface="Courier New" panose="02070309020205020404" pitchFamily="49" charset="0"/>
              </a:rPr>
              <a:t>Can't instantiate </a:t>
            </a:r>
          </a:p>
          <a:p>
            <a:r>
              <a:rPr lang="en-US" sz="1600" dirty="0">
                <a:latin typeface="Courier New" panose="02070309020205020404" pitchFamily="49" charset="0"/>
              </a:rPr>
              <a:t>abstract class Vehicle...</a:t>
            </a:r>
            <a:endParaRPr lang="en-GB" sz="1600" dirty="0">
              <a:latin typeface="Courier New" panose="02070309020205020404" pitchFamily="49" charset="0"/>
            </a:endParaRPr>
          </a:p>
        </p:txBody>
      </p:sp>
    </p:spTree>
    <p:extLst>
      <p:ext uri="{BB962C8B-B14F-4D97-AF65-F5344CB8AC3E}">
        <p14:creationId xmlns:p14="http://schemas.microsoft.com/office/powerpoint/2010/main" val="134547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7172" name="Rectangle 4"/>
          <p:cNvSpPr>
            <a:spLocks noGrp="1" noChangeArrowheads="1"/>
          </p:cNvSpPr>
          <p:nvPr>
            <p:ph type="title"/>
          </p:nvPr>
        </p:nvSpPr>
        <p:spPr/>
        <p:txBody>
          <a:bodyPr/>
          <a:lstStyle/>
          <a:p>
            <a:pPr eaLnBrk="1" hangingPunct="1"/>
            <a:r>
              <a:rPr lang="en-GB" dirty="0"/>
              <a:t>Using objects</a:t>
            </a:r>
          </a:p>
        </p:txBody>
      </p:sp>
      <p:sp>
        <p:nvSpPr>
          <p:cNvPr id="7173" name="Rectangle 5"/>
          <p:cNvSpPr>
            <a:spLocks noGrp="1" noChangeArrowheads="1"/>
          </p:cNvSpPr>
          <p:nvPr>
            <p:ph idx="1"/>
          </p:nvPr>
        </p:nvSpPr>
        <p:spPr/>
        <p:txBody>
          <a:bodyPr/>
          <a:lstStyle/>
          <a:p>
            <a:r>
              <a:rPr lang="en-GB" b="1" dirty="0"/>
              <a:t>Calling a class creates a new </a:t>
            </a:r>
            <a:r>
              <a:rPr lang="en-GB" b="1" i="1" dirty="0"/>
              <a:t>instance object </a:t>
            </a:r>
          </a:p>
          <a:p>
            <a:pPr marL="446088" lvl="1" indent="-269875">
              <a:buFont typeface="Arial" panose="020B0604020202020204" pitchFamily="34" charset="0"/>
              <a:buChar char="•"/>
            </a:pPr>
            <a:r>
              <a:rPr lang="en-GB" sz="1800" dirty="0"/>
              <a:t>Invokes the constructor</a:t>
            </a:r>
          </a:p>
        </p:txBody>
      </p:sp>
      <p:sp>
        <p:nvSpPr>
          <p:cNvPr id="7174" name="Text Box 6"/>
          <p:cNvSpPr txBox="1">
            <a:spLocks noChangeArrowheads="1"/>
          </p:cNvSpPr>
          <p:nvPr/>
        </p:nvSpPr>
        <p:spPr bwMode="auto">
          <a:xfrm>
            <a:off x="766544" y="2183707"/>
            <a:ext cx="6019800" cy="3517900"/>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10000"/>
              </a:spcBef>
              <a:buClr>
                <a:srgbClr val="FF0000"/>
              </a:buClr>
              <a:buSzPct val="30000"/>
              <a:buFont typeface="Wingdings" pitchFamily="2" charset="2"/>
              <a:buNone/>
            </a:pPr>
            <a:r>
              <a:rPr lang="en-GB" sz="1800" dirty="0">
                <a:latin typeface="Courier New" panose="02070309020205020404" pitchFamily="49" charset="0"/>
              </a:rPr>
              <a:t>from account import Account</a:t>
            </a:r>
          </a:p>
          <a:p>
            <a:pPr>
              <a:spcBef>
                <a:spcPct val="10000"/>
              </a:spcBef>
              <a:buClr>
                <a:srgbClr val="FF0000"/>
              </a:buClr>
              <a:buSzPct val="30000"/>
              <a:buFont typeface="Wingdings" pitchFamily="2" charset="2"/>
              <a:buNone/>
            </a:pPr>
            <a:endParaRPr lang="en-GB" sz="800" dirty="0">
              <a:latin typeface="Courier New" panose="02070309020205020404" pitchFamily="49" charset="0"/>
            </a:endParaRPr>
          </a:p>
          <a:p>
            <a:pPr>
              <a:spcBef>
                <a:spcPct val="10000"/>
              </a:spcBef>
              <a:buClr>
                <a:srgbClr val="FF0000"/>
              </a:buClr>
              <a:buSzPct val="30000"/>
              <a:buFont typeface="Wingdings" pitchFamily="2" charset="2"/>
              <a:buNone/>
            </a:pPr>
            <a:r>
              <a:rPr lang="en-GB" sz="1800" b="1" dirty="0" err="1">
                <a:latin typeface="Courier New" panose="02070309020205020404" pitchFamily="49" charset="0"/>
              </a:rPr>
              <a:t>some_account</a:t>
            </a:r>
            <a:r>
              <a:rPr lang="en-GB" sz="1800" b="1" dirty="0">
                <a:latin typeface="Courier New" panose="02070309020205020404" pitchFamily="49" charset="0"/>
              </a:rPr>
              <a:t> = Account(1000.00) </a:t>
            </a:r>
          </a:p>
          <a:p>
            <a:pPr>
              <a:spcBef>
                <a:spcPct val="10000"/>
              </a:spcBef>
              <a:buClr>
                <a:srgbClr val="FF0000"/>
              </a:buClr>
              <a:buSzPct val="30000"/>
              <a:buFont typeface="Wingdings" pitchFamily="2" charset="2"/>
              <a:buNone/>
            </a:pPr>
            <a:r>
              <a:rPr lang="en-GB" sz="1800" dirty="0" err="1">
                <a:latin typeface="Courier New" panose="02070309020205020404" pitchFamily="49" charset="0"/>
              </a:rPr>
              <a:t>some_account.deposit</a:t>
            </a:r>
            <a:r>
              <a:rPr lang="en-GB" sz="1800" dirty="0">
                <a:latin typeface="Courier New" panose="02070309020205020404" pitchFamily="49" charset="0"/>
              </a:rPr>
              <a:t>(550.23)</a:t>
            </a:r>
          </a:p>
          <a:p>
            <a:pPr>
              <a:spcBef>
                <a:spcPct val="10000"/>
              </a:spcBef>
              <a:buClr>
                <a:srgbClr val="FF0000"/>
              </a:buClr>
              <a:buSzPct val="30000"/>
              <a:buFont typeface="Wingdings" pitchFamily="2" charset="2"/>
              <a:buNone/>
            </a:pPr>
            <a:r>
              <a:rPr lang="en-GB" sz="1800" dirty="0" err="1">
                <a:latin typeface="Courier New" panose="02070309020205020404" pitchFamily="49" charset="0"/>
              </a:rPr>
              <a:t>some_account.deposit</a:t>
            </a:r>
            <a:r>
              <a:rPr lang="en-GB" sz="1800" dirty="0">
                <a:latin typeface="Courier New" panose="02070309020205020404" pitchFamily="49" charset="0"/>
              </a:rPr>
              <a:t>(100) </a:t>
            </a:r>
          </a:p>
          <a:p>
            <a:pPr>
              <a:spcBef>
                <a:spcPct val="10000"/>
              </a:spcBef>
              <a:buClr>
                <a:srgbClr val="FF0000"/>
              </a:buClr>
              <a:buSzPct val="30000"/>
              <a:buFont typeface="Wingdings" pitchFamily="2" charset="2"/>
              <a:buNone/>
            </a:pPr>
            <a:r>
              <a:rPr lang="en-GB" sz="1800" dirty="0" err="1">
                <a:latin typeface="Courier New" panose="02070309020205020404" pitchFamily="49" charset="0"/>
              </a:rPr>
              <a:t>some_account.withdraw</a:t>
            </a:r>
            <a:r>
              <a:rPr lang="en-GB" sz="1800" dirty="0">
                <a:latin typeface="Courier New" panose="02070309020205020404" pitchFamily="49" charset="0"/>
              </a:rPr>
              <a:t>(50) </a:t>
            </a:r>
          </a:p>
          <a:p>
            <a:pPr>
              <a:spcBef>
                <a:spcPct val="10000"/>
              </a:spcBef>
              <a:buClr>
                <a:srgbClr val="FF0000"/>
              </a:buClr>
              <a:buSzPct val="30000"/>
              <a:buFont typeface="Wingdings" pitchFamily="2" charset="2"/>
              <a:buNone/>
            </a:pPr>
            <a:r>
              <a:rPr lang="en-GB" sz="1800" dirty="0">
                <a:latin typeface="Courier New" panose="02070309020205020404" pitchFamily="49" charset="0"/>
              </a:rPr>
              <a:t>print(</a:t>
            </a:r>
            <a:r>
              <a:rPr lang="en-GB" sz="1800" dirty="0" err="1">
                <a:latin typeface="Courier New" panose="02070309020205020404" pitchFamily="49" charset="0"/>
              </a:rPr>
              <a:t>some_account.getbalance</a:t>
            </a:r>
            <a:r>
              <a:rPr lang="en-GB" sz="1800" dirty="0">
                <a:latin typeface="Courier New" panose="02070309020205020404" pitchFamily="49" charset="0"/>
              </a:rPr>
              <a:t>())</a:t>
            </a:r>
          </a:p>
          <a:p>
            <a:pPr>
              <a:spcBef>
                <a:spcPct val="10000"/>
              </a:spcBef>
            </a:pPr>
            <a:endParaRPr lang="en-GB" sz="800" dirty="0">
              <a:latin typeface="Courier New" panose="02070309020205020404" pitchFamily="49" charset="0"/>
            </a:endParaRPr>
          </a:p>
          <a:p>
            <a:pPr>
              <a:spcBef>
                <a:spcPct val="10000"/>
              </a:spcBef>
            </a:pPr>
            <a:r>
              <a:rPr lang="en-GB" sz="1800" dirty="0">
                <a:latin typeface="Courier New" panose="02070309020205020404" pitchFamily="49" charset="0"/>
              </a:rPr>
              <a:t>another = Account(0)</a:t>
            </a:r>
          </a:p>
          <a:p>
            <a:pPr>
              <a:spcBef>
                <a:spcPct val="10000"/>
              </a:spcBef>
            </a:pPr>
            <a:endParaRPr lang="en-GB" sz="800" dirty="0">
              <a:latin typeface="Courier New" panose="02070309020205020404" pitchFamily="49" charset="0"/>
            </a:endParaRPr>
          </a:p>
          <a:p>
            <a:pPr>
              <a:spcBef>
                <a:spcPct val="10000"/>
              </a:spcBef>
            </a:pPr>
            <a:r>
              <a:rPr lang="en-GB" sz="1800" dirty="0">
                <a:latin typeface="Courier New" panose="02070309020205020404" pitchFamily="49" charset="0"/>
              </a:rPr>
              <a:t>print(</a:t>
            </a:r>
            <a:r>
              <a:rPr lang="en-GB" sz="1800" dirty="0" err="1">
                <a:latin typeface="Courier New" panose="02070309020205020404" pitchFamily="49" charset="0"/>
              </a:rPr>
              <a:t>Account.numCreated</a:t>
            </a:r>
            <a:r>
              <a:rPr lang="en-GB" sz="1800" dirty="0">
                <a:latin typeface="Courier New" panose="02070309020205020404" pitchFamily="49" charset="0"/>
              </a:rPr>
              <a:t>) </a:t>
            </a:r>
          </a:p>
          <a:p>
            <a:pPr>
              <a:spcBef>
                <a:spcPct val="10000"/>
              </a:spcBef>
            </a:pPr>
            <a:r>
              <a:rPr lang="en-GB" sz="1800" dirty="0">
                <a:latin typeface="Courier New" panose="02070309020205020404" pitchFamily="49" charset="0"/>
              </a:rPr>
              <a:t>print("object another is class",</a:t>
            </a:r>
          </a:p>
          <a:p>
            <a:pPr>
              <a:spcBef>
                <a:spcPct val="10000"/>
              </a:spcBef>
            </a:pPr>
            <a:r>
              <a:rPr lang="en-GB" sz="1800" dirty="0">
                <a:latin typeface="Courier New" panose="02070309020205020404" pitchFamily="49" charset="0"/>
              </a:rPr>
              <a:t>       </a:t>
            </a:r>
            <a:r>
              <a:rPr lang="en-GB" sz="1800" dirty="0" err="1">
                <a:latin typeface="Courier New" panose="02070309020205020404" pitchFamily="49" charset="0"/>
              </a:rPr>
              <a:t>another.__class__.__name</a:t>
            </a:r>
            <a:r>
              <a:rPr lang="en-GB" sz="1800" dirty="0">
                <a:latin typeface="Courier New" panose="02070309020205020404" pitchFamily="49" charset="0"/>
              </a:rPr>
              <a:t>__) </a:t>
            </a:r>
          </a:p>
        </p:txBody>
      </p:sp>
      <p:sp>
        <p:nvSpPr>
          <p:cNvPr id="7175" name="Text Box 7"/>
          <p:cNvSpPr txBox="1">
            <a:spLocks noChangeArrowheads="1"/>
          </p:cNvSpPr>
          <p:nvPr/>
        </p:nvSpPr>
        <p:spPr bwMode="auto">
          <a:xfrm>
            <a:off x="5808026" y="5477029"/>
            <a:ext cx="4808537" cy="923330"/>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rPr>
              <a:t>1600.23</a:t>
            </a:r>
          </a:p>
          <a:p>
            <a:r>
              <a:rPr lang="en-GB" sz="1800" dirty="0">
                <a:latin typeface="Courier New" panose="02070309020205020404" pitchFamily="49" charset="0"/>
              </a:rPr>
              <a:t>2</a:t>
            </a:r>
          </a:p>
          <a:p>
            <a:r>
              <a:rPr lang="en-GB" sz="1800" dirty="0">
                <a:latin typeface="Courier New" panose="02070309020205020404" pitchFamily="49" charset="0"/>
              </a:rPr>
              <a:t>object another is class Account</a:t>
            </a:r>
          </a:p>
        </p:txBody>
      </p:sp>
    </p:spTree>
    <p:extLst>
      <p:ext uri="{BB962C8B-B14F-4D97-AF65-F5344CB8AC3E}">
        <p14:creationId xmlns:p14="http://schemas.microsoft.com/office/powerpoint/2010/main" val="2365024892"/>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class is not a type!</a:t>
            </a:r>
          </a:p>
        </p:txBody>
      </p:sp>
      <p:sp>
        <p:nvSpPr>
          <p:cNvPr id="3" name="Content Placeholder 2"/>
          <p:cNvSpPr>
            <a:spLocks noGrp="1"/>
          </p:cNvSpPr>
          <p:nvPr>
            <p:ph idx="1"/>
          </p:nvPr>
        </p:nvSpPr>
        <p:spPr/>
        <p:txBody>
          <a:bodyPr>
            <a:normAutofit lnSpcReduction="10000"/>
          </a:bodyPr>
          <a:lstStyle/>
          <a:p>
            <a:r>
              <a:rPr lang="en-GB" b="1" dirty="0"/>
              <a:t>Don't ask what type an object is, only ask what the object can do </a:t>
            </a:r>
          </a:p>
          <a:p>
            <a:endParaRPr lang="en-GB" dirty="0"/>
          </a:p>
          <a:p>
            <a:endParaRPr lang="en-GB" sz="900" dirty="0"/>
          </a:p>
          <a:p>
            <a:r>
              <a:rPr lang="en-GB" b="1" dirty="0"/>
              <a:t>This is known as </a:t>
            </a:r>
            <a:r>
              <a:rPr lang="en-GB" b="1" i="1" dirty="0"/>
              <a:t>duck-typing</a:t>
            </a:r>
          </a:p>
          <a:p>
            <a:endParaRPr lang="en-GB" i="1" dirty="0"/>
          </a:p>
          <a:p>
            <a:pPr marL="449263" lvl="1">
              <a:buFont typeface="Arial" panose="020B0604020202020204" pitchFamily="34" charset="0"/>
              <a:buChar char="•"/>
            </a:pPr>
            <a:r>
              <a:rPr lang="en-GB" dirty="0"/>
              <a:t>In the example, we don't care what class </a:t>
            </a:r>
            <a:r>
              <a:rPr lang="en-GB" b="1" dirty="0">
                <a:latin typeface="Lucida Console" panose="020B0609040504020204" pitchFamily="49" charset="0"/>
                <a:cs typeface="Courier New" panose="02070309020205020404" pitchFamily="49" charset="0"/>
              </a:rPr>
              <a:t>x</a:t>
            </a:r>
            <a:r>
              <a:rPr lang="en-GB" dirty="0"/>
              <a:t> belongs to, only that it supports representation as a string</a:t>
            </a:r>
          </a:p>
          <a:p>
            <a:pPr lvl="1">
              <a:buFont typeface="Arial" panose="020B0604020202020204" pitchFamily="34" charset="0"/>
              <a:buChar char="•"/>
            </a:pPr>
            <a:endParaRPr lang="en-GB" dirty="0"/>
          </a:p>
          <a:p>
            <a:pPr lvl="1">
              <a:buFont typeface="Arial" panose="020B0604020202020204" pitchFamily="34" charset="0"/>
              <a:buChar char="•"/>
            </a:pPr>
            <a:endParaRPr lang="en-GB" dirty="0"/>
          </a:p>
          <a:p>
            <a:pPr lvl="1">
              <a:buFont typeface="Arial" panose="020B0604020202020204" pitchFamily="34" charset="0"/>
              <a:buChar char="•"/>
            </a:pPr>
            <a:endParaRPr lang="en-GB" dirty="0"/>
          </a:p>
          <a:p>
            <a:pPr lvl="1"/>
            <a:endParaRPr lang="en-GB" sz="800" dirty="0"/>
          </a:p>
          <a:p>
            <a:r>
              <a:rPr lang="en-GB" b="1" dirty="0"/>
              <a:t>Based on the original concepts of object orientation</a:t>
            </a:r>
          </a:p>
          <a:p>
            <a:pPr lvl="1">
              <a:buFont typeface="Arial" panose="020B0604020202020204" pitchFamily="34" charset="0"/>
              <a:buChar char="•"/>
            </a:pPr>
            <a:r>
              <a:rPr lang="en-GB" dirty="0"/>
              <a:t>Send/receive messages to/from an object</a:t>
            </a:r>
          </a:p>
          <a:p>
            <a:pPr lvl="1">
              <a:buFont typeface="Arial" panose="020B0604020202020204" pitchFamily="34" charset="0"/>
              <a:buChar char="•"/>
            </a:pPr>
            <a:r>
              <a:rPr lang="en-GB" altLang="en-US" i="1" dirty="0"/>
              <a:t>Signature-based</a:t>
            </a:r>
            <a:r>
              <a:rPr lang="en-GB" altLang="en-US" dirty="0"/>
              <a:t> polymorphism</a:t>
            </a:r>
          </a:p>
          <a:p>
            <a:pPr lvl="1"/>
            <a:endParaRPr lang="en-GB" dirty="0"/>
          </a:p>
        </p:txBody>
      </p:sp>
      <p:sp>
        <p:nvSpPr>
          <p:cNvPr id="5" name="TextBox 4"/>
          <p:cNvSpPr txBox="1"/>
          <p:nvPr/>
        </p:nvSpPr>
        <p:spPr>
          <a:xfrm>
            <a:off x="777147" y="3715420"/>
            <a:ext cx="4104168" cy="707886"/>
          </a:xfrm>
          <a:prstGeom prst="rect">
            <a:avLst/>
          </a:prstGeom>
          <a:solidFill>
            <a:schemeClr val="tx2">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sz="2000" dirty="0">
                <a:latin typeface="Courier New" panose="02070309020205020404" pitchFamily="49" charset="0"/>
                <a:cs typeface="Courier New" panose="02070309020205020404" pitchFamily="49" charset="0"/>
              </a:rPr>
              <a:t>if </a:t>
            </a:r>
            <a:r>
              <a:rPr lang="en-GB" sz="2000" dirty="0" err="1">
                <a:latin typeface="Courier New" panose="02070309020205020404" pitchFamily="49" charset="0"/>
                <a:cs typeface="Courier New" panose="02070309020205020404" pitchFamily="49" charset="0"/>
              </a:rPr>
              <a:t>hasattr</a:t>
            </a:r>
            <a:r>
              <a:rPr lang="en-GB" sz="2000" dirty="0">
                <a:latin typeface="Courier New" panose="02070309020205020404" pitchFamily="49" charset="0"/>
                <a:cs typeface="Courier New" panose="02070309020205020404" pitchFamily="49" charset="0"/>
              </a:rPr>
              <a:t>(x, '__</a:t>
            </a:r>
            <a:r>
              <a:rPr lang="en-GB" sz="2000" dirty="0" err="1">
                <a:latin typeface="Courier New" panose="02070309020205020404" pitchFamily="49" charset="0"/>
                <a:cs typeface="Courier New" panose="02070309020205020404" pitchFamily="49" charset="0"/>
              </a:rPr>
              <a:t>str</a:t>
            </a:r>
            <a:r>
              <a:rPr lang="en-GB" sz="2000" dirty="0">
                <a:latin typeface="Courier New" panose="02070309020205020404" pitchFamily="49" charset="0"/>
                <a:cs typeface="Courier New" panose="02070309020205020404" pitchFamily="49" charset="0"/>
              </a:rPr>
              <a:t>__'):</a:t>
            </a:r>
          </a:p>
          <a:p>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val</a:t>
            </a:r>
            <a:r>
              <a:rPr lang="en-GB" sz="2000" dirty="0">
                <a:latin typeface="Courier New" panose="02070309020205020404" pitchFamily="49" charset="0"/>
                <a:cs typeface="Courier New" panose="02070309020205020404" pitchFamily="49" charset="0"/>
              </a:rPr>
              <a:t> = </a:t>
            </a:r>
            <a:r>
              <a:rPr lang="en-GB" sz="2000" dirty="0" err="1">
                <a:latin typeface="Courier New" panose="02070309020205020404" pitchFamily="49" charset="0"/>
                <a:cs typeface="Courier New" panose="02070309020205020404" pitchFamily="49" charset="0"/>
              </a:rPr>
              <a:t>str</a:t>
            </a:r>
            <a:r>
              <a:rPr lang="en-GB" sz="2000" dirty="0">
                <a:latin typeface="Courier New" panose="02070309020205020404" pitchFamily="49" charset="0"/>
                <a:cs typeface="Courier New" panose="02070309020205020404" pitchFamily="49" charset="0"/>
              </a:rPr>
              <a:t>(x)</a:t>
            </a:r>
          </a:p>
        </p:txBody>
      </p:sp>
      <p:sp>
        <p:nvSpPr>
          <p:cNvPr id="7" name="TextBox 6"/>
          <p:cNvSpPr txBox="1"/>
          <p:nvPr/>
        </p:nvSpPr>
        <p:spPr>
          <a:xfrm>
            <a:off x="617122" y="2576944"/>
            <a:ext cx="8794395" cy="400110"/>
          </a:xfrm>
          <a:prstGeom prst="rect">
            <a:avLst/>
          </a:prstGeom>
          <a:noFill/>
        </p:spPr>
        <p:txBody>
          <a:bodyPr wrap="none" rtlCol="0">
            <a:spAutoFit/>
          </a:bodyPr>
          <a:lstStyle/>
          <a:p>
            <a:r>
              <a:rPr lang="en-GB" sz="2000" dirty="0">
                <a:solidFill>
                  <a:srgbClr val="002060"/>
                </a:solidFill>
              </a:rPr>
              <a:t>"</a:t>
            </a:r>
            <a:r>
              <a:rPr lang="en-GB" sz="2000" i="1" dirty="0">
                <a:solidFill>
                  <a:srgbClr val="002060"/>
                </a:solidFill>
              </a:rPr>
              <a:t>If it walks like a duck, swims like a duck, and quacks like a duck …</a:t>
            </a:r>
            <a:r>
              <a:rPr lang="en-GB" sz="2000" dirty="0">
                <a:solidFill>
                  <a:srgbClr val="002060"/>
                </a:solidFill>
              </a:rPr>
              <a:t>"</a:t>
            </a:r>
            <a:endParaRPr lang="en-GB" sz="2000" dirty="0">
              <a:solidFill>
                <a:srgbClr val="002060"/>
              </a:solidFill>
              <a:latin typeface="Arial" pitchFamily="34" charset="0"/>
              <a:cs typeface="Arial" pitchFamily="34" charset="0"/>
            </a:endParaRPr>
          </a:p>
        </p:txBody>
      </p:sp>
      <p:sp>
        <p:nvSpPr>
          <p:cNvPr id="8" name="TextBox 7"/>
          <p:cNvSpPr txBox="1"/>
          <p:nvPr/>
        </p:nvSpPr>
        <p:spPr>
          <a:xfrm>
            <a:off x="777146" y="1771976"/>
            <a:ext cx="4104169" cy="400050"/>
          </a:xfrm>
          <a:prstGeom prst="rect">
            <a:avLst/>
          </a:prstGeom>
          <a:solidFill>
            <a:schemeClr val="bg2">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pPr>
              <a:defRPr/>
            </a:pPr>
            <a:r>
              <a:rPr lang="en-GB" sz="2000" dirty="0" err="1">
                <a:latin typeface="Courier New" panose="02070309020205020404" pitchFamily="49" charset="0"/>
                <a:cs typeface="Courier New" panose="02070309020205020404" pitchFamily="49" charset="0"/>
              </a:rPr>
              <a:t>hasattr</a:t>
            </a:r>
            <a:r>
              <a:rPr lang="en-GB" sz="2000" dirty="0">
                <a:latin typeface="Courier New" panose="02070309020205020404" pitchFamily="49" charset="0"/>
                <a:cs typeface="Courier New" panose="02070309020205020404" pitchFamily="49" charset="0"/>
              </a:rPr>
              <a:t>(</a:t>
            </a:r>
            <a:r>
              <a:rPr lang="en-GB" sz="2000" i="1" dirty="0">
                <a:cs typeface="Courier New" panose="02070309020205020404" pitchFamily="49" charset="0"/>
              </a:rPr>
              <a:t>object</a:t>
            </a:r>
            <a:r>
              <a:rPr lang="en-GB" sz="2000" dirty="0">
                <a:latin typeface="Courier New" panose="02070309020205020404" pitchFamily="49" charset="0"/>
                <a:cs typeface="Courier New" panose="02070309020205020404" pitchFamily="49" charset="0"/>
              </a:rPr>
              <a:t>,</a:t>
            </a:r>
            <a:r>
              <a:rPr lang="en-GB" sz="2000" dirty="0">
                <a:cs typeface="Courier New" panose="02070309020205020404" pitchFamily="49" charset="0"/>
              </a:rPr>
              <a:t> </a:t>
            </a:r>
            <a:r>
              <a:rPr lang="en-GB" sz="2000" i="1" dirty="0">
                <a:cs typeface="Courier New" panose="02070309020205020404" pitchFamily="49" charset="0"/>
              </a:rPr>
              <a:t>name</a:t>
            </a:r>
            <a:r>
              <a:rPr lang="en-GB" sz="2000" dirty="0">
                <a:latin typeface="Courier New" panose="02070309020205020404" pitchFamily="49" charset="0"/>
                <a:cs typeface="Courier New" panose="02070309020205020404" pitchFamily="49" charset="0"/>
              </a:rPr>
              <a:t>) </a:t>
            </a:r>
          </a:p>
        </p:txBody>
      </p:sp>
      <p:pic>
        <p:nvPicPr>
          <p:cNvPr id="10" name="Picture 9">
            <a:extLst>
              <a:ext uri="{FF2B5EF4-FFF2-40B4-BE49-F238E27FC236}">
                <a16:creationId xmlns:a16="http://schemas.microsoft.com/office/drawing/2014/main" id="{0831A450-B151-5A6F-8FF0-D3A093668567}"/>
              </a:ext>
            </a:extLst>
          </p:cNvPr>
          <p:cNvPicPr>
            <a:picLocks noChangeAspect="1"/>
          </p:cNvPicPr>
          <p:nvPr/>
        </p:nvPicPr>
        <p:blipFill>
          <a:blip r:embed="rId3"/>
          <a:stretch>
            <a:fillRect/>
          </a:stretch>
        </p:blipFill>
        <p:spPr>
          <a:xfrm>
            <a:off x="9338710" y="4272213"/>
            <a:ext cx="2519079" cy="2378010"/>
          </a:xfrm>
          <a:prstGeom prst="rect">
            <a:avLst/>
          </a:prstGeom>
        </p:spPr>
      </p:pic>
    </p:spTree>
    <p:extLst>
      <p:ext uri="{BB962C8B-B14F-4D97-AF65-F5344CB8AC3E}">
        <p14:creationId xmlns:p14="http://schemas.microsoft.com/office/powerpoint/2010/main" val="388793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dirty="0"/>
              <a:t>A little Python OO</a:t>
            </a:r>
          </a:p>
        </p:txBody>
      </p:sp>
      <p:sp>
        <p:nvSpPr>
          <p:cNvPr id="8195" name="Rectangle 3"/>
          <p:cNvSpPr>
            <a:spLocks noGrp="1" noChangeArrowheads="1"/>
          </p:cNvSpPr>
          <p:nvPr>
            <p:ph idx="1"/>
          </p:nvPr>
        </p:nvSpPr>
        <p:spPr/>
        <p:txBody>
          <a:bodyPr/>
          <a:lstStyle/>
          <a:p>
            <a:r>
              <a:rPr lang="en-GB" b="1" dirty="0"/>
              <a:t>A class is declared using </a:t>
            </a:r>
            <a:r>
              <a:rPr lang="en-GB" b="1" dirty="0">
                <a:latin typeface="Courier New" panose="02070309020205020404" pitchFamily="49" charset="0"/>
              </a:rPr>
              <a:t>class</a:t>
            </a:r>
          </a:p>
          <a:p>
            <a:pPr marL="449263" lvl="1">
              <a:buFont typeface="Arial" panose="020B0604020202020204" pitchFamily="34" charset="0"/>
              <a:buChar char="•"/>
            </a:pPr>
            <a:r>
              <a:rPr lang="en-GB" sz="1800" dirty="0"/>
              <a:t>Membership is by </a:t>
            </a:r>
            <a:r>
              <a:rPr lang="en-GB" sz="1800" i="1" dirty="0"/>
              <a:t>indentation</a:t>
            </a:r>
            <a:r>
              <a:rPr lang="en-GB" sz="1800" dirty="0"/>
              <a:t> </a:t>
            </a:r>
          </a:p>
          <a:p>
            <a:pPr marL="449263" indent="-266700">
              <a:buFont typeface="Arial" panose="020B0604020202020204" pitchFamily="34" charset="0"/>
              <a:buChar char="•"/>
            </a:pPr>
            <a:r>
              <a:rPr lang="en-GB" sz="1800" i="1" dirty="0"/>
              <a:t>"class names use the </a:t>
            </a:r>
            <a:r>
              <a:rPr lang="en-GB" sz="1800" i="1" dirty="0" err="1"/>
              <a:t>CapWords</a:t>
            </a:r>
            <a:r>
              <a:rPr lang="en-GB" sz="1800" i="1" dirty="0"/>
              <a:t> convention"</a:t>
            </a:r>
            <a:r>
              <a:rPr lang="en-GB" sz="1800" dirty="0"/>
              <a:t> – PEP008</a:t>
            </a:r>
          </a:p>
          <a:p>
            <a:r>
              <a:rPr lang="en-GB" b="1" dirty="0"/>
              <a:t>Methods are declared as functions within that class</a:t>
            </a:r>
          </a:p>
          <a:p>
            <a:pPr marL="449263" lvl="1">
              <a:buFont typeface="Arial" panose="020B0604020202020204" pitchFamily="34" charset="0"/>
              <a:buChar char="•"/>
            </a:pPr>
            <a:r>
              <a:rPr lang="en-GB" sz="1800" dirty="0"/>
              <a:t>First argument passed is the object</a:t>
            </a:r>
          </a:p>
          <a:p>
            <a:pPr marL="449263" lvl="1">
              <a:buFont typeface="Arial" panose="020B0604020202020204" pitchFamily="34" charset="0"/>
              <a:buChar char="•"/>
            </a:pPr>
            <a:r>
              <a:rPr lang="en-GB" sz="1800" dirty="0"/>
              <a:t>The constructor is called </a:t>
            </a:r>
            <a:r>
              <a:rPr lang="en-GB" sz="1800" dirty="0">
                <a:latin typeface="Courier New" panose="02070309020205020404" pitchFamily="49" charset="0"/>
              </a:rPr>
              <a:t>__</a:t>
            </a:r>
            <a:r>
              <a:rPr lang="en-GB" sz="1800" dirty="0" err="1">
                <a:latin typeface="Courier New" panose="02070309020205020404" pitchFamily="49" charset="0"/>
              </a:rPr>
              <a:t>init</a:t>
            </a:r>
            <a:r>
              <a:rPr lang="en-GB" sz="1800" dirty="0">
                <a:latin typeface="Courier New" panose="02070309020205020404" pitchFamily="49" charset="0"/>
              </a:rPr>
              <a:t>__</a:t>
            </a:r>
          </a:p>
          <a:p>
            <a:pPr marL="449263" lvl="1">
              <a:buFont typeface="Arial" panose="020B0604020202020204" pitchFamily="34" charset="0"/>
              <a:buChar char="•"/>
            </a:pPr>
            <a:r>
              <a:rPr lang="en-GB" sz="1800" dirty="0"/>
              <a:t>The destructor is called </a:t>
            </a:r>
            <a:r>
              <a:rPr lang="en-GB" sz="1800" dirty="0">
                <a:latin typeface="Courier New" panose="02070309020205020404" pitchFamily="49" charset="0"/>
              </a:rPr>
              <a:t>__del__ </a:t>
            </a:r>
            <a:r>
              <a:rPr lang="en-GB" sz="1800" dirty="0">
                <a:latin typeface="+mn-lt"/>
              </a:rPr>
              <a:t>but rarely required and unreliable</a:t>
            </a:r>
          </a:p>
          <a:p>
            <a:r>
              <a:rPr lang="en-GB" b="1" dirty="0"/>
              <a:t>Classes are usually declared in a module</a:t>
            </a:r>
          </a:p>
          <a:p>
            <a:pPr marL="449263" lvl="1">
              <a:buFont typeface="Arial" panose="020B0604020202020204" pitchFamily="34" charset="0"/>
              <a:buChar char="•"/>
            </a:pPr>
            <a:r>
              <a:rPr lang="en-GB" sz="1800" dirty="0"/>
              <a:t>File usually has same name as the class, with .</a:t>
            </a:r>
            <a:r>
              <a:rPr lang="en-GB" sz="1800" dirty="0" err="1"/>
              <a:t>py</a:t>
            </a:r>
            <a:r>
              <a:rPr lang="en-GB" sz="1800" dirty="0"/>
              <a:t> appended</a:t>
            </a:r>
          </a:p>
          <a:p>
            <a:pPr marL="449263" lvl="1">
              <a:buFont typeface="Arial" panose="020B0604020202020204" pitchFamily="34" charset="0"/>
              <a:buChar char="•"/>
            </a:pPr>
            <a:r>
              <a:rPr lang="en-GB" sz="1800" dirty="0"/>
              <a:t>Simple example over…</a:t>
            </a:r>
          </a:p>
        </p:txBody>
      </p:sp>
    </p:spTree>
    <p:extLst>
      <p:ext uri="{BB962C8B-B14F-4D97-AF65-F5344CB8AC3E}">
        <p14:creationId xmlns:p14="http://schemas.microsoft.com/office/powerpoint/2010/main" val="2809273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9219"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9220" name="Rectangle 4"/>
          <p:cNvSpPr>
            <a:spLocks noGrp="1" noChangeArrowheads="1"/>
          </p:cNvSpPr>
          <p:nvPr>
            <p:ph type="title"/>
          </p:nvPr>
        </p:nvSpPr>
        <p:spPr/>
        <p:txBody>
          <a:bodyPr/>
          <a:lstStyle/>
          <a:p>
            <a:pPr eaLnBrk="1" hangingPunct="1"/>
            <a:r>
              <a:rPr lang="en-GB" dirty="0"/>
              <a:t>Defining classes</a:t>
            </a:r>
          </a:p>
        </p:txBody>
      </p:sp>
      <p:sp>
        <p:nvSpPr>
          <p:cNvPr id="9221" name="Rectangle 5"/>
          <p:cNvSpPr>
            <a:spLocks noGrp="1" noChangeArrowheads="1"/>
          </p:cNvSpPr>
          <p:nvPr>
            <p:ph idx="1"/>
          </p:nvPr>
        </p:nvSpPr>
        <p:spPr/>
        <p:txBody>
          <a:bodyPr/>
          <a:lstStyle/>
          <a:p>
            <a:r>
              <a:rPr lang="en-GB" b="1" dirty="0"/>
              <a:t>The class statement</a:t>
            </a:r>
          </a:p>
          <a:p>
            <a:pPr marL="449263" lvl="1">
              <a:buFont typeface="Arial" panose="020B0604020202020204" pitchFamily="34" charset="0"/>
              <a:buChar char="•"/>
            </a:pPr>
            <a:r>
              <a:rPr lang="en-GB" sz="1800" dirty="0"/>
              <a:t>Defines a class object</a:t>
            </a:r>
          </a:p>
          <a:p>
            <a:pPr marL="449263" lvl="2">
              <a:buFont typeface="Arial" panose="020B0604020202020204" pitchFamily="34" charset="0"/>
              <a:buChar char="•"/>
            </a:pPr>
            <a:r>
              <a:rPr lang="en-GB" sz="1800" dirty="0"/>
              <a:t>Public attributes are referenced by </a:t>
            </a:r>
            <a:r>
              <a:rPr lang="en-GB" sz="1800" i="1" dirty="0" err="1"/>
              <a:t>Class</a:t>
            </a:r>
            <a:r>
              <a:rPr lang="en-GB" sz="1800" dirty="0" err="1"/>
              <a:t>.</a:t>
            </a:r>
            <a:r>
              <a:rPr lang="en-GB" sz="1800" i="1" dirty="0" err="1"/>
              <a:t>attribute</a:t>
            </a:r>
            <a:endParaRPr lang="en-GB" sz="1800" i="1" dirty="0"/>
          </a:p>
          <a:p>
            <a:pPr marL="449263" lvl="1">
              <a:buFont typeface="Arial" panose="020B0604020202020204" pitchFamily="34" charset="0"/>
              <a:buChar char="•"/>
            </a:pPr>
            <a:r>
              <a:rPr lang="en-GB" sz="1800" dirty="0"/>
              <a:t>Usually in a module with the same name as the class</a:t>
            </a:r>
          </a:p>
        </p:txBody>
      </p:sp>
      <p:sp>
        <p:nvSpPr>
          <p:cNvPr id="9222" name="Text Box 6"/>
          <p:cNvSpPr txBox="1">
            <a:spLocks noChangeArrowheads="1"/>
          </p:cNvSpPr>
          <p:nvPr/>
        </p:nvSpPr>
        <p:spPr bwMode="auto">
          <a:xfrm>
            <a:off x="5967413" y="1639888"/>
            <a:ext cx="1841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endParaRPr lang="en-US" sz="1600"/>
          </a:p>
        </p:txBody>
      </p:sp>
      <p:sp>
        <p:nvSpPr>
          <p:cNvPr id="9224" name="Text Box 8"/>
          <p:cNvSpPr txBox="1">
            <a:spLocks noChangeArrowheads="1"/>
          </p:cNvSpPr>
          <p:nvPr/>
        </p:nvSpPr>
        <p:spPr bwMode="auto">
          <a:xfrm>
            <a:off x="810360" y="2909570"/>
            <a:ext cx="3763963" cy="3794125"/>
          </a:xfrm>
          <a:prstGeom prst="rect">
            <a:avLst/>
          </a:prstGeom>
          <a:solidFill>
            <a:schemeClr val="tx2">
              <a:lumMod val="20000"/>
              <a:lumOff val="80000"/>
            </a:schemeClr>
          </a:solidFill>
          <a:ln w="9525">
            <a:solidFill>
              <a:srgbClr val="000000"/>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10000"/>
              </a:spcBef>
            </a:pPr>
            <a:r>
              <a:rPr lang="en-GB" sz="1400" dirty="0">
                <a:latin typeface="Courier New" panose="02070309020205020404" pitchFamily="49" charset="0"/>
              </a:rPr>
              <a:t>class Account: </a:t>
            </a:r>
          </a:p>
          <a:p>
            <a:pPr>
              <a:spcBef>
                <a:spcPct val="10000"/>
              </a:spcBef>
            </a:pPr>
            <a:r>
              <a:rPr lang="en-GB" sz="1200" dirty="0"/>
              <a:t>          </a:t>
            </a:r>
            <a:r>
              <a:rPr lang="en-GB" sz="1400" dirty="0" err="1">
                <a:latin typeface="Courier New" panose="02070309020205020404" pitchFamily="49" charset="0"/>
              </a:rPr>
              <a:t>numCreated</a:t>
            </a:r>
            <a:r>
              <a:rPr lang="en-GB" sz="1400" dirty="0">
                <a:latin typeface="Courier New" panose="02070309020205020404" pitchFamily="49" charset="0"/>
              </a:rPr>
              <a:t> = 0</a:t>
            </a:r>
          </a:p>
          <a:p>
            <a:pPr>
              <a:spcBef>
                <a:spcPct val="10000"/>
              </a:spcBef>
            </a:pPr>
            <a:r>
              <a:rPr lang="en-GB" sz="1400" dirty="0">
                <a:latin typeface="Courier New" panose="02070309020205020404" pitchFamily="49" charset="0"/>
              </a:rPr>
              <a:t>    </a:t>
            </a:r>
            <a:r>
              <a:rPr lang="en-GB" sz="1400" dirty="0" err="1">
                <a:latin typeface="Courier New" panose="02070309020205020404" pitchFamily="49" charset="0"/>
              </a:rPr>
              <a:t>def</a:t>
            </a:r>
            <a:r>
              <a:rPr lang="en-GB" sz="1400" dirty="0">
                <a:latin typeface="Courier New" panose="02070309020205020404" pitchFamily="49" charset="0"/>
              </a:rPr>
              <a:t> __</a:t>
            </a:r>
            <a:r>
              <a:rPr lang="en-GB" sz="1400" dirty="0" err="1">
                <a:latin typeface="Courier New" panose="02070309020205020404" pitchFamily="49" charset="0"/>
              </a:rPr>
              <a:t>init</a:t>
            </a:r>
            <a:r>
              <a:rPr lang="en-GB" sz="1400" dirty="0">
                <a:latin typeface="Courier New" panose="02070309020205020404" pitchFamily="49" charset="0"/>
              </a:rPr>
              <a:t>__(self, initial): </a:t>
            </a:r>
          </a:p>
          <a:p>
            <a:pPr>
              <a:spcBef>
                <a:spcPct val="10000"/>
              </a:spcBef>
            </a:pPr>
            <a:r>
              <a:rPr lang="en-GB" sz="1400" dirty="0">
                <a:latin typeface="Courier New" panose="02070309020205020404" pitchFamily="49" charset="0"/>
              </a:rPr>
              <a:t>        </a:t>
            </a:r>
            <a:r>
              <a:rPr lang="en-GB" sz="1400" dirty="0" err="1">
                <a:latin typeface="Courier New" panose="02070309020205020404" pitchFamily="49" charset="0"/>
              </a:rPr>
              <a:t>self._balance</a:t>
            </a:r>
            <a:r>
              <a:rPr lang="en-GB" sz="1400" dirty="0">
                <a:latin typeface="Courier New" panose="02070309020205020404" pitchFamily="49" charset="0"/>
              </a:rPr>
              <a:t> = initial </a:t>
            </a:r>
          </a:p>
          <a:p>
            <a:pPr>
              <a:spcBef>
                <a:spcPct val="10000"/>
              </a:spcBef>
            </a:pPr>
            <a:r>
              <a:rPr lang="en-GB" sz="1400" dirty="0">
                <a:latin typeface="Courier New" panose="02070309020205020404" pitchFamily="49" charset="0"/>
              </a:rPr>
              <a:t>        </a:t>
            </a:r>
            <a:r>
              <a:rPr lang="en-GB" sz="1400" dirty="0" err="1">
                <a:latin typeface="Courier New" panose="02070309020205020404" pitchFamily="49" charset="0"/>
              </a:rPr>
              <a:t>Account.numCreated</a:t>
            </a:r>
            <a:r>
              <a:rPr lang="en-GB" sz="1400" dirty="0">
                <a:latin typeface="Courier New" panose="02070309020205020404" pitchFamily="49" charset="0"/>
              </a:rPr>
              <a:t> += 1</a:t>
            </a:r>
          </a:p>
          <a:p>
            <a:pPr>
              <a:spcBef>
                <a:spcPct val="10000"/>
              </a:spcBef>
            </a:pPr>
            <a:endParaRPr lang="en-GB" sz="1100" dirty="0">
              <a:latin typeface="Courier New" panose="02070309020205020404" pitchFamily="49" charset="0"/>
            </a:endParaRPr>
          </a:p>
          <a:p>
            <a:pPr>
              <a:spcBef>
                <a:spcPct val="10000"/>
              </a:spcBef>
            </a:pPr>
            <a:r>
              <a:rPr lang="en-GB" sz="1400" dirty="0">
                <a:latin typeface="Courier New" panose="02070309020205020404" pitchFamily="49" charset="0"/>
              </a:rPr>
              <a:t>    </a:t>
            </a:r>
            <a:r>
              <a:rPr lang="en-GB" sz="1400" dirty="0" err="1">
                <a:latin typeface="Courier New" panose="02070309020205020404" pitchFamily="49" charset="0"/>
              </a:rPr>
              <a:t>def</a:t>
            </a:r>
            <a:r>
              <a:rPr lang="en-GB" sz="1400" dirty="0">
                <a:latin typeface="Courier New" panose="02070309020205020404" pitchFamily="49" charset="0"/>
              </a:rPr>
              <a:t> deposit(self, </a:t>
            </a:r>
            <a:r>
              <a:rPr lang="en-GB" sz="1400" dirty="0" err="1">
                <a:latin typeface="Courier New" panose="02070309020205020404" pitchFamily="49" charset="0"/>
              </a:rPr>
              <a:t>amt</a:t>
            </a:r>
            <a:r>
              <a:rPr lang="en-GB" sz="1400" dirty="0">
                <a:latin typeface="Courier New" panose="02070309020205020404" pitchFamily="49" charset="0"/>
              </a:rPr>
              <a:t>): </a:t>
            </a:r>
          </a:p>
          <a:p>
            <a:pPr>
              <a:spcBef>
                <a:spcPct val="10000"/>
              </a:spcBef>
            </a:pPr>
            <a:r>
              <a:rPr lang="en-GB" sz="1400" dirty="0">
                <a:latin typeface="Courier New" panose="02070309020205020404" pitchFamily="49" charset="0"/>
              </a:rPr>
              <a:t>        </a:t>
            </a:r>
            <a:r>
              <a:rPr lang="en-GB" sz="1400" dirty="0" err="1">
                <a:latin typeface="Courier New" panose="02070309020205020404" pitchFamily="49" charset="0"/>
              </a:rPr>
              <a:t>self._balance</a:t>
            </a:r>
            <a:r>
              <a:rPr lang="en-GB" sz="1400" dirty="0">
                <a:latin typeface="Courier New" panose="02070309020205020404" pitchFamily="49" charset="0"/>
              </a:rPr>
              <a:t> += amt</a:t>
            </a:r>
          </a:p>
          <a:p>
            <a:pPr>
              <a:spcBef>
                <a:spcPct val="10000"/>
              </a:spcBef>
            </a:pPr>
            <a:r>
              <a:rPr lang="en-GB" sz="1400" dirty="0">
                <a:latin typeface="Courier New" panose="02070309020205020404" pitchFamily="49" charset="0"/>
              </a:rPr>
              <a:t>        return </a:t>
            </a:r>
          </a:p>
          <a:p>
            <a:pPr>
              <a:spcBef>
                <a:spcPct val="10000"/>
              </a:spcBef>
            </a:pPr>
            <a:endParaRPr lang="en-GB" sz="1100" dirty="0">
              <a:latin typeface="Courier New" panose="02070309020205020404" pitchFamily="49" charset="0"/>
            </a:endParaRPr>
          </a:p>
          <a:p>
            <a:pPr>
              <a:spcBef>
                <a:spcPct val="10000"/>
              </a:spcBef>
            </a:pPr>
            <a:r>
              <a:rPr lang="en-GB" sz="1400" dirty="0">
                <a:latin typeface="Courier New" panose="02070309020205020404" pitchFamily="49" charset="0"/>
              </a:rPr>
              <a:t>    def withdraw(</a:t>
            </a:r>
            <a:r>
              <a:rPr lang="en-GB" sz="1400" dirty="0" err="1">
                <a:latin typeface="Courier New" panose="02070309020205020404" pitchFamily="49" charset="0"/>
              </a:rPr>
              <a:t>self,amt</a:t>
            </a:r>
            <a:r>
              <a:rPr lang="en-GB" sz="1400" dirty="0">
                <a:latin typeface="Courier New" panose="02070309020205020404" pitchFamily="49" charset="0"/>
              </a:rPr>
              <a:t>): </a:t>
            </a:r>
          </a:p>
          <a:p>
            <a:pPr>
              <a:spcBef>
                <a:spcPct val="10000"/>
              </a:spcBef>
            </a:pPr>
            <a:r>
              <a:rPr lang="en-GB" sz="1400" dirty="0">
                <a:latin typeface="Courier New" panose="02070309020205020404" pitchFamily="49" charset="0"/>
              </a:rPr>
              <a:t>        </a:t>
            </a:r>
            <a:r>
              <a:rPr lang="en-GB" sz="1400" dirty="0" err="1">
                <a:latin typeface="Courier New" panose="02070309020205020404" pitchFamily="49" charset="0"/>
              </a:rPr>
              <a:t>self._balance</a:t>
            </a:r>
            <a:r>
              <a:rPr lang="en-GB" sz="1400" dirty="0">
                <a:latin typeface="Courier New" panose="02070309020205020404" pitchFamily="49" charset="0"/>
              </a:rPr>
              <a:t> -= amt </a:t>
            </a:r>
          </a:p>
          <a:p>
            <a:pPr>
              <a:spcBef>
                <a:spcPct val="10000"/>
              </a:spcBef>
            </a:pPr>
            <a:r>
              <a:rPr lang="en-GB" sz="1400" dirty="0">
                <a:latin typeface="Courier New" panose="02070309020205020404" pitchFamily="49" charset="0"/>
              </a:rPr>
              <a:t>        return</a:t>
            </a:r>
          </a:p>
          <a:p>
            <a:pPr>
              <a:spcBef>
                <a:spcPct val="10000"/>
              </a:spcBef>
            </a:pPr>
            <a:endParaRPr lang="en-GB" sz="1100" dirty="0">
              <a:latin typeface="Courier New" panose="02070309020205020404" pitchFamily="49" charset="0"/>
            </a:endParaRPr>
          </a:p>
          <a:p>
            <a:pPr>
              <a:spcBef>
                <a:spcPct val="10000"/>
              </a:spcBef>
            </a:pPr>
            <a:r>
              <a:rPr lang="en-GB" sz="1400" dirty="0">
                <a:latin typeface="Courier New" panose="02070309020205020404" pitchFamily="49" charset="0"/>
              </a:rPr>
              <a:t>    def </a:t>
            </a:r>
            <a:r>
              <a:rPr lang="en-GB" sz="1400" dirty="0" err="1">
                <a:latin typeface="Courier New" panose="02070309020205020404" pitchFamily="49" charset="0"/>
              </a:rPr>
              <a:t>getbalance</a:t>
            </a:r>
            <a:r>
              <a:rPr lang="en-GB" sz="1400" dirty="0">
                <a:latin typeface="Courier New" panose="02070309020205020404" pitchFamily="49" charset="0"/>
              </a:rPr>
              <a:t>(self): </a:t>
            </a:r>
          </a:p>
          <a:p>
            <a:pPr>
              <a:spcBef>
                <a:spcPct val="10000"/>
              </a:spcBef>
            </a:pPr>
            <a:r>
              <a:rPr lang="en-GB" sz="1400" dirty="0">
                <a:latin typeface="Courier New" panose="02070309020205020404" pitchFamily="49" charset="0"/>
              </a:rPr>
              <a:t>        return </a:t>
            </a:r>
            <a:r>
              <a:rPr lang="en-GB" sz="1400" dirty="0" err="1">
                <a:latin typeface="Courier New" panose="02070309020205020404" pitchFamily="49" charset="0"/>
              </a:rPr>
              <a:t>self._balance</a:t>
            </a:r>
            <a:r>
              <a:rPr lang="en-GB" sz="1400" dirty="0">
                <a:latin typeface="Courier New" panose="02070309020205020404" pitchFamily="49" charset="0"/>
              </a:rPr>
              <a:t> </a:t>
            </a:r>
          </a:p>
        </p:txBody>
      </p:sp>
      <p:sp>
        <p:nvSpPr>
          <p:cNvPr id="9225" name="Text Box 9"/>
          <p:cNvSpPr txBox="1">
            <a:spLocks noChangeArrowheads="1"/>
          </p:cNvSpPr>
          <p:nvPr/>
        </p:nvSpPr>
        <p:spPr bwMode="auto">
          <a:xfrm>
            <a:off x="4634071" y="2904570"/>
            <a:ext cx="1176338" cy="346075"/>
          </a:xfrm>
          <a:prstGeom prst="rect">
            <a:avLst/>
          </a:prstGeom>
          <a:solidFill>
            <a:schemeClr val="bg1"/>
          </a:solid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t>account.py</a:t>
            </a:r>
          </a:p>
        </p:txBody>
      </p:sp>
      <p:sp>
        <p:nvSpPr>
          <p:cNvPr id="9226" name="Text Box 10"/>
          <p:cNvSpPr txBox="1">
            <a:spLocks noChangeArrowheads="1"/>
          </p:cNvSpPr>
          <p:nvPr/>
        </p:nvSpPr>
        <p:spPr bwMode="auto">
          <a:xfrm>
            <a:off x="5675597" y="3456833"/>
            <a:ext cx="2020888" cy="336550"/>
          </a:xfrm>
          <a:prstGeom prst="rect">
            <a:avLst/>
          </a:prstGeom>
          <a:solidFill>
            <a:schemeClr val="bg1"/>
          </a:solidFill>
          <a:ln>
            <a:solidFill>
              <a:srgbClr val="000000"/>
            </a:solidFill>
          </a:ln>
          <a:effectLst>
            <a:outerShdw blurRad="50800" dist="38100" dir="2700000" algn="tl" rotWithShape="0">
              <a:prstClr val="black">
                <a:alpha val="40000"/>
              </a:prstClr>
            </a:outerShdw>
          </a:effectLst>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t>Public class variable</a:t>
            </a:r>
          </a:p>
        </p:txBody>
      </p:sp>
      <p:sp>
        <p:nvSpPr>
          <p:cNvPr id="9227" name="Line 11"/>
          <p:cNvSpPr>
            <a:spLocks noChangeShapeType="1"/>
          </p:cNvSpPr>
          <p:nvPr/>
        </p:nvSpPr>
        <p:spPr bwMode="auto">
          <a:xfrm flipH="1" flipV="1">
            <a:off x="2983669" y="3381692"/>
            <a:ext cx="2691650" cy="238125"/>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wrap="square">
            <a:spAutoFit/>
          </a:bodyPr>
          <a:lstStyle/>
          <a:p>
            <a:endParaRPr lang="en-GB"/>
          </a:p>
        </p:txBody>
      </p:sp>
      <p:sp>
        <p:nvSpPr>
          <p:cNvPr id="9228" name="Text Box 12"/>
          <p:cNvSpPr txBox="1">
            <a:spLocks noChangeArrowheads="1"/>
          </p:cNvSpPr>
          <p:nvPr/>
        </p:nvSpPr>
        <p:spPr bwMode="auto">
          <a:xfrm>
            <a:off x="5698664" y="5273778"/>
            <a:ext cx="963613" cy="336550"/>
          </a:xfrm>
          <a:prstGeom prst="rect">
            <a:avLst/>
          </a:prstGeom>
          <a:solidFill>
            <a:schemeClr val="bg1"/>
          </a:solidFill>
          <a:ln>
            <a:solidFill>
              <a:srgbClr val="000000"/>
            </a:solid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t>Methods</a:t>
            </a:r>
          </a:p>
        </p:txBody>
      </p:sp>
      <p:sp>
        <p:nvSpPr>
          <p:cNvPr id="14" name="Text Box 10">
            <a:extLst>
              <a:ext uri="{FF2B5EF4-FFF2-40B4-BE49-F238E27FC236}">
                <a16:creationId xmlns:a16="http://schemas.microsoft.com/office/drawing/2014/main" id="{FD282621-12A2-43DF-9AA5-689698C7FF56}"/>
              </a:ext>
            </a:extLst>
          </p:cNvPr>
          <p:cNvSpPr txBox="1">
            <a:spLocks noChangeArrowheads="1"/>
          </p:cNvSpPr>
          <p:nvPr/>
        </p:nvSpPr>
        <p:spPr bwMode="auto">
          <a:xfrm>
            <a:off x="5675319" y="3961320"/>
            <a:ext cx="2121093" cy="338554"/>
          </a:xfrm>
          <a:prstGeom prst="rect">
            <a:avLst/>
          </a:prstGeom>
          <a:solidFill>
            <a:schemeClr val="bg1"/>
          </a:solidFill>
          <a:ln>
            <a:solidFill>
              <a:srgbClr val="000000"/>
            </a:solidFill>
          </a:ln>
          <a:effectLst>
            <a:outerShdw blurRad="50800" dist="38100" dir="2700000" algn="tl" rotWithShape="0">
              <a:prstClr val="black">
                <a:alpha val="40000"/>
              </a:prstClr>
            </a:outerShdw>
          </a:effectLst>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t>Private class variable</a:t>
            </a:r>
          </a:p>
        </p:txBody>
      </p:sp>
      <p:sp>
        <p:nvSpPr>
          <p:cNvPr id="15" name="Line 11">
            <a:extLst>
              <a:ext uri="{FF2B5EF4-FFF2-40B4-BE49-F238E27FC236}">
                <a16:creationId xmlns:a16="http://schemas.microsoft.com/office/drawing/2014/main" id="{4C92A780-25AF-460D-861F-544328277AED}"/>
              </a:ext>
            </a:extLst>
          </p:cNvPr>
          <p:cNvSpPr>
            <a:spLocks noChangeShapeType="1"/>
          </p:cNvSpPr>
          <p:nvPr/>
        </p:nvSpPr>
        <p:spPr bwMode="auto">
          <a:xfrm flipH="1" flipV="1">
            <a:off x="4271057" y="3793383"/>
            <a:ext cx="1409663" cy="337214"/>
          </a:xfrm>
          <a:prstGeom prst="line">
            <a:avLst/>
          </a:prstGeom>
          <a:noFill/>
          <a:ln w="9525">
            <a:solidFill>
              <a:srgbClr val="000000"/>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xmlns="">
                <a:noFill/>
              </a14:hiddenFill>
            </a:ext>
          </a:extLst>
        </p:spPr>
        <p:txBody>
          <a:bodyPr wrap="square">
            <a:spAutoFit/>
          </a:bodyPr>
          <a:lstStyle/>
          <a:p>
            <a:endParaRPr lang="en-GB"/>
          </a:p>
        </p:txBody>
      </p:sp>
      <p:sp>
        <p:nvSpPr>
          <p:cNvPr id="2" name="Line 11">
            <a:extLst>
              <a:ext uri="{FF2B5EF4-FFF2-40B4-BE49-F238E27FC236}">
                <a16:creationId xmlns:a16="http://schemas.microsoft.com/office/drawing/2014/main" id="{475B2E39-F842-7BD5-E3F1-EE36C4AB1835}"/>
              </a:ext>
            </a:extLst>
          </p:cNvPr>
          <p:cNvSpPr>
            <a:spLocks noChangeShapeType="1"/>
          </p:cNvSpPr>
          <p:nvPr/>
        </p:nvSpPr>
        <p:spPr bwMode="auto">
          <a:xfrm flipH="1" flipV="1">
            <a:off x="3946967" y="4467147"/>
            <a:ext cx="1751046" cy="975238"/>
          </a:xfrm>
          <a:prstGeom prst="line">
            <a:avLst/>
          </a:prstGeom>
          <a:noFill/>
          <a:ln w="9525">
            <a:solidFill>
              <a:srgbClr val="000000"/>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xmlns="">
                <a:noFill/>
              </a14:hiddenFill>
            </a:ext>
          </a:extLst>
        </p:spPr>
        <p:txBody>
          <a:bodyPr wrap="square">
            <a:spAutoFit/>
          </a:bodyPr>
          <a:lstStyle/>
          <a:p>
            <a:endParaRPr lang="en-GB"/>
          </a:p>
        </p:txBody>
      </p:sp>
      <p:sp>
        <p:nvSpPr>
          <p:cNvPr id="3" name="Line 11">
            <a:extLst>
              <a:ext uri="{FF2B5EF4-FFF2-40B4-BE49-F238E27FC236}">
                <a16:creationId xmlns:a16="http://schemas.microsoft.com/office/drawing/2014/main" id="{BBD5AE11-B574-04CA-FA23-EFD4DA8E9A3E}"/>
              </a:ext>
            </a:extLst>
          </p:cNvPr>
          <p:cNvSpPr>
            <a:spLocks noChangeShapeType="1"/>
          </p:cNvSpPr>
          <p:nvPr/>
        </p:nvSpPr>
        <p:spPr bwMode="auto">
          <a:xfrm flipH="1" flipV="1">
            <a:off x="3945413" y="5334697"/>
            <a:ext cx="1729906" cy="107688"/>
          </a:xfrm>
          <a:prstGeom prst="line">
            <a:avLst/>
          </a:prstGeom>
          <a:noFill/>
          <a:ln w="9525">
            <a:solidFill>
              <a:srgbClr val="000000"/>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xmlns="">
                <a:noFill/>
              </a14:hiddenFill>
            </a:ext>
          </a:extLst>
        </p:spPr>
        <p:txBody>
          <a:bodyPr wrap="square">
            <a:spAutoFit/>
          </a:bodyPr>
          <a:lstStyle/>
          <a:p>
            <a:endParaRPr lang="en-GB"/>
          </a:p>
        </p:txBody>
      </p:sp>
      <p:sp>
        <p:nvSpPr>
          <p:cNvPr id="4" name="Line 11">
            <a:extLst>
              <a:ext uri="{FF2B5EF4-FFF2-40B4-BE49-F238E27FC236}">
                <a16:creationId xmlns:a16="http://schemas.microsoft.com/office/drawing/2014/main" id="{40FBF07E-010F-783F-95D2-A0AD7D6C1051}"/>
              </a:ext>
            </a:extLst>
          </p:cNvPr>
          <p:cNvSpPr>
            <a:spLocks noChangeShapeType="1"/>
          </p:cNvSpPr>
          <p:nvPr/>
        </p:nvSpPr>
        <p:spPr bwMode="auto">
          <a:xfrm flipH="1">
            <a:off x="3946967" y="5442386"/>
            <a:ext cx="1728352" cy="636738"/>
          </a:xfrm>
          <a:prstGeom prst="line">
            <a:avLst/>
          </a:prstGeom>
          <a:noFill/>
          <a:ln w="9525">
            <a:solidFill>
              <a:srgbClr val="000000"/>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xmlns="">
                <a:noFill/>
              </a14:hiddenFill>
            </a:ext>
          </a:extLst>
        </p:spPr>
        <p:txBody>
          <a:bodyPr wrap="square">
            <a:spAutoFit/>
          </a:bodyPr>
          <a:lstStyle/>
          <a:p>
            <a:endParaRPr lang="en-GB"/>
          </a:p>
        </p:txBody>
      </p:sp>
    </p:spTree>
    <p:extLst>
      <p:ext uri="{BB962C8B-B14F-4D97-AF65-F5344CB8AC3E}">
        <p14:creationId xmlns:p14="http://schemas.microsoft.com/office/powerpoint/2010/main" val="320297869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dirty="0"/>
              <a:t>Defining methods</a:t>
            </a:r>
          </a:p>
        </p:txBody>
      </p:sp>
      <p:sp>
        <p:nvSpPr>
          <p:cNvPr id="10243" name="Rectangle 3"/>
          <p:cNvSpPr>
            <a:spLocks noGrp="1" noChangeArrowheads="1"/>
          </p:cNvSpPr>
          <p:nvPr>
            <p:ph idx="1"/>
          </p:nvPr>
        </p:nvSpPr>
        <p:spPr/>
        <p:txBody>
          <a:bodyPr>
            <a:normAutofit/>
          </a:bodyPr>
          <a:lstStyle/>
          <a:p>
            <a:r>
              <a:rPr lang="en-GB" b="1" dirty="0"/>
              <a:t>Methods are functions defined within a class</a:t>
            </a:r>
          </a:p>
          <a:p>
            <a:r>
              <a:rPr lang="en-GB" b="1" dirty="0"/>
              <a:t>Conventions with underscores - reminder</a:t>
            </a:r>
          </a:p>
          <a:p>
            <a:pPr marL="441325" lvl="1" indent="-258763">
              <a:buFont typeface="Arial" panose="020B0604020202020204" pitchFamily="34" charset="0"/>
              <a:buChar char="•"/>
            </a:pPr>
            <a:r>
              <a:rPr lang="en-GB" sz="1800" dirty="0"/>
              <a:t>Names beginning with one underscore are private to a </a:t>
            </a:r>
            <a:r>
              <a:rPr lang="en-GB" sz="1800" i="1" dirty="0"/>
              <a:t>module/class</a:t>
            </a:r>
          </a:p>
          <a:p>
            <a:pPr marL="441325" lvl="1" indent="-258763">
              <a:buFont typeface="Arial" panose="020B0604020202020204" pitchFamily="34" charset="0"/>
              <a:buChar char="•"/>
            </a:pPr>
            <a:r>
              <a:rPr lang="en-GB" sz="1800" dirty="0"/>
              <a:t>Names beginning with two underscores are private and mangled</a:t>
            </a:r>
            <a:endParaRPr lang="en-GB" sz="1800" i="1" dirty="0"/>
          </a:p>
          <a:p>
            <a:pPr marL="441325" lvl="1" indent="-258763">
              <a:buFont typeface="Arial" panose="020B0604020202020204" pitchFamily="34" charset="0"/>
              <a:buChar char="•"/>
            </a:pPr>
            <a:r>
              <a:rPr lang="en-GB" sz="1800" dirty="0"/>
              <a:t>Names surrounded by two underscores have a special meaning</a:t>
            </a:r>
          </a:p>
          <a:p>
            <a:pPr marL="441325" lvl="1" indent="-258763">
              <a:buFont typeface="Arial" panose="020B0604020202020204" pitchFamily="34" charset="0"/>
              <a:buChar char="•"/>
            </a:pPr>
            <a:r>
              <a:rPr lang="en-GB" sz="1800" dirty="0"/>
              <a:t>Note: these do not guarantee privacy!</a:t>
            </a:r>
          </a:p>
          <a:p>
            <a:r>
              <a:rPr lang="en-GB" b="1" dirty="0"/>
              <a:t>Object methods</a:t>
            </a:r>
          </a:p>
          <a:p>
            <a:pPr marL="441325" lvl="1" indent="-258763">
              <a:buFont typeface="Arial" panose="020B0604020202020204" pitchFamily="34" charset="0"/>
              <a:buChar char="•"/>
            </a:pPr>
            <a:r>
              <a:rPr lang="en-GB" dirty="0"/>
              <a:t>First argument passed to a method is the object</a:t>
            </a:r>
          </a:p>
          <a:p>
            <a:pPr marL="715963" lvl="2" indent="-350838">
              <a:buFont typeface="Courier New" panose="02070309020205020404" pitchFamily="49" charset="0"/>
              <a:buChar char="o"/>
            </a:pPr>
            <a:r>
              <a:rPr lang="en-GB" sz="1800" dirty="0"/>
              <a:t> Usually called 'self', but can be anything</a:t>
            </a:r>
          </a:p>
          <a:p>
            <a:r>
              <a:rPr lang="en-GB" b="1" dirty="0"/>
              <a:t>Class methods and attributes</a:t>
            </a:r>
          </a:p>
          <a:p>
            <a:pPr marL="441325" lvl="1" indent="-258763">
              <a:buFont typeface="Arial" panose="020B0604020202020204" pitchFamily="34" charset="0"/>
              <a:buChar char="•"/>
            </a:pPr>
            <a:r>
              <a:rPr lang="en-GB" sz="1800" dirty="0"/>
              <a:t>Defined within the class</a:t>
            </a:r>
          </a:p>
          <a:p>
            <a:pPr marL="441325" lvl="1" indent="-258763">
              <a:buFont typeface="Arial" panose="020B0604020202020204" pitchFamily="34" charset="0"/>
              <a:buChar char="•"/>
            </a:pPr>
            <a:r>
              <a:rPr lang="en-GB" sz="1800" dirty="0"/>
              <a:t>Can be called on a class or object</a:t>
            </a:r>
          </a:p>
        </p:txBody>
      </p:sp>
    </p:spTree>
    <p:extLst>
      <p:ext uri="{BB962C8B-B14F-4D97-AF65-F5344CB8AC3E}">
        <p14:creationId xmlns:p14="http://schemas.microsoft.com/office/powerpoint/2010/main" val="3264896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a:t>Constructing an object</a:t>
            </a:r>
          </a:p>
        </p:txBody>
      </p:sp>
      <p:sp>
        <p:nvSpPr>
          <p:cNvPr id="11267" name="Rectangle 3"/>
          <p:cNvSpPr>
            <a:spLocks noGrp="1" noChangeArrowheads="1"/>
          </p:cNvSpPr>
          <p:nvPr>
            <p:ph idx="1"/>
          </p:nvPr>
        </p:nvSpPr>
        <p:spPr/>
        <p:txBody>
          <a:bodyPr>
            <a:normAutofit/>
          </a:bodyPr>
          <a:lstStyle/>
          <a:p>
            <a:r>
              <a:rPr lang="en-GB" b="1" dirty="0"/>
              <a:t>Python has two alternative methods to construct an object:</a:t>
            </a:r>
          </a:p>
          <a:p>
            <a:pPr marL="88900" lvl="1" indent="0">
              <a:buNone/>
            </a:pPr>
            <a:r>
              <a:rPr lang="en-GB" b="1" dirty="0"/>
              <a:t>__new__ </a:t>
            </a:r>
          </a:p>
          <a:p>
            <a:pPr marL="468312" lvl="2" indent="-285750">
              <a:buFont typeface="Arial" panose="020B0604020202020204" pitchFamily="34" charset="0"/>
              <a:buChar char="•"/>
            </a:pPr>
            <a:r>
              <a:rPr lang="en-GB" sz="1800" dirty="0"/>
              <a:t>Called when an object is created</a:t>
            </a:r>
          </a:p>
          <a:p>
            <a:pPr marL="468312" lvl="2" indent="-285750">
              <a:buFont typeface="Arial" panose="020B0604020202020204" pitchFamily="34" charset="0"/>
              <a:buChar char="•"/>
            </a:pPr>
            <a:r>
              <a:rPr lang="en-GB" sz="1800" dirty="0"/>
              <a:t>First parameter is the class name</a:t>
            </a:r>
          </a:p>
          <a:p>
            <a:pPr marL="468312" lvl="2" indent="-285750">
              <a:buFont typeface="Arial" panose="020B0604020202020204" pitchFamily="34" charset="0"/>
              <a:buChar char="•"/>
            </a:pPr>
            <a:r>
              <a:rPr lang="en-GB" sz="1800" dirty="0"/>
              <a:t>Return the constructed object</a:t>
            </a:r>
          </a:p>
          <a:p>
            <a:pPr marL="88900" lvl="1" indent="0">
              <a:buNone/>
            </a:pPr>
            <a:r>
              <a:rPr lang="en-GB" b="1" dirty="0"/>
              <a:t>__</a:t>
            </a:r>
            <a:r>
              <a:rPr lang="en-GB" b="1" dirty="0" err="1"/>
              <a:t>init</a:t>
            </a:r>
            <a:r>
              <a:rPr lang="en-GB" b="1" dirty="0"/>
              <a:t>__</a:t>
            </a:r>
          </a:p>
          <a:p>
            <a:pPr marL="441325" lvl="2" indent="-258763">
              <a:buFont typeface="Arial" panose="020B0604020202020204" pitchFamily="34" charset="0"/>
              <a:buChar char="•"/>
            </a:pPr>
            <a:r>
              <a:rPr lang="en-GB" sz="1800" dirty="0"/>
              <a:t> Called when an object is initialised</a:t>
            </a:r>
          </a:p>
          <a:p>
            <a:pPr marL="441325" lvl="2" indent="-258763">
              <a:buFont typeface="Arial" panose="020B0604020202020204" pitchFamily="34" charset="0"/>
              <a:buChar char="•"/>
            </a:pPr>
            <a:r>
              <a:rPr lang="en-GB" sz="1800" dirty="0"/>
              <a:t> First parameter is the object</a:t>
            </a:r>
          </a:p>
          <a:p>
            <a:pPr marL="441325" lvl="2" indent="-258763">
              <a:buFont typeface="Arial" panose="020B0604020202020204" pitchFamily="34" charset="0"/>
              <a:buChar char="•"/>
            </a:pPr>
            <a:r>
              <a:rPr lang="en-GB" sz="1800" dirty="0"/>
              <a:t> An implicit return of the current object</a:t>
            </a:r>
          </a:p>
          <a:p>
            <a:pPr lvl="1">
              <a:buFont typeface="Arial" panose="020B0604020202020204" pitchFamily="34" charset="0"/>
              <a:buChar char="•"/>
            </a:pPr>
            <a:r>
              <a:rPr lang="en-GB" dirty="0"/>
              <a:t>__new__ is called in preference</a:t>
            </a:r>
          </a:p>
          <a:p>
            <a:r>
              <a:rPr lang="en-GB" b="1" dirty="0"/>
              <a:t>Which to use?</a:t>
            </a:r>
          </a:p>
          <a:p>
            <a:pPr marL="441325" lvl="1" indent="-258763">
              <a:buFont typeface="Arial" panose="020B0604020202020204" pitchFamily="34" charset="0"/>
              <a:buChar char="•"/>
            </a:pPr>
            <a:r>
              <a:rPr lang="en-GB" sz="1800" dirty="0"/>
              <a:t>Use __new__ only if constructing an object of a different class</a:t>
            </a:r>
          </a:p>
          <a:p>
            <a:pPr marL="441325" lvl="1" indent="-258763">
              <a:buFont typeface="Arial" panose="020B0604020202020204" pitchFamily="34" charset="0"/>
              <a:buChar char="•"/>
            </a:pPr>
            <a:r>
              <a:rPr lang="en-GB" sz="1800" dirty="0"/>
              <a:t>In most cases, use </a:t>
            </a:r>
            <a:r>
              <a:rPr lang="en-GB" sz="1800" dirty="0">
                <a:latin typeface="Courier New" panose="02070309020205020404" pitchFamily="49" charset="0"/>
              </a:rPr>
              <a:t>__</a:t>
            </a:r>
            <a:r>
              <a:rPr lang="en-GB" sz="1800" dirty="0" err="1">
                <a:latin typeface="Courier New" panose="02070309020205020404" pitchFamily="49" charset="0"/>
              </a:rPr>
              <a:t>init</a:t>
            </a:r>
            <a:r>
              <a:rPr lang="en-GB" sz="1800" dirty="0">
                <a:latin typeface="Courier New" panose="02070309020205020404" pitchFamily="49" charset="0"/>
              </a:rPr>
              <a:t>__</a:t>
            </a:r>
          </a:p>
        </p:txBody>
      </p:sp>
      <p:sp>
        <p:nvSpPr>
          <p:cNvPr id="11268" name="Text Box 4"/>
          <p:cNvSpPr txBox="1">
            <a:spLocks noChangeArrowheads="1"/>
          </p:cNvSpPr>
          <p:nvPr/>
        </p:nvSpPr>
        <p:spPr bwMode="auto">
          <a:xfrm>
            <a:off x="7654925" y="3230564"/>
            <a:ext cx="18415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endParaRPr lang="en-US"/>
          </a:p>
        </p:txBody>
      </p:sp>
      <p:sp>
        <p:nvSpPr>
          <p:cNvPr id="11269" name="AutoShape 6"/>
          <p:cNvSpPr>
            <a:spLocks noChangeArrowheads="1"/>
          </p:cNvSpPr>
          <p:nvPr/>
        </p:nvSpPr>
        <p:spPr bwMode="auto">
          <a:xfrm>
            <a:off x="7173255" y="3062079"/>
            <a:ext cx="3244850" cy="733842"/>
          </a:xfrm>
          <a:prstGeom prst="ribbon">
            <a:avLst>
              <a:gd name="adj1" fmla="val 12500"/>
              <a:gd name="adj2" fmla="val 50000"/>
            </a:avLst>
          </a:prstGeom>
          <a:solidFill>
            <a:schemeClr val="bg2">
              <a:lumMod val="20000"/>
              <a:lumOff val="80000"/>
            </a:schemeClr>
          </a:solidFill>
          <a:ln w="9525">
            <a:solidFill>
              <a:schemeClr val="tx1"/>
            </a:solidFill>
            <a:round/>
            <a:headEnd/>
            <a:tailEnd/>
          </a:ln>
          <a:effectLst>
            <a:outerShdw blurRad="50800" dist="38100" dir="2700000" algn="tl" rotWithShape="0">
              <a:prstClr val="black">
                <a:alpha val="40000"/>
              </a:prstClr>
            </a:outerShdw>
          </a:effectLst>
        </p:spPr>
        <p:txBody>
          <a:bodyPr anchor="ctr">
            <a:spAutoFit/>
          </a:bodyPr>
          <a:lstStyle/>
          <a:p>
            <a:pPr algn="ctr"/>
            <a:r>
              <a:rPr lang="en-GB" dirty="0"/>
              <a:t>If in doubt, use __</a:t>
            </a:r>
            <a:r>
              <a:rPr lang="en-GB" dirty="0" err="1"/>
              <a:t>init</a:t>
            </a:r>
            <a:r>
              <a:rPr lang="en-GB" dirty="0"/>
              <a:t>__</a:t>
            </a:r>
          </a:p>
        </p:txBody>
      </p:sp>
    </p:spTree>
    <p:extLst>
      <p:ext uri="{BB962C8B-B14F-4D97-AF65-F5344CB8AC3E}">
        <p14:creationId xmlns:p14="http://schemas.microsoft.com/office/powerpoint/2010/main" val="2607587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dirty="0"/>
              <a:t>Special methods</a:t>
            </a:r>
          </a:p>
        </p:txBody>
      </p:sp>
      <p:sp>
        <p:nvSpPr>
          <p:cNvPr id="12291" name="Rectangle 3"/>
          <p:cNvSpPr>
            <a:spLocks noGrp="1" noChangeArrowheads="1"/>
          </p:cNvSpPr>
          <p:nvPr>
            <p:ph idx="1"/>
          </p:nvPr>
        </p:nvSpPr>
        <p:spPr/>
        <p:txBody>
          <a:bodyPr/>
          <a:lstStyle/>
          <a:p>
            <a:r>
              <a:rPr lang="en-GB" b="1" dirty="0"/>
              <a:t>A mechanism for operator and special function overloading</a:t>
            </a:r>
          </a:p>
          <a:p>
            <a:pPr marL="441325" lvl="1" indent="-258763">
              <a:buFont typeface="Arial" panose="020B0604020202020204" pitchFamily="34" charset="0"/>
              <a:buChar char="•"/>
            </a:pPr>
            <a:r>
              <a:rPr lang="en-GB" dirty="0"/>
              <a:t>Assists with duck-typing</a:t>
            </a:r>
          </a:p>
          <a:p>
            <a:r>
              <a:rPr lang="en-GB" b="1" dirty="0"/>
              <a:t>Function names start and end with two underscores</a:t>
            </a:r>
          </a:p>
        </p:txBody>
      </p:sp>
      <p:sp>
        <p:nvSpPr>
          <p:cNvPr id="12292" name="Text Box 4"/>
          <p:cNvSpPr txBox="1">
            <a:spLocks noChangeArrowheads="1"/>
          </p:cNvSpPr>
          <p:nvPr/>
        </p:nvSpPr>
        <p:spPr bwMode="auto">
          <a:xfrm>
            <a:off x="696390" y="2659951"/>
            <a:ext cx="8115042" cy="2585323"/>
          </a:xfrm>
          <a:prstGeom prst="rect">
            <a:avLst/>
          </a:prstGeom>
          <a:solidFill>
            <a:schemeClr val="bg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defTabSz="525463">
              <a:defRPr sz="1000">
                <a:solidFill>
                  <a:schemeClr val="tx1"/>
                </a:solidFill>
                <a:latin typeface="Arial" charset="0"/>
              </a:defRPr>
            </a:lvl1pPr>
            <a:lvl2pPr marL="742950" indent="-285750" defTabSz="525463">
              <a:defRPr sz="1000">
                <a:solidFill>
                  <a:schemeClr val="tx1"/>
                </a:solidFill>
                <a:latin typeface="Arial" charset="0"/>
              </a:defRPr>
            </a:lvl2pPr>
            <a:lvl3pPr marL="1143000" indent="-228600" defTabSz="525463">
              <a:defRPr sz="1000">
                <a:solidFill>
                  <a:schemeClr val="tx1"/>
                </a:solidFill>
                <a:latin typeface="Arial" charset="0"/>
              </a:defRPr>
            </a:lvl3pPr>
            <a:lvl4pPr marL="1600200" indent="-228600" defTabSz="525463">
              <a:defRPr sz="1000">
                <a:solidFill>
                  <a:schemeClr val="tx1"/>
                </a:solidFill>
                <a:latin typeface="Arial" charset="0"/>
              </a:defRPr>
            </a:lvl4pPr>
            <a:lvl5pPr marL="2057400" indent="-228600" defTabSz="525463">
              <a:defRPr sz="1000">
                <a:solidFill>
                  <a:schemeClr val="tx1"/>
                </a:solidFill>
                <a:latin typeface="Arial" charset="0"/>
              </a:defRPr>
            </a:lvl5pPr>
            <a:lvl6pPr marL="2514600" indent="-228600" defTabSz="525463" eaLnBrk="0" fontAlgn="base" hangingPunct="0">
              <a:spcBef>
                <a:spcPct val="50000"/>
              </a:spcBef>
              <a:spcAft>
                <a:spcPct val="0"/>
              </a:spcAft>
              <a:defRPr sz="1000">
                <a:solidFill>
                  <a:schemeClr val="tx1"/>
                </a:solidFill>
                <a:latin typeface="Arial" charset="0"/>
              </a:defRPr>
            </a:lvl6pPr>
            <a:lvl7pPr marL="2971800" indent="-228600" defTabSz="525463" eaLnBrk="0" fontAlgn="base" hangingPunct="0">
              <a:spcBef>
                <a:spcPct val="50000"/>
              </a:spcBef>
              <a:spcAft>
                <a:spcPct val="0"/>
              </a:spcAft>
              <a:defRPr sz="1000">
                <a:solidFill>
                  <a:schemeClr val="tx1"/>
                </a:solidFill>
                <a:latin typeface="Arial" charset="0"/>
              </a:defRPr>
            </a:lvl7pPr>
            <a:lvl8pPr marL="3429000" indent="-228600" defTabSz="525463" eaLnBrk="0" fontAlgn="base" hangingPunct="0">
              <a:spcBef>
                <a:spcPct val="50000"/>
              </a:spcBef>
              <a:spcAft>
                <a:spcPct val="0"/>
              </a:spcAft>
              <a:defRPr sz="1000">
                <a:solidFill>
                  <a:schemeClr val="tx1"/>
                </a:solidFill>
                <a:latin typeface="Arial" charset="0"/>
              </a:defRPr>
            </a:lvl8pPr>
            <a:lvl9pPr marL="3886200" indent="-228600" defTabSz="525463"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rPr>
              <a:t>__bool__(self)</a:t>
            </a:r>
            <a:r>
              <a:rPr lang="en-GB" sz="1800" dirty="0"/>
              <a:t>			</a:t>
            </a:r>
            <a:r>
              <a:rPr lang="en-GB" sz="1800" dirty="0">
                <a:latin typeface="+mn-lt"/>
              </a:rPr>
              <a:t>Return True or False</a:t>
            </a:r>
          </a:p>
          <a:p>
            <a:r>
              <a:rPr lang="en-GB" sz="1800" dirty="0">
                <a:latin typeface="Courier New" panose="02070309020205020404" pitchFamily="49" charset="0"/>
              </a:rPr>
              <a:t>__del__(self)</a:t>
            </a:r>
            <a:r>
              <a:rPr lang="en-GB" sz="1800" dirty="0"/>
              <a:t>			</a:t>
            </a:r>
            <a:r>
              <a:rPr lang="en-GB" sz="1800" dirty="0">
                <a:latin typeface="+mn-lt"/>
              </a:rPr>
              <a:t>Called when an object is destroyed</a:t>
            </a:r>
          </a:p>
          <a:p>
            <a:r>
              <a:rPr lang="en-GB" sz="1800" dirty="0">
                <a:latin typeface="Courier New" panose="02070309020205020404" pitchFamily="49" charset="0"/>
              </a:rPr>
              <a:t>__format__(self, </a:t>
            </a:r>
            <a:r>
              <a:rPr lang="en-GB" sz="1800" i="1" dirty="0"/>
              <a:t>spec</a:t>
            </a:r>
            <a:r>
              <a:rPr lang="en-GB" sz="1800" dirty="0">
                <a:latin typeface="Courier New" panose="02070309020205020404" pitchFamily="49" charset="0"/>
              </a:rPr>
              <a:t>)</a:t>
            </a:r>
            <a:r>
              <a:rPr lang="en-GB" sz="1800" dirty="0"/>
              <a:t>	</a:t>
            </a:r>
            <a:r>
              <a:rPr lang="en-GB" sz="1800" dirty="0" err="1">
                <a:latin typeface="Courier New" panose="02070309020205020404" pitchFamily="49" charset="0"/>
              </a:rPr>
              <a:t>str.format</a:t>
            </a:r>
            <a:r>
              <a:rPr lang="en-GB" sz="1800" dirty="0"/>
              <a:t> </a:t>
            </a:r>
            <a:r>
              <a:rPr lang="en-GB" sz="1800" dirty="0">
                <a:latin typeface="+mn-lt"/>
              </a:rPr>
              <a:t>support</a:t>
            </a:r>
          </a:p>
          <a:p>
            <a:r>
              <a:rPr lang="en-GB" sz="1800" dirty="0">
                <a:latin typeface="Courier New" panose="02070309020205020404" pitchFamily="49" charset="0"/>
              </a:rPr>
              <a:t>__hash__(self)</a:t>
            </a:r>
            <a:r>
              <a:rPr lang="en-GB" sz="1800" dirty="0"/>
              <a:t>			</a:t>
            </a:r>
            <a:r>
              <a:rPr lang="en-GB" sz="1800" dirty="0">
                <a:latin typeface="+mn-lt"/>
              </a:rPr>
              <a:t>Return a suitable key for dictionary or set</a:t>
            </a:r>
          </a:p>
          <a:p>
            <a:r>
              <a:rPr lang="en-GB" sz="1800" dirty="0">
                <a:latin typeface="Courier New" panose="02070309020205020404" pitchFamily="49" charset="0"/>
              </a:rPr>
              <a:t>__</a:t>
            </a:r>
            <a:r>
              <a:rPr lang="en-GB" sz="1800" dirty="0" err="1">
                <a:latin typeface="Courier New" panose="02070309020205020404" pitchFamily="49" charset="0"/>
              </a:rPr>
              <a:t>init</a:t>
            </a:r>
            <a:r>
              <a:rPr lang="en-GB" sz="1800" dirty="0">
                <a:latin typeface="Courier New" panose="02070309020205020404" pitchFamily="49" charset="0"/>
              </a:rPr>
              <a:t>__(self, </a:t>
            </a:r>
            <a:r>
              <a:rPr lang="en-GB" sz="1800" i="1" dirty="0" err="1"/>
              <a:t>args</a:t>
            </a:r>
            <a:r>
              <a:rPr lang="en-GB" sz="1800" dirty="0">
                <a:latin typeface="Courier New" panose="02070309020205020404" pitchFamily="49" charset="0"/>
              </a:rPr>
              <a:t>)</a:t>
            </a:r>
            <a:r>
              <a:rPr lang="en-GB" sz="1800" dirty="0"/>
              <a:t>	</a:t>
            </a:r>
            <a:r>
              <a:rPr lang="en-GB" sz="1800" dirty="0">
                <a:latin typeface="+mn-lt"/>
              </a:rPr>
              <a:t>Initialise an object</a:t>
            </a:r>
          </a:p>
          <a:p>
            <a:r>
              <a:rPr lang="en-GB" sz="1800" dirty="0">
                <a:latin typeface="Courier New" panose="02070309020205020404" pitchFamily="49" charset="0"/>
              </a:rPr>
              <a:t>__</a:t>
            </a:r>
            <a:r>
              <a:rPr lang="en-GB" sz="1800" dirty="0" err="1">
                <a:latin typeface="Courier New" panose="02070309020205020404" pitchFamily="49" charset="0"/>
              </a:rPr>
              <a:t>len</a:t>
            </a:r>
            <a:r>
              <a:rPr lang="en-GB" sz="1800" dirty="0">
                <a:latin typeface="Courier New" panose="02070309020205020404" pitchFamily="49" charset="0"/>
              </a:rPr>
              <a:t>__(self)</a:t>
            </a:r>
            <a:r>
              <a:rPr lang="en-GB" sz="1800" dirty="0"/>
              <a:t>			</a:t>
            </a:r>
            <a:r>
              <a:rPr lang="en-GB" sz="1800" dirty="0">
                <a:latin typeface="+mn-lt"/>
              </a:rPr>
              <a:t>Implement the </a:t>
            </a:r>
            <a:r>
              <a:rPr lang="en-GB" sz="1800" dirty="0" err="1">
                <a:latin typeface="Courier New" panose="02070309020205020404" pitchFamily="49" charset="0"/>
              </a:rPr>
              <a:t>len</a:t>
            </a:r>
            <a:r>
              <a:rPr lang="en-GB" sz="1800" dirty="0">
                <a:latin typeface="Courier New" panose="02070309020205020404" pitchFamily="49" charset="0"/>
              </a:rPr>
              <a:t>()</a:t>
            </a:r>
            <a:r>
              <a:rPr lang="en-GB" sz="1800" dirty="0"/>
              <a:t> </a:t>
            </a:r>
            <a:r>
              <a:rPr lang="en-GB" sz="1800" dirty="0">
                <a:latin typeface="+mn-lt"/>
              </a:rPr>
              <a:t>function</a:t>
            </a:r>
          </a:p>
          <a:p>
            <a:r>
              <a:rPr lang="en-GB" sz="1800" dirty="0">
                <a:latin typeface="Courier New" panose="02070309020205020404" pitchFamily="49" charset="0"/>
              </a:rPr>
              <a:t>__new__(class, </a:t>
            </a:r>
            <a:r>
              <a:rPr lang="en-GB" sz="1800" i="1" dirty="0" err="1"/>
              <a:t>args</a:t>
            </a:r>
            <a:r>
              <a:rPr lang="en-GB" sz="1800" dirty="0">
                <a:latin typeface="Courier New" panose="02070309020205020404" pitchFamily="49" charset="0"/>
              </a:rPr>
              <a:t>)</a:t>
            </a:r>
            <a:r>
              <a:rPr lang="en-GB" sz="1800" dirty="0"/>
              <a:t>	</a:t>
            </a:r>
            <a:r>
              <a:rPr lang="en-GB" sz="1800" dirty="0">
                <a:latin typeface="+mn-lt"/>
              </a:rPr>
              <a:t>Create an object</a:t>
            </a:r>
          </a:p>
          <a:p>
            <a:r>
              <a:rPr lang="en-GB" sz="1800" dirty="0">
                <a:latin typeface="Courier New" panose="02070309020205020404" pitchFamily="49" charset="0"/>
              </a:rPr>
              <a:t>__</a:t>
            </a:r>
            <a:r>
              <a:rPr lang="en-GB" sz="1800" dirty="0" err="1">
                <a:latin typeface="Courier New" panose="02070309020205020404" pitchFamily="49" charset="0"/>
              </a:rPr>
              <a:t>repr</a:t>
            </a:r>
            <a:r>
              <a:rPr lang="en-GB" sz="1800" dirty="0">
                <a:latin typeface="Courier New" panose="02070309020205020404" pitchFamily="49" charset="0"/>
              </a:rPr>
              <a:t>__(self)</a:t>
            </a:r>
            <a:r>
              <a:rPr lang="en-GB" sz="1800" dirty="0"/>
              <a:t>			</a:t>
            </a:r>
            <a:r>
              <a:rPr lang="en-GB" sz="1800" dirty="0">
                <a:latin typeface="+mn-lt"/>
              </a:rPr>
              <a:t>Return a python readable representation</a:t>
            </a:r>
          </a:p>
          <a:p>
            <a:r>
              <a:rPr lang="en-GB" sz="1800" dirty="0">
                <a:latin typeface="Courier New" panose="02070309020205020404" pitchFamily="49" charset="0"/>
              </a:rPr>
              <a:t>__</a:t>
            </a:r>
            <a:r>
              <a:rPr lang="en-GB" sz="1800" dirty="0" err="1">
                <a:latin typeface="Courier New" panose="02070309020205020404" pitchFamily="49" charset="0"/>
              </a:rPr>
              <a:t>str</a:t>
            </a:r>
            <a:r>
              <a:rPr lang="en-GB" sz="1800" dirty="0">
                <a:latin typeface="Courier New" panose="02070309020205020404" pitchFamily="49" charset="0"/>
              </a:rPr>
              <a:t>__(self)</a:t>
            </a:r>
            <a:r>
              <a:rPr lang="en-GB" sz="1800" dirty="0"/>
              <a:t>			</a:t>
            </a:r>
            <a:r>
              <a:rPr lang="en-GB" sz="1800" dirty="0">
                <a:latin typeface="+mn-lt"/>
              </a:rPr>
              <a:t>Return a human readable representation</a:t>
            </a:r>
          </a:p>
        </p:txBody>
      </p:sp>
    </p:spTree>
    <p:extLst>
      <p:ext uri="{BB962C8B-B14F-4D97-AF65-F5344CB8AC3E}">
        <p14:creationId xmlns:p14="http://schemas.microsoft.com/office/powerpoint/2010/main" val="2024267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C9319921AB5D48A79C1CDD69F0ADEE" ma:contentTypeVersion="5" ma:contentTypeDescription="Create a new document." ma:contentTypeScope="" ma:versionID="1c86e08ee19a558daabb270f47811a89">
  <xsd:schema xmlns:xsd="http://www.w3.org/2001/XMLSchema" xmlns:xs="http://www.w3.org/2001/XMLSchema" xmlns:p="http://schemas.microsoft.com/office/2006/metadata/properties" xmlns:ns2="321e98e5-056b-4fbc-983d-5776ac277f1c" xmlns:ns3="8706a4e6-e72b-4885-96ed-b92b99fed295" targetNamespace="http://schemas.microsoft.com/office/2006/metadata/properties" ma:root="true" ma:fieldsID="451e2ea32cc94e31a40865bb33ac54ea" ns2:_="" ns3:_="">
    <xsd:import namespace="321e98e5-056b-4fbc-983d-5776ac277f1c"/>
    <xsd:import namespace="8706a4e6-e72b-4885-96ed-b92b99fed29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1e98e5-056b-4fbc-983d-5776ac277f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06a4e6-e72b-4885-96ed-b92b99fed295"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EE63EC-0FAA-48E8-81CB-FADA785373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1e98e5-056b-4fbc-983d-5776ac277f1c"/>
    <ds:schemaRef ds:uri="8706a4e6-e72b-4885-96ed-b92b99fed2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8C860-7FF4-49A5-9E9B-03E1EDC2C1D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C9BD814-8A25-4BC5-87C5-890A0EC886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1499</TotalTime>
  <Words>5150</Words>
  <Application>Microsoft Office PowerPoint</Application>
  <PresentationFormat>Widescreen</PresentationFormat>
  <Paragraphs>464</Paragraphs>
  <Slides>22</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Courier New</vt:lpstr>
      <vt:lpstr>Krana Fat B</vt:lpstr>
      <vt:lpstr>Helvetica</vt:lpstr>
      <vt:lpstr>Wingdings</vt:lpstr>
      <vt:lpstr>Lucida Console</vt:lpstr>
      <vt:lpstr>Montserrat</vt:lpstr>
      <vt:lpstr>Calibri</vt:lpstr>
      <vt:lpstr>Andalus</vt:lpstr>
      <vt:lpstr>Master</vt:lpstr>
      <vt:lpstr>Python 3 Programming</vt:lpstr>
      <vt:lpstr>PowerPoint Presentation</vt:lpstr>
      <vt:lpstr>Using objects</vt:lpstr>
      <vt:lpstr>A class is not a type!</vt:lpstr>
      <vt:lpstr>A little Python OO</vt:lpstr>
      <vt:lpstr>Defining classes</vt:lpstr>
      <vt:lpstr>Defining methods</vt:lpstr>
      <vt:lpstr>Constructing an object</vt:lpstr>
      <vt:lpstr>Special methods</vt:lpstr>
      <vt:lpstr>Operator overload special methods</vt:lpstr>
      <vt:lpstr>Special methods - example</vt:lpstr>
      <vt:lpstr>Properties</vt:lpstr>
      <vt:lpstr>Properties and decorators</vt:lpstr>
      <vt:lpstr>Decorators - what's the point?</vt:lpstr>
      <vt:lpstr>Class methods</vt:lpstr>
      <vt:lpstr>Inheritance</vt:lpstr>
      <vt:lpstr>Inheritance terminology</vt:lpstr>
      <vt:lpstr>Inheritance scope</vt:lpstr>
      <vt:lpstr>Inheritance example</vt:lpstr>
      <vt:lpstr>Some helper built-in functions</vt:lpstr>
      <vt:lpstr>PowerPoint Presentation</vt:lpstr>
      <vt:lpstr>Metaclasses and ABC</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Cameron, Donald</cp:lastModifiedBy>
  <cp:revision>136</cp:revision>
  <cp:lastPrinted>2019-07-03T09:46:41Z</cp:lastPrinted>
  <dcterms:created xsi:type="dcterms:W3CDTF">2019-09-05T08:17:12Z</dcterms:created>
  <dcterms:modified xsi:type="dcterms:W3CDTF">2024-02-01T11:53:38Z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0x01010047C9319921AB5D48A79C1CDD69F0ADEE</vt:lpwstr>
  </property>
  <property fmtid="{D5CDD505-2E9C-101B-9397-08002B2CF9AE}" pid="4" name="BookType">
    <vt:lpwstr>3</vt:lpwstr>
  </property>
</Properties>
</file>