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4"/>
  </p:sldMasterIdLst>
  <p:notesMasterIdLst>
    <p:notesMasterId r:id="rId24"/>
  </p:notesMasterIdLst>
  <p:handoutMasterIdLst>
    <p:handoutMasterId r:id="rId25"/>
  </p:handoutMasterIdLst>
  <p:sldIdLst>
    <p:sldId id="278" r:id="rId5"/>
    <p:sldId id="282" r:id="rId6"/>
    <p:sldId id="283" r:id="rId7"/>
    <p:sldId id="284" r:id="rId8"/>
    <p:sldId id="285" r:id="rId9"/>
    <p:sldId id="286" r:id="rId10"/>
    <p:sldId id="287" r:id="rId11"/>
    <p:sldId id="288" r:id="rId12"/>
    <p:sldId id="289" r:id="rId13"/>
    <p:sldId id="290" r:id="rId14"/>
    <p:sldId id="291" r:id="rId15"/>
    <p:sldId id="292" r:id="rId16"/>
    <p:sldId id="293" r:id="rId17"/>
    <p:sldId id="294" r:id="rId18"/>
    <p:sldId id="295" r:id="rId19"/>
    <p:sldId id="296" r:id="rId20"/>
    <p:sldId id="297" r:id="rId21"/>
    <p:sldId id="298" r:id="rId22"/>
    <p:sldId id="299" r:id="rId23"/>
  </p:sldIdLst>
  <p:sldSz cx="12192000" cy="6858000"/>
  <p:notesSz cx="6645275" cy="9775825"/>
  <p:embeddedFontLst>
    <p:embeddedFont>
      <p:font typeface="Montserrat" panose="00000500000000000000" pitchFamily="2" charset="0"/>
      <p:regular r:id="rId26"/>
      <p:bold r:id="rId27"/>
      <p:italic r:id="rId28"/>
      <p:boldItalic r:id="rId29"/>
    </p:embeddedFont>
  </p:embeddedFontLst>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377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30" clrIdx="0">
    <p:extLst>
      <p:ext uri="{19B8F6BF-5375-455C-9EA6-DF929625EA0E}">
        <p15:presenceInfo xmlns:p15="http://schemas.microsoft.com/office/powerpoint/2012/main" userId="S-1-5-21-3476036342-1731177862-1559577602-51474" providerId="AD"/>
      </p:ext>
    </p:extLst>
  </p:cmAuthor>
  <p:cmAuthor id="2" name="Singh, Vaishali" initials="SV" lastIdx="7" clrIdx="1">
    <p:extLst>
      <p:ext uri="{19B8F6BF-5375-455C-9EA6-DF929625EA0E}">
        <p15:presenceInfo xmlns:p15="http://schemas.microsoft.com/office/powerpoint/2012/main" userId="S-1-5-21-3476036342-1731177862-1559577602-155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50"/>
    <a:srgbClr val="09EDB8"/>
    <a:srgbClr val="F91258"/>
    <a:srgbClr val="7E007C"/>
    <a:srgbClr val="28CFF9"/>
    <a:srgbClr val="F3622C"/>
    <a:srgbClr val="31D3AE"/>
    <a:srgbClr val="F3F3F3"/>
    <a:srgbClr val="F4F4F4"/>
    <a:srgbClr val="3D6E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34" autoAdjust="0"/>
    <p:restoredTop sz="65821" autoAdjust="0"/>
  </p:normalViewPr>
  <p:slideViewPr>
    <p:cSldViewPr snapToGrid="0" snapToObjects="1" showGuides="1">
      <p:cViewPr varScale="1">
        <p:scale>
          <a:sx n="47" d="100"/>
          <a:sy n="47" d="100"/>
        </p:scale>
        <p:origin x="67" y="226"/>
      </p:cViewPr>
      <p:guideLst>
        <p:guide pos="3840"/>
        <p:guide orient="horz" pos="377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Lst>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399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3.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tags" Target="tags/tag1.xml"/><Relationship Id="rId35" Type="http://schemas.openxmlformats.org/officeDocument/2006/relationships/tableStyles" Target="tableStyles.xml"/><Relationship Id="rId8" Type="http://schemas.openxmlformats.org/officeDocument/2006/relationships/slide" Target="slides/slide4.xml"/></Relationships>
</file>

<file path=ppt/_rels/viewProps.xml.rels><?xml version="1.0" encoding="UTF-8" standalone="yes"?>
<Relationships xmlns="http://schemas.openxmlformats.org/package/2006/relationships"><Relationship Id="rId8" Type="http://schemas.openxmlformats.org/officeDocument/2006/relationships/slide" Target="slides/slide11.xml"/><Relationship Id="rId3" Type="http://schemas.openxmlformats.org/officeDocument/2006/relationships/slide" Target="slides/slide6.xml"/><Relationship Id="rId7" Type="http://schemas.openxmlformats.org/officeDocument/2006/relationships/slide" Target="slides/slide10.xml"/><Relationship Id="rId12" Type="http://schemas.openxmlformats.org/officeDocument/2006/relationships/slide" Target="slides/slide18.xml"/><Relationship Id="rId2" Type="http://schemas.openxmlformats.org/officeDocument/2006/relationships/slide" Target="slides/slide3.xml"/><Relationship Id="rId1" Type="http://schemas.openxmlformats.org/officeDocument/2006/relationships/slide" Target="slides/slide2.xml"/><Relationship Id="rId6" Type="http://schemas.openxmlformats.org/officeDocument/2006/relationships/slide" Target="slides/slide9.xml"/><Relationship Id="rId11" Type="http://schemas.openxmlformats.org/officeDocument/2006/relationships/slide" Target="slides/slide16.xml"/><Relationship Id="rId5" Type="http://schemas.openxmlformats.org/officeDocument/2006/relationships/slide" Target="slides/slide8.xml"/><Relationship Id="rId10" Type="http://schemas.openxmlformats.org/officeDocument/2006/relationships/slide" Target="slides/slide15.xml"/><Relationship Id="rId4" Type="http://schemas.openxmlformats.org/officeDocument/2006/relationships/slide" Target="slides/slide7.xml"/><Relationship Id="rId9" Type="http://schemas.openxmlformats.org/officeDocument/2006/relationships/slide" Target="slides/slide1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879725" cy="49053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763964" y="1"/>
            <a:ext cx="2879725" cy="490538"/>
          </a:xfrm>
          <a:prstGeom prst="rect">
            <a:avLst/>
          </a:prstGeom>
        </p:spPr>
        <p:txBody>
          <a:bodyPr vert="horz" lIns="91440" tIns="45720" rIns="91440" bIns="45720" rtlCol="0"/>
          <a:lstStyle>
            <a:lvl1pPr algn="r">
              <a:defRPr sz="1200"/>
            </a:lvl1pPr>
          </a:lstStyle>
          <a:p>
            <a:fld id="{86D088FE-3E68-47FE-8BA4-634CD34BABBC}" type="datetimeFigureOut">
              <a:rPr lang="en-GB" smtClean="0"/>
              <a:t>31/01/2024</a:t>
            </a:fld>
            <a:endParaRPr lang="en-GB"/>
          </a:p>
        </p:txBody>
      </p:sp>
      <p:sp>
        <p:nvSpPr>
          <p:cNvPr id="4" name="Footer Placeholder 3"/>
          <p:cNvSpPr>
            <a:spLocks noGrp="1"/>
          </p:cNvSpPr>
          <p:nvPr>
            <p:ph type="ftr" sz="quarter" idx="2"/>
          </p:nvPr>
        </p:nvSpPr>
        <p:spPr>
          <a:xfrm>
            <a:off x="1" y="9285289"/>
            <a:ext cx="2879725" cy="490536"/>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763964" y="9285289"/>
            <a:ext cx="2879725" cy="490536"/>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879619" cy="490489"/>
          </a:xfrm>
          <a:prstGeom prst="rect">
            <a:avLst/>
          </a:prstGeom>
        </p:spPr>
        <p:txBody>
          <a:bodyPr vert="horz" lIns="91440" tIns="45720" rIns="91440" bIns="45720" rtlCol="0"/>
          <a:lstStyle>
            <a:lvl1pPr algn="l">
              <a:defRPr sz="1200">
                <a:latin typeface="Montserrat" panose="00000500000000000000" pitchFamily="2" charset="0"/>
              </a:defRPr>
            </a:lvl1pPr>
          </a:lstStyle>
          <a:p>
            <a:endParaRPr lang="en-GB" dirty="0"/>
          </a:p>
        </p:txBody>
      </p:sp>
      <p:sp>
        <p:nvSpPr>
          <p:cNvPr id="3" name="Date Placeholder 2"/>
          <p:cNvSpPr>
            <a:spLocks noGrp="1"/>
          </p:cNvSpPr>
          <p:nvPr>
            <p:ph type="dt" idx="1"/>
          </p:nvPr>
        </p:nvSpPr>
        <p:spPr>
          <a:xfrm>
            <a:off x="3764119" y="0"/>
            <a:ext cx="2879619" cy="490489"/>
          </a:xfrm>
          <a:prstGeom prst="rect">
            <a:avLst/>
          </a:prstGeom>
        </p:spPr>
        <p:txBody>
          <a:bodyPr vert="horz" lIns="91440" tIns="45720" rIns="91440" bIns="45720" rtlCol="0"/>
          <a:lstStyle>
            <a:lvl1pPr algn="r">
              <a:defRPr sz="1200">
                <a:latin typeface="Montserrat" panose="00000500000000000000" pitchFamily="2" charset="0"/>
              </a:defRPr>
            </a:lvl1pPr>
          </a:lstStyle>
          <a:p>
            <a:fld id="{1D6B66C6-1E92-0F4E-A300-9D4ED1F0C23F}" type="datetimeFigureOut">
              <a:rPr lang="en-GB" smtClean="0"/>
              <a:pPr/>
              <a:t>31/01/2024</a:t>
            </a:fld>
            <a:endParaRPr lang="en-GB"/>
          </a:p>
        </p:txBody>
      </p:sp>
      <p:sp>
        <p:nvSpPr>
          <p:cNvPr id="4" name="Slide Image Placeholder 3"/>
          <p:cNvSpPr>
            <a:spLocks noGrp="1" noRot="1" noChangeAspect="1"/>
          </p:cNvSpPr>
          <p:nvPr>
            <p:ph type="sldImg" idx="2"/>
          </p:nvPr>
        </p:nvSpPr>
        <p:spPr>
          <a:xfrm>
            <a:off x="388938" y="1220788"/>
            <a:ext cx="5867400" cy="330041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4528" y="4704617"/>
            <a:ext cx="5316220" cy="3849231"/>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1" y="9285339"/>
            <a:ext cx="2879619" cy="490488"/>
          </a:xfrm>
          <a:prstGeom prst="rect">
            <a:avLst/>
          </a:prstGeom>
        </p:spPr>
        <p:txBody>
          <a:bodyPr vert="horz" lIns="91440" tIns="45720" rIns="91440" bIns="45720" rtlCol="0" anchor="b"/>
          <a:lstStyle>
            <a:lvl1pPr algn="l">
              <a:defRPr sz="1200">
                <a:latin typeface="Montserrat" panose="00000500000000000000" pitchFamily="2" charset="0"/>
              </a:defRPr>
            </a:lvl1pPr>
          </a:lstStyle>
          <a:p>
            <a:endParaRPr lang="en-GB"/>
          </a:p>
        </p:txBody>
      </p:sp>
      <p:sp>
        <p:nvSpPr>
          <p:cNvPr id="7" name="Slide Number Placeholder 6"/>
          <p:cNvSpPr>
            <a:spLocks noGrp="1"/>
          </p:cNvSpPr>
          <p:nvPr>
            <p:ph type="sldNum" sz="quarter" idx="5"/>
          </p:nvPr>
        </p:nvSpPr>
        <p:spPr>
          <a:xfrm>
            <a:off x="3764119" y="9285339"/>
            <a:ext cx="2879619" cy="490488"/>
          </a:xfrm>
          <a:prstGeom prst="rect">
            <a:avLst/>
          </a:prstGeom>
        </p:spPr>
        <p:txBody>
          <a:bodyPr vert="horz" lIns="91440" tIns="45720" rIns="91440" bIns="45720" rtlCol="0" anchor="b"/>
          <a:lstStyle>
            <a:lvl1pPr algn="r">
              <a:defRPr sz="1200">
                <a:latin typeface="Montserrat" panose="00000500000000000000" pitchFamily="2" charset="0"/>
              </a:defRPr>
            </a:lvl1pPr>
          </a:lstStyle>
          <a:p>
            <a:fld id="{548901C6-1DA1-FB44-ABEE-06A0FEB7738E}" type="slidenum">
              <a:rPr lang="en-GB" smtClean="0"/>
              <a:pPr/>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ontserrat" panose="00000500000000000000" pitchFamily="2" charset="0"/>
        <a:ea typeface="+mn-ea"/>
        <a:cs typeface="+mn-cs"/>
      </a:defRPr>
    </a:lvl1pPr>
    <a:lvl2pPr marL="457200" algn="l" defTabSz="914400" rtl="0" eaLnBrk="1" latinLnBrk="0" hangingPunct="1">
      <a:defRPr sz="1200" kern="1200">
        <a:solidFill>
          <a:schemeClr val="tx1"/>
        </a:solidFill>
        <a:latin typeface="Montserrat" panose="00000500000000000000" pitchFamily="2" charset="0"/>
        <a:ea typeface="+mn-ea"/>
        <a:cs typeface="+mn-cs"/>
      </a:defRPr>
    </a:lvl2pPr>
    <a:lvl3pPr marL="914400" algn="l" defTabSz="914400" rtl="0" eaLnBrk="1" latinLnBrk="0" hangingPunct="1">
      <a:defRPr sz="1200" kern="1200">
        <a:solidFill>
          <a:schemeClr val="tx1"/>
        </a:solidFill>
        <a:latin typeface="Montserrat" panose="00000500000000000000" pitchFamily="2" charset="0"/>
        <a:ea typeface="+mn-ea"/>
        <a:cs typeface="+mn-cs"/>
      </a:defRPr>
    </a:lvl3pPr>
    <a:lvl4pPr marL="1371600" algn="l" defTabSz="914400" rtl="0" eaLnBrk="1" latinLnBrk="0" hangingPunct="1">
      <a:defRPr sz="1200" kern="1200">
        <a:solidFill>
          <a:schemeClr val="tx1"/>
        </a:solidFill>
        <a:latin typeface="Montserrat" panose="00000500000000000000" pitchFamily="2" charset="0"/>
        <a:ea typeface="+mn-ea"/>
        <a:cs typeface="+mn-cs"/>
      </a:defRPr>
    </a:lvl4pPr>
    <a:lvl5pPr marL="1828800" algn="l" defTabSz="914400" rtl="0" eaLnBrk="1" latinLnBrk="0" hangingPunct="1">
      <a:defRPr sz="1200" kern="1200">
        <a:solidFill>
          <a:schemeClr val="tx1"/>
        </a:solidFill>
        <a:latin typeface="Montserrat" panose="00000500000000000000"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xfrm>
            <a:off x="-171450" y="428625"/>
            <a:ext cx="7200900" cy="4051300"/>
          </a:xfrm>
          <a:noFill/>
          <a:ln>
            <a:solidFill>
              <a:srgbClr val="000000"/>
            </a:solidFill>
            <a:miter lim="800000"/>
            <a:headEnd/>
            <a:tailEnd/>
          </a:ln>
        </p:spPr>
      </p:sp>
      <p:sp>
        <p:nvSpPr>
          <p:cNvPr id="13315" name="Notes Placeholder 2"/>
          <p:cNvSpPr>
            <a:spLocks noGrp="1"/>
          </p:cNvSpPr>
          <p:nvPr>
            <p:ph type="body" idx="1"/>
          </p:nvPr>
        </p:nvSpPr>
        <p:spPr bwMode="auto">
          <a:xfrm>
            <a:off x="728663" y="4679950"/>
            <a:ext cx="5400675" cy="4865688"/>
          </a:xfrm>
          <a:prstGeom prst="rect">
            <a:avLst/>
          </a:prstGeom>
          <a:noFill/>
        </p:spPr>
        <p:txBody>
          <a:bodyPr wrap="square" numCol="1" anchor="t" anchorCtr="0" compatLnSpc="1">
            <a:prstTxWarp prst="textNoShape">
              <a:avLst/>
            </a:prstTxWarp>
          </a:bodyPr>
          <a:lstStyle/>
          <a:p>
            <a:endParaRPr lang="en-US" dirty="0">
              <a:latin typeface="Arial" charset="0"/>
              <a:cs typeface="Arial" charset="0"/>
            </a:endParaRPr>
          </a:p>
        </p:txBody>
      </p:sp>
    </p:spTree>
    <p:extLst>
      <p:ext uri="{BB962C8B-B14F-4D97-AF65-F5344CB8AC3E}">
        <p14:creationId xmlns:p14="http://schemas.microsoft.com/office/powerpoint/2010/main" val="42232523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2"/>
          <p:cNvSpPr>
            <a:spLocks noGrp="1" noRot="1" noChangeAspect="1" noChangeArrowheads="1" noTextEdit="1"/>
          </p:cNvSpPr>
          <p:nvPr>
            <p:ph type="sldImg"/>
          </p:nvPr>
        </p:nvSpPr>
        <p:spPr>
          <a:ln/>
        </p:spPr>
      </p:sp>
      <p:sp>
        <p:nvSpPr>
          <p:cNvPr id="31750" name="Rectangle 3"/>
          <p:cNvSpPr>
            <a:spLocks noGrp="1" noChangeArrowheads="1"/>
          </p:cNvSpPr>
          <p:nvPr>
            <p:ph type="body" idx="1"/>
          </p:nvPr>
        </p:nvSpPr>
        <p:spPr>
          <a:xfrm>
            <a:off x="728663" y="4679950"/>
            <a:ext cx="5400675" cy="4865688"/>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The idea of the </a:t>
            </a:r>
            <a:r>
              <a:rPr lang="en-GB" b="1" dirty="0">
                <a:latin typeface="Courier New" pitchFamily="49" charset="0"/>
              </a:rPr>
              <a:t>finally</a:t>
            </a:r>
            <a:r>
              <a:rPr lang="en-GB" dirty="0"/>
              <a:t> block is that this can contain tidying/teardown or exit code which must always be executed. It is particularly useful as an alternative to a destructor, since, as we saw earlier, </a:t>
            </a:r>
            <a:r>
              <a:rPr lang="en-GB" dirty="0">
                <a:latin typeface="Courier New" pitchFamily="49" charset="0"/>
              </a:rPr>
              <a:t>__del__</a:t>
            </a:r>
            <a:r>
              <a:rPr lang="en-GB" dirty="0"/>
              <a:t> might not be called. </a:t>
            </a:r>
          </a:p>
          <a:p>
            <a:endParaRPr lang="en-GB" dirty="0"/>
          </a:p>
          <a:p>
            <a:r>
              <a:rPr lang="en-GB" dirty="0"/>
              <a:t>It is also often used to release locks used, for example, in multithreading. If a lock is obtained in the </a:t>
            </a:r>
            <a:r>
              <a:rPr lang="en-GB" b="1" dirty="0">
                <a:latin typeface="Courier New" pitchFamily="49" charset="0"/>
              </a:rPr>
              <a:t>try</a:t>
            </a:r>
            <a:r>
              <a:rPr lang="en-GB" dirty="0"/>
              <a:t> block, then we can guarantee that it will be unlocked if we put that code in a </a:t>
            </a:r>
            <a:r>
              <a:rPr lang="en-GB" b="1" dirty="0">
                <a:latin typeface="Courier New" pitchFamily="49" charset="0"/>
              </a:rPr>
              <a:t>finally</a:t>
            </a:r>
            <a:r>
              <a:rPr lang="en-GB" dirty="0"/>
              <a:t> block. There is a danger with this, however. Just because we can release resources in the </a:t>
            </a:r>
            <a:r>
              <a:rPr lang="en-GB" b="1" dirty="0">
                <a:latin typeface="Courier New" pitchFamily="49" charset="0"/>
              </a:rPr>
              <a:t>finally</a:t>
            </a:r>
            <a:r>
              <a:rPr lang="en-GB" dirty="0"/>
              <a:t> block, does not mean that the resource is necessarily consistent - the </a:t>
            </a:r>
            <a:r>
              <a:rPr lang="en-GB" b="1" dirty="0">
                <a:latin typeface="Courier New" pitchFamily="49" charset="0"/>
              </a:rPr>
              <a:t>try</a:t>
            </a:r>
            <a:r>
              <a:rPr lang="en-GB" dirty="0"/>
              <a:t> block might have blown up! There is no automatic "rollback" functionality - you have to code that yourself. In the </a:t>
            </a:r>
            <a:r>
              <a:rPr lang="en-GB" b="1" dirty="0">
                <a:latin typeface="Courier New" pitchFamily="49" charset="0"/>
              </a:rPr>
              <a:t>finally</a:t>
            </a:r>
            <a:r>
              <a:rPr lang="en-GB" dirty="0"/>
              <a:t> block code, do not assume </a:t>
            </a:r>
            <a:r>
              <a:rPr lang="en-GB" i="1" dirty="0"/>
              <a:t>any</a:t>
            </a:r>
            <a:r>
              <a:rPr lang="en-GB" dirty="0"/>
              <a:t> statements in the </a:t>
            </a:r>
            <a:r>
              <a:rPr lang="en-GB" b="1" dirty="0">
                <a:latin typeface="Courier New" pitchFamily="49" charset="0"/>
              </a:rPr>
              <a:t>try</a:t>
            </a:r>
            <a:r>
              <a:rPr lang="en-GB" dirty="0"/>
              <a:t> block worked. Test handles and variables (usually for </a:t>
            </a:r>
            <a:r>
              <a:rPr lang="en-GB" dirty="0">
                <a:latin typeface="Courier New" pitchFamily="49" charset="0"/>
              </a:rPr>
              <a:t>None</a:t>
            </a:r>
            <a:r>
              <a:rPr lang="en-GB" dirty="0"/>
              <a:t>) before trying to use or free them.</a:t>
            </a:r>
          </a:p>
          <a:p>
            <a:endParaRPr lang="en-GB" dirty="0"/>
          </a:p>
          <a:p>
            <a:r>
              <a:rPr lang="en-GB" dirty="0"/>
              <a:t>We cannot access the exception (if there is one) from within a </a:t>
            </a:r>
            <a:r>
              <a:rPr lang="en-GB" b="1" dirty="0">
                <a:latin typeface="Courier New" pitchFamily="49" charset="0"/>
              </a:rPr>
              <a:t>finally</a:t>
            </a:r>
            <a:r>
              <a:rPr lang="en-GB" dirty="0"/>
              <a:t> block, and if the </a:t>
            </a:r>
            <a:r>
              <a:rPr lang="en-GB" b="1" dirty="0">
                <a:latin typeface="Courier New" pitchFamily="49" charset="0"/>
              </a:rPr>
              <a:t>finally</a:t>
            </a:r>
            <a:r>
              <a:rPr lang="en-GB" dirty="0"/>
              <a:t> block itself raises an exception then the original one is lost.</a:t>
            </a:r>
          </a:p>
        </p:txBody>
      </p:sp>
    </p:spTree>
    <p:extLst>
      <p:ext uri="{BB962C8B-B14F-4D97-AF65-F5344CB8AC3E}">
        <p14:creationId xmlns:p14="http://schemas.microsoft.com/office/powerpoint/2010/main" val="34083106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2"/>
          <p:cNvSpPr>
            <a:spLocks noGrp="1" noRot="1" noChangeAspect="1" noChangeArrowheads="1" noTextEdit="1"/>
          </p:cNvSpPr>
          <p:nvPr>
            <p:ph type="sldImg"/>
          </p:nvPr>
        </p:nvSpPr>
        <p:spPr>
          <a:ln/>
        </p:spPr>
      </p:sp>
      <p:sp>
        <p:nvSpPr>
          <p:cNvPr id="32774" name="Rectangle 3"/>
          <p:cNvSpPr>
            <a:spLocks noGrp="1" noChangeArrowheads="1"/>
          </p:cNvSpPr>
          <p:nvPr>
            <p:ph type="body" idx="1"/>
          </p:nvPr>
        </p:nvSpPr>
        <p:spPr>
          <a:xfrm>
            <a:off x="728663" y="4679950"/>
            <a:ext cx="5400675" cy="4865688"/>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Python attempts to execute the code in the </a:t>
            </a:r>
            <a:r>
              <a:rPr lang="en-GB" b="1" dirty="0">
                <a:latin typeface="Courier New" pitchFamily="49" charset="0"/>
              </a:rPr>
              <a:t>try</a:t>
            </a:r>
            <a:r>
              <a:rPr lang="en-GB" dirty="0"/>
              <a:t> block. During execution, if an exception occurs, an </a:t>
            </a:r>
            <a:r>
              <a:rPr lang="en-GB" b="1" dirty="0">
                <a:latin typeface="Courier New" pitchFamily="49" charset="0"/>
              </a:rPr>
              <a:t>except </a:t>
            </a:r>
            <a:r>
              <a:rPr lang="en-GB" dirty="0"/>
              <a:t>block is searched for to handle that exception.  If none is found, then the stack is unwound until one is found, or the default exception handler is executed and the program ends. If an exception handler is found then that is executed, followed by the </a:t>
            </a:r>
            <a:r>
              <a:rPr lang="en-GB" b="1" dirty="0">
                <a:latin typeface="Courier New" pitchFamily="49" charset="0"/>
              </a:rPr>
              <a:t>finally</a:t>
            </a:r>
            <a:r>
              <a:rPr lang="en-GB" dirty="0"/>
              <a:t> block (if there is one).</a:t>
            </a:r>
          </a:p>
          <a:p>
            <a:endParaRPr lang="en-GB" dirty="0"/>
          </a:p>
          <a:p>
            <a:r>
              <a:rPr lang="en-GB" dirty="0"/>
              <a:t>If an exception is not raised, then the </a:t>
            </a:r>
            <a:r>
              <a:rPr lang="en-GB" b="1" dirty="0">
                <a:latin typeface="Courier New" pitchFamily="49" charset="0"/>
              </a:rPr>
              <a:t>else</a:t>
            </a:r>
            <a:r>
              <a:rPr lang="en-GB" dirty="0"/>
              <a:t> block is executed (if there is one), then the </a:t>
            </a:r>
            <a:r>
              <a:rPr lang="en-GB" b="1" dirty="0">
                <a:latin typeface="Courier New" pitchFamily="49" charset="0"/>
              </a:rPr>
              <a:t>finally</a:t>
            </a:r>
            <a:r>
              <a:rPr lang="en-GB" dirty="0"/>
              <a:t> block.</a:t>
            </a:r>
          </a:p>
        </p:txBody>
      </p:sp>
    </p:spTree>
    <p:extLst>
      <p:ext uri="{BB962C8B-B14F-4D97-AF65-F5344CB8AC3E}">
        <p14:creationId xmlns:p14="http://schemas.microsoft.com/office/powerpoint/2010/main" val="10491892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noRot="1" noChangeAspect="1" noChangeArrowheads="1" noTextEdit="1"/>
          </p:cNvSpPr>
          <p:nvPr>
            <p:ph type="sldImg"/>
          </p:nvPr>
        </p:nvSpPr>
        <p:spPr>
          <a:ln/>
        </p:spPr>
      </p:sp>
      <p:sp>
        <p:nvSpPr>
          <p:cNvPr id="33798" name="Rectangle 3"/>
          <p:cNvSpPr>
            <a:spLocks noGrp="1" noChangeArrowheads="1"/>
          </p:cNvSpPr>
          <p:nvPr>
            <p:ph type="body" idx="1"/>
          </p:nvPr>
        </p:nvSpPr>
        <p:spPr>
          <a:xfrm>
            <a:off x="728663" y="4679950"/>
            <a:ext cx="5400675" cy="4865688"/>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Although objects of any type may be thrown — not just those within the hierarchy shown above — it is sensible to use classes already defined in the standard exception hierarchy. If a new kind of exception is needed, a class for it can be derived from an existing class. For example, the database interface has its own exception hierarchy.</a:t>
            </a:r>
          </a:p>
          <a:p>
            <a:r>
              <a:rPr lang="en-GB" dirty="0"/>
              <a:t>Be aware there could be changes to this hierarchy at every major release. </a:t>
            </a:r>
            <a:r>
              <a:rPr lang="en-US" dirty="0"/>
              <a:t>At Python version 3.3, exceptions </a:t>
            </a:r>
            <a:r>
              <a:rPr lang="en-GB" dirty="0" err="1"/>
              <a:t>EnvironmentError</a:t>
            </a:r>
            <a:r>
              <a:rPr lang="en-GB" dirty="0"/>
              <a:t>, </a:t>
            </a:r>
            <a:r>
              <a:rPr lang="en-GB" dirty="0" err="1"/>
              <a:t>IOError</a:t>
            </a:r>
            <a:r>
              <a:rPr lang="en-GB" dirty="0"/>
              <a:t>, </a:t>
            </a:r>
            <a:r>
              <a:rPr lang="en-GB" dirty="0" err="1"/>
              <a:t>VMSError</a:t>
            </a:r>
            <a:r>
              <a:rPr lang="en-GB" dirty="0"/>
              <a:t>, and</a:t>
            </a:r>
            <a:r>
              <a:rPr lang="en-GB" i="1" dirty="0"/>
              <a:t> </a:t>
            </a:r>
            <a:r>
              <a:rPr lang="en-GB" dirty="0" err="1"/>
              <a:t>WindowsError</a:t>
            </a:r>
            <a:r>
              <a:rPr lang="en-GB" dirty="0"/>
              <a:t> are aliases of </a:t>
            </a:r>
            <a:r>
              <a:rPr lang="en-GB" dirty="0" err="1"/>
              <a:t>OSError</a:t>
            </a:r>
            <a:r>
              <a:rPr lang="en-GB" dirty="0"/>
              <a:t>, and are kept for backward compatibility.  </a:t>
            </a:r>
            <a:endParaRPr lang="en-US" dirty="0"/>
          </a:p>
          <a:p>
            <a:r>
              <a:rPr lang="en-GB" dirty="0"/>
              <a:t>It is a temptation to trap all errors, but that is a bad idea. There are those errors that we know are likely to occur and those we do not expect. Let the unexpected crash our program - at least the program then halts before it can do any damage.</a:t>
            </a:r>
          </a:p>
          <a:p>
            <a:r>
              <a:rPr lang="en-GB" dirty="0"/>
              <a:t>Trapping all errors can lead to a false sense of security, and can mask real bugs that we did not expect.</a:t>
            </a:r>
          </a:p>
          <a:p>
            <a:endParaRPr lang="en-US" dirty="0"/>
          </a:p>
          <a:p>
            <a:endParaRPr lang="en-GB" dirty="0"/>
          </a:p>
        </p:txBody>
      </p:sp>
    </p:spTree>
    <p:extLst>
      <p:ext uri="{BB962C8B-B14F-4D97-AF65-F5344CB8AC3E}">
        <p14:creationId xmlns:p14="http://schemas.microsoft.com/office/powerpoint/2010/main" val="41145714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noRot="1" noChangeAspect="1" noChangeArrowheads="1" noTextEdit="1"/>
          </p:cNvSpPr>
          <p:nvPr>
            <p:ph type="sldImg"/>
          </p:nvPr>
        </p:nvSpPr>
        <p:spPr>
          <a:ln/>
        </p:spPr>
      </p:sp>
      <p:sp>
        <p:nvSpPr>
          <p:cNvPr id="33798" name="Rectangle 3"/>
          <p:cNvSpPr>
            <a:spLocks noGrp="1" noChangeArrowheads="1"/>
          </p:cNvSpPr>
          <p:nvPr>
            <p:ph type="body" idx="1"/>
          </p:nvPr>
        </p:nvSpPr>
        <p:spPr>
          <a:xfrm>
            <a:off x="728663" y="4679950"/>
            <a:ext cx="5400675" cy="4865688"/>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Note that, although they are technically part of the exception hierarchy, warnings cannot be trapped using the </a:t>
            </a:r>
            <a:r>
              <a:rPr lang="en-US" dirty="0">
                <a:latin typeface="Courier New" pitchFamily="49" charset="0"/>
                <a:cs typeface="Courier New" pitchFamily="49" charset="0"/>
              </a:rPr>
              <a:t>try…except</a:t>
            </a:r>
            <a:r>
              <a:rPr lang="en-US" dirty="0"/>
              <a:t> mechanism, unless turned into an exception using a filter.</a:t>
            </a:r>
          </a:p>
          <a:p>
            <a:endParaRPr lang="en-US" dirty="0"/>
          </a:p>
          <a:p>
            <a:endParaRPr lang="en-GB" dirty="0"/>
          </a:p>
        </p:txBody>
      </p:sp>
    </p:spTree>
    <p:extLst>
      <p:ext uri="{BB962C8B-B14F-4D97-AF65-F5344CB8AC3E}">
        <p14:creationId xmlns:p14="http://schemas.microsoft.com/office/powerpoint/2010/main" val="1173347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2"/>
          <p:cNvSpPr>
            <a:spLocks noGrp="1" noRot="1" noChangeAspect="1" noChangeArrowheads="1" noTextEdit="1"/>
          </p:cNvSpPr>
          <p:nvPr>
            <p:ph type="sldImg"/>
          </p:nvPr>
        </p:nvSpPr>
        <p:spPr>
          <a:ln/>
        </p:spPr>
      </p:sp>
      <p:sp>
        <p:nvSpPr>
          <p:cNvPr id="37894" name="Rectangle 3"/>
          <p:cNvSpPr>
            <a:spLocks noGrp="1" noChangeArrowheads="1"/>
          </p:cNvSpPr>
          <p:nvPr>
            <p:ph type="body" idx="1"/>
          </p:nvPr>
        </p:nvSpPr>
        <p:spPr>
          <a:xfrm>
            <a:off x="728663" y="4679950"/>
            <a:ext cx="5400675" cy="4865688"/>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The Python built-in </a:t>
            </a:r>
            <a:r>
              <a:rPr lang="en-GB" b="1" dirty="0">
                <a:latin typeface="Courier New" pitchFamily="49" charset="0"/>
              </a:rPr>
              <a:t>assert</a:t>
            </a:r>
            <a:r>
              <a:rPr lang="en-GB" dirty="0"/>
              <a:t> has been inspired by the C/C++ macro of the same name, although it behaves differently. It is designed to provide sanity tests within code in a simpler form than having to type a full test. It is designed to be used during development, so usually you would not explicitly test for an assertion failure - crashing the program is probably what you need.</a:t>
            </a:r>
          </a:p>
          <a:p>
            <a:r>
              <a:rPr lang="en-GB" dirty="0"/>
              <a:t>That is not so good for an end-user, and we would not expect to find assertions in production code. Most people would just comment out </a:t>
            </a:r>
            <a:r>
              <a:rPr lang="en-GB" b="1" dirty="0">
                <a:latin typeface="Courier New" pitchFamily="49" charset="0"/>
              </a:rPr>
              <a:t>assert</a:t>
            </a:r>
            <a:r>
              <a:rPr lang="en-GB" dirty="0"/>
              <a:t> calls after testing, but there are other ways of ignoring them.</a:t>
            </a:r>
          </a:p>
          <a:p>
            <a:r>
              <a:rPr lang="en-GB" dirty="0"/>
              <a:t>The </a:t>
            </a:r>
            <a:r>
              <a:rPr lang="en-GB" dirty="0">
                <a:latin typeface="Courier New" pitchFamily="49" charset="0"/>
              </a:rPr>
              <a:t>-O</a:t>
            </a:r>
            <a:r>
              <a:rPr lang="en-GB" dirty="0"/>
              <a:t> command-line option (</a:t>
            </a:r>
            <a:r>
              <a:rPr lang="en-GB" dirty="0">
                <a:latin typeface="Courier New" pitchFamily="49" charset="0"/>
              </a:rPr>
              <a:t>O</a:t>
            </a:r>
            <a:r>
              <a:rPr lang="en-GB" dirty="0"/>
              <a:t> for Optimise) will ignore all </a:t>
            </a:r>
            <a:r>
              <a:rPr lang="en-GB" b="1" dirty="0">
                <a:latin typeface="Courier New" pitchFamily="49" charset="0"/>
              </a:rPr>
              <a:t>assert</a:t>
            </a:r>
            <a:r>
              <a:rPr lang="en-GB" dirty="0"/>
              <a:t> statements:</a:t>
            </a:r>
          </a:p>
          <a:p>
            <a:pPr lvl="1"/>
            <a:r>
              <a:rPr lang="en-GB" dirty="0">
                <a:latin typeface="Courier New" pitchFamily="49" charset="0"/>
              </a:rPr>
              <a:t>python -O </a:t>
            </a:r>
            <a:r>
              <a:rPr lang="en-GB" i="1" dirty="0" err="1"/>
              <a:t>scriptname</a:t>
            </a:r>
            <a:endParaRPr lang="en-GB" i="1" dirty="0"/>
          </a:p>
          <a:p>
            <a:r>
              <a:rPr lang="en-GB" dirty="0"/>
              <a:t>This sets the </a:t>
            </a:r>
            <a:r>
              <a:rPr lang="en-GB" dirty="0" err="1"/>
              <a:t>builtin</a:t>
            </a:r>
            <a:r>
              <a:rPr lang="en-GB" dirty="0"/>
              <a:t> variable </a:t>
            </a:r>
            <a:r>
              <a:rPr lang="en-GB" b="1" dirty="0">
                <a:latin typeface="Courier New" pitchFamily="49" charset="0"/>
              </a:rPr>
              <a:t>__debug__</a:t>
            </a:r>
            <a:r>
              <a:rPr lang="en-GB" dirty="0"/>
              <a:t> to false (default is true). The </a:t>
            </a:r>
            <a:r>
              <a:rPr lang="en-GB" b="1" dirty="0">
                <a:latin typeface="Courier New" pitchFamily="49" charset="0"/>
              </a:rPr>
              <a:t>__debug__</a:t>
            </a:r>
            <a:r>
              <a:rPr lang="en-GB" dirty="0"/>
              <a:t> variable cannot be assigned, so it cannot be altered in a conventional way.</a:t>
            </a:r>
          </a:p>
          <a:p>
            <a:r>
              <a:rPr lang="en-GB" dirty="0"/>
              <a:t>The same effect can be made by setting the environment variable PYTHONOPTIMIZE to a value such as 0 (this is the optimization level). An empty PYTHONOPTIMIZE  environment variable will raise </a:t>
            </a:r>
            <a:r>
              <a:rPr lang="en-GB" dirty="0" err="1">
                <a:latin typeface="Courier New" pitchFamily="49" charset="0"/>
              </a:rPr>
              <a:t>AssertionError</a:t>
            </a:r>
            <a:r>
              <a:rPr lang="en-GB" dirty="0"/>
              <a:t> exceptions, any value will ignore them.</a:t>
            </a:r>
          </a:p>
          <a:p>
            <a:r>
              <a:rPr lang="en-GB" dirty="0"/>
              <a:t>In the example, we are using the built-in </a:t>
            </a:r>
            <a:r>
              <a:rPr lang="en-GB" b="1" dirty="0">
                <a:latin typeface="Courier New" pitchFamily="49" charset="0"/>
              </a:rPr>
              <a:t>all()</a:t>
            </a:r>
            <a:r>
              <a:rPr lang="en-GB" dirty="0"/>
              <a:t> to test that all the arguments to the function are True. This is a common assertion to make, but remember that zero is False yet might be a legitimate value.</a:t>
            </a:r>
          </a:p>
          <a:p>
            <a:endParaRPr lang="en-GB" dirty="0"/>
          </a:p>
        </p:txBody>
      </p:sp>
    </p:spTree>
    <p:extLst>
      <p:ext uri="{BB962C8B-B14F-4D97-AF65-F5344CB8AC3E}">
        <p14:creationId xmlns:p14="http://schemas.microsoft.com/office/powerpoint/2010/main" val="5055106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2"/>
          <p:cNvSpPr>
            <a:spLocks noGrp="1" noRot="1" noChangeAspect="1" noChangeArrowheads="1" noTextEdit="1"/>
          </p:cNvSpPr>
          <p:nvPr>
            <p:ph type="sldImg"/>
          </p:nvPr>
        </p:nvSpPr>
        <p:spPr>
          <a:ln/>
        </p:spPr>
      </p:sp>
      <p:sp>
        <p:nvSpPr>
          <p:cNvPr id="35846" name="Rectangle 3"/>
          <p:cNvSpPr>
            <a:spLocks noGrp="1" noChangeArrowheads="1"/>
          </p:cNvSpPr>
          <p:nvPr>
            <p:ph type="body" idx="1"/>
          </p:nvPr>
        </p:nvSpPr>
        <p:spPr>
          <a:xfrm>
            <a:off x="728663" y="4679950"/>
            <a:ext cx="5400675" cy="4865688"/>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The </a:t>
            </a:r>
            <a:r>
              <a:rPr lang="en-GB" b="1" dirty="0">
                <a:latin typeface="Courier New" pitchFamily="49" charset="0"/>
              </a:rPr>
              <a:t>raise</a:t>
            </a:r>
            <a:r>
              <a:rPr lang="en-GB" dirty="0"/>
              <a:t> statement syntax change at Python 3. We used to throw strings, but in Python 3, the system has been tided and we throw standard exceptions. We can get the same effect by passing a string argument to, for example, </a:t>
            </a:r>
            <a:r>
              <a:rPr lang="en-GB" dirty="0" err="1">
                <a:latin typeface="Courier New" pitchFamily="49" charset="0"/>
              </a:rPr>
              <a:t>ValueError</a:t>
            </a:r>
            <a:r>
              <a:rPr lang="en-GB" dirty="0"/>
              <a:t>. We can write to the __cause__ attribute (not normally set) using, for example:</a:t>
            </a:r>
          </a:p>
          <a:p>
            <a:pPr lvl="1"/>
            <a:r>
              <a:rPr lang="en-GB" dirty="0">
                <a:latin typeface="Courier New" pitchFamily="49" charset="0"/>
              </a:rPr>
              <a:t>raise</a:t>
            </a:r>
            <a:r>
              <a:rPr lang="en-GB" dirty="0"/>
              <a:t> </a:t>
            </a:r>
            <a:r>
              <a:rPr lang="en-GB" i="1" dirty="0" err="1"/>
              <a:t>some_exception</a:t>
            </a:r>
            <a:r>
              <a:rPr lang="en-GB" dirty="0">
                <a:latin typeface="Courier New" pitchFamily="49" charset="0"/>
              </a:rPr>
              <a:t> from </a:t>
            </a:r>
            <a:r>
              <a:rPr lang="en-GB" i="1" dirty="0" err="1"/>
              <a:t>another_exception</a:t>
            </a:r>
            <a:r>
              <a:rPr lang="en-GB" i="1" dirty="0"/>
              <a:t> </a:t>
            </a:r>
          </a:p>
          <a:p>
            <a:r>
              <a:rPr lang="en-GB" dirty="0"/>
              <a:t>We can also create our own class and derive it from exception, or one of the other subclasses. This is discussed on the next slide. </a:t>
            </a:r>
          </a:p>
          <a:p>
            <a:endParaRPr lang="en-GB" dirty="0"/>
          </a:p>
        </p:txBody>
      </p:sp>
    </p:spTree>
    <p:extLst>
      <p:ext uri="{BB962C8B-B14F-4D97-AF65-F5344CB8AC3E}">
        <p14:creationId xmlns:p14="http://schemas.microsoft.com/office/powerpoint/2010/main" val="4371581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2"/>
          <p:cNvSpPr>
            <a:spLocks noGrp="1" noRot="1" noChangeAspect="1" noChangeArrowheads="1" noTextEdit="1"/>
          </p:cNvSpPr>
          <p:nvPr>
            <p:ph type="sldImg"/>
          </p:nvPr>
        </p:nvSpPr>
        <p:spPr>
          <a:ln/>
        </p:spPr>
      </p:sp>
      <p:sp>
        <p:nvSpPr>
          <p:cNvPr id="36870" name="Rectangle 3"/>
          <p:cNvSpPr>
            <a:spLocks noGrp="1" noChangeArrowheads="1"/>
          </p:cNvSpPr>
          <p:nvPr>
            <p:ph type="body" idx="1"/>
          </p:nvPr>
        </p:nvSpPr>
        <p:spPr>
          <a:xfrm>
            <a:off x="728663" y="4679950"/>
            <a:ext cx="5400675" cy="4865688"/>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In early versions of Python, we passed a string to </a:t>
            </a:r>
            <a:r>
              <a:rPr lang="en-GB" b="1" dirty="0">
                <a:latin typeface="Courier New" pitchFamily="49" charset="0"/>
              </a:rPr>
              <a:t>raise</a:t>
            </a:r>
            <a:r>
              <a:rPr lang="en-GB" dirty="0"/>
              <a:t>, and caught it using </a:t>
            </a:r>
            <a:r>
              <a:rPr lang="en-GB" b="1" dirty="0">
                <a:latin typeface="Courier New" pitchFamily="49" charset="0"/>
              </a:rPr>
              <a:t>except</a:t>
            </a:r>
            <a:r>
              <a:rPr lang="en-GB" dirty="0"/>
              <a:t> (similar to C++). This has been corrected in Python 3 - we can only raise exceptions, not strings.</a:t>
            </a:r>
          </a:p>
          <a:p>
            <a:r>
              <a:rPr lang="en-GB" dirty="0"/>
              <a:t>The syntax is still very simple, and it will not be unusual to see several customised exception classes in an application. The example shown is empty, and that will normally be the case.</a:t>
            </a:r>
          </a:p>
          <a:p>
            <a:r>
              <a:rPr lang="en-GB" dirty="0"/>
              <a:t>The full syntax of the </a:t>
            </a:r>
            <a:r>
              <a:rPr lang="en-GB" b="1" dirty="0">
                <a:latin typeface="Courier New" pitchFamily="49" charset="0"/>
              </a:rPr>
              <a:t>raise</a:t>
            </a:r>
            <a:r>
              <a:rPr lang="en-GB" dirty="0"/>
              <a:t> statement (note: it is not a built-in) includes the suffix </a:t>
            </a:r>
            <a:r>
              <a:rPr lang="en-GB" dirty="0">
                <a:latin typeface="Courier New" pitchFamily="49" charset="0"/>
              </a:rPr>
              <a:t>with </a:t>
            </a:r>
            <a:r>
              <a:rPr lang="en-GB" dirty="0" err="1">
                <a:latin typeface="Courier New" pitchFamily="49" charset="0"/>
              </a:rPr>
              <a:t>traceback</a:t>
            </a:r>
            <a:r>
              <a:rPr lang="en-GB" dirty="0"/>
              <a:t>(</a:t>
            </a:r>
            <a:r>
              <a:rPr lang="en-GB" i="1" dirty="0" err="1"/>
              <a:t>traceback</a:t>
            </a:r>
            <a:r>
              <a:rPr lang="en-GB" dirty="0">
                <a:latin typeface="Courier New" pitchFamily="49" charset="0"/>
              </a:rPr>
              <a:t>)</a:t>
            </a:r>
            <a:r>
              <a:rPr lang="en-GB" dirty="0"/>
              <a:t>.</a:t>
            </a:r>
          </a:p>
          <a:p>
            <a:r>
              <a:rPr lang="en-GB" dirty="0"/>
              <a:t>The </a:t>
            </a:r>
            <a:r>
              <a:rPr lang="en-GB" dirty="0" err="1"/>
              <a:t>traceback</a:t>
            </a:r>
            <a:r>
              <a:rPr lang="en-GB" dirty="0"/>
              <a:t> part would be used to carry forward data from a previous exception, for example:</a:t>
            </a:r>
          </a:p>
          <a:p>
            <a:pPr lvl="1"/>
            <a:r>
              <a:rPr lang="en-US" dirty="0">
                <a:latin typeface="Courier New" pitchFamily="49" charset="0"/>
              </a:rPr>
              <a:t>except </a:t>
            </a:r>
            <a:r>
              <a:rPr lang="en-GB" dirty="0" err="1">
                <a:latin typeface="Courier New" panose="02070309020205020404" pitchFamily="49" charset="0"/>
              </a:rPr>
              <a:t>FileNotFoundError</a:t>
            </a:r>
            <a:r>
              <a:rPr lang="en-US" dirty="0">
                <a:latin typeface="Courier New" pitchFamily="49" charset="0"/>
              </a:rPr>
              <a:t> as err:</a:t>
            </a:r>
          </a:p>
          <a:p>
            <a:pPr lvl="1"/>
            <a:r>
              <a:rPr lang="en-US" dirty="0">
                <a:latin typeface="Courier New" pitchFamily="49" charset="0"/>
              </a:rPr>
              <a:t>        raise </a:t>
            </a:r>
            <a:r>
              <a:rPr lang="en-US" dirty="0" err="1">
                <a:latin typeface="Courier New" pitchFamily="49" charset="0"/>
              </a:rPr>
              <a:t>MyError</a:t>
            </a:r>
            <a:r>
              <a:rPr lang="en-US" dirty="0">
                <a:latin typeface="Courier New" pitchFamily="49" charset="0"/>
              </a:rPr>
              <a:t>('something went wrong') from err</a:t>
            </a:r>
          </a:p>
          <a:p>
            <a:r>
              <a:rPr lang="en-GB" dirty="0"/>
              <a:t>It is also possible to create your own </a:t>
            </a:r>
            <a:r>
              <a:rPr lang="en-GB" dirty="0" err="1"/>
              <a:t>tracebacks</a:t>
            </a:r>
            <a:r>
              <a:rPr lang="en-GB" dirty="0"/>
              <a:t> using the </a:t>
            </a:r>
            <a:r>
              <a:rPr lang="en-GB" b="1" dirty="0" err="1">
                <a:latin typeface="Courier New" pitchFamily="49" charset="0"/>
              </a:rPr>
              <a:t>with_traceback</a:t>
            </a:r>
            <a:r>
              <a:rPr lang="en-GB" b="1" dirty="0">
                <a:latin typeface="Courier New" pitchFamily="49" charset="0"/>
              </a:rPr>
              <a:t>()</a:t>
            </a:r>
            <a:r>
              <a:rPr lang="en-GB" dirty="0"/>
              <a:t> exception method.</a:t>
            </a:r>
            <a:r>
              <a:rPr lang="en-GB" dirty="0">
                <a:latin typeface="Courier New" pitchFamily="49" charset="0"/>
              </a:rPr>
              <a:t> </a:t>
            </a:r>
          </a:p>
        </p:txBody>
      </p:sp>
    </p:spTree>
    <p:extLst>
      <p:ext uri="{BB962C8B-B14F-4D97-AF65-F5344CB8AC3E}">
        <p14:creationId xmlns:p14="http://schemas.microsoft.com/office/powerpoint/2010/main" val="1269344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a:ln/>
        </p:spPr>
      </p:sp>
      <p:sp>
        <p:nvSpPr>
          <p:cNvPr id="15363" name="Notes Placeholder 2"/>
          <p:cNvSpPr>
            <a:spLocks noGrp="1"/>
          </p:cNvSpPr>
          <p:nvPr>
            <p:ph type="body" idx="1"/>
          </p:nvPr>
        </p:nvSpPr>
        <p:spPr>
          <a:xfrm>
            <a:off x="728663" y="4679950"/>
            <a:ext cx="5400675" cy="4865688"/>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tabLst/>
            </a:pPr>
            <a:r>
              <a:rPr lang="en-GB" dirty="0"/>
              <a:t>Exceptions can occur in heavily nested function calls, and even exceptions can be nested. Several modules in the standard library can help us.  </a:t>
            </a:r>
          </a:p>
          <a:p>
            <a:pPr>
              <a:tabLst/>
            </a:pPr>
            <a:r>
              <a:rPr lang="en-GB" b="1" dirty="0"/>
              <a:t>sys</a:t>
            </a:r>
            <a:r>
              <a:rPr lang="en-GB" dirty="0"/>
              <a:t> has three variables, </a:t>
            </a:r>
            <a:r>
              <a:rPr lang="en-GB" dirty="0" err="1">
                <a:latin typeface="Courier New" pitchFamily="49" charset="0"/>
                <a:cs typeface="Courier New" pitchFamily="49" charset="0"/>
              </a:rPr>
              <a:t>sys.last_type</a:t>
            </a:r>
            <a:r>
              <a:rPr lang="en-GB" dirty="0"/>
              <a:t>, </a:t>
            </a:r>
            <a:r>
              <a:rPr lang="en-GB" dirty="0" err="1">
                <a:latin typeface="Courier New" pitchFamily="49" charset="0"/>
                <a:cs typeface="Courier New" pitchFamily="49" charset="0"/>
              </a:rPr>
              <a:t>sys.last_value</a:t>
            </a:r>
            <a:r>
              <a:rPr lang="en-GB" dirty="0"/>
              <a:t>, and </a:t>
            </a:r>
            <a:r>
              <a:rPr lang="en-GB" dirty="0" err="1">
                <a:latin typeface="Courier New" pitchFamily="49" charset="0"/>
                <a:cs typeface="Courier New" pitchFamily="49" charset="0"/>
              </a:rPr>
              <a:t>sys.last_traceback</a:t>
            </a:r>
            <a:r>
              <a:rPr lang="en-GB" dirty="0">
                <a:cs typeface="Courier New" pitchFamily="49" charset="0"/>
              </a:rPr>
              <a:t>, conveniently retrieved as a tuple by </a:t>
            </a:r>
            <a:r>
              <a:rPr lang="en-GB" dirty="0" err="1">
                <a:latin typeface="Courier New" pitchFamily="49" charset="0"/>
                <a:cs typeface="Courier New" pitchFamily="49" charset="0"/>
              </a:rPr>
              <a:t>sys.exc_info</a:t>
            </a:r>
            <a:r>
              <a:rPr lang="en-GB" dirty="0">
                <a:latin typeface="Courier New" pitchFamily="49" charset="0"/>
                <a:cs typeface="Courier New" pitchFamily="49" charset="0"/>
              </a:rPr>
              <a:t>()</a:t>
            </a:r>
            <a:r>
              <a:rPr lang="en-GB" dirty="0"/>
              <a:t>. The </a:t>
            </a:r>
            <a:r>
              <a:rPr lang="en-GB" dirty="0" err="1"/>
              <a:t>traceback</a:t>
            </a:r>
            <a:r>
              <a:rPr lang="en-GB" dirty="0"/>
              <a:t> object can be used, although it is generally not accessed directly, but via the </a:t>
            </a:r>
            <a:r>
              <a:rPr lang="en-GB" b="1" dirty="0" err="1">
                <a:latin typeface="Courier New" pitchFamily="49" charset="0"/>
                <a:cs typeface="Courier New" pitchFamily="49" charset="0"/>
              </a:rPr>
              <a:t>traceback</a:t>
            </a:r>
            <a:r>
              <a:rPr lang="en-GB" dirty="0"/>
              <a:t> module.</a:t>
            </a:r>
          </a:p>
          <a:p>
            <a:pPr>
              <a:tabLst/>
            </a:pPr>
            <a:r>
              <a:rPr lang="en-GB" b="1" dirty="0" err="1">
                <a:latin typeface="Courier New" pitchFamily="49" charset="0"/>
                <a:cs typeface="Courier New" pitchFamily="49" charset="0"/>
              </a:rPr>
              <a:t>traceback</a:t>
            </a:r>
            <a:r>
              <a:rPr lang="en-GB" dirty="0">
                <a:cs typeface="Courier New" pitchFamily="49" charset="0"/>
              </a:rPr>
              <a:t> has several useful methods that act on the current exception, but the most commonly used is </a:t>
            </a:r>
            <a:r>
              <a:rPr lang="en-GB" dirty="0" err="1">
                <a:latin typeface="Courier New" pitchFamily="49" charset="0"/>
                <a:cs typeface="Courier New" pitchFamily="49" charset="0"/>
              </a:rPr>
              <a:t>traceback.print_exc</a:t>
            </a:r>
            <a:r>
              <a:rPr lang="en-GB" dirty="0">
                <a:latin typeface="Courier New" pitchFamily="49" charset="0"/>
                <a:cs typeface="Courier New" pitchFamily="49" charset="0"/>
              </a:rPr>
              <a:t>()</a:t>
            </a:r>
            <a:r>
              <a:rPr lang="en-GB" dirty="0">
                <a:cs typeface="Courier New" pitchFamily="49" charset="0"/>
              </a:rPr>
              <a:t>, which prints the exception stack-trace in the same way as the interpreter. </a:t>
            </a:r>
            <a:r>
              <a:rPr lang="en-GB" dirty="0"/>
              <a:t>For example:</a:t>
            </a:r>
          </a:p>
          <a:p>
            <a:pPr lvl="1">
              <a:spcBef>
                <a:spcPct val="0"/>
              </a:spcBef>
            </a:pPr>
            <a:r>
              <a:rPr lang="en-GB" dirty="0">
                <a:latin typeface="Courier New" pitchFamily="49" charset="0"/>
                <a:cs typeface="Courier New" pitchFamily="49" charset="0"/>
              </a:rPr>
              <a:t>class Exc1(Exception):</a:t>
            </a:r>
          </a:p>
          <a:p>
            <a:pPr lvl="1">
              <a:spcBef>
                <a:spcPct val="0"/>
              </a:spcBef>
            </a:pPr>
            <a:r>
              <a:rPr lang="en-GB" dirty="0">
                <a:latin typeface="Courier New" pitchFamily="49" charset="0"/>
                <a:cs typeface="Courier New" pitchFamily="49" charset="0"/>
              </a:rPr>
              <a:t>    pass</a:t>
            </a:r>
            <a:endParaRPr lang="en-GB" sz="500" dirty="0">
              <a:latin typeface="Courier New" pitchFamily="49" charset="0"/>
              <a:cs typeface="Courier New" pitchFamily="49" charset="0"/>
            </a:endParaRPr>
          </a:p>
          <a:p>
            <a:pPr lvl="1">
              <a:spcBef>
                <a:spcPct val="0"/>
              </a:spcBef>
            </a:pPr>
            <a:r>
              <a:rPr lang="en-GB" dirty="0" err="1">
                <a:latin typeface="Courier New" pitchFamily="49" charset="0"/>
                <a:cs typeface="Courier New" pitchFamily="49" charset="0"/>
              </a:rPr>
              <a:t>def</a:t>
            </a:r>
            <a:r>
              <a:rPr lang="en-GB" dirty="0">
                <a:latin typeface="Courier New" pitchFamily="49" charset="0"/>
                <a:cs typeface="Courier New" pitchFamily="49" charset="0"/>
              </a:rPr>
              <a:t> func1():</a:t>
            </a:r>
          </a:p>
          <a:p>
            <a:pPr lvl="1">
              <a:spcBef>
                <a:spcPct val="0"/>
              </a:spcBef>
            </a:pPr>
            <a:r>
              <a:rPr lang="en-GB" dirty="0">
                <a:latin typeface="Courier New" pitchFamily="49" charset="0"/>
                <a:cs typeface="Courier New" pitchFamily="49" charset="0"/>
              </a:rPr>
              <a:t>    try:</a:t>
            </a:r>
          </a:p>
          <a:p>
            <a:pPr lvl="1">
              <a:spcBef>
                <a:spcPct val="0"/>
              </a:spcBef>
            </a:pPr>
            <a:r>
              <a:rPr lang="en-GB" dirty="0">
                <a:latin typeface="Courier New" pitchFamily="49" charset="0"/>
                <a:cs typeface="Courier New" pitchFamily="49" charset="0"/>
              </a:rPr>
              <a:t>        open("some file name")</a:t>
            </a:r>
          </a:p>
          <a:p>
            <a:pPr lvl="1">
              <a:spcBef>
                <a:spcPct val="0"/>
              </a:spcBef>
            </a:pPr>
            <a:r>
              <a:rPr lang="en-GB" dirty="0">
                <a:latin typeface="Courier New" pitchFamily="49" charset="0"/>
                <a:cs typeface="Courier New" pitchFamily="49" charset="0"/>
              </a:rPr>
              <a:t>    except </a:t>
            </a:r>
            <a:r>
              <a:rPr lang="en-GB" dirty="0" err="1">
                <a:latin typeface="Courier New" pitchFamily="49" charset="0"/>
                <a:cs typeface="Courier New" pitchFamily="49" charset="0"/>
              </a:rPr>
              <a:t>OSError</a:t>
            </a:r>
            <a:r>
              <a:rPr lang="en-GB" dirty="0">
                <a:latin typeface="Courier New" pitchFamily="49" charset="0"/>
                <a:cs typeface="Courier New" pitchFamily="49" charset="0"/>
              </a:rPr>
              <a:t> as err:</a:t>
            </a:r>
          </a:p>
          <a:p>
            <a:pPr lvl="1">
              <a:spcBef>
                <a:spcPct val="0"/>
              </a:spcBef>
            </a:pPr>
            <a:r>
              <a:rPr lang="en-GB" dirty="0">
                <a:latin typeface="Courier New" pitchFamily="49" charset="0"/>
                <a:cs typeface="Courier New" pitchFamily="49" charset="0"/>
              </a:rPr>
              <a:t>        raise Exc1(err)</a:t>
            </a:r>
            <a:endParaRPr lang="en-GB" sz="500" dirty="0">
              <a:latin typeface="Courier New" pitchFamily="49" charset="0"/>
              <a:cs typeface="Courier New" pitchFamily="49" charset="0"/>
            </a:endParaRPr>
          </a:p>
          <a:p>
            <a:pPr lvl="1">
              <a:spcBef>
                <a:spcPct val="0"/>
              </a:spcBef>
            </a:pPr>
            <a:r>
              <a:rPr lang="en-GB" dirty="0">
                <a:latin typeface="Courier New" pitchFamily="49" charset="0"/>
                <a:cs typeface="Courier New" pitchFamily="49" charset="0"/>
              </a:rPr>
              <a:t>import sys, import </a:t>
            </a:r>
            <a:r>
              <a:rPr lang="en-GB" dirty="0" err="1">
                <a:latin typeface="Courier New" pitchFamily="49" charset="0"/>
                <a:cs typeface="Courier New" pitchFamily="49" charset="0"/>
              </a:rPr>
              <a:t>traceback</a:t>
            </a:r>
            <a:endParaRPr lang="en-GB" dirty="0">
              <a:latin typeface="Courier New" pitchFamily="49" charset="0"/>
              <a:cs typeface="Courier New" pitchFamily="49" charset="0"/>
            </a:endParaRPr>
          </a:p>
          <a:p>
            <a:pPr lvl="1">
              <a:spcBef>
                <a:spcPct val="0"/>
              </a:spcBef>
            </a:pPr>
            <a:r>
              <a:rPr lang="en-GB" dirty="0">
                <a:latin typeface="Courier New" pitchFamily="49" charset="0"/>
                <a:cs typeface="Courier New" pitchFamily="49" charset="0"/>
              </a:rPr>
              <a:t>try:</a:t>
            </a:r>
          </a:p>
          <a:p>
            <a:pPr lvl="1">
              <a:spcBef>
                <a:spcPct val="0"/>
              </a:spcBef>
            </a:pPr>
            <a:r>
              <a:rPr lang="en-GB" dirty="0">
                <a:latin typeface="Courier New" pitchFamily="49" charset="0"/>
                <a:cs typeface="Courier New" pitchFamily="49" charset="0"/>
              </a:rPr>
              <a:t>    func1()</a:t>
            </a:r>
          </a:p>
          <a:p>
            <a:pPr lvl="1">
              <a:spcBef>
                <a:spcPct val="0"/>
              </a:spcBef>
            </a:pPr>
            <a:r>
              <a:rPr lang="en-GB" dirty="0">
                <a:latin typeface="Courier New" pitchFamily="49" charset="0"/>
                <a:cs typeface="Courier New" pitchFamily="49" charset="0"/>
              </a:rPr>
              <a:t>except:</a:t>
            </a:r>
          </a:p>
          <a:p>
            <a:pPr lvl="1">
              <a:spcBef>
                <a:spcPct val="0"/>
              </a:spcBef>
            </a:pPr>
            <a:r>
              <a:rPr lang="en-GB" dirty="0">
                <a:latin typeface="Courier New" pitchFamily="49" charset="0"/>
                <a:cs typeface="Courier New" pitchFamily="49" charset="0"/>
              </a:rPr>
              <a:t>    </a:t>
            </a:r>
            <a:r>
              <a:rPr lang="en-GB" dirty="0" err="1">
                <a:latin typeface="Courier New" pitchFamily="49" charset="0"/>
                <a:cs typeface="Courier New" pitchFamily="49" charset="0"/>
              </a:rPr>
              <a:t>traceback.print_exc</a:t>
            </a:r>
            <a:r>
              <a:rPr lang="en-GB" dirty="0">
                <a:latin typeface="Courier New" pitchFamily="49" charset="0"/>
                <a:cs typeface="Courier New" pitchFamily="49" charset="0"/>
              </a:rPr>
              <a:t>()</a:t>
            </a:r>
          </a:p>
          <a:p>
            <a:pPr lvl="1">
              <a:spcBef>
                <a:spcPct val="0"/>
              </a:spcBef>
            </a:pPr>
            <a:endParaRPr lang="en-GB" dirty="0">
              <a:latin typeface="Courier New" pitchFamily="49" charset="0"/>
              <a:cs typeface="Courier New" pitchFamily="49" charset="0"/>
            </a:endParaRPr>
          </a:p>
          <a:p>
            <a:pPr>
              <a:spcBef>
                <a:spcPct val="0"/>
              </a:spcBef>
            </a:pPr>
            <a:r>
              <a:rPr lang="en-GB" dirty="0">
                <a:cs typeface="Courier New" pitchFamily="49" charset="0"/>
              </a:rPr>
              <a:t>The exception information is shown on the console terminal, which might not be desirable, so </a:t>
            </a:r>
            <a:r>
              <a:rPr lang="en-GB" dirty="0" err="1">
                <a:latin typeface="Courier New" pitchFamily="49" charset="0"/>
                <a:cs typeface="Courier New" pitchFamily="49" charset="0"/>
              </a:rPr>
              <a:t>traceback.format_exc</a:t>
            </a:r>
            <a:r>
              <a:rPr lang="en-GB" dirty="0">
                <a:latin typeface="Courier New" pitchFamily="49" charset="0"/>
                <a:cs typeface="Courier New" pitchFamily="49" charset="0"/>
              </a:rPr>
              <a:t>()</a:t>
            </a:r>
            <a:r>
              <a:rPr lang="en-GB" dirty="0"/>
              <a:t> returns a string in the same format which can used for your own error logging.</a:t>
            </a:r>
            <a:endParaRPr lang="en-GB" dirty="0">
              <a:latin typeface="Courier New" pitchFamily="49" charset="0"/>
              <a:cs typeface="Courier New" pitchFamily="49" charset="0"/>
            </a:endParaRPr>
          </a:p>
        </p:txBody>
      </p:sp>
    </p:spTree>
    <p:extLst>
      <p:ext uri="{BB962C8B-B14F-4D97-AF65-F5344CB8AC3E}">
        <p14:creationId xmlns:p14="http://schemas.microsoft.com/office/powerpoint/2010/main" val="2120077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28663" y="4679950"/>
            <a:ext cx="5400675" cy="4865688"/>
          </a:xfrm>
          <a:prstGeom prst="rect">
            <a:avLst/>
          </a:prstGeom>
        </p:spPr>
        <p:txBody>
          <a:bodyPr/>
          <a:lstStyle/>
          <a:p>
            <a:endParaRPr lang="en-GB"/>
          </a:p>
        </p:txBody>
      </p:sp>
    </p:spTree>
    <p:extLst>
      <p:ext uri="{BB962C8B-B14F-4D97-AF65-F5344CB8AC3E}">
        <p14:creationId xmlns:p14="http://schemas.microsoft.com/office/powerpoint/2010/main" val="24154174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Rot="1" noChangeAspect="1" noChangeArrowheads="1" noTextEdit="1"/>
          </p:cNvSpPr>
          <p:nvPr>
            <p:ph type="sldImg"/>
          </p:nvPr>
        </p:nvSpPr>
        <p:spPr>
          <a:ln/>
        </p:spPr>
      </p:sp>
      <p:sp>
        <p:nvSpPr>
          <p:cNvPr id="39941" name="Rectangle 3"/>
          <p:cNvSpPr>
            <a:spLocks noGrp="1" noChangeArrowheads="1"/>
          </p:cNvSpPr>
          <p:nvPr>
            <p:ph type="body" idx="1"/>
          </p:nvPr>
        </p:nvSpPr>
        <p:spPr>
          <a:xfrm>
            <a:off x="728663" y="4679950"/>
            <a:ext cx="5400675" cy="4865688"/>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Context managers were introduced in Python 2.5. Their advantage is that we can initialise and destroy objects within its context. A destructor might not get called immediately, but the </a:t>
            </a:r>
            <a:r>
              <a:rPr lang="en-GB" dirty="0">
                <a:latin typeface="Courier New" pitchFamily="49" charset="0"/>
                <a:cs typeface="Courier New" pitchFamily="49" charset="0"/>
              </a:rPr>
              <a:t>__exit__</a:t>
            </a:r>
            <a:r>
              <a:rPr lang="en-GB" dirty="0"/>
              <a:t> method will be called on exit from the context, even in the event of an exception.</a:t>
            </a:r>
          </a:p>
        </p:txBody>
      </p:sp>
    </p:spTree>
    <p:extLst>
      <p:ext uri="{BB962C8B-B14F-4D97-AF65-F5344CB8AC3E}">
        <p14:creationId xmlns:p14="http://schemas.microsoft.com/office/powerpoint/2010/main" val="2783761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28663" y="4679950"/>
            <a:ext cx="5400675" cy="4865688"/>
          </a:xfrm>
          <a:prstGeom prst="rect">
            <a:avLst/>
          </a:prstGeom>
        </p:spPr>
        <p:txBody>
          <a:bodyPr/>
          <a:lstStyle/>
          <a:p>
            <a:endParaRPr lang="en-GB"/>
          </a:p>
        </p:txBody>
      </p:sp>
    </p:spTree>
    <p:extLst>
      <p:ext uri="{BB962C8B-B14F-4D97-AF65-F5344CB8AC3E}">
        <p14:creationId xmlns:p14="http://schemas.microsoft.com/office/powerpoint/2010/main" val="37610365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Rot="1" noChangeAspect="1" noChangeArrowheads="1" noTextEdit="1"/>
          </p:cNvSpPr>
          <p:nvPr>
            <p:ph type="sldImg"/>
          </p:nvPr>
        </p:nvSpPr>
        <p:spPr>
          <a:ln/>
        </p:spPr>
      </p:sp>
      <p:sp>
        <p:nvSpPr>
          <p:cNvPr id="24582" name="Rectangle 3"/>
          <p:cNvSpPr>
            <a:spLocks noGrp="1" noChangeArrowheads="1"/>
          </p:cNvSpPr>
          <p:nvPr>
            <p:ph type="body" idx="1"/>
          </p:nvPr>
        </p:nvSpPr>
        <p:spPr>
          <a:xfrm>
            <a:off x="728663" y="4679950"/>
            <a:ext cx="5400675" cy="4865688"/>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Most people know what </a:t>
            </a:r>
            <a:r>
              <a:rPr lang="en-GB" dirty="0" err="1">
                <a:latin typeface="Courier New" pitchFamily="49" charset="0"/>
              </a:rPr>
              <a:t>stderr</a:t>
            </a:r>
            <a:r>
              <a:rPr lang="en-GB" dirty="0"/>
              <a:t> is for - writing error messages, yet it is very common to see scripts where error messages are written to </a:t>
            </a:r>
            <a:r>
              <a:rPr lang="en-GB" dirty="0" err="1">
                <a:latin typeface="Courier New" pitchFamily="49" charset="0"/>
              </a:rPr>
              <a:t>stdout</a:t>
            </a:r>
            <a:r>
              <a:rPr lang="en-GB" dirty="0"/>
              <a:t> instead.  Python routes its own error messages to </a:t>
            </a:r>
            <a:r>
              <a:rPr lang="en-GB" dirty="0" err="1">
                <a:latin typeface="Courier New" pitchFamily="49" charset="0"/>
              </a:rPr>
              <a:t>stderr</a:t>
            </a:r>
            <a:r>
              <a:rPr lang="en-GB" dirty="0"/>
              <a:t> but it cannot know which of your messages are errors, so it is up to you!  </a:t>
            </a:r>
          </a:p>
          <a:p>
            <a:r>
              <a:rPr lang="en-GB" dirty="0"/>
              <a:t>Using </a:t>
            </a:r>
            <a:r>
              <a:rPr lang="en-GB" dirty="0" err="1">
                <a:latin typeface="Courier New" pitchFamily="49" charset="0"/>
              </a:rPr>
              <a:t>stderr</a:t>
            </a:r>
            <a:r>
              <a:rPr lang="en-GB" dirty="0"/>
              <a:t> is important because many tools use that stream to route error messages elsewhere, or to indicate if an error has occurred. For example, a common system administrator's trick is to redirect </a:t>
            </a:r>
            <a:r>
              <a:rPr lang="en-GB" dirty="0" err="1">
                <a:latin typeface="Courier New" pitchFamily="49" charset="0"/>
              </a:rPr>
              <a:t>stderr</a:t>
            </a:r>
            <a:r>
              <a:rPr lang="en-GB" dirty="0"/>
              <a:t> (file descriptor 2) to a file, then test the size of that file after the script has run. If the file size is zero, then the script did not produce any errors and so it worked! You can argue this is flawed logic, the return value should be tested instead, nevertheless it is a common technique.</a:t>
            </a:r>
          </a:p>
          <a:p>
            <a:r>
              <a:rPr lang="en-GB" dirty="0"/>
              <a:t>For more sophisticated error message routing, see the </a:t>
            </a:r>
            <a:r>
              <a:rPr lang="en-GB" b="1" dirty="0">
                <a:latin typeface="Courier New" pitchFamily="49" charset="0"/>
              </a:rPr>
              <a:t>logging</a:t>
            </a:r>
            <a:r>
              <a:rPr lang="en-GB" dirty="0"/>
              <a:t> module (part of the standard library). For debugging and error reporting in web applications, see the </a:t>
            </a:r>
            <a:r>
              <a:rPr lang="en-GB" b="1" dirty="0" err="1">
                <a:latin typeface="Courier New" pitchFamily="49" charset="0"/>
              </a:rPr>
              <a:t>cgitb</a:t>
            </a:r>
            <a:r>
              <a:rPr lang="en-GB" dirty="0"/>
              <a:t> module (should be bundled with your installation).</a:t>
            </a:r>
          </a:p>
          <a:p>
            <a:r>
              <a:rPr lang="en-GB" dirty="0"/>
              <a:t>The syntax for routing </a:t>
            </a:r>
            <a:r>
              <a:rPr lang="en-GB" b="1" dirty="0">
                <a:latin typeface="Courier New" pitchFamily="49" charset="0"/>
              </a:rPr>
              <a:t>print</a:t>
            </a:r>
            <a:r>
              <a:rPr lang="en-GB" dirty="0"/>
              <a:t> output to </a:t>
            </a:r>
            <a:r>
              <a:rPr lang="en-GB" dirty="0" err="1">
                <a:latin typeface="Courier New" pitchFamily="49" charset="0"/>
              </a:rPr>
              <a:t>stderr</a:t>
            </a:r>
            <a:r>
              <a:rPr lang="en-GB" dirty="0"/>
              <a:t> changed at Python 3. Prior to that release, the old syntax was:</a:t>
            </a:r>
          </a:p>
          <a:p>
            <a:pPr lvl="1">
              <a:spcBef>
                <a:spcPct val="0"/>
              </a:spcBef>
            </a:pPr>
            <a:r>
              <a:rPr lang="en-GB" dirty="0">
                <a:latin typeface="Courier New" pitchFamily="49" charset="0"/>
              </a:rPr>
              <a:t>print &gt;&gt; </a:t>
            </a:r>
            <a:r>
              <a:rPr lang="en-GB" dirty="0" err="1">
                <a:latin typeface="Courier New" pitchFamily="49" charset="0"/>
              </a:rPr>
              <a:t>sys.stderr</a:t>
            </a:r>
            <a:r>
              <a:rPr lang="en-GB" dirty="0">
                <a:latin typeface="Courier New" pitchFamily="49" charset="0"/>
              </a:rPr>
              <a:t>, </a:t>
            </a:r>
            <a:r>
              <a:rPr lang="en-GB" i="1" dirty="0"/>
              <a:t>message</a:t>
            </a:r>
          </a:p>
          <a:p>
            <a:pPr>
              <a:spcBef>
                <a:spcPct val="0"/>
              </a:spcBef>
            </a:pPr>
            <a:r>
              <a:rPr lang="en-GB" dirty="0"/>
              <a:t>However, the syntax using:</a:t>
            </a:r>
          </a:p>
          <a:p>
            <a:pPr lvl="1">
              <a:spcBef>
                <a:spcPct val="0"/>
              </a:spcBef>
            </a:pPr>
            <a:r>
              <a:rPr lang="en-GB" dirty="0" err="1">
                <a:latin typeface="Courier New" pitchFamily="49" charset="0"/>
              </a:rPr>
              <a:t>sys.stderr.write</a:t>
            </a:r>
            <a:r>
              <a:rPr lang="en-GB" dirty="0">
                <a:latin typeface="Courier New" pitchFamily="49" charset="0"/>
              </a:rPr>
              <a:t> (</a:t>
            </a:r>
            <a:r>
              <a:rPr lang="en-GB" i="1" dirty="0"/>
              <a:t>message</a:t>
            </a:r>
            <a:r>
              <a:rPr lang="en-GB" dirty="0">
                <a:latin typeface="Courier New" pitchFamily="49" charset="0"/>
              </a:rPr>
              <a:t>)</a:t>
            </a:r>
          </a:p>
          <a:p>
            <a:pPr>
              <a:spcBef>
                <a:spcPct val="0"/>
              </a:spcBef>
            </a:pPr>
            <a:r>
              <a:rPr lang="en-GB" dirty="0"/>
              <a:t>did not change.</a:t>
            </a:r>
          </a:p>
          <a:p>
            <a:pPr>
              <a:spcBef>
                <a:spcPct val="0"/>
              </a:spcBef>
            </a:pPr>
            <a:endParaRPr lang="en-GB" dirty="0"/>
          </a:p>
          <a:p>
            <a:pPr>
              <a:spcBef>
                <a:spcPct val="0"/>
              </a:spcBef>
            </a:pPr>
            <a:r>
              <a:rPr lang="en-GB" dirty="0"/>
              <a:t>Standard error numbers are defined as literals in the </a:t>
            </a:r>
            <a:r>
              <a:rPr lang="en-GB" dirty="0" err="1"/>
              <a:t>errno</a:t>
            </a:r>
            <a:r>
              <a:rPr lang="en-GB" dirty="0"/>
              <a:t> module, and can be converted to strings using </a:t>
            </a:r>
            <a:r>
              <a:rPr lang="en-GB" dirty="0" err="1"/>
              <a:t>os.strerror</a:t>
            </a:r>
            <a:r>
              <a:rPr lang="en-GB" dirty="0"/>
              <a:t>(). For example, error number 2 is </a:t>
            </a:r>
            <a:r>
              <a:rPr lang="en-GB" dirty="0" err="1">
                <a:latin typeface="Courier New" pitchFamily="49" charset="0"/>
              </a:rPr>
              <a:t>errno.ENOENT</a:t>
            </a:r>
            <a:r>
              <a:rPr lang="en-GB" dirty="0"/>
              <a:t> which is "No such file or directory".</a:t>
            </a:r>
          </a:p>
        </p:txBody>
      </p:sp>
    </p:spTree>
    <p:extLst>
      <p:ext uri="{BB962C8B-B14F-4D97-AF65-F5344CB8AC3E}">
        <p14:creationId xmlns:p14="http://schemas.microsoft.com/office/powerpoint/2010/main" val="3767171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xfrm>
            <a:off x="728663" y="4679950"/>
            <a:ext cx="5400675" cy="4865688"/>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By default, Python warnings are written to </a:t>
            </a:r>
            <a:r>
              <a:rPr lang="en-GB" dirty="0" err="1"/>
              <a:t>stderr</a:t>
            </a:r>
            <a:r>
              <a:rPr lang="en-GB" dirty="0"/>
              <a:t>, but they are controllable from a program in a number of ways. However, you don't see warnings very often, because the most common ones are, by default, ignored. We can also generate warnings (class </a:t>
            </a:r>
            <a:r>
              <a:rPr lang="en-GB" dirty="0" err="1">
                <a:latin typeface="Courier New" pitchFamily="49" charset="0"/>
                <a:cs typeface="Courier New" pitchFamily="49" charset="0"/>
              </a:rPr>
              <a:t>UserWarning</a:t>
            </a:r>
            <a:r>
              <a:rPr lang="en-GB" dirty="0"/>
              <a:t>) from within a program.</a:t>
            </a:r>
          </a:p>
          <a:p>
            <a:r>
              <a:rPr lang="en-GB" dirty="0" err="1">
                <a:latin typeface="Courier New" pitchFamily="49" charset="0"/>
                <a:cs typeface="Courier New" pitchFamily="49" charset="0"/>
              </a:rPr>
              <a:t>DeprecationWarning</a:t>
            </a:r>
            <a:r>
              <a:rPr lang="en-GB" dirty="0"/>
              <a:t>, </a:t>
            </a:r>
            <a:r>
              <a:rPr lang="en-GB" dirty="0" err="1">
                <a:latin typeface="Courier New" pitchFamily="49" charset="0"/>
                <a:cs typeface="Courier New" pitchFamily="49" charset="0"/>
              </a:rPr>
              <a:t>PendingDeprecationWarning</a:t>
            </a:r>
            <a:r>
              <a:rPr lang="en-GB" dirty="0"/>
              <a:t>, and </a:t>
            </a:r>
            <a:r>
              <a:rPr lang="en-GB" dirty="0" err="1">
                <a:latin typeface="Courier New" pitchFamily="49" charset="0"/>
                <a:cs typeface="Courier New" pitchFamily="49" charset="0"/>
              </a:rPr>
              <a:t>ImportWarning</a:t>
            </a:r>
            <a:r>
              <a:rPr lang="en-GB" dirty="0"/>
              <a:t> are ignored unless the -</a:t>
            </a:r>
            <a:r>
              <a:rPr lang="en-GB" dirty="0" err="1"/>
              <a:t>Wd</a:t>
            </a:r>
            <a:r>
              <a:rPr lang="en-GB" dirty="0"/>
              <a:t> option (or a filter) makes them visible. The filter to turn the -</a:t>
            </a:r>
            <a:r>
              <a:rPr lang="en-GB" dirty="0" err="1"/>
              <a:t>Wd</a:t>
            </a:r>
            <a:r>
              <a:rPr lang="en-GB" dirty="0"/>
              <a:t> option on within a program is:</a:t>
            </a:r>
          </a:p>
          <a:p>
            <a:pPr lvl="1"/>
            <a:r>
              <a:rPr lang="en-GB" dirty="0" err="1">
                <a:latin typeface="Courier New" pitchFamily="49" charset="0"/>
                <a:cs typeface="Courier New" pitchFamily="49" charset="0"/>
              </a:rPr>
              <a:t>warnings.simplefilter</a:t>
            </a:r>
            <a:r>
              <a:rPr lang="en-GB" dirty="0">
                <a:latin typeface="Courier New" pitchFamily="49" charset="0"/>
                <a:cs typeface="Courier New" pitchFamily="49" charset="0"/>
              </a:rPr>
              <a:t>('default') </a:t>
            </a:r>
          </a:p>
          <a:p>
            <a:r>
              <a:rPr lang="en-GB" dirty="0"/>
              <a:t>Warnings are technically part of exception handling, but controlled in a very different way. We can describe them in a filter using a regular expression, and some simple examples are shown on the next slide. </a:t>
            </a:r>
          </a:p>
          <a:p>
            <a:r>
              <a:rPr lang="en-GB" dirty="0">
                <a:cs typeface="Courier New" pitchFamily="49" charset="0"/>
              </a:rPr>
              <a:t>We shall see later where Warnings fit into the exception hierarchy.</a:t>
            </a:r>
          </a:p>
          <a:p>
            <a:endParaRPr lang="en-GB" dirty="0">
              <a:cs typeface="Courier New" pitchFamily="49" charset="0"/>
            </a:endParaRPr>
          </a:p>
          <a:p>
            <a:r>
              <a:rPr lang="en-GB" dirty="0">
                <a:cs typeface="Courier New" pitchFamily="49" charset="0"/>
              </a:rPr>
              <a:t>Further warnings control can be achieved using a </a:t>
            </a:r>
            <a:r>
              <a:rPr lang="en-GB" i="1" dirty="0">
                <a:cs typeface="Courier New" pitchFamily="49" charset="0"/>
              </a:rPr>
              <a:t>context manager</a:t>
            </a:r>
            <a:r>
              <a:rPr lang="en-GB" dirty="0">
                <a:cs typeface="Courier New" pitchFamily="49" charset="0"/>
              </a:rPr>
              <a:t>, which is outside the scope of this course.</a:t>
            </a:r>
          </a:p>
          <a:p>
            <a:r>
              <a:rPr lang="en-GB" dirty="0"/>
              <a:t> </a:t>
            </a:r>
          </a:p>
          <a:p>
            <a:endParaRPr lang="en-US" dirty="0"/>
          </a:p>
        </p:txBody>
      </p:sp>
    </p:spTree>
    <p:extLst>
      <p:ext uri="{BB962C8B-B14F-4D97-AF65-F5344CB8AC3E}">
        <p14:creationId xmlns:p14="http://schemas.microsoft.com/office/powerpoint/2010/main" val="4217530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xfrm>
            <a:off x="728663" y="4679950"/>
            <a:ext cx="5400675" cy="4865688"/>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The first example is very simple, sending a warning message from the user. Note that the program will complete, despite the warning message.</a:t>
            </a:r>
          </a:p>
          <a:p>
            <a:r>
              <a:rPr lang="en-GB" dirty="0"/>
              <a:t>The second example sets </a:t>
            </a:r>
            <a:r>
              <a:rPr lang="en-GB" dirty="0" err="1">
                <a:latin typeface="Courier New" pitchFamily="49" charset="0"/>
                <a:cs typeface="Courier New" pitchFamily="49" charset="0"/>
              </a:rPr>
              <a:t>DeprecationWarnings</a:t>
            </a:r>
            <a:r>
              <a:rPr lang="en-GB" dirty="0"/>
              <a:t> (and others) on, the equivalent to the</a:t>
            </a:r>
            <a:r>
              <a:rPr lang="en-GB" dirty="0">
                <a:latin typeface="Courier New" pitchFamily="49" charset="0"/>
                <a:cs typeface="Courier New" pitchFamily="49" charset="0"/>
              </a:rPr>
              <a:t> -</a:t>
            </a:r>
            <a:r>
              <a:rPr lang="en-GB" dirty="0" err="1">
                <a:latin typeface="Courier New" pitchFamily="49" charset="0"/>
                <a:cs typeface="Courier New" pitchFamily="49" charset="0"/>
              </a:rPr>
              <a:t>Wd</a:t>
            </a:r>
            <a:r>
              <a:rPr lang="en-GB" dirty="0">
                <a:latin typeface="Courier New" pitchFamily="49" charset="0"/>
                <a:cs typeface="Courier New" pitchFamily="49" charset="0"/>
              </a:rPr>
              <a:t> </a:t>
            </a:r>
            <a:r>
              <a:rPr lang="en-GB" dirty="0"/>
              <a:t>command-line option. The filter then turns all warnings (the </a:t>
            </a:r>
            <a:r>
              <a:rPr lang="en-GB" dirty="0">
                <a:latin typeface="Courier New" pitchFamily="49" charset="0"/>
                <a:cs typeface="Courier New" pitchFamily="49" charset="0"/>
              </a:rPr>
              <a:t>'.*'</a:t>
            </a:r>
            <a:r>
              <a:rPr lang="en-GB" dirty="0"/>
              <a:t> regular expression) into errors. The </a:t>
            </a:r>
            <a:r>
              <a:rPr lang="en-GB" dirty="0">
                <a:latin typeface="Courier New" pitchFamily="49" charset="0"/>
                <a:cs typeface="Courier New" pitchFamily="49" charset="0"/>
              </a:rPr>
              <a:t>time</a:t>
            </a:r>
            <a:r>
              <a:rPr lang="en-GB" dirty="0"/>
              <a:t> methods are just a handy way of generating a </a:t>
            </a:r>
            <a:r>
              <a:rPr lang="en-GB" dirty="0" err="1">
                <a:latin typeface="Courier New" pitchFamily="49" charset="0"/>
                <a:cs typeface="Courier New" pitchFamily="49" charset="0"/>
              </a:rPr>
              <a:t>DeprecationWarning</a:t>
            </a:r>
            <a:r>
              <a:rPr lang="en-GB" dirty="0"/>
              <a:t>.</a:t>
            </a:r>
          </a:p>
          <a:p>
            <a:r>
              <a:rPr lang="en-GB" dirty="0"/>
              <a:t>Possible actions include:</a:t>
            </a:r>
          </a:p>
          <a:p>
            <a:pPr lvl="1"/>
            <a:r>
              <a:rPr lang="en-GB" dirty="0"/>
              <a:t>error	turn matching warnings into exceptions</a:t>
            </a:r>
          </a:p>
          <a:p>
            <a:pPr lvl="1"/>
            <a:r>
              <a:rPr lang="en-GB" dirty="0"/>
              <a:t>ignore	don't print matching warnings</a:t>
            </a:r>
          </a:p>
          <a:p>
            <a:pPr lvl="1"/>
            <a:r>
              <a:rPr lang="en-GB" dirty="0"/>
              <a:t>always	print matching warnings</a:t>
            </a:r>
          </a:p>
          <a:p>
            <a:pPr lvl="1"/>
            <a:r>
              <a:rPr lang="en-GB" dirty="0"/>
              <a:t>default	print the first occurrence of warnings for each location where it is issued</a:t>
            </a:r>
          </a:p>
          <a:p>
            <a:pPr lvl="1"/>
            <a:r>
              <a:rPr lang="en-GB" dirty="0"/>
              <a:t>module	print the first occurrence of warnings for each module where it is issued</a:t>
            </a:r>
          </a:p>
          <a:p>
            <a:pPr lvl="1"/>
            <a:r>
              <a:rPr lang="en-GB" dirty="0"/>
              <a:t>once		print only the first occurrence of warnings, regardless of 	location</a:t>
            </a:r>
          </a:p>
          <a:p>
            <a:endParaRPr lang="en-GB" dirty="0"/>
          </a:p>
        </p:txBody>
      </p:sp>
    </p:spTree>
    <p:extLst>
      <p:ext uri="{BB962C8B-B14F-4D97-AF65-F5344CB8AC3E}">
        <p14:creationId xmlns:p14="http://schemas.microsoft.com/office/powerpoint/2010/main" val="3258873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4"/>
          <p:cNvSpPr>
            <a:spLocks noGrp="1" noRot="1" noChangeAspect="1" noChangeArrowheads="1" noTextEdit="1"/>
          </p:cNvSpPr>
          <p:nvPr>
            <p:ph type="sldImg"/>
          </p:nvPr>
        </p:nvSpPr>
        <p:spPr>
          <a:ln/>
        </p:spPr>
      </p:sp>
      <p:sp>
        <p:nvSpPr>
          <p:cNvPr id="27654" name="Rectangle 5"/>
          <p:cNvSpPr>
            <a:spLocks noGrp="1" noChangeArrowheads="1"/>
          </p:cNvSpPr>
          <p:nvPr>
            <p:ph type="body" idx="1"/>
          </p:nvPr>
        </p:nvSpPr>
        <p:spPr>
          <a:xfrm>
            <a:off x="728663" y="4679950"/>
            <a:ext cx="5400675" cy="4477698"/>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For the majority of programmers, their least favorite chore is testing and handling error conditions. Often, there are many ways for something to fail, resulting in exception code that can dwarf the core program logic.</a:t>
            </a:r>
          </a:p>
          <a:p>
            <a:r>
              <a:rPr lang="en-US" dirty="0"/>
              <a:t>One of the traditional approaches to signaling errors is to return some kind of status value from a function. There are a number of problems with this:</a:t>
            </a:r>
          </a:p>
          <a:p>
            <a:pPr lvl="1"/>
            <a:r>
              <a:rPr lang="en-US" dirty="0"/>
              <a:t>Can lead to cascading, if else, if code that can be hard to read.</a:t>
            </a:r>
          </a:p>
          <a:p>
            <a:pPr lvl="1"/>
            <a:r>
              <a:rPr lang="en-US" dirty="0"/>
              <a:t>Overloaded operators do not have a 'spare' return value for exceptions.</a:t>
            </a:r>
          </a:p>
          <a:p>
            <a:pPr lvl="1"/>
            <a:r>
              <a:rPr lang="en-US" dirty="0"/>
              <a:t>Return values are too easy to ignore.</a:t>
            </a:r>
          </a:p>
          <a:p>
            <a:r>
              <a:rPr lang="en-US" dirty="0"/>
              <a:t>One technique is to have an object know whether or not it is in a good or bad state, which can then be queried. The problem with this is that, although it can handle constructor problems, it can lead to clumsy code. It also requires extra members for manipulating and representing the error, making the class less cohesive.</a:t>
            </a:r>
          </a:p>
          <a:p>
            <a:r>
              <a:rPr lang="en-US" dirty="0"/>
              <a:t>Aborting the program is a last resort. It is up to the caller to determine what the failure policy should be, and for the called component to detect any failure. </a:t>
            </a:r>
          </a:p>
          <a:p>
            <a:r>
              <a:rPr lang="en-US" dirty="0"/>
              <a:t>The Python solution is to represent exceptions as objects. As objects, they can be self describing, whereas something like a simple integer value – as used in other languages – is not very informative, as it says nothing about the details of an exception. The next feature of Python's exception handling is that there is a separate path of control for exceptions than for normal function returns. Exceptions can be caught by defining a handler, but there is otherwise no need to detect an exception in a function, solely to return it to that function's caller so that it can do the same – you only catch exceptions you are interested in.</a:t>
            </a:r>
          </a:p>
        </p:txBody>
      </p:sp>
    </p:spTree>
    <p:extLst>
      <p:ext uri="{BB962C8B-B14F-4D97-AF65-F5344CB8AC3E}">
        <p14:creationId xmlns:p14="http://schemas.microsoft.com/office/powerpoint/2010/main" val="2949509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Rectangle 3"/>
          <p:cNvSpPr>
            <a:spLocks noGrp="1" noChangeArrowheads="1"/>
          </p:cNvSpPr>
          <p:nvPr>
            <p:ph type="body" idx="1"/>
          </p:nvPr>
        </p:nvSpPr>
        <p:spPr>
          <a:xfrm>
            <a:off x="728663" y="4679950"/>
            <a:ext cx="5400675" cy="4865688"/>
          </a:xfrm>
          <a:prstGeom prst="rect">
            <a:avLst/>
          </a:prstGeom>
        </p:spPr>
        <p:txBody>
          <a:bodyPr/>
          <a:lstStyle/>
          <a:p>
            <a:r>
              <a:rPr lang="en-GB" dirty="0"/>
              <a:t>The try block contains code to be tested. Should any of that code (which is often a function call) raise an exception then it can be trapped, and code executed in the except block to handle it. If an exception list is specified, then the handler code will only be executed if the exception is in the list, otherwise the stack will be unwound until a handler is found. Within the except block, the exception raised will be available if the optional as statement was used. The exception object has a number of useful attributes available, which vary depending on the subclass of exception.</a:t>
            </a:r>
          </a:p>
          <a:p>
            <a:r>
              <a:rPr lang="en-GB" dirty="0"/>
              <a:t>The else block will only be executed if everything in the try block worked OK.</a:t>
            </a:r>
          </a:p>
          <a:p>
            <a:r>
              <a:rPr lang="en-GB" dirty="0"/>
              <a:t>The finally block is guaranteed to be always executed, regardless of what happened in the code body (but see later).  </a:t>
            </a:r>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25238370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2"/>
          <p:cNvSpPr>
            <a:spLocks noGrp="1" noRot="1" noChangeAspect="1" noChangeArrowheads="1" noTextEdit="1"/>
          </p:cNvSpPr>
          <p:nvPr>
            <p:ph type="sldImg"/>
          </p:nvPr>
        </p:nvSpPr>
        <p:spPr>
          <a:ln/>
        </p:spPr>
      </p:sp>
      <p:sp>
        <p:nvSpPr>
          <p:cNvPr id="29702" name="Rectangle 3"/>
          <p:cNvSpPr>
            <a:spLocks noGrp="1" noChangeArrowheads="1"/>
          </p:cNvSpPr>
          <p:nvPr>
            <p:ph type="body" idx="1"/>
          </p:nvPr>
        </p:nvSpPr>
        <p:spPr>
          <a:xfrm>
            <a:off x="728663" y="4679950"/>
            <a:ext cx="5400675" cy="4865688"/>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Statements within the </a:t>
            </a:r>
            <a:r>
              <a:rPr lang="en-GB" b="1" dirty="0">
                <a:latin typeface="Courier New" pitchFamily="49" charset="0"/>
              </a:rPr>
              <a:t>try</a:t>
            </a:r>
            <a:r>
              <a:rPr lang="en-GB" dirty="0"/>
              <a:t> block, particularly when functions are called, could raise different exceptions depending on circumstances. In this case, it is possible to test for more than one exception in a structure not unlike a case statement, with multiple </a:t>
            </a:r>
            <a:r>
              <a:rPr lang="en-GB" b="1" dirty="0">
                <a:latin typeface="Courier New" pitchFamily="49" charset="0"/>
              </a:rPr>
              <a:t>except</a:t>
            </a:r>
            <a:r>
              <a:rPr lang="en-GB" dirty="0"/>
              <a:t> tests.</a:t>
            </a:r>
          </a:p>
          <a:p>
            <a:r>
              <a:rPr lang="en-GB" dirty="0"/>
              <a:t>The same handler code can be executed by supplying a tuple of exceptions to the </a:t>
            </a:r>
            <a:r>
              <a:rPr lang="en-GB" b="1" dirty="0">
                <a:latin typeface="Courier New" pitchFamily="49" charset="0"/>
              </a:rPr>
              <a:t>except</a:t>
            </a:r>
            <a:r>
              <a:rPr lang="en-GB" dirty="0"/>
              <a:t>.</a:t>
            </a:r>
          </a:p>
        </p:txBody>
      </p:sp>
    </p:spTree>
    <p:extLst>
      <p:ext uri="{BB962C8B-B14F-4D97-AF65-F5344CB8AC3E}">
        <p14:creationId xmlns:p14="http://schemas.microsoft.com/office/powerpoint/2010/main" val="3833941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2"/>
          <p:cNvSpPr>
            <a:spLocks noGrp="1" noRot="1" noChangeAspect="1" noChangeArrowheads="1" noTextEdit="1"/>
          </p:cNvSpPr>
          <p:nvPr>
            <p:ph type="sldImg"/>
          </p:nvPr>
        </p:nvSpPr>
        <p:spPr>
          <a:ln/>
        </p:spPr>
      </p:sp>
      <p:sp>
        <p:nvSpPr>
          <p:cNvPr id="30726" name="Rectangle 3"/>
          <p:cNvSpPr>
            <a:spLocks noGrp="1" noChangeArrowheads="1"/>
          </p:cNvSpPr>
          <p:nvPr>
            <p:ph type="body" idx="1"/>
          </p:nvPr>
        </p:nvSpPr>
        <p:spPr>
          <a:xfrm>
            <a:off x="728663" y="4679950"/>
            <a:ext cx="5400675" cy="4865688"/>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When an exception is raised, an exception object is created and, like other classes, exception has attributes. New with Python 3 is the </a:t>
            </a:r>
            <a:r>
              <a:rPr lang="en-GB" b="1" dirty="0">
                <a:latin typeface="Courier New" pitchFamily="49" charset="0"/>
              </a:rPr>
              <a:t>__</a:t>
            </a:r>
            <a:r>
              <a:rPr lang="en-GB" b="1" dirty="0" err="1">
                <a:latin typeface="Courier New" pitchFamily="49" charset="0"/>
              </a:rPr>
              <a:t>traceback</a:t>
            </a:r>
            <a:r>
              <a:rPr lang="en-GB" b="1" dirty="0">
                <a:latin typeface="Courier New" pitchFamily="49" charset="0"/>
              </a:rPr>
              <a:t>__</a:t>
            </a:r>
            <a:r>
              <a:rPr lang="en-GB" dirty="0"/>
              <a:t> attribute, which shows the stack trace.  </a:t>
            </a:r>
          </a:p>
          <a:p>
            <a:r>
              <a:rPr lang="en-GB" dirty="0"/>
              <a:t>Different types of exceptions are actually subclasses of the exception class, and different subclasses have their own attributes. For example, as the slide shows, subclass </a:t>
            </a:r>
            <a:r>
              <a:rPr lang="en-GB" b="1" dirty="0" err="1">
                <a:latin typeface="Courier New" panose="02070309020205020404" pitchFamily="49" charset="0"/>
              </a:rPr>
              <a:t>FileNotFoundError</a:t>
            </a:r>
            <a:r>
              <a:rPr lang="en-GB" dirty="0"/>
              <a:t> includes an attribute </a:t>
            </a:r>
            <a:r>
              <a:rPr lang="en-GB" b="1" dirty="0">
                <a:latin typeface="Courier New" pitchFamily="49" charset="0"/>
              </a:rPr>
              <a:t>filename</a:t>
            </a:r>
            <a:r>
              <a:rPr lang="en-GB" dirty="0"/>
              <a:t>. This was introduced in Python 3.3, in previous versions </a:t>
            </a:r>
            <a:r>
              <a:rPr lang="en-GB" dirty="0" err="1">
                <a:latin typeface="Courier New" panose="02070309020205020404" pitchFamily="49" charset="0"/>
                <a:cs typeface="Courier New" panose="02070309020205020404" pitchFamily="49" charset="0"/>
              </a:rPr>
              <a:t>IOError</a:t>
            </a:r>
            <a:r>
              <a:rPr lang="en-GB" dirty="0"/>
              <a:t> was used. The Python exception class hierarchy is shown on a later slide. </a:t>
            </a:r>
          </a:p>
          <a:p>
            <a:r>
              <a:rPr lang="en-GB" dirty="0"/>
              <a:t>One way of understanding the syntax of the </a:t>
            </a:r>
            <a:r>
              <a:rPr lang="en-GB" b="1" dirty="0">
                <a:latin typeface="Courier New" pitchFamily="49" charset="0"/>
              </a:rPr>
              <a:t>except</a:t>
            </a:r>
            <a:r>
              <a:rPr lang="en-GB" dirty="0"/>
              <a:t> statement is to think of it as being a special kind of function call. One parameter is passed - the exception object, and we specify which type we will accept. The name of that exception object within the "function" is the name given following </a:t>
            </a:r>
            <a:r>
              <a:rPr lang="en-GB" b="1" dirty="0">
                <a:latin typeface="Courier New" pitchFamily="49" charset="0"/>
              </a:rPr>
              <a:t>as</a:t>
            </a:r>
            <a:r>
              <a:rPr lang="en-GB" dirty="0"/>
              <a:t>. Object attributes can then be interrogated using this name.</a:t>
            </a:r>
          </a:p>
          <a:p>
            <a:r>
              <a:rPr lang="en-GB" dirty="0"/>
              <a:t>The syntax for the </a:t>
            </a:r>
            <a:r>
              <a:rPr lang="en-GB" b="1" dirty="0">
                <a:latin typeface="Courier New" pitchFamily="49" charset="0"/>
              </a:rPr>
              <a:t>as</a:t>
            </a:r>
            <a:r>
              <a:rPr lang="en-GB" dirty="0"/>
              <a:t> clause changed at Python 3, it replaces a comma in Python 2.  </a:t>
            </a:r>
          </a:p>
        </p:txBody>
      </p:sp>
    </p:spTree>
    <p:extLst>
      <p:ext uri="{BB962C8B-B14F-4D97-AF65-F5344CB8AC3E}">
        <p14:creationId xmlns:p14="http://schemas.microsoft.com/office/powerpoint/2010/main" val="6741064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135880" y="0"/>
            <a:ext cx="705612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21280981"/>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21148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8688700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ts val="6000"/>
              </a:lnSpc>
              <a:defRPr sz="3600" spc="60" baseline="0">
                <a:solidFill>
                  <a:srgbClr val="004050"/>
                </a:solidFill>
              </a:defRPr>
            </a:lvl1pPr>
          </a:lstStyle>
          <a:p>
            <a:r>
              <a:rPr lang="en-US" noProof="0" dirty="0"/>
              <a:t>CLICK TO EDIT MASTER TITLE STYLE</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280405" y="399619"/>
            <a:ext cx="857393" cy="522401"/>
          </a:xfrm>
          <a:prstGeom prst="rect">
            <a:avLst/>
          </a:prstGeom>
        </p:spPr>
      </p:pic>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16144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488700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1" name="Group 20"/>
          <p:cNvGrpSpPr/>
          <p:nvPr userDrawn="1"/>
        </p:nvGrpSpPr>
        <p:grpSpPr>
          <a:xfrm>
            <a:off x="-6058" y="3531457"/>
            <a:ext cx="5797612" cy="2365031"/>
            <a:chOff x="-2229" y="2361812"/>
            <a:chExt cx="11067619" cy="4514835"/>
          </a:xfrm>
          <a:solidFill>
            <a:srgbClr val="28CFF9"/>
          </a:solidFill>
        </p:grpSpPr>
        <p:sp>
          <p:nvSpPr>
            <p:cNvPr id="22" name="Freeform 21">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3" name="Freeform 2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4" name="Freeform 23">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82210675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472521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2894767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EBBB6D40-B4C9-8B4A-B2A6-126F64906376}"/>
              </a:ext>
            </a:extLst>
          </p:cNvPr>
          <p:cNvSpPr>
            <a:spLocks noGrp="1"/>
          </p:cNvSpPr>
          <p:nvPr userDrawn="1">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a:t>CLICK TO EDIT </a:t>
            </a:r>
            <a:br>
              <a:rPr lang="en-US" noProof="0" dirty="0"/>
            </a:br>
            <a:r>
              <a:rPr lang="en-US" noProof="0" dirty="0"/>
              <a:t>MASTER TITLE STYLE</a:t>
            </a:r>
            <a:endParaRPr lang="en-GB" noProof="0" dirty="0"/>
          </a:p>
        </p:txBody>
      </p:sp>
      <p:grpSp>
        <p:nvGrpSpPr>
          <p:cNvPr id="6" name="Group 5"/>
          <p:cNvGrpSpPr/>
          <p:nvPr userDrawn="1"/>
        </p:nvGrpSpPr>
        <p:grpSpPr>
          <a:xfrm>
            <a:off x="-2229" y="2361812"/>
            <a:ext cx="11067619" cy="4502135"/>
            <a:chOff x="-2229" y="2361812"/>
            <a:chExt cx="11067619" cy="4502135"/>
          </a:xfrm>
        </p:grpSpPr>
        <p:sp>
          <p:nvSpPr>
            <p:cNvPr id="10" name="Freeform 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2F450B4C-241D-A544-BBEF-175E01D6A139}"/>
                </a:ext>
              </a:extLst>
            </p:cNvPr>
            <p:cNvSpPr/>
            <p:nvPr userDrawn="1"/>
          </p:nvSpPr>
          <p:spPr>
            <a:xfrm flipV="1">
              <a:off x="-467"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235614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4" name="Group 3"/>
          <p:cNvGrpSpPr/>
          <p:nvPr userDrawn="1"/>
        </p:nvGrpSpPr>
        <p:grpSpPr>
          <a:xfrm>
            <a:off x="-1717" y="4568506"/>
            <a:ext cx="4628886" cy="1406446"/>
            <a:chOff x="-1717" y="4568506"/>
            <a:chExt cx="4628886" cy="1406446"/>
          </a:xfrm>
        </p:grpSpPr>
        <p:sp>
          <p:nvSpPr>
            <p:cNvPr id="11" name="Freeform 10">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9891891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8" name="Group 27"/>
          <p:cNvGrpSpPr/>
          <p:nvPr userDrawn="1"/>
        </p:nvGrpSpPr>
        <p:grpSpPr>
          <a:xfrm>
            <a:off x="-6058" y="3531457"/>
            <a:ext cx="5797612" cy="2365031"/>
            <a:chOff x="-2229" y="2361812"/>
            <a:chExt cx="11067619" cy="4514835"/>
          </a:xfrm>
        </p:grpSpPr>
        <p:sp>
          <p:nvSpPr>
            <p:cNvPr id="29" name="Freeform 28">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3622C"/>
            </a:solidFill>
            <a:ln w="6350" cap="flat">
              <a:noFill/>
              <a:prstDash val="solid"/>
              <a:miter/>
            </a:ln>
          </p:spPr>
          <p:txBody>
            <a:bodyPr rtlCol="0" anchor="ctr"/>
            <a:lstStyle/>
            <a:p>
              <a:endParaRPr lang="en-GB"/>
            </a:p>
          </p:txBody>
        </p:sp>
        <p:sp>
          <p:nvSpPr>
            <p:cNvPr id="31" name="Freeform 30">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4161484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875020" y="0"/>
            <a:ext cx="631698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86434422"/>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0086572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3771122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3996745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33" name="Group 32"/>
          <p:cNvGrpSpPr/>
          <p:nvPr userDrawn="1"/>
        </p:nvGrpSpPr>
        <p:grpSpPr>
          <a:xfrm>
            <a:off x="-1717" y="4568506"/>
            <a:ext cx="4628886" cy="1406446"/>
            <a:chOff x="-1717" y="4568506"/>
            <a:chExt cx="4628886" cy="1406446"/>
          </a:xfrm>
          <a:solidFill>
            <a:srgbClr val="F91258"/>
          </a:solidFill>
        </p:grpSpPr>
        <p:sp>
          <p:nvSpPr>
            <p:cNvPr id="34" name="Freeform 33">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sp>
          <p:nvSpPr>
            <p:cNvPr id="35" name="Freeform 34">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6" name="Freeform 35">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34578805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4" name="Group 23"/>
          <p:cNvGrpSpPr/>
          <p:nvPr userDrawn="1"/>
        </p:nvGrpSpPr>
        <p:grpSpPr>
          <a:xfrm>
            <a:off x="-6058" y="3531457"/>
            <a:ext cx="5797612" cy="2365031"/>
            <a:chOff x="-2229" y="2361812"/>
            <a:chExt cx="11067619" cy="4514835"/>
          </a:xfrm>
          <a:solidFill>
            <a:srgbClr val="7E007C"/>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59614847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46401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Tree>
    <p:extLst>
      <p:ext uri="{BB962C8B-B14F-4D97-AF65-F5344CB8AC3E}">
        <p14:creationId xmlns:p14="http://schemas.microsoft.com/office/powerpoint/2010/main" val="3175680889"/>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8" name="Text Placeholder 2">
            <a:extLst>
              <a:ext uri="{FF2B5EF4-FFF2-40B4-BE49-F238E27FC236}">
                <a16:creationId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212588995"/>
      </p:ext>
    </p:extLst>
  </p:cSld>
  <p:clrMapOvr>
    <a:masterClrMapping/>
  </p:clrMapOvr>
  <p:extLst>
    <p:ext uri="{DCECCB84-F9BA-43D5-87BE-67443E8EF086}">
      <p15:sldGuideLst xmlns:p15="http://schemas.microsoft.com/office/powerpoint/2012/main">
        <p15:guide id="1" orient="horz" pos="777" userDrawn="1">
          <p15:clr>
            <a:srgbClr val="FBAE40"/>
          </p15:clr>
        </p15:guide>
        <p15:guide id="2" pos="3840" userDrawn="1">
          <p15:clr>
            <a:srgbClr val="FBAE40"/>
          </p15:clr>
        </p15:guide>
        <p15:guide id="3" orient="horz" pos="2160" userDrawn="1">
          <p15:clr>
            <a:srgbClr val="FBAE40"/>
          </p15:clr>
        </p15:guide>
        <p15:guide id="4" orient="horz" pos="2260" userDrawn="1">
          <p15:clr>
            <a:srgbClr val="FBAE40"/>
          </p15:clr>
        </p15:guide>
        <p15:guide id="5" pos="394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3915446001"/>
      </p:ext>
    </p:extLst>
  </p:cSld>
  <p:clrMapOvr>
    <a:masterClrMapping/>
  </p:clrMapOvr>
  <p:extLst>
    <p:ext uri="{DCECCB84-F9BA-43D5-87BE-67443E8EF086}">
      <p15:sldGuideLst xmlns:p15="http://schemas.microsoft.com/office/powerpoint/2012/main">
        <p15:guide id="1" orient="horz" pos="777">
          <p15:clr>
            <a:srgbClr val="FBAE40"/>
          </p15:clr>
        </p15:guide>
        <p15:guide id="2" pos="38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4138968323"/>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254240" y="0"/>
            <a:ext cx="493776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 name="Group 1"/>
          <p:cNvGrpSpPr/>
          <p:nvPr userDrawn="1"/>
        </p:nvGrpSpPr>
        <p:grpSpPr>
          <a:xfrm>
            <a:off x="-1420" y="3503895"/>
            <a:ext cx="6359624" cy="2437013"/>
            <a:chOff x="-1420" y="3503895"/>
            <a:chExt cx="6359624" cy="2437013"/>
          </a:xfrm>
          <a:solidFill>
            <a:srgbClr val="004050"/>
          </a:solidFill>
        </p:grpSpPr>
        <p:sp>
          <p:nvSpPr>
            <p:cNvPr id="36" name="Freeform 35">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37" name="Freeform 36">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40" name="Freeform 3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198876426"/>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2719566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263611775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6259445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791353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663440" y="0"/>
            <a:ext cx="7528560" cy="6858000"/>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a:t>THANK YOU</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Hope you enjoyed this learning journey.</a:t>
            </a:r>
          </a:p>
        </p:txBody>
      </p:sp>
      <p:grpSp>
        <p:nvGrpSpPr>
          <p:cNvPr id="4" name="Group 3"/>
          <p:cNvGrpSpPr/>
          <p:nvPr userDrawn="1"/>
        </p:nvGrpSpPr>
        <p:grpSpPr>
          <a:xfrm>
            <a:off x="-1698" y="3508800"/>
            <a:ext cx="7016130" cy="2425241"/>
            <a:chOff x="683" y="3508800"/>
            <a:chExt cx="7016130" cy="2425241"/>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683" y="3508800"/>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userDrawn="1"/>
          </p:nvSpPr>
          <p:spPr>
            <a:xfrm>
              <a:off x="5439970" y="3509181"/>
              <a:ext cx="1576843" cy="2417447"/>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683" y="4907035"/>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88784966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QA Template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71466" y="2130432"/>
            <a:ext cx="11049077" cy="1470025"/>
          </a:xfrm>
        </p:spPr>
        <p:txBody>
          <a:bodyPr>
            <a:normAutofit/>
          </a:bodyPr>
          <a:lstStyle>
            <a:lvl1pPr algn="ctr">
              <a:defRPr sz="3600">
                <a:solidFill>
                  <a:srgbClr val="0070C0"/>
                </a:solidFill>
              </a:defRPr>
            </a:lvl1pPr>
          </a:lstStyle>
          <a:p>
            <a:r>
              <a:rPr lang="en-US"/>
              <a:t>Click to edit Master title style</a:t>
            </a:r>
            <a:endParaRPr lang="en-GB" dirty="0"/>
          </a:p>
        </p:txBody>
      </p:sp>
      <p:sp>
        <p:nvSpPr>
          <p:cNvPr id="3" name="Subtitle 2"/>
          <p:cNvSpPr>
            <a:spLocks noGrp="1"/>
          </p:cNvSpPr>
          <p:nvPr>
            <p:ph type="subTitle" idx="1"/>
          </p:nvPr>
        </p:nvSpPr>
        <p:spPr>
          <a:xfrm>
            <a:off x="1828800" y="3886200"/>
            <a:ext cx="8534400" cy="1752600"/>
          </a:xfrm>
        </p:spPr>
        <p:txBody>
          <a:bodyPr>
            <a:normAutofit/>
          </a:bodyPr>
          <a:lstStyle>
            <a:lvl1pPr marL="0" indent="0" algn="ctr">
              <a:buNone/>
              <a:defRPr sz="2400" b="1">
                <a:solidFill>
                  <a:srgbClr val="AAAAA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Tree>
    <p:extLst>
      <p:ext uri="{BB962C8B-B14F-4D97-AF65-F5344CB8AC3E}">
        <p14:creationId xmlns:p14="http://schemas.microsoft.com/office/powerpoint/2010/main" val="369290785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QA Template_Main Slide">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190463" y="928670"/>
            <a:ext cx="11715792" cy="5214974"/>
          </a:xfrm>
        </p:spPr>
        <p:txBody>
          <a:bodyPr/>
          <a:lstStyle>
            <a:lvl1pPr>
              <a:defRPr b="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itle 4"/>
          <p:cNvSpPr>
            <a:spLocks noGrp="1"/>
          </p:cNvSpPr>
          <p:nvPr>
            <p:ph type="title"/>
          </p:nvPr>
        </p:nvSpPr>
        <p:spPr>
          <a:xfrm>
            <a:off x="190459" y="357166"/>
            <a:ext cx="11715832"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a:t>Click to edit Master title style</a:t>
            </a:r>
            <a:endParaRPr lang="en-GB"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178948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6644640" y="15240"/>
            <a:ext cx="5547360" cy="684276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16" name="Group 15"/>
          <p:cNvGrpSpPr/>
          <p:nvPr userDrawn="1"/>
        </p:nvGrpSpPr>
        <p:grpSpPr>
          <a:xfrm>
            <a:off x="-1420"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65610577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4276879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08881" y="-11575"/>
            <a:ext cx="8079261" cy="6875362"/>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404595973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grpSp>
        <p:nvGrpSpPr>
          <p:cNvPr id="27" name="Group 26"/>
          <p:cNvGrpSpPr/>
          <p:nvPr userDrawn="1"/>
        </p:nvGrpSpPr>
        <p:grpSpPr>
          <a:xfrm>
            <a:off x="-2229" y="2361812"/>
            <a:ext cx="11067619" cy="4502135"/>
            <a:chOff x="-2229" y="2361812"/>
            <a:chExt cx="11067619" cy="4502135"/>
          </a:xfrm>
          <a:solidFill>
            <a:srgbClr val="004050"/>
          </a:solidFill>
        </p:grpSpPr>
        <p:sp>
          <p:nvSpPr>
            <p:cNvPr id="28" name="Freeform 27">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9" name="Freeform 28">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2F450B4C-241D-A544-BBEF-175E01D6A139}"/>
                </a:ext>
              </a:extLst>
            </p:cNvPr>
            <p:cNvSpPr/>
            <p:nvPr userDrawn="1"/>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002921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9EDB8"/>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358994535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grpSp>
        <p:nvGrpSpPr>
          <p:cNvPr id="19" name="Group 18"/>
          <p:cNvGrpSpPr/>
          <p:nvPr userDrawn="1"/>
        </p:nvGrpSpPr>
        <p:grpSpPr>
          <a:xfrm>
            <a:off x="-6058" y="3531457"/>
            <a:ext cx="5797612" cy="2365031"/>
            <a:chOff x="-2229" y="2361812"/>
            <a:chExt cx="11067619" cy="4514835"/>
          </a:xfrm>
          <a:solidFill>
            <a:srgbClr val="09EDB8"/>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37035841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798" r:id="rId4"/>
    <p:sldLayoutId id="2147483806" r:id="rId5"/>
    <p:sldLayoutId id="2147483709" r:id="rId6"/>
    <p:sldLayoutId id="2147483822" r:id="rId7"/>
    <p:sldLayoutId id="2147483802" r:id="rId8"/>
    <p:sldLayoutId id="2147483792" r:id="rId9"/>
    <p:sldLayoutId id="2147483810" r:id="rId10"/>
    <p:sldLayoutId id="2147483804" r:id="rId11"/>
    <p:sldLayoutId id="2147483821" r:id="rId12"/>
    <p:sldLayoutId id="2147483824" r:id="rId13"/>
    <p:sldLayoutId id="2147483828" r:id="rId14"/>
    <p:sldLayoutId id="2147483853" r:id="rId15"/>
    <p:sldLayoutId id="2147483899" r:id="rId16"/>
    <p:sldLayoutId id="2147483832" r:id="rId17"/>
    <p:sldLayoutId id="2147483833" r:id="rId18"/>
    <p:sldLayoutId id="2147483836" r:id="rId19"/>
    <p:sldLayoutId id="2147483852" r:id="rId20"/>
    <p:sldLayoutId id="2147483900" r:id="rId21"/>
    <p:sldLayoutId id="2147483820" r:id="rId22"/>
    <p:sldLayoutId id="2147483842" r:id="rId23"/>
    <p:sldLayoutId id="2147483845" r:id="rId24"/>
    <p:sldLayoutId id="2147483851" r:id="rId25"/>
    <p:sldLayoutId id="2147483901" r:id="rId26"/>
    <p:sldLayoutId id="2147483650" r:id="rId27"/>
    <p:sldLayoutId id="2147483734" r:id="rId28"/>
    <p:sldLayoutId id="2147483796" r:id="rId29"/>
    <p:sldLayoutId id="2147483719" r:id="rId30"/>
    <p:sldLayoutId id="2147483721" r:id="rId31"/>
    <p:sldLayoutId id="2147483724" r:id="rId32"/>
    <p:sldLayoutId id="2147483797" r:id="rId33"/>
    <p:sldLayoutId id="2147483814" r:id="rId34"/>
    <p:sldLayoutId id="2147483902" r:id="rId35"/>
    <p:sldLayoutId id="2147483903" r:id="rId36"/>
  </p:sldLayoutIdLst>
  <p:hf hdr="0" dt="0"/>
  <p:txStyles>
    <p:titleStyle>
      <a:lvl1pPr algn="l" defTabSz="914400" rtl="0" eaLnBrk="1" latinLnBrk="0" hangingPunct="1">
        <a:lnSpc>
          <a:spcPct val="100000"/>
        </a:lnSpc>
        <a:spcBef>
          <a:spcPct val="0"/>
        </a:spcBef>
        <a:buNone/>
        <a:defRPr sz="3600" b="0" i="0" kern="1200" cap="none" baseline="0">
          <a:solidFill>
            <a:schemeClr val="tx1"/>
          </a:solidFill>
          <a:latin typeface="Krana Fat B" panose="00000B00000000000000" pitchFamily="50"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8"/>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8"/>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7" Type="http://schemas.openxmlformats.org/officeDocument/2006/relationships/image" Target="../media/image16.emf"/><Relationship Id="rId2" Type="http://schemas.openxmlformats.org/officeDocument/2006/relationships/notesSlide" Target="../notesSlides/notesSlide11.xml"/><Relationship Id="rId1" Type="http://schemas.openxmlformats.org/officeDocument/2006/relationships/slideLayout" Target="../slideLayouts/slideLayout27.xml"/><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6.xml"/><Relationship Id="rId1" Type="http://schemas.openxmlformats.org/officeDocument/2006/relationships/slideLayout" Target="../slideLayouts/slideLayout27.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7.xml"/><Relationship Id="rId1" Type="http://schemas.openxmlformats.org/officeDocument/2006/relationships/slideLayout" Target="../slideLayouts/slideLayout2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Subtitle 2"/>
          <p:cNvSpPr>
            <a:spLocks noGrp="1"/>
          </p:cNvSpPr>
          <p:nvPr>
            <p:ph type="body" sz="quarter" idx="12"/>
          </p:nvPr>
        </p:nvSpPr>
        <p:spPr>
          <a:xfrm>
            <a:off x="385300" y="5389131"/>
            <a:ext cx="3534471" cy="1186921"/>
          </a:xfrm>
        </p:spPr>
        <p:txBody>
          <a:bodyPr/>
          <a:lstStyle/>
          <a:p>
            <a:r>
              <a:rPr lang="en-GB" sz="2000" dirty="0">
                <a:solidFill>
                  <a:srgbClr val="004050"/>
                </a:solidFill>
              </a:rPr>
              <a:t>Error Handling and Exceptions</a:t>
            </a:r>
            <a:endParaRPr lang="en-US" sz="2000" dirty="0">
              <a:solidFill>
                <a:srgbClr val="004050"/>
              </a:solidFill>
              <a:latin typeface="Arial" charset="0"/>
              <a:cs typeface="Arial" charset="0"/>
            </a:endParaRPr>
          </a:p>
        </p:txBody>
      </p:sp>
      <p:sp>
        <p:nvSpPr>
          <p:cNvPr id="4098" name="Title 1"/>
          <p:cNvSpPr>
            <a:spLocks noGrp="1"/>
          </p:cNvSpPr>
          <p:nvPr>
            <p:ph type="ctrTitle"/>
          </p:nvPr>
        </p:nvSpPr>
        <p:spPr/>
        <p:txBody>
          <a:bodyPr>
            <a:normAutofit/>
          </a:bodyPr>
          <a:lstStyle/>
          <a:p>
            <a:r>
              <a:rPr lang="en-GB" dirty="0">
                <a:solidFill>
                  <a:srgbClr val="004050"/>
                </a:solidFill>
              </a:rPr>
              <a:t>Python 3 Programming</a:t>
            </a:r>
            <a:endParaRPr lang="en-US" dirty="0">
              <a:solidFill>
                <a:srgbClr val="004050"/>
              </a:solidFill>
              <a:latin typeface="Arial" charset="0"/>
              <a:cs typeface="Arial" charset="0"/>
            </a:endParaRPr>
          </a:p>
        </p:txBody>
      </p:sp>
    </p:spTree>
    <p:extLst>
      <p:ext uri="{BB962C8B-B14F-4D97-AF65-F5344CB8AC3E}">
        <p14:creationId xmlns:p14="http://schemas.microsoft.com/office/powerpoint/2010/main" val="1396698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GB" dirty="0"/>
              <a:t>The finally block</a:t>
            </a:r>
          </a:p>
        </p:txBody>
      </p:sp>
      <p:sp>
        <p:nvSpPr>
          <p:cNvPr id="12291" name="Rectangle 3"/>
          <p:cNvSpPr>
            <a:spLocks noGrp="1" noChangeArrowheads="1"/>
          </p:cNvSpPr>
          <p:nvPr>
            <p:ph idx="1"/>
          </p:nvPr>
        </p:nvSpPr>
        <p:spPr/>
        <p:txBody>
          <a:bodyPr/>
          <a:lstStyle/>
          <a:p>
            <a:r>
              <a:rPr lang="en-GB" b="1" dirty="0"/>
              <a:t>The </a:t>
            </a:r>
            <a:r>
              <a:rPr lang="en-GB" b="1" dirty="0">
                <a:latin typeface="Courier New" panose="02070309020205020404" pitchFamily="49" charset="0"/>
              </a:rPr>
              <a:t>finally</a:t>
            </a:r>
            <a:r>
              <a:rPr lang="en-GB" b="1" dirty="0"/>
              <a:t> block is (almost*) always executed</a:t>
            </a:r>
          </a:p>
          <a:p>
            <a:pPr marL="447675" lvl="1" indent="-265113">
              <a:buFont typeface="Arial" panose="020B0604020202020204" pitchFamily="34" charset="0"/>
              <a:buChar char="•"/>
            </a:pPr>
            <a:r>
              <a:rPr lang="en-GB" sz="1800" dirty="0"/>
              <a:t>Even if an exception occurs</a:t>
            </a:r>
          </a:p>
          <a:p>
            <a:pPr marL="447675" lvl="1" indent="-265113">
              <a:buFont typeface="Arial" panose="020B0604020202020204" pitchFamily="34" charset="0"/>
              <a:buChar char="•"/>
            </a:pPr>
            <a:r>
              <a:rPr lang="en-GB" sz="1800" dirty="0"/>
              <a:t>* </a:t>
            </a:r>
            <a:r>
              <a:rPr lang="en-GB" sz="1800" dirty="0" err="1">
                <a:latin typeface="Courier New" panose="02070309020205020404" pitchFamily="49" charset="0"/>
              </a:rPr>
              <a:t>os</a:t>
            </a:r>
            <a:r>
              <a:rPr lang="en-GB" sz="1800" dirty="0">
                <a:latin typeface="Courier New" panose="02070309020205020404" pitchFamily="49" charset="0"/>
              </a:rPr>
              <a:t>._exit()</a:t>
            </a:r>
            <a:r>
              <a:rPr lang="en-GB" sz="1800" dirty="0"/>
              <a:t> inside the </a:t>
            </a:r>
            <a:r>
              <a:rPr lang="en-GB" sz="1800" dirty="0">
                <a:latin typeface="Courier New" panose="02070309020205020404" pitchFamily="49" charset="0"/>
              </a:rPr>
              <a:t>try</a:t>
            </a:r>
            <a:r>
              <a:rPr lang="en-GB" sz="1800" dirty="0"/>
              <a:t> block ignores the finally block</a:t>
            </a:r>
          </a:p>
          <a:p>
            <a:r>
              <a:rPr lang="en-GB" b="1" dirty="0"/>
              <a:t>The </a:t>
            </a:r>
            <a:r>
              <a:rPr lang="en-GB" b="1" dirty="0">
                <a:latin typeface="Courier New" panose="02070309020205020404" pitchFamily="49" charset="0"/>
              </a:rPr>
              <a:t>finally</a:t>
            </a:r>
            <a:r>
              <a:rPr lang="en-GB" b="1" dirty="0"/>
              <a:t> block is executed </a:t>
            </a:r>
            <a:r>
              <a:rPr lang="en-GB" b="1" i="1" dirty="0"/>
              <a:t>before</a:t>
            </a:r>
            <a:r>
              <a:rPr lang="en-GB" b="1" dirty="0"/>
              <a:t> stack unwind</a:t>
            </a:r>
          </a:p>
        </p:txBody>
      </p:sp>
      <p:sp>
        <p:nvSpPr>
          <p:cNvPr id="12292" name="Text Box 4"/>
          <p:cNvSpPr txBox="1">
            <a:spLocks noChangeArrowheads="1"/>
          </p:cNvSpPr>
          <p:nvPr/>
        </p:nvSpPr>
        <p:spPr bwMode="auto">
          <a:xfrm>
            <a:off x="817705" y="2889084"/>
            <a:ext cx="7232644" cy="2739211"/>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def </a:t>
            </a:r>
            <a:r>
              <a:rPr lang="en-GB" sz="1800" dirty="0" err="1">
                <a:latin typeface="Courier New" panose="02070309020205020404" pitchFamily="49" charset="0"/>
              </a:rPr>
              <a:t>my_func</a:t>
            </a:r>
            <a:r>
              <a:rPr lang="en-GB" sz="1800" dirty="0">
                <a:latin typeface="Courier New" panose="02070309020205020404" pitchFamily="49" charset="0"/>
              </a:rPr>
              <a:t>():</a:t>
            </a:r>
          </a:p>
          <a:p>
            <a:pPr>
              <a:spcBef>
                <a:spcPct val="0"/>
              </a:spcBef>
            </a:pPr>
            <a:r>
              <a:rPr lang="en-GB" sz="1800" dirty="0">
                <a:latin typeface="Courier New" panose="02070309020205020404" pitchFamily="49" charset="0"/>
              </a:rPr>
              <a:t>    try: </a:t>
            </a:r>
          </a:p>
          <a:p>
            <a:pPr>
              <a:spcBef>
                <a:spcPct val="0"/>
              </a:spcBef>
            </a:pPr>
            <a:r>
              <a:rPr lang="en-GB" sz="1800" dirty="0">
                <a:latin typeface="Courier New" panose="02070309020205020404" pitchFamily="49" charset="0"/>
              </a:rPr>
              <a:t>        f = open("foo") </a:t>
            </a:r>
          </a:p>
          <a:p>
            <a:pPr>
              <a:spcBef>
                <a:spcPct val="0"/>
              </a:spcBef>
            </a:pPr>
            <a:r>
              <a:rPr lang="en-GB" sz="1800" dirty="0">
                <a:latin typeface="Courier New" panose="02070309020205020404" pitchFamily="49" charset="0"/>
              </a:rPr>
              <a:t>    finally:</a:t>
            </a:r>
          </a:p>
          <a:p>
            <a:pPr>
              <a:spcBef>
                <a:spcPct val="0"/>
              </a:spcBef>
            </a:pPr>
            <a:r>
              <a:rPr lang="en-GB" sz="1800" dirty="0">
                <a:latin typeface="Courier New" panose="02070309020205020404" pitchFamily="49" charset="0"/>
              </a:rPr>
              <a:t>        print("Finally block", file=</a:t>
            </a:r>
            <a:r>
              <a:rPr lang="en-GB" sz="1800" dirty="0" err="1">
                <a:latin typeface="Courier New" panose="02070309020205020404" pitchFamily="49" charset="0"/>
              </a:rPr>
              <a:t>sys.stderr</a:t>
            </a:r>
            <a:r>
              <a:rPr lang="en-GB" sz="1800" dirty="0">
                <a:latin typeface="Courier New" panose="02070309020205020404" pitchFamily="49" charset="0"/>
              </a:rPr>
              <a:t>)</a:t>
            </a:r>
          </a:p>
          <a:p>
            <a:pPr>
              <a:spcBef>
                <a:spcPct val="0"/>
              </a:spcBef>
            </a:pPr>
            <a:r>
              <a:rPr lang="en-GB" dirty="0">
                <a:latin typeface="Courier New" panose="02070309020205020404" pitchFamily="49" charset="0"/>
              </a:rPr>
              <a:t>        </a:t>
            </a:r>
          </a:p>
          <a:p>
            <a:pPr>
              <a:spcBef>
                <a:spcPct val="0"/>
              </a:spcBef>
            </a:pPr>
            <a:r>
              <a:rPr lang="en-GB" sz="1800" dirty="0">
                <a:latin typeface="Courier New" panose="02070309020205020404" pitchFamily="49" charset="0"/>
              </a:rPr>
              <a:t>try:</a:t>
            </a:r>
          </a:p>
          <a:p>
            <a:pPr>
              <a:spcBef>
                <a:spcPct val="0"/>
              </a:spcBef>
            </a:pPr>
            <a:r>
              <a:rPr lang="en-GB" sz="1800" dirty="0">
                <a:latin typeface="Courier New" panose="02070309020205020404" pitchFamily="49" charset="0"/>
              </a:rPr>
              <a:t>    </a:t>
            </a:r>
            <a:r>
              <a:rPr lang="en-GB" sz="1800" dirty="0" err="1">
                <a:latin typeface="Courier New" panose="02070309020205020404" pitchFamily="49" charset="0"/>
              </a:rPr>
              <a:t>my_func</a:t>
            </a:r>
            <a:r>
              <a:rPr lang="en-GB" sz="1800" dirty="0">
                <a:latin typeface="Courier New" panose="02070309020205020404" pitchFamily="49" charset="0"/>
              </a:rPr>
              <a:t>()</a:t>
            </a:r>
          </a:p>
          <a:p>
            <a:pPr>
              <a:spcBef>
                <a:spcPct val="0"/>
              </a:spcBef>
            </a:pPr>
            <a:r>
              <a:rPr lang="en-GB" sz="1800" dirty="0">
                <a:latin typeface="Courier New" panose="02070309020205020404" pitchFamily="49" charset="0"/>
              </a:rPr>
              <a:t>except </a:t>
            </a:r>
            <a:r>
              <a:rPr lang="en-GB" sz="1800" dirty="0" err="1">
                <a:latin typeface="Courier New" panose="02070309020205020404" pitchFamily="49" charset="0"/>
              </a:rPr>
              <a:t>OSError</a:t>
            </a:r>
            <a:r>
              <a:rPr lang="en-GB" sz="1800" dirty="0">
                <a:latin typeface="Courier New" panose="02070309020205020404" pitchFamily="49" charset="0"/>
              </a:rPr>
              <a:t>: </a:t>
            </a:r>
          </a:p>
          <a:p>
            <a:pPr>
              <a:spcBef>
                <a:spcPct val="0"/>
              </a:spcBef>
            </a:pPr>
            <a:r>
              <a:rPr lang="en-GB" sz="1800" dirty="0">
                <a:latin typeface="Courier New" panose="02070309020205020404" pitchFamily="49" charset="0"/>
              </a:rPr>
              <a:t>    print("An OS error occurred", file=</a:t>
            </a:r>
            <a:r>
              <a:rPr lang="en-GB" sz="1800" dirty="0" err="1">
                <a:latin typeface="Courier New" panose="02070309020205020404" pitchFamily="49" charset="0"/>
              </a:rPr>
              <a:t>sys.stderr</a:t>
            </a:r>
            <a:r>
              <a:rPr lang="en-GB" sz="1800" dirty="0">
                <a:latin typeface="Courier New" panose="02070309020205020404" pitchFamily="49" charset="0"/>
              </a:rPr>
              <a:t>)</a:t>
            </a:r>
          </a:p>
        </p:txBody>
      </p:sp>
      <p:sp>
        <p:nvSpPr>
          <p:cNvPr id="12293" name="Text Box 5"/>
          <p:cNvSpPr txBox="1">
            <a:spLocks noChangeArrowheads="1"/>
          </p:cNvSpPr>
          <p:nvPr/>
        </p:nvSpPr>
        <p:spPr bwMode="auto">
          <a:xfrm>
            <a:off x="5397059" y="5706032"/>
            <a:ext cx="2653290" cy="584775"/>
          </a:xfrm>
          <a:prstGeom prst="rect">
            <a:avLst/>
          </a:prstGeom>
          <a:solidFill>
            <a:schemeClr val="accent2"/>
          </a:solidFill>
          <a:ln w="9525">
            <a:solidFill>
              <a:schemeClr val="tx1"/>
            </a:solidFill>
            <a:miter lim="800000"/>
            <a:headEnd/>
            <a:tailEnd/>
          </a:ln>
          <a:effectLst>
            <a:outerShdw blurRad="50800" dist="38100" dir="2700000" algn="tl" rotWithShape="0">
              <a:prstClr val="black">
                <a:alpha val="40000"/>
              </a:prstClr>
            </a:outerShdw>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US" sz="1600" dirty="0">
                <a:solidFill>
                  <a:srgbClr val="FF0000"/>
                </a:solidFill>
                <a:latin typeface="Courier New" panose="02070309020205020404" pitchFamily="49" charset="0"/>
              </a:rPr>
              <a:t>Finally block</a:t>
            </a:r>
          </a:p>
          <a:p>
            <a:pPr>
              <a:spcBef>
                <a:spcPct val="0"/>
              </a:spcBef>
            </a:pPr>
            <a:r>
              <a:rPr lang="en-US" sz="1600" dirty="0">
                <a:solidFill>
                  <a:srgbClr val="FF0000"/>
                </a:solidFill>
                <a:latin typeface="Courier New" panose="02070309020205020404" pitchFamily="49" charset="0"/>
              </a:rPr>
              <a:t>An OS error occurred</a:t>
            </a:r>
            <a:endParaRPr lang="en-GB" sz="1600" dirty="0">
              <a:solidFill>
                <a:srgbClr val="FF0000"/>
              </a:solidFill>
              <a:latin typeface="Courier New" panose="02070309020205020404" pitchFamily="49" charset="0"/>
            </a:endParaRPr>
          </a:p>
        </p:txBody>
      </p:sp>
      <p:pic>
        <p:nvPicPr>
          <p:cNvPr id="3" name="Picture 2">
            <a:extLst>
              <a:ext uri="{FF2B5EF4-FFF2-40B4-BE49-F238E27FC236}">
                <a16:creationId xmlns:a16="http://schemas.microsoft.com/office/drawing/2014/main" id="{3BD33303-0B68-DC66-87AE-E34B5033F3F2}"/>
              </a:ext>
            </a:extLst>
          </p:cNvPr>
          <p:cNvPicPr>
            <a:picLocks noChangeAspect="1"/>
          </p:cNvPicPr>
          <p:nvPr/>
        </p:nvPicPr>
        <p:blipFill>
          <a:blip r:embed="rId3"/>
          <a:stretch>
            <a:fillRect/>
          </a:stretch>
        </p:blipFill>
        <p:spPr>
          <a:xfrm>
            <a:off x="9754018" y="0"/>
            <a:ext cx="2437982" cy="6849075"/>
          </a:xfrm>
          <a:prstGeom prst="rect">
            <a:avLst/>
          </a:prstGeom>
        </p:spPr>
      </p:pic>
    </p:spTree>
    <p:extLst>
      <p:ext uri="{BB962C8B-B14F-4D97-AF65-F5344CB8AC3E}">
        <p14:creationId xmlns:p14="http://schemas.microsoft.com/office/powerpoint/2010/main" val="207415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GB" dirty="0"/>
              <a:t>Order of execution</a:t>
            </a:r>
          </a:p>
        </p:txBody>
      </p:sp>
      <p:sp>
        <p:nvSpPr>
          <p:cNvPr id="13315" name="Rectangle 3"/>
          <p:cNvSpPr>
            <a:spLocks noGrp="1" noChangeArrowheads="1"/>
          </p:cNvSpPr>
          <p:nvPr>
            <p:ph idx="1"/>
          </p:nvPr>
        </p:nvSpPr>
        <p:spPr/>
        <p:txBody>
          <a:bodyPr/>
          <a:lstStyle/>
          <a:p>
            <a:r>
              <a:rPr lang="en-GB" b="1" dirty="0"/>
              <a:t>Either the except block or the else block is executed before the finally block</a:t>
            </a:r>
          </a:p>
          <a:p>
            <a:pPr lvl="1">
              <a:buFontTx/>
              <a:buNone/>
            </a:pPr>
            <a:endParaRPr lang="en-GB" dirty="0"/>
          </a:p>
        </p:txBody>
      </p:sp>
      <p:sp>
        <p:nvSpPr>
          <p:cNvPr id="13316" name="Text Box 4"/>
          <p:cNvSpPr txBox="1">
            <a:spLocks noChangeArrowheads="1"/>
          </p:cNvSpPr>
          <p:nvPr/>
        </p:nvSpPr>
        <p:spPr bwMode="auto">
          <a:xfrm>
            <a:off x="812997" y="1780668"/>
            <a:ext cx="7215437" cy="4278094"/>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def </a:t>
            </a:r>
            <a:r>
              <a:rPr lang="en-GB" sz="1800" dirty="0" err="1">
                <a:latin typeface="Courier New" panose="02070309020205020404" pitchFamily="49" charset="0"/>
              </a:rPr>
              <a:t>my_func</a:t>
            </a:r>
            <a:r>
              <a:rPr lang="en-GB" sz="1800" dirty="0">
                <a:latin typeface="Courier New" panose="02070309020205020404" pitchFamily="49" charset="0"/>
              </a:rPr>
              <a:t>():</a:t>
            </a:r>
          </a:p>
          <a:p>
            <a:pPr>
              <a:spcBef>
                <a:spcPct val="0"/>
              </a:spcBef>
            </a:pPr>
            <a:r>
              <a:rPr lang="en-GB" sz="1800" dirty="0">
                <a:latin typeface="Courier New" panose="02070309020205020404" pitchFamily="49" charset="0"/>
              </a:rPr>
              <a:t>    try:</a:t>
            </a:r>
          </a:p>
          <a:p>
            <a:pPr>
              <a:spcBef>
                <a:spcPct val="0"/>
              </a:spcBef>
            </a:pPr>
            <a:r>
              <a:rPr lang="en-GB" sz="1800" dirty="0">
                <a:latin typeface="Courier New" panose="02070309020205020404" pitchFamily="49" charset="0"/>
              </a:rPr>
              <a:t>        f = open("foo") </a:t>
            </a:r>
          </a:p>
          <a:p>
            <a:pPr>
              <a:spcBef>
                <a:spcPct val="0"/>
              </a:spcBef>
            </a:pPr>
            <a:r>
              <a:rPr lang="en-GB" sz="1800" dirty="0">
                <a:latin typeface="Courier New" panose="02070309020205020404" pitchFamily="49" charset="0"/>
              </a:rPr>
              <a:t>    except </a:t>
            </a:r>
            <a:r>
              <a:rPr lang="en-GB" sz="1800" dirty="0" err="1">
                <a:latin typeface="Courier New" panose="02070309020205020404" pitchFamily="49" charset="0"/>
              </a:rPr>
              <a:t>FileNotFoundError</a:t>
            </a:r>
            <a:r>
              <a:rPr lang="en-GB" sz="1800" b="1" dirty="0">
                <a:latin typeface="Courier New" panose="02070309020205020404" pitchFamily="49" charset="0"/>
              </a:rPr>
              <a:t> </a:t>
            </a:r>
            <a:r>
              <a:rPr lang="en-GB" sz="1800" dirty="0">
                <a:latin typeface="Courier New" panose="02070309020205020404" pitchFamily="49" charset="0"/>
              </a:rPr>
              <a:t>as err:</a:t>
            </a:r>
          </a:p>
          <a:p>
            <a:pPr>
              <a:spcBef>
                <a:spcPct val="0"/>
              </a:spcBef>
            </a:pPr>
            <a:r>
              <a:rPr lang="en-GB" sz="1800" dirty="0">
                <a:latin typeface="Courier New" panose="02070309020205020404" pitchFamily="49" charset="0"/>
              </a:rPr>
              <a:t>        print(err)</a:t>
            </a:r>
          </a:p>
          <a:p>
            <a:pPr>
              <a:spcBef>
                <a:spcPct val="0"/>
              </a:spcBef>
            </a:pPr>
            <a:r>
              <a:rPr lang="en-GB" sz="1800" dirty="0">
                <a:latin typeface="Courier New" panose="02070309020205020404" pitchFamily="49" charset="0"/>
              </a:rPr>
              <a:t>    else:</a:t>
            </a:r>
          </a:p>
          <a:p>
            <a:pPr>
              <a:spcBef>
                <a:spcPct val="0"/>
              </a:spcBef>
            </a:pPr>
            <a:r>
              <a:rPr lang="en-GB" sz="1800" dirty="0">
                <a:latin typeface="Courier New" panose="02070309020205020404" pitchFamily="49" charset="0"/>
              </a:rPr>
              <a:t>        print("Everything is OK")</a:t>
            </a:r>
          </a:p>
          <a:p>
            <a:pPr>
              <a:spcBef>
                <a:spcPct val="0"/>
              </a:spcBef>
            </a:pPr>
            <a:r>
              <a:rPr lang="en-GB" sz="1800" dirty="0">
                <a:latin typeface="Courier New" panose="02070309020205020404" pitchFamily="49" charset="0"/>
              </a:rPr>
              <a:t>    finally:</a:t>
            </a:r>
          </a:p>
          <a:p>
            <a:pPr>
              <a:spcBef>
                <a:spcPct val="0"/>
              </a:spcBef>
            </a:pPr>
            <a:r>
              <a:rPr lang="en-GB" sz="1800" dirty="0">
                <a:latin typeface="Courier New" panose="02070309020205020404" pitchFamily="49" charset="0"/>
              </a:rPr>
              <a:t>        print("Finally block", file=</a:t>
            </a:r>
            <a:r>
              <a:rPr lang="en-GB" sz="1800" dirty="0" err="1">
                <a:latin typeface="Courier New" panose="02070309020205020404" pitchFamily="49" charset="0"/>
              </a:rPr>
              <a:t>sys.stderr</a:t>
            </a:r>
            <a:r>
              <a:rPr lang="en-GB" sz="1800" dirty="0">
                <a:latin typeface="Courier New" panose="02070309020205020404" pitchFamily="49" charset="0"/>
              </a:rPr>
              <a:t>)</a:t>
            </a:r>
          </a:p>
          <a:p>
            <a:pPr>
              <a:spcBef>
                <a:spcPct val="0"/>
              </a:spcBef>
            </a:pPr>
            <a:r>
              <a:rPr lang="en-GB" dirty="0">
                <a:latin typeface="Courier New" panose="02070309020205020404" pitchFamily="49" charset="0"/>
              </a:rPr>
              <a:t>        </a:t>
            </a:r>
          </a:p>
          <a:p>
            <a:pPr>
              <a:spcBef>
                <a:spcPct val="0"/>
              </a:spcBef>
            </a:pPr>
            <a:r>
              <a:rPr lang="en-GB" sz="1800" dirty="0">
                <a:latin typeface="Courier New" panose="02070309020205020404" pitchFamily="49" charset="0"/>
              </a:rPr>
              <a:t>try:</a:t>
            </a:r>
          </a:p>
          <a:p>
            <a:pPr>
              <a:spcBef>
                <a:spcPct val="0"/>
              </a:spcBef>
            </a:pPr>
            <a:r>
              <a:rPr lang="en-GB" sz="1800" dirty="0">
                <a:latin typeface="Courier New" panose="02070309020205020404" pitchFamily="49" charset="0"/>
              </a:rPr>
              <a:t>    </a:t>
            </a:r>
            <a:r>
              <a:rPr lang="en-GB" sz="1800" dirty="0" err="1">
                <a:latin typeface="Courier New" panose="02070309020205020404" pitchFamily="49" charset="0"/>
              </a:rPr>
              <a:t>my_func</a:t>
            </a:r>
            <a:r>
              <a:rPr lang="en-GB" sz="1800" dirty="0">
                <a:latin typeface="Courier New" panose="02070309020205020404" pitchFamily="49" charset="0"/>
              </a:rPr>
              <a:t>()</a:t>
            </a:r>
          </a:p>
          <a:p>
            <a:pPr>
              <a:spcBef>
                <a:spcPct val="0"/>
              </a:spcBef>
            </a:pPr>
            <a:r>
              <a:rPr lang="en-GB" sz="1800" dirty="0">
                <a:latin typeface="Courier New" panose="02070309020205020404" pitchFamily="49" charset="0"/>
              </a:rPr>
              <a:t>except </a:t>
            </a:r>
            <a:r>
              <a:rPr lang="en-GB" sz="1800" dirty="0" err="1">
                <a:latin typeface="Courier New" panose="02070309020205020404" pitchFamily="49" charset="0"/>
              </a:rPr>
              <a:t>OSError</a:t>
            </a:r>
            <a:r>
              <a:rPr lang="en-GB" dirty="0"/>
              <a:t> </a:t>
            </a:r>
            <a:r>
              <a:rPr lang="en-GB" sz="1800" dirty="0">
                <a:latin typeface="Courier New" panose="02070309020205020404" pitchFamily="49" charset="0"/>
              </a:rPr>
              <a:t>:    </a:t>
            </a:r>
          </a:p>
          <a:p>
            <a:pPr>
              <a:spcBef>
                <a:spcPct val="0"/>
              </a:spcBef>
            </a:pPr>
            <a:r>
              <a:rPr lang="en-GB" sz="1800" dirty="0">
                <a:latin typeface="Courier New" panose="02070309020205020404" pitchFamily="49" charset="0"/>
              </a:rPr>
              <a:t>    print("An OS error occurred", file=</a:t>
            </a:r>
            <a:r>
              <a:rPr lang="en-GB" sz="1800" dirty="0" err="1">
                <a:latin typeface="Courier New" panose="02070309020205020404" pitchFamily="49" charset="0"/>
              </a:rPr>
              <a:t>sys.stderr</a:t>
            </a:r>
            <a:r>
              <a:rPr lang="en-GB" sz="1800" dirty="0">
                <a:latin typeface="Courier New" panose="02070309020205020404" pitchFamily="49" charset="0"/>
              </a:rPr>
              <a:t>)</a:t>
            </a:r>
          </a:p>
          <a:p>
            <a:pPr>
              <a:spcBef>
                <a:spcPct val="0"/>
              </a:spcBef>
            </a:pPr>
            <a:r>
              <a:rPr lang="en-GB" dirty="0">
                <a:latin typeface="Courier New" panose="02070309020205020404" pitchFamily="49" charset="0"/>
              </a:rPr>
              <a:t>           </a:t>
            </a:r>
          </a:p>
          <a:p>
            <a:pPr>
              <a:spcBef>
                <a:spcPct val="0"/>
              </a:spcBef>
            </a:pPr>
            <a:r>
              <a:rPr lang="en-GB" sz="1800" dirty="0">
                <a:latin typeface="Courier New" panose="02070309020205020404" pitchFamily="49" charset="0"/>
              </a:rPr>
              <a:t>print("We are all done")</a:t>
            </a:r>
          </a:p>
        </p:txBody>
      </p:sp>
      <p:sp>
        <p:nvSpPr>
          <p:cNvPr id="13323" name="Text Box 11"/>
          <p:cNvSpPr txBox="1">
            <a:spLocks noChangeArrowheads="1"/>
          </p:cNvSpPr>
          <p:nvPr/>
        </p:nvSpPr>
        <p:spPr bwMode="auto">
          <a:xfrm>
            <a:off x="8503346" y="2954708"/>
            <a:ext cx="2530475" cy="314325"/>
          </a:xfrm>
          <a:prstGeom prst="rect">
            <a:avLst/>
          </a:prstGeom>
          <a:solidFill>
            <a:srgbClr val="F8F8F8"/>
          </a:solidFill>
          <a:ln w="9525">
            <a:solidFill>
              <a:schemeClr val="tx1"/>
            </a:solidFill>
            <a:miter lim="800000"/>
            <a:headEnd/>
            <a:tailEnd/>
          </a:ln>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400"/>
              <a:t>If an exception was raised</a:t>
            </a:r>
          </a:p>
        </p:txBody>
      </p:sp>
      <p:sp>
        <p:nvSpPr>
          <p:cNvPr id="13324" name="Text Box 12"/>
          <p:cNvSpPr txBox="1">
            <a:spLocks noChangeArrowheads="1"/>
          </p:cNvSpPr>
          <p:nvPr/>
        </p:nvSpPr>
        <p:spPr bwMode="auto">
          <a:xfrm>
            <a:off x="8503346" y="3512983"/>
            <a:ext cx="2538413" cy="314325"/>
          </a:xfrm>
          <a:prstGeom prst="rect">
            <a:avLst/>
          </a:prstGeom>
          <a:solidFill>
            <a:srgbClr val="F8F8F8"/>
          </a:solidFill>
          <a:ln w="9525">
            <a:solidFill>
              <a:schemeClr val="tx1"/>
            </a:solidFill>
            <a:miter lim="800000"/>
            <a:headEnd/>
            <a:tailEnd/>
          </a:ln>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400"/>
              <a:t>If an exception was not raised</a:t>
            </a:r>
          </a:p>
        </p:txBody>
      </p:sp>
      <p:sp>
        <p:nvSpPr>
          <p:cNvPr id="13325" name="Text Box 13"/>
          <p:cNvSpPr txBox="1">
            <a:spLocks noChangeArrowheads="1"/>
          </p:cNvSpPr>
          <p:nvPr/>
        </p:nvSpPr>
        <p:spPr bwMode="auto">
          <a:xfrm>
            <a:off x="8500159" y="5300165"/>
            <a:ext cx="2530475" cy="314325"/>
          </a:xfrm>
          <a:prstGeom prst="rect">
            <a:avLst/>
          </a:prstGeom>
          <a:solidFill>
            <a:srgbClr val="F8F8F8"/>
          </a:solidFill>
          <a:ln w="9525">
            <a:solidFill>
              <a:schemeClr val="tx1"/>
            </a:solidFill>
            <a:miter lim="800000"/>
            <a:headEnd/>
            <a:tailEnd/>
          </a:ln>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400"/>
              <a:t>If an exception was trapped</a:t>
            </a:r>
          </a:p>
        </p:txBody>
      </p:sp>
      <p:sp>
        <p:nvSpPr>
          <p:cNvPr id="13326" name="Text Box 14"/>
          <p:cNvSpPr txBox="1">
            <a:spLocks noChangeArrowheads="1"/>
          </p:cNvSpPr>
          <p:nvPr/>
        </p:nvSpPr>
        <p:spPr bwMode="auto">
          <a:xfrm>
            <a:off x="8492976" y="5817334"/>
            <a:ext cx="2530475" cy="314325"/>
          </a:xfrm>
          <a:prstGeom prst="rect">
            <a:avLst/>
          </a:prstGeom>
          <a:solidFill>
            <a:srgbClr val="F8F8F8"/>
          </a:solidFill>
          <a:ln w="9525">
            <a:solidFill>
              <a:schemeClr val="tx1"/>
            </a:solidFill>
            <a:miter lim="800000"/>
            <a:headEnd/>
            <a:tailEnd/>
          </a:ln>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400" dirty="0"/>
              <a:t>If all exceptions were handled</a:t>
            </a:r>
          </a:p>
        </p:txBody>
      </p:sp>
      <p:pic>
        <p:nvPicPr>
          <p:cNvPr id="5" name="Picture 4">
            <a:extLst>
              <a:ext uri="{FF2B5EF4-FFF2-40B4-BE49-F238E27FC236}">
                <a16:creationId xmlns:a16="http://schemas.microsoft.com/office/drawing/2014/main" id="{15F3E5F3-5B46-1B12-DD54-9C719738BF4F}"/>
              </a:ext>
            </a:extLst>
          </p:cNvPr>
          <p:cNvPicPr>
            <a:picLocks noChangeAspect="1"/>
          </p:cNvPicPr>
          <p:nvPr/>
        </p:nvPicPr>
        <p:blipFill>
          <a:blip r:embed="rId3"/>
          <a:stretch>
            <a:fillRect/>
          </a:stretch>
        </p:blipFill>
        <p:spPr>
          <a:xfrm>
            <a:off x="7618637" y="2185612"/>
            <a:ext cx="556157" cy="556157"/>
          </a:xfrm>
          <a:prstGeom prst="rect">
            <a:avLst/>
          </a:prstGeom>
        </p:spPr>
      </p:pic>
      <p:pic>
        <p:nvPicPr>
          <p:cNvPr id="8" name="Picture 7">
            <a:extLst>
              <a:ext uri="{FF2B5EF4-FFF2-40B4-BE49-F238E27FC236}">
                <a16:creationId xmlns:a16="http://schemas.microsoft.com/office/drawing/2014/main" id="{ED17C131-8AE3-B8D7-184D-506E99C9C45E}"/>
              </a:ext>
            </a:extLst>
          </p:cNvPr>
          <p:cNvPicPr>
            <a:picLocks noChangeAspect="1"/>
          </p:cNvPicPr>
          <p:nvPr/>
        </p:nvPicPr>
        <p:blipFill>
          <a:blip r:embed="rId4"/>
          <a:stretch>
            <a:fillRect/>
          </a:stretch>
        </p:blipFill>
        <p:spPr>
          <a:xfrm>
            <a:off x="7608781" y="2820638"/>
            <a:ext cx="573842" cy="573842"/>
          </a:xfrm>
          <a:prstGeom prst="rect">
            <a:avLst/>
          </a:prstGeom>
        </p:spPr>
      </p:pic>
      <p:pic>
        <p:nvPicPr>
          <p:cNvPr id="9" name="Picture 8">
            <a:extLst>
              <a:ext uri="{FF2B5EF4-FFF2-40B4-BE49-F238E27FC236}">
                <a16:creationId xmlns:a16="http://schemas.microsoft.com/office/drawing/2014/main" id="{49CB05A4-0A4C-F979-2A86-B23FC9ABA3A6}"/>
              </a:ext>
            </a:extLst>
          </p:cNvPr>
          <p:cNvPicPr>
            <a:picLocks noChangeAspect="1"/>
          </p:cNvPicPr>
          <p:nvPr/>
        </p:nvPicPr>
        <p:blipFill>
          <a:blip r:embed="rId4"/>
          <a:stretch>
            <a:fillRect/>
          </a:stretch>
        </p:blipFill>
        <p:spPr>
          <a:xfrm>
            <a:off x="7603040" y="3374405"/>
            <a:ext cx="573842" cy="573842"/>
          </a:xfrm>
          <a:prstGeom prst="rect">
            <a:avLst/>
          </a:prstGeom>
        </p:spPr>
      </p:pic>
      <p:pic>
        <p:nvPicPr>
          <p:cNvPr id="11" name="Picture 10">
            <a:extLst>
              <a:ext uri="{FF2B5EF4-FFF2-40B4-BE49-F238E27FC236}">
                <a16:creationId xmlns:a16="http://schemas.microsoft.com/office/drawing/2014/main" id="{18E5981F-0496-40E4-81A8-0CDA3F233946}"/>
              </a:ext>
            </a:extLst>
          </p:cNvPr>
          <p:cNvPicPr>
            <a:picLocks noChangeAspect="1"/>
          </p:cNvPicPr>
          <p:nvPr/>
        </p:nvPicPr>
        <p:blipFill>
          <a:blip r:embed="rId5"/>
          <a:stretch>
            <a:fillRect/>
          </a:stretch>
        </p:blipFill>
        <p:spPr>
          <a:xfrm>
            <a:off x="7600953" y="3929657"/>
            <a:ext cx="573841" cy="573841"/>
          </a:xfrm>
          <a:prstGeom prst="rect">
            <a:avLst/>
          </a:prstGeom>
        </p:spPr>
      </p:pic>
      <p:pic>
        <p:nvPicPr>
          <p:cNvPr id="13" name="Picture 12">
            <a:extLst>
              <a:ext uri="{FF2B5EF4-FFF2-40B4-BE49-F238E27FC236}">
                <a16:creationId xmlns:a16="http://schemas.microsoft.com/office/drawing/2014/main" id="{8EAA0898-D900-B4F8-8210-892370BE69EC}"/>
              </a:ext>
            </a:extLst>
          </p:cNvPr>
          <p:cNvPicPr>
            <a:picLocks noChangeAspect="1"/>
          </p:cNvPicPr>
          <p:nvPr/>
        </p:nvPicPr>
        <p:blipFill>
          <a:blip r:embed="rId6"/>
          <a:stretch>
            <a:fillRect/>
          </a:stretch>
        </p:blipFill>
        <p:spPr>
          <a:xfrm>
            <a:off x="7584429" y="5120699"/>
            <a:ext cx="573841" cy="573841"/>
          </a:xfrm>
          <a:prstGeom prst="rect">
            <a:avLst/>
          </a:prstGeom>
        </p:spPr>
      </p:pic>
      <p:pic>
        <p:nvPicPr>
          <p:cNvPr id="15" name="Picture 14">
            <a:extLst>
              <a:ext uri="{FF2B5EF4-FFF2-40B4-BE49-F238E27FC236}">
                <a16:creationId xmlns:a16="http://schemas.microsoft.com/office/drawing/2014/main" id="{FEDCAC2D-F434-6D2A-47BA-FAC7B997580E}"/>
              </a:ext>
            </a:extLst>
          </p:cNvPr>
          <p:cNvPicPr>
            <a:picLocks noChangeAspect="1"/>
          </p:cNvPicPr>
          <p:nvPr/>
        </p:nvPicPr>
        <p:blipFill>
          <a:blip r:embed="rId7"/>
          <a:stretch>
            <a:fillRect/>
          </a:stretch>
        </p:blipFill>
        <p:spPr>
          <a:xfrm>
            <a:off x="7583232" y="5709435"/>
            <a:ext cx="575038" cy="575038"/>
          </a:xfrm>
          <a:prstGeom prst="rect">
            <a:avLst/>
          </a:prstGeom>
        </p:spPr>
      </p:pic>
      <p:sp>
        <p:nvSpPr>
          <p:cNvPr id="16" name="Line 7">
            <a:extLst>
              <a:ext uri="{FF2B5EF4-FFF2-40B4-BE49-F238E27FC236}">
                <a16:creationId xmlns:a16="http://schemas.microsoft.com/office/drawing/2014/main" id="{5091E16C-53CA-9E48-098C-750BA1C71BD8}"/>
              </a:ext>
            </a:extLst>
          </p:cNvPr>
          <p:cNvSpPr>
            <a:spLocks noChangeShapeType="1"/>
          </p:cNvSpPr>
          <p:nvPr/>
        </p:nvSpPr>
        <p:spPr bwMode="auto">
          <a:xfrm flipH="1">
            <a:off x="8158270" y="3090173"/>
            <a:ext cx="345076"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square">
            <a:spAutoFit/>
          </a:bodyPr>
          <a:lstStyle/>
          <a:p>
            <a:endParaRPr lang="en-GB"/>
          </a:p>
        </p:txBody>
      </p:sp>
      <p:sp>
        <p:nvSpPr>
          <p:cNvPr id="17" name="Line 7">
            <a:extLst>
              <a:ext uri="{FF2B5EF4-FFF2-40B4-BE49-F238E27FC236}">
                <a16:creationId xmlns:a16="http://schemas.microsoft.com/office/drawing/2014/main" id="{93F7E58C-3BFF-75B9-5502-B9A9078C0190}"/>
              </a:ext>
            </a:extLst>
          </p:cNvPr>
          <p:cNvSpPr>
            <a:spLocks noChangeShapeType="1"/>
          </p:cNvSpPr>
          <p:nvPr/>
        </p:nvSpPr>
        <p:spPr bwMode="auto">
          <a:xfrm flipH="1">
            <a:off x="8158270" y="3670145"/>
            <a:ext cx="345076"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square">
            <a:spAutoFit/>
          </a:bodyPr>
          <a:lstStyle/>
          <a:p>
            <a:endParaRPr lang="en-GB"/>
          </a:p>
        </p:txBody>
      </p:sp>
      <p:sp>
        <p:nvSpPr>
          <p:cNvPr id="18" name="Line 7">
            <a:extLst>
              <a:ext uri="{FF2B5EF4-FFF2-40B4-BE49-F238E27FC236}">
                <a16:creationId xmlns:a16="http://schemas.microsoft.com/office/drawing/2014/main" id="{2B639F86-A3C9-C638-E502-143342AED62B}"/>
              </a:ext>
            </a:extLst>
          </p:cNvPr>
          <p:cNvSpPr>
            <a:spLocks noChangeShapeType="1"/>
          </p:cNvSpPr>
          <p:nvPr/>
        </p:nvSpPr>
        <p:spPr bwMode="auto">
          <a:xfrm flipH="1">
            <a:off x="8147900" y="5457327"/>
            <a:ext cx="345076"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square">
            <a:spAutoFit/>
          </a:bodyPr>
          <a:lstStyle/>
          <a:p>
            <a:endParaRPr lang="en-GB"/>
          </a:p>
        </p:txBody>
      </p:sp>
      <p:sp>
        <p:nvSpPr>
          <p:cNvPr id="19" name="Line 7">
            <a:extLst>
              <a:ext uri="{FF2B5EF4-FFF2-40B4-BE49-F238E27FC236}">
                <a16:creationId xmlns:a16="http://schemas.microsoft.com/office/drawing/2014/main" id="{B97C68CD-0024-3D08-FECE-CA5EAEC6A3B7}"/>
              </a:ext>
            </a:extLst>
          </p:cNvPr>
          <p:cNvSpPr>
            <a:spLocks noChangeShapeType="1"/>
          </p:cNvSpPr>
          <p:nvPr/>
        </p:nvSpPr>
        <p:spPr bwMode="auto">
          <a:xfrm flipH="1">
            <a:off x="8138132" y="5970949"/>
            <a:ext cx="345076"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square">
            <a:spAutoFit/>
          </a:bodyPr>
          <a:lstStyle/>
          <a:p>
            <a:endParaRPr lang="en-GB"/>
          </a:p>
        </p:txBody>
      </p:sp>
    </p:spTree>
    <p:extLst>
      <p:ext uri="{BB962C8B-B14F-4D97-AF65-F5344CB8AC3E}">
        <p14:creationId xmlns:p14="http://schemas.microsoft.com/office/powerpoint/2010/main" val="412065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title"/>
          </p:nvPr>
        </p:nvSpPr>
        <p:spPr/>
        <p:txBody>
          <a:bodyPr/>
          <a:lstStyle/>
          <a:p>
            <a:pPr eaLnBrk="1" hangingPunct="1"/>
            <a:r>
              <a:rPr lang="en-US" dirty="0"/>
              <a:t>The Python 3 exception hierarchy (1)</a:t>
            </a:r>
            <a:endParaRPr lang="en-GB" dirty="0"/>
          </a:p>
        </p:txBody>
      </p:sp>
      <p:sp>
        <p:nvSpPr>
          <p:cNvPr id="5" name="TextBox 4">
            <a:extLst>
              <a:ext uri="{FF2B5EF4-FFF2-40B4-BE49-F238E27FC236}">
                <a16:creationId xmlns:a16="http://schemas.microsoft.com/office/drawing/2014/main" id="{B5A964A4-44BC-9643-B67A-F57F419F4109}"/>
              </a:ext>
            </a:extLst>
          </p:cNvPr>
          <p:cNvSpPr txBox="1"/>
          <p:nvPr/>
        </p:nvSpPr>
        <p:spPr>
          <a:xfrm>
            <a:off x="1725105" y="2121031"/>
            <a:ext cx="4835951" cy="3007150"/>
          </a:xfrm>
          <a:prstGeom prst="rect">
            <a:avLst/>
          </a:prstGeom>
        </p:spPr>
        <p:txBody>
          <a:bodyPr vert="horz" wrap="square" lIns="0" tIns="0" rIns="0" bIns="0" rtlCol="0" anchor="t" anchorCtr="0">
            <a:normAutofit/>
          </a:bodyPr>
          <a:lstStyle/>
          <a:p>
            <a:pPr algn="l"/>
            <a:endParaRPr lang="en-GB" dirty="0"/>
          </a:p>
        </p:txBody>
      </p:sp>
      <p:sp>
        <p:nvSpPr>
          <p:cNvPr id="6" name="TextBox 5">
            <a:extLst>
              <a:ext uri="{FF2B5EF4-FFF2-40B4-BE49-F238E27FC236}">
                <a16:creationId xmlns:a16="http://schemas.microsoft.com/office/drawing/2014/main" id="{FC723DFE-9D5F-64FE-763A-846C02842E20}"/>
              </a:ext>
            </a:extLst>
          </p:cNvPr>
          <p:cNvSpPr txBox="1"/>
          <p:nvPr/>
        </p:nvSpPr>
        <p:spPr>
          <a:xfrm>
            <a:off x="3299381" y="1885361"/>
            <a:ext cx="3393650" cy="2809187"/>
          </a:xfrm>
          <a:prstGeom prst="rect">
            <a:avLst/>
          </a:prstGeom>
        </p:spPr>
        <p:txBody>
          <a:bodyPr vert="horz" wrap="square" lIns="0" tIns="0" rIns="0" bIns="0" rtlCol="0" anchor="t" anchorCtr="0">
            <a:normAutofit/>
          </a:bodyPr>
          <a:lstStyle/>
          <a:p>
            <a:pPr algn="l"/>
            <a:endParaRPr lang="en-GB" dirty="0"/>
          </a:p>
        </p:txBody>
      </p:sp>
      <p:sp>
        <p:nvSpPr>
          <p:cNvPr id="10" name="TextBox 9">
            <a:extLst>
              <a:ext uri="{FF2B5EF4-FFF2-40B4-BE49-F238E27FC236}">
                <a16:creationId xmlns:a16="http://schemas.microsoft.com/office/drawing/2014/main" id="{CE6B0AA7-A8CF-98B3-D54D-7F9B69D8D394}"/>
              </a:ext>
            </a:extLst>
          </p:cNvPr>
          <p:cNvSpPr txBox="1"/>
          <p:nvPr/>
        </p:nvSpPr>
        <p:spPr>
          <a:xfrm>
            <a:off x="784782" y="1248406"/>
            <a:ext cx="4852447" cy="5047536"/>
          </a:xfrm>
          <a:prstGeom prst="rect">
            <a:avLst/>
          </a:prstGeom>
          <a:noFill/>
          <a:ln>
            <a:solidFill>
              <a:schemeClr val="tx1"/>
            </a:solidFill>
          </a:ln>
        </p:spPr>
        <p:txBody>
          <a:bodyPr wrap="square">
            <a:spAutoFit/>
          </a:bodyPr>
          <a:lstStyle/>
          <a:p>
            <a:r>
              <a:rPr lang="en-GB" sz="1400" dirty="0" err="1"/>
              <a:t>BaseException</a:t>
            </a:r>
            <a:endParaRPr lang="en-GB" sz="1400" dirty="0"/>
          </a:p>
          <a:p>
            <a:r>
              <a:rPr lang="en-GB" sz="1400" dirty="0"/>
              <a:t> ├── </a:t>
            </a:r>
            <a:r>
              <a:rPr lang="en-GB" sz="1400" dirty="0" err="1"/>
              <a:t>BaseExceptionGroup</a:t>
            </a:r>
            <a:endParaRPr lang="en-GB" sz="1400" dirty="0"/>
          </a:p>
          <a:p>
            <a:r>
              <a:rPr lang="en-GB" sz="1400" dirty="0"/>
              <a:t> ├── </a:t>
            </a:r>
            <a:r>
              <a:rPr lang="en-GB" sz="1400" dirty="0" err="1"/>
              <a:t>GeneratorExit</a:t>
            </a:r>
            <a:endParaRPr lang="en-GB" sz="1400" dirty="0"/>
          </a:p>
          <a:p>
            <a:r>
              <a:rPr lang="en-GB" sz="1400" dirty="0"/>
              <a:t> ├── </a:t>
            </a:r>
            <a:r>
              <a:rPr lang="en-GB" sz="1400" dirty="0" err="1"/>
              <a:t>KeyboardInterrupt</a:t>
            </a:r>
            <a:endParaRPr lang="en-GB" sz="1400" dirty="0"/>
          </a:p>
          <a:p>
            <a:r>
              <a:rPr lang="en-GB" sz="1400" dirty="0"/>
              <a:t> ├── </a:t>
            </a:r>
            <a:r>
              <a:rPr lang="en-GB" sz="1400" dirty="0" err="1"/>
              <a:t>SystemExit</a:t>
            </a:r>
            <a:endParaRPr lang="en-GB" sz="1400" dirty="0"/>
          </a:p>
          <a:p>
            <a:r>
              <a:rPr lang="en-GB" sz="1400" dirty="0"/>
              <a:t> └── Exception</a:t>
            </a:r>
          </a:p>
          <a:p>
            <a:r>
              <a:rPr lang="en-GB" sz="1400" dirty="0"/>
              <a:t>      ├── </a:t>
            </a:r>
            <a:r>
              <a:rPr lang="en-GB" sz="1400" dirty="0" err="1"/>
              <a:t>ArithmeticError</a:t>
            </a:r>
            <a:endParaRPr lang="en-GB" sz="1400" dirty="0"/>
          </a:p>
          <a:p>
            <a:r>
              <a:rPr lang="en-GB" sz="1400" dirty="0"/>
              <a:t>      │    ├── </a:t>
            </a:r>
            <a:r>
              <a:rPr lang="en-GB" sz="1400" dirty="0" err="1"/>
              <a:t>FloatingPointError</a:t>
            </a:r>
            <a:endParaRPr lang="en-GB" sz="1400" dirty="0"/>
          </a:p>
          <a:p>
            <a:r>
              <a:rPr lang="en-GB" sz="1400" dirty="0"/>
              <a:t>      │    ├── </a:t>
            </a:r>
            <a:r>
              <a:rPr lang="en-GB" sz="1400" dirty="0" err="1"/>
              <a:t>OverflowError</a:t>
            </a:r>
            <a:endParaRPr lang="en-GB" sz="1400" dirty="0"/>
          </a:p>
          <a:p>
            <a:r>
              <a:rPr lang="en-GB" sz="1400" dirty="0"/>
              <a:t>      │    └── </a:t>
            </a:r>
            <a:r>
              <a:rPr lang="en-GB" sz="1400" dirty="0" err="1"/>
              <a:t>ZeroDivisionError</a:t>
            </a:r>
            <a:endParaRPr lang="en-GB" sz="1400" dirty="0"/>
          </a:p>
          <a:p>
            <a:r>
              <a:rPr lang="en-GB" sz="1400" dirty="0"/>
              <a:t>      ├── </a:t>
            </a:r>
            <a:r>
              <a:rPr lang="en-GB" sz="1400" dirty="0" err="1"/>
              <a:t>AssertionError</a:t>
            </a:r>
            <a:endParaRPr lang="en-GB" sz="1400" dirty="0"/>
          </a:p>
          <a:p>
            <a:r>
              <a:rPr lang="en-GB" sz="1400" dirty="0"/>
              <a:t>      ├── </a:t>
            </a:r>
            <a:r>
              <a:rPr lang="en-GB" sz="1400" dirty="0" err="1"/>
              <a:t>AttributeError</a:t>
            </a:r>
            <a:endParaRPr lang="en-GB" sz="1400" dirty="0"/>
          </a:p>
          <a:p>
            <a:r>
              <a:rPr lang="en-GB" sz="1400" dirty="0"/>
              <a:t>      ├── </a:t>
            </a:r>
            <a:r>
              <a:rPr lang="en-GB" sz="1400" dirty="0" err="1"/>
              <a:t>BufferError</a:t>
            </a:r>
            <a:endParaRPr lang="en-GB" sz="1400" dirty="0"/>
          </a:p>
          <a:p>
            <a:r>
              <a:rPr lang="en-GB" sz="1400" dirty="0"/>
              <a:t>      ├── </a:t>
            </a:r>
            <a:r>
              <a:rPr lang="en-GB" sz="1400" dirty="0" err="1"/>
              <a:t>EOFError</a:t>
            </a:r>
            <a:endParaRPr lang="en-GB" sz="1400" dirty="0"/>
          </a:p>
          <a:p>
            <a:r>
              <a:rPr lang="en-GB" sz="1400" dirty="0"/>
              <a:t>      ├── </a:t>
            </a:r>
            <a:r>
              <a:rPr lang="en-GB" sz="1400" dirty="0" err="1"/>
              <a:t>ExceptionGroup</a:t>
            </a:r>
            <a:r>
              <a:rPr lang="en-GB" sz="1400" dirty="0"/>
              <a:t> [</a:t>
            </a:r>
            <a:r>
              <a:rPr lang="en-GB" sz="1400" dirty="0" err="1"/>
              <a:t>BaseExceptionGroup</a:t>
            </a:r>
            <a:r>
              <a:rPr lang="en-GB" sz="1400" dirty="0"/>
              <a:t>]</a:t>
            </a:r>
          </a:p>
          <a:p>
            <a:r>
              <a:rPr lang="en-GB" sz="1400" dirty="0"/>
              <a:t>      ├── </a:t>
            </a:r>
            <a:r>
              <a:rPr lang="en-GB" sz="1400" dirty="0" err="1"/>
              <a:t>ImportError</a:t>
            </a:r>
            <a:endParaRPr lang="en-GB" sz="1400" dirty="0"/>
          </a:p>
          <a:p>
            <a:r>
              <a:rPr lang="en-GB" sz="1400" dirty="0"/>
              <a:t>      │    └── </a:t>
            </a:r>
            <a:r>
              <a:rPr lang="en-GB" sz="1400" dirty="0" err="1"/>
              <a:t>ModuleNotFoundError</a:t>
            </a:r>
            <a:endParaRPr lang="en-GB" sz="1400" dirty="0"/>
          </a:p>
          <a:p>
            <a:r>
              <a:rPr lang="en-GB" sz="1400" dirty="0"/>
              <a:t>      ├── </a:t>
            </a:r>
            <a:r>
              <a:rPr lang="en-GB" sz="1400" dirty="0" err="1"/>
              <a:t>LookupError</a:t>
            </a:r>
            <a:endParaRPr lang="en-GB" sz="1400" dirty="0"/>
          </a:p>
          <a:p>
            <a:r>
              <a:rPr lang="en-GB" sz="1400" dirty="0"/>
              <a:t>      │    ├── </a:t>
            </a:r>
            <a:r>
              <a:rPr lang="en-GB" sz="1400" dirty="0" err="1"/>
              <a:t>IndexError</a:t>
            </a:r>
            <a:endParaRPr lang="en-GB" sz="1400" dirty="0"/>
          </a:p>
          <a:p>
            <a:r>
              <a:rPr lang="en-GB" sz="1400" dirty="0"/>
              <a:t>      │    └── </a:t>
            </a:r>
            <a:r>
              <a:rPr lang="en-GB" sz="1400" dirty="0" err="1"/>
              <a:t>KeyError</a:t>
            </a:r>
            <a:endParaRPr lang="en-GB" sz="1400" dirty="0"/>
          </a:p>
          <a:p>
            <a:r>
              <a:rPr lang="en-GB" sz="1400" dirty="0"/>
              <a:t>      ├── </a:t>
            </a:r>
            <a:r>
              <a:rPr lang="en-GB" sz="1400" dirty="0" err="1"/>
              <a:t>MemoryError</a:t>
            </a:r>
            <a:endParaRPr lang="en-GB" sz="1400" dirty="0"/>
          </a:p>
          <a:p>
            <a:r>
              <a:rPr lang="en-GB" sz="1400" dirty="0"/>
              <a:t>      ├── </a:t>
            </a:r>
            <a:r>
              <a:rPr lang="en-GB" sz="1400" dirty="0" err="1"/>
              <a:t>NameError</a:t>
            </a:r>
            <a:endParaRPr lang="en-GB" sz="1400" dirty="0"/>
          </a:p>
          <a:p>
            <a:r>
              <a:rPr lang="en-GB" sz="1400" dirty="0"/>
              <a:t>      │    └── </a:t>
            </a:r>
            <a:r>
              <a:rPr lang="en-GB" sz="1400" dirty="0" err="1"/>
              <a:t>UnboundLocalError</a:t>
            </a:r>
            <a:endParaRPr lang="en-GB" sz="1400" dirty="0"/>
          </a:p>
        </p:txBody>
      </p:sp>
      <p:sp>
        <p:nvSpPr>
          <p:cNvPr id="11" name="TextBox 10">
            <a:extLst>
              <a:ext uri="{FF2B5EF4-FFF2-40B4-BE49-F238E27FC236}">
                <a16:creationId xmlns:a16="http://schemas.microsoft.com/office/drawing/2014/main" id="{FBAD8CB5-92F6-B214-C3D9-7B7194DAC0E6}"/>
              </a:ext>
            </a:extLst>
          </p:cNvPr>
          <p:cNvSpPr txBox="1"/>
          <p:nvPr/>
        </p:nvSpPr>
        <p:spPr>
          <a:xfrm>
            <a:off x="5841083" y="2325624"/>
            <a:ext cx="4852447" cy="3970318"/>
          </a:xfrm>
          <a:prstGeom prst="rect">
            <a:avLst/>
          </a:prstGeom>
          <a:noFill/>
          <a:ln>
            <a:solidFill>
              <a:schemeClr val="tx1"/>
            </a:solidFill>
          </a:ln>
        </p:spPr>
        <p:txBody>
          <a:bodyPr wrap="square">
            <a:spAutoFit/>
          </a:bodyPr>
          <a:lstStyle/>
          <a:p>
            <a:r>
              <a:rPr lang="en-GB" sz="1400" dirty="0"/>
              <a:t> &gt;&gt; Exception</a:t>
            </a:r>
          </a:p>
          <a:p>
            <a:r>
              <a:rPr lang="en-GB" sz="1400" dirty="0"/>
              <a:t>├── </a:t>
            </a:r>
            <a:r>
              <a:rPr lang="en-GB" sz="1400" dirty="0" err="1"/>
              <a:t>OSError</a:t>
            </a:r>
            <a:endParaRPr lang="en-GB" sz="1400" dirty="0"/>
          </a:p>
          <a:p>
            <a:r>
              <a:rPr lang="en-GB" sz="1400" dirty="0"/>
              <a:t>      │    ├── </a:t>
            </a:r>
            <a:r>
              <a:rPr lang="en-GB" sz="1400" dirty="0" err="1"/>
              <a:t>BlockingIOError</a:t>
            </a:r>
            <a:endParaRPr lang="en-GB" sz="1400" dirty="0"/>
          </a:p>
          <a:p>
            <a:r>
              <a:rPr lang="en-GB" sz="1400" dirty="0"/>
              <a:t>      │    ├── </a:t>
            </a:r>
            <a:r>
              <a:rPr lang="en-GB" sz="1400" dirty="0" err="1"/>
              <a:t>ChildProcessError</a:t>
            </a:r>
            <a:endParaRPr lang="en-GB" sz="1400" dirty="0"/>
          </a:p>
          <a:p>
            <a:r>
              <a:rPr lang="en-GB" sz="1400" dirty="0"/>
              <a:t>      │    ├── </a:t>
            </a:r>
            <a:r>
              <a:rPr lang="en-GB" sz="1400" dirty="0" err="1"/>
              <a:t>ConnectionError</a:t>
            </a:r>
            <a:endParaRPr lang="en-GB" sz="1400" dirty="0"/>
          </a:p>
          <a:p>
            <a:r>
              <a:rPr lang="en-GB" sz="1400" dirty="0"/>
              <a:t>      │    │    ├── </a:t>
            </a:r>
            <a:r>
              <a:rPr lang="en-GB" sz="1400" dirty="0" err="1"/>
              <a:t>BrokenPipeError</a:t>
            </a:r>
            <a:endParaRPr lang="en-GB" sz="1400" dirty="0"/>
          </a:p>
          <a:p>
            <a:r>
              <a:rPr lang="en-GB" sz="1400" dirty="0"/>
              <a:t>      │    │    ├── </a:t>
            </a:r>
            <a:r>
              <a:rPr lang="en-GB" sz="1400" dirty="0" err="1"/>
              <a:t>ConnectionAbortedError</a:t>
            </a:r>
            <a:endParaRPr lang="en-GB" sz="1400" dirty="0"/>
          </a:p>
          <a:p>
            <a:r>
              <a:rPr lang="en-GB" sz="1400" dirty="0"/>
              <a:t>      │    │    ├── </a:t>
            </a:r>
            <a:r>
              <a:rPr lang="en-GB" sz="1400" dirty="0" err="1"/>
              <a:t>ConnectionRefusedError</a:t>
            </a:r>
            <a:endParaRPr lang="en-GB" sz="1400" dirty="0"/>
          </a:p>
          <a:p>
            <a:r>
              <a:rPr lang="en-GB" sz="1400" dirty="0"/>
              <a:t>      │    │    └── </a:t>
            </a:r>
            <a:r>
              <a:rPr lang="en-GB" sz="1400" dirty="0" err="1"/>
              <a:t>ConnectionResetError</a:t>
            </a:r>
            <a:endParaRPr lang="en-GB" sz="1400" dirty="0"/>
          </a:p>
          <a:p>
            <a:r>
              <a:rPr lang="en-GB" sz="1400" dirty="0"/>
              <a:t>      │    ├── </a:t>
            </a:r>
            <a:r>
              <a:rPr lang="en-GB" sz="1400" dirty="0" err="1"/>
              <a:t>FileExistsError</a:t>
            </a:r>
            <a:endParaRPr lang="en-GB" sz="1400" dirty="0"/>
          </a:p>
          <a:p>
            <a:r>
              <a:rPr lang="en-GB" sz="1400" dirty="0"/>
              <a:t>      │    ├── </a:t>
            </a:r>
            <a:r>
              <a:rPr lang="en-GB" sz="1400" dirty="0" err="1"/>
              <a:t>FileNotFoundError</a:t>
            </a:r>
            <a:endParaRPr lang="en-GB" sz="1400" dirty="0"/>
          </a:p>
          <a:p>
            <a:r>
              <a:rPr lang="en-GB" sz="1400" dirty="0"/>
              <a:t>      │    ├── </a:t>
            </a:r>
            <a:r>
              <a:rPr lang="en-GB" sz="1400" dirty="0" err="1"/>
              <a:t>InterruptedError</a:t>
            </a:r>
            <a:endParaRPr lang="en-GB" sz="1400" dirty="0"/>
          </a:p>
          <a:p>
            <a:r>
              <a:rPr lang="en-GB" sz="1400" dirty="0"/>
              <a:t>      │    ├── </a:t>
            </a:r>
            <a:r>
              <a:rPr lang="en-GB" sz="1400" dirty="0" err="1"/>
              <a:t>IsADirectoryError</a:t>
            </a:r>
            <a:endParaRPr lang="en-GB" sz="1400" dirty="0"/>
          </a:p>
          <a:p>
            <a:r>
              <a:rPr lang="en-GB" sz="1400" dirty="0"/>
              <a:t>      │    ├── </a:t>
            </a:r>
            <a:r>
              <a:rPr lang="en-GB" sz="1400" dirty="0" err="1"/>
              <a:t>NotADirectoryError</a:t>
            </a:r>
            <a:endParaRPr lang="en-GB" sz="1400" dirty="0"/>
          </a:p>
          <a:p>
            <a:r>
              <a:rPr lang="en-GB" sz="1400" dirty="0"/>
              <a:t>      │    ├── </a:t>
            </a:r>
            <a:r>
              <a:rPr lang="en-GB" sz="1400" dirty="0" err="1"/>
              <a:t>PermissionError</a:t>
            </a:r>
            <a:endParaRPr lang="en-GB" sz="1400" dirty="0"/>
          </a:p>
          <a:p>
            <a:r>
              <a:rPr lang="en-GB" sz="1400" dirty="0"/>
              <a:t>      │    ├── </a:t>
            </a:r>
            <a:r>
              <a:rPr lang="en-GB" sz="1400" dirty="0" err="1"/>
              <a:t>ProcessLookupError</a:t>
            </a:r>
            <a:endParaRPr lang="en-GB" sz="1400" dirty="0"/>
          </a:p>
          <a:p>
            <a:r>
              <a:rPr lang="en-GB" sz="1400" dirty="0"/>
              <a:t>      │    └── </a:t>
            </a:r>
            <a:r>
              <a:rPr lang="en-GB" sz="1400" dirty="0" err="1"/>
              <a:t>TimeoutError</a:t>
            </a:r>
            <a:endParaRPr lang="en-GB" sz="1400" dirty="0"/>
          </a:p>
          <a:p>
            <a:r>
              <a:rPr lang="en-GB" sz="1400" dirty="0"/>
              <a:t>      ├── </a:t>
            </a:r>
            <a:r>
              <a:rPr lang="en-GB" sz="1400" dirty="0" err="1"/>
              <a:t>ReferenceError</a:t>
            </a:r>
            <a:endParaRPr lang="en-GB" sz="1400" dirty="0"/>
          </a:p>
        </p:txBody>
      </p:sp>
    </p:spTree>
    <p:extLst>
      <p:ext uri="{BB962C8B-B14F-4D97-AF65-F5344CB8AC3E}">
        <p14:creationId xmlns:p14="http://schemas.microsoft.com/office/powerpoint/2010/main" val="3424331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title"/>
          </p:nvPr>
        </p:nvSpPr>
        <p:spPr/>
        <p:txBody>
          <a:bodyPr/>
          <a:lstStyle/>
          <a:p>
            <a:pPr eaLnBrk="1" hangingPunct="1"/>
            <a:r>
              <a:rPr lang="en-US" dirty="0"/>
              <a:t>The Python 3 exception hierarchy (2)</a:t>
            </a:r>
            <a:endParaRPr lang="en-GB" dirty="0"/>
          </a:p>
        </p:txBody>
      </p:sp>
      <p:sp>
        <p:nvSpPr>
          <p:cNvPr id="3" name="TextBox 2">
            <a:extLst>
              <a:ext uri="{FF2B5EF4-FFF2-40B4-BE49-F238E27FC236}">
                <a16:creationId xmlns:a16="http://schemas.microsoft.com/office/drawing/2014/main" id="{315EC977-1A50-39CC-0928-64B60845F68B}"/>
              </a:ext>
            </a:extLst>
          </p:cNvPr>
          <p:cNvSpPr txBox="1"/>
          <p:nvPr/>
        </p:nvSpPr>
        <p:spPr>
          <a:xfrm>
            <a:off x="496086" y="1659285"/>
            <a:ext cx="4852447" cy="3539430"/>
          </a:xfrm>
          <a:prstGeom prst="rect">
            <a:avLst/>
          </a:prstGeom>
          <a:noFill/>
          <a:ln>
            <a:solidFill>
              <a:schemeClr val="tx1"/>
            </a:solidFill>
          </a:ln>
        </p:spPr>
        <p:txBody>
          <a:bodyPr wrap="square">
            <a:spAutoFit/>
          </a:bodyPr>
          <a:lstStyle/>
          <a:p>
            <a:r>
              <a:rPr lang="en-GB" sz="1400" dirty="0"/>
              <a:t> &gt;&gt; Exception</a:t>
            </a:r>
          </a:p>
          <a:p>
            <a:r>
              <a:rPr lang="en-GB" sz="1400" dirty="0"/>
              <a:t>├── </a:t>
            </a:r>
            <a:r>
              <a:rPr lang="en-GB" sz="1400" dirty="0" err="1"/>
              <a:t>RuntimeError</a:t>
            </a:r>
            <a:endParaRPr lang="en-GB" sz="1400" dirty="0"/>
          </a:p>
          <a:p>
            <a:r>
              <a:rPr lang="en-GB" sz="1400" dirty="0"/>
              <a:t>      │    ├── </a:t>
            </a:r>
            <a:r>
              <a:rPr lang="en-GB" sz="1400" dirty="0" err="1"/>
              <a:t>NotImplementedError</a:t>
            </a:r>
            <a:endParaRPr lang="en-GB" sz="1400" dirty="0"/>
          </a:p>
          <a:p>
            <a:r>
              <a:rPr lang="en-GB" sz="1400" dirty="0"/>
              <a:t>      │    └── </a:t>
            </a:r>
            <a:r>
              <a:rPr lang="en-GB" sz="1400" dirty="0" err="1"/>
              <a:t>RecursionError</a:t>
            </a:r>
            <a:endParaRPr lang="en-GB" sz="1400" dirty="0"/>
          </a:p>
          <a:p>
            <a:r>
              <a:rPr lang="en-GB" sz="1400" dirty="0"/>
              <a:t>      ├── </a:t>
            </a:r>
            <a:r>
              <a:rPr lang="en-GB" sz="1400" dirty="0" err="1"/>
              <a:t>StopAsyncIteration</a:t>
            </a:r>
            <a:endParaRPr lang="en-GB" sz="1400" dirty="0"/>
          </a:p>
          <a:p>
            <a:r>
              <a:rPr lang="en-GB" sz="1400" dirty="0"/>
              <a:t>      ├── </a:t>
            </a:r>
            <a:r>
              <a:rPr lang="en-GB" sz="1400" dirty="0" err="1"/>
              <a:t>StopIteration</a:t>
            </a:r>
            <a:endParaRPr lang="en-GB" sz="1400" dirty="0"/>
          </a:p>
          <a:p>
            <a:r>
              <a:rPr lang="en-GB" sz="1400" dirty="0"/>
              <a:t>      ├── </a:t>
            </a:r>
            <a:r>
              <a:rPr lang="en-GB" sz="1400" dirty="0" err="1"/>
              <a:t>SyntaxError</a:t>
            </a:r>
            <a:endParaRPr lang="en-GB" sz="1400" dirty="0"/>
          </a:p>
          <a:p>
            <a:r>
              <a:rPr lang="en-GB" sz="1400" dirty="0"/>
              <a:t>      │    └── </a:t>
            </a:r>
            <a:r>
              <a:rPr lang="en-GB" sz="1400" dirty="0" err="1"/>
              <a:t>IndentationError</a:t>
            </a:r>
            <a:endParaRPr lang="en-GB" sz="1400" dirty="0"/>
          </a:p>
          <a:p>
            <a:r>
              <a:rPr lang="en-GB" sz="1400" dirty="0"/>
              <a:t>      │         └── </a:t>
            </a:r>
            <a:r>
              <a:rPr lang="en-GB" sz="1400" dirty="0" err="1"/>
              <a:t>TabError</a:t>
            </a:r>
            <a:endParaRPr lang="en-GB" sz="1400" dirty="0"/>
          </a:p>
          <a:p>
            <a:r>
              <a:rPr lang="en-GB" sz="1400" dirty="0"/>
              <a:t>      ├── </a:t>
            </a:r>
            <a:r>
              <a:rPr lang="en-GB" sz="1400" dirty="0" err="1"/>
              <a:t>SystemError</a:t>
            </a:r>
            <a:endParaRPr lang="en-GB" sz="1400" dirty="0"/>
          </a:p>
          <a:p>
            <a:r>
              <a:rPr lang="en-GB" sz="1400" dirty="0"/>
              <a:t>      ├── </a:t>
            </a:r>
            <a:r>
              <a:rPr lang="en-GB" sz="1400" dirty="0" err="1"/>
              <a:t>TypeError</a:t>
            </a:r>
            <a:endParaRPr lang="en-GB" sz="1400" dirty="0"/>
          </a:p>
          <a:p>
            <a:r>
              <a:rPr lang="en-GB" sz="1400" dirty="0"/>
              <a:t>      ├── </a:t>
            </a:r>
            <a:r>
              <a:rPr lang="en-GB" sz="1400" dirty="0" err="1"/>
              <a:t>ValueError</a:t>
            </a:r>
            <a:endParaRPr lang="en-GB" sz="1400" dirty="0"/>
          </a:p>
          <a:p>
            <a:r>
              <a:rPr lang="en-GB" sz="1400" dirty="0"/>
              <a:t>      │    └── </a:t>
            </a:r>
            <a:r>
              <a:rPr lang="en-GB" sz="1400" dirty="0" err="1"/>
              <a:t>UnicodeError</a:t>
            </a:r>
            <a:endParaRPr lang="en-GB" sz="1400" dirty="0"/>
          </a:p>
          <a:p>
            <a:r>
              <a:rPr lang="en-GB" sz="1400" dirty="0"/>
              <a:t>      │         ├── </a:t>
            </a:r>
            <a:r>
              <a:rPr lang="en-GB" sz="1400" dirty="0" err="1"/>
              <a:t>UnicodeDecodeError</a:t>
            </a:r>
            <a:endParaRPr lang="en-GB" sz="1400" dirty="0"/>
          </a:p>
          <a:p>
            <a:r>
              <a:rPr lang="en-GB" sz="1400" dirty="0"/>
              <a:t>      │         ├── </a:t>
            </a:r>
            <a:r>
              <a:rPr lang="en-GB" sz="1400" dirty="0" err="1"/>
              <a:t>UnicodeEncodeError</a:t>
            </a:r>
            <a:endParaRPr lang="en-GB" sz="1400" dirty="0"/>
          </a:p>
          <a:p>
            <a:r>
              <a:rPr lang="en-GB" sz="1400" dirty="0"/>
              <a:t>      │         └── </a:t>
            </a:r>
            <a:r>
              <a:rPr lang="en-GB" sz="1400" dirty="0" err="1"/>
              <a:t>UnicodeTranslateError</a:t>
            </a:r>
            <a:endParaRPr lang="en-GB" sz="1400" dirty="0"/>
          </a:p>
        </p:txBody>
      </p:sp>
      <p:sp>
        <p:nvSpPr>
          <p:cNvPr id="5" name="TextBox 4">
            <a:extLst>
              <a:ext uri="{FF2B5EF4-FFF2-40B4-BE49-F238E27FC236}">
                <a16:creationId xmlns:a16="http://schemas.microsoft.com/office/drawing/2014/main" id="{7AE12911-1AB5-7359-52C5-5965D8C955FC}"/>
              </a:ext>
            </a:extLst>
          </p:cNvPr>
          <p:cNvSpPr txBox="1"/>
          <p:nvPr/>
        </p:nvSpPr>
        <p:spPr>
          <a:xfrm>
            <a:off x="5577526" y="2521059"/>
            <a:ext cx="4852447" cy="2677656"/>
          </a:xfrm>
          <a:prstGeom prst="rect">
            <a:avLst/>
          </a:prstGeom>
          <a:noFill/>
          <a:ln>
            <a:solidFill>
              <a:schemeClr val="tx1"/>
            </a:solidFill>
          </a:ln>
        </p:spPr>
        <p:txBody>
          <a:bodyPr wrap="square">
            <a:spAutoFit/>
          </a:bodyPr>
          <a:lstStyle/>
          <a:p>
            <a:r>
              <a:rPr lang="en-GB" sz="1400"/>
              <a:t>└── Warning</a:t>
            </a:r>
          </a:p>
          <a:p>
            <a:r>
              <a:rPr lang="en-GB" sz="1400"/>
              <a:t>           ├── BytesWarning</a:t>
            </a:r>
          </a:p>
          <a:p>
            <a:r>
              <a:rPr lang="en-GB" sz="1400"/>
              <a:t>           ├── DeprecationWarning</a:t>
            </a:r>
          </a:p>
          <a:p>
            <a:r>
              <a:rPr lang="en-GB" sz="1400"/>
              <a:t>           ├── EncodingWarning</a:t>
            </a:r>
          </a:p>
          <a:p>
            <a:r>
              <a:rPr lang="en-GB" sz="1400"/>
              <a:t>           ├── FutureWarning</a:t>
            </a:r>
          </a:p>
          <a:p>
            <a:r>
              <a:rPr lang="en-GB" sz="1400"/>
              <a:t>           ├── ImportWarning</a:t>
            </a:r>
          </a:p>
          <a:p>
            <a:r>
              <a:rPr lang="en-GB" sz="1400"/>
              <a:t>           ├── PendingDeprecationWarning</a:t>
            </a:r>
          </a:p>
          <a:p>
            <a:r>
              <a:rPr lang="en-GB" sz="1400"/>
              <a:t>           ├── ResourceWarning</a:t>
            </a:r>
          </a:p>
          <a:p>
            <a:r>
              <a:rPr lang="en-GB" sz="1400"/>
              <a:t>           ├── RuntimeWarning</a:t>
            </a:r>
          </a:p>
          <a:p>
            <a:r>
              <a:rPr lang="en-GB" sz="1400"/>
              <a:t>           ├── SyntaxWarning</a:t>
            </a:r>
          </a:p>
          <a:p>
            <a:r>
              <a:rPr lang="en-GB" sz="1400"/>
              <a:t>           ├── UnicodeWarning</a:t>
            </a:r>
          </a:p>
          <a:p>
            <a:r>
              <a:rPr lang="en-GB" sz="1400"/>
              <a:t>           └── UserWarning</a:t>
            </a:r>
            <a:endParaRPr lang="en-GB" sz="1400" dirty="0"/>
          </a:p>
        </p:txBody>
      </p:sp>
    </p:spTree>
    <p:extLst>
      <p:ext uri="{BB962C8B-B14F-4D97-AF65-F5344CB8AC3E}">
        <p14:creationId xmlns:p14="http://schemas.microsoft.com/office/powerpoint/2010/main" val="1598424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GB" dirty="0"/>
              <a:t>assert</a:t>
            </a:r>
          </a:p>
        </p:txBody>
      </p:sp>
      <p:sp>
        <p:nvSpPr>
          <p:cNvPr id="18435" name="Rectangle 3"/>
          <p:cNvSpPr>
            <a:spLocks noGrp="1" noChangeArrowheads="1"/>
          </p:cNvSpPr>
          <p:nvPr>
            <p:ph idx="1"/>
          </p:nvPr>
        </p:nvSpPr>
        <p:spPr>
          <a:xfrm>
            <a:off x="341272" y="1368256"/>
            <a:ext cx="11516239" cy="5270050"/>
          </a:xfrm>
        </p:spPr>
        <p:txBody>
          <a:bodyPr>
            <a:normAutofit fontScale="92500" lnSpcReduction="10000"/>
          </a:bodyPr>
          <a:lstStyle/>
          <a:p>
            <a:pPr>
              <a:lnSpc>
                <a:spcPct val="110000"/>
              </a:lnSpc>
            </a:pPr>
            <a:r>
              <a:rPr lang="en-GB" sz="2200" b="1" dirty="0"/>
              <a:t>Raise an exception based on a </a:t>
            </a:r>
            <a:r>
              <a:rPr lang="en-GB" sz="2200" b="1" dirty="0" err="1"/>
              <a:t>boolean</a:t>
            </a:r>
            <a:r>
              <a:rPr lang="en-GB" sz="2200" b="1" dirty="0"/>
              <a:t> statement</a:t>
            </a:r>
          </a:p>
          <a:p>
            <a:pPr marL="447675" lvl="1" indent="-265113">
              <a:lnSpc>
                <a:spcPct val="100000"/>
              </a:lnSpc>
              <a:buFont typeface="Arial" panose="020B0604020202020204" pitchFamily="34" charset="0"/>
              <a:buChar char="•"/>
            </a:pPr>
            <a:r>
              <a:rPr lang="en-GB" sz="1900" dirty="0" err="1"/>
              <a:t>AssertionError</a:t>
            </a:r>
            <a:r>
              <a:rPr lang="en-GB" sz="1900" dirty="0"/>
              <a:t> is raised if the </a:t>
            </a:r>
            <a:r>
              <a:rPr lang="en-GB" sz="1900" dirty="0" err="1"/>
              <a:t>boolean</a:t>
            </a:r>
            <a:r>
              <a:rPr lang="en-GB" sz="1900" dirty="0"/>
              <a:t> is False</a:t>
            </a:r>
          </a:p>
          <a:p>
            <a:pPr marL="447675" lvl="1" indent="-265113">
              <a:lnSpc>
                <a:spcPct val="100000"/>
              </a:lnSpc>
              <a:buFont typeface="Arial" panose="020B0604020202020204" pitchFamily="34" charset="0"/>
              <a:buChar char="•"/>
            </a:pPr>
            <a:r>
              <a:rPr lang="en-GB" sz="1900" dirty="0"/>
              <a:t>May be associated with additional data</a:t>
            </a:r>
          </a:p>
          <a:p>
            <a:pPr lvl="1">
              <a:lnSpc>
                <a:spcPct val="100000"/>
              </a:lnSpc>
            </a:pPr>
            <a:endParaRPr lang="en-GB" dirty="0"/>
          </a:p>
          <a:p>
            <a:pPr lvl="1">
              <a:lnSpc>
                <a:spcPct val="100000"/>
              </a:lnSpc>
            </a:pPr>
            <a:endParaRPr lang="en-GB" dirty="0"/>
          </a:p>
          <a:p>
            <a:pPr lvl="1">
              <a:lnSpc>
                <a:spcPct val="100000"/>
              </a:lnSpc>
            </a:pPr>
            <a:endParaRPr lang="en-GB" dirty="0"/>
          </a:p>
          <a:p>
            <a:pPr>
              <a:lnSpc>
                <a:spcPct val="110000"/>
              </a:lnSpc>
            </a:pPr>
            <a:endParaRPr lang="en-GB" dirty="0"/>
          </a:p>
          <a:p>
            <a:pPr lvl="1">
              <a:lnSpc>
                <a:spcPct val="100000"/>
              </a:lnSpc>
            </a:pPr>
            <a:endParaRPr lang="en-GB" dirty="0"/>
          </a:p>
          <a:p>
            <a:pPr marL="88900" lvl="1" indent="0">
              <a:lnSpc>
                <a:spcPct val="100000"/>
              </a:lnSpc>
              <a:buNone/>
            </a:pPr>
            <a:endParaRPr lang="en-GB" dirty="0"/>
          </a:p>
          <a:p>
            <a:pPr>
              <a:lnSpc>
                <a:spcPct val="110000"/>
              </a:lnSpc>
            </a:pPr>
            <a:r>
              <a:rPr lang="en-GB" sz="2200" b="1" dirty="0"/>
              <a:t>Not usually a good idea in production code</a:t>
            </a:r>
          </a:p>
          <a:p>
            <a:pPr marL="447675" lvl="1" indent="-265113">
              <a:lnSpc>
                <a:spcPct val="100000"/>
              </a:lnSpc>
              <a:buFont typeface="Arial" panose="020B0604020202020204" pitchFamily="34" charset="0"/>
              <a:buChar char="•"/>
            </a:pPr>
            <a:r>
              <a:rPr lang="en-GB" sz="1900" dirty="0"/>
              <a:t>Comment out </a:t>
            </a:r>
            <a:r>
              <a:rPr lang="en-GB" sz="1900" b="1" dirty="0">
                <a:solidFill>
                  <a:srgbClr val="0000C8"/>
                </a:solidFill>
                <a:latin typeface="Courier New" panose="02070309020205020404" pitchFamily="49" charset="0"/>
              </a:rPr>
              <a:t>assert</a:t>
            </a:r>
            <a:r>
              <a:rPr lang="en-GB" sz="1900" dirty="0"/>
              <a:t> statements for production</a:t>
            </a:r>
          </a:p>
          <a:p>
            <a:pPr marL="447675" lvl="1" indent="-265113">
              <a:lnSpc>
                <a:spcPct val="100000"/>
              </a:lnSpc>
              <a:buFont typeface="Arial" panose="020B0604020202020204" pitchFamily="34" charset="0"/>
              <a:buChar char="•"/>
            </a:pPr>
            <a:r>
              <a:rPr lang="en-GB" sz="1900" dirty="0"/>
              <a:t>Or run with </a:t>
            </a:r>
            <a:r>
              <a:rPr lang="en-GB" sz="1900" dirty="0">
                <a:latin typeface="Courier New" panose="02070309020205020404" pitchFamily="49" charset="0"/>
              </a:rPr>
              <a:t>-O</a:t>
            </a:r>
            <a:r>
              <a:rPr lang="en-GB" sz="1900" dirty="0"/>
              <a:t> (oh), or set PYTHONOPTIMIZE to 0</a:t>
            </a:r>
          </a:p>
          <a:p>
            <a:pPr marL="447675" lvl="2" indent="-265113">
              <a:lnSpc>
                <a:spcPct val="100000"/>
              </a:lnSpc>
              <a:buFont typeface="Arial" panose="020B0604020202020204" pitchFamily="34" charset="0"/>
              <a:buChar char="•"/>
            </a:pPr>
            <a:r>
              <a:rPr lang="en-GB" sz="1900" dirty="0"/>
              <a:t>Sets </a:t>
            </a:r>
            <a:r>
              <a:rPr lang="en-GB" sz="1900" dirty="0">
                <a:latin typeface="Courier New" panose="02070309020205020404" pitchFamily="49" charset="0"/>
              </a:rPr>
              <a:t>__debug__</a:t>
            </a:r>
            <a:r>
              <a:rPr lang="en-GB" sz="1900" dirty="0"/>
              <a:t> to false</a:t>
            </a:r>
          </a:p>
        </p:txBody>
      </p:sp>
      <p:sp>
        <p:nvSpPr>
          <p:cNvPr id="18436" name="Text Box 5"/>
          <p:cNvSpPr txBox="1">
            <a:spLocks noChangeArrowheads="1"/>
          </p:cNvSpPr>
          <p:nvPr/>
        </p:nvSpPr>
        <p:spPr bwMode="auto">
          <a:xfrm>
            <a:off x="791689" y="2437805"/>
            <a:ext cx="4715600" cy="376238"/>
          </a:xfrm>
          <a:prstGeom prst="rect">
            <a:avLst/>
          </a:prstGeom>
          <a:solidFill>
            <a:schemeClr val="bg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800" b="1" dirty="0">
                <a:latin typeface="Courier New" panose="02070309020205020404" pitchFamily="49" charset="0"/>
              </a:rPr>
              <a:t>assert</a:t>
            </a:r>
            <a:r>
              <a:rPr lang="en-GB" sz="1800" dirty="0">
                <a:latin typeface="Courier New" panose="02070309020205020404" pitchFamily="49" charset="0"/>
              </a:rPr>
              <a:t> </a:t>
            </a:r>
            <a:r>
              <a:rPr lang="en-GB" sz="1800" i="1" dirty="0"/>
              <a:t>expression</a:t>
            </a:r>
            <a:r>
              <a:rPr lang="en-GB" sz="1800" dirty="0">
                <a:latin typeface="Courier New" panose="02070309020205020404" pitchFamily="49" charset="0"/>
              </a:rPr>
              <a:t> [</a:t>
            </a:r>
            <a:r>
              <a:rPr lang="en-GB" sz="1800" b="1" dirty="0">
                <a:latin typeface="Courier New" panose="02070309020205020404" pitchFamily="49" charset="0"/>
              </a:rPr>
              <a:t>,</a:t>
            </a:r>
            <a:r>
              <a:rPr lang="en-GB" sz="1800" dirty="0">
                <a:latin typeface="Courier New" panose="02070309020205020404" pitchFamily="49" charset="0"/>
              </a:rPr>
              <a:t> </a:t>
            </a:r>
            <a:r>
              <a:rPr lang="en-GB" sz="1800" i="1" dirty="0" err="1"/>
              <a:t>associated_data</a:t>
            </a:r>
            <a:r>
              <a:rPr lang="en-GB" sz="1800" dirty="0">
                <a:latin typeface="Courier New" panose="02070309020205020404" pitchFamily="49" charset="0"/>
              </a:rPr>
              <a:t>]</a:t>
            </a:r>
          </a:p>
        </p:txBody>
      </p:sp>
      <p:sp>
        <p:nvSpPr>
          <p:cNvPr id="18437" name="Text Box 6"/>
          <p:cNvSpPr txBox="1">
            <a:spLocks noChangeArrowheads="1"/>
          </p:cNvSpPr>
          <p:nvPr/>
        </p:nvSpPr>
        <p:spPr bwMode="auto">
          <a:xfrm>
            <a:off x="791689" y="2951332"/>
            <a:ext cx="7629012" cy="1354217"/>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def </a:t>
            </a:r>
            <a:r>
              <a:rPr lang="en-GB" sz="1800" dirty="0" err="1">
                <a:latin typeface="Courier New" panose="02070309020205020404" pitchFamily="49" charset="0"/>
              </a:rPr>
              <a:t>my_func</a:t>
            </a:r>
            <a:r>
              <a:rPr lang="en-GB" sz="1800" dirty="0">
                <a:latin typeface="Courier New" panose="02070309020205020404" pitchFamily="49" charset="0"/>
              </a:rPr>
              <a:t>(*arguments):</a:t>
            </a:r>
          </a:p>
          <a:p>
            <a:r>
              <a:rPr lang="en-GB" sz="1800" dirty="0">
                <a:latin typeface="Courier New" panose="02070309020205020404" pitchFamily="49" charset="0"/>
              </a:rPr>
              <a:t>    assert all(arguments), 'False argument in </a:t>
            </a:r>
            <a:r>
              <a:rPr lang="en-GB" sz="1800" dirty="0" err="1">
                <a:latin typeface="Courier New" panose="02070309020205020404" pitchFamily="49" charset="0"/>
              </a:rPr>
              <a:t>my_func</a:t>
            </a:r>
            <a:r>
              <a:rPr lang="en-GB" sz="1800" dirty="0">
                <a:latin typeface="Courier New" panose="02070309020205020404" pitchFamily="49" charset="0"/>
              </a:rPr>
              <a:t>'</a:t>
            </a:r>
          </a:p>
          <a:p>
            <a:r>
              <a:rPr lang="en-GB" sz="1800" dirty="0">
                <a:latin typeface="Courier New" panose="02070309020205020404" pitchFamily="49" charset="0"/>
              </a:rPr>
              <a:t>    ...</a:t>
            </a:r>
          </a:p>
          <a:p>
            <a:pPr>
              <a:spcBef>
                <a:spcPct val="0"/>
              </a:spcBef>
            </a:pPr>
            <a:r>
              <a:rPr lang="en-GB" dirty="0">
                <a:latin typeface="Courier New" panose="02070309020205020404" pitchFamily="49" charset="0"/>
              </a:rPr>
              <a:t>        </a:t>
            </a:r>
          </a:p>
          <a:p>
            <a:pPr>
              <a:spcBef>
                <a:spcPct val="0"/>
              </a:spcBef>
            </a:pPr>
            <a:r>
              <a:rPr lang="en-GB" sz="1800" dirty="0" err="1">
                <a:latin typeface="Courier New" panose="02070309020205020404" pitchFamily="49" charset="0"/>
              </a:rPr>
              <a:t>my_func</a:t>
            </a:r>
            <a:r>
              <a:rPr lang="en-GB" sz="1800" dirty="0">
                <a:latin typeface="Courier New" panose="02070309020205020404" pitchFamily="49" charset="0"/>
              </a:rPr>
              <a:t>('Tom', '', 42)</a:t>
            </a:r>
          </a:p>
        </p:txBody>
      </p:sp>
      <p:sp>
        <p:nvSpPr>
          <p:cNvPr id="18438" name="Text Box 7"/>
          <p:cNvSpPr txBox="1">
            <a:spLocks noChangeArrowheads="1"/>
          </p:cNvSpPr>
          <p:nvPr/>
        </p:nvSpPr>
        <p:spPr bwMode="auto">
          <a:xfrm>
            <a:off x="3958888" y="4128577"/>
            <a:ext cx="5698996" cy="369332"/>
          </a:xfrm>
          <a:prstGeom prst="rect">
            <a:avLst/>
          </a:prstGeom>
          <a:solidFill>
            <a:schemeClr val="accent2"/>
          </a:solidFill>
          <a:ln w="9525">
            <a:solidFill>
              <a:schemeClr val="tx1"/>
            </a:solidFill>
            <a:miter lim="800000"/>
            <a:headEnd/>
            <a:tailEnd/>
          </a:ln>
          <a:effectLst>
            <a:outerShdw blurRad="50800" dist="38100" dir="2700000" algn="tl" rotWithShape="0">
              <a:prstClr val="black">
                <a:alpha val="40000"/>
              </a:prstClr>
            </a:outerShdw>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err="1">
                <a:solidFill>
                  <a:srgbClr val="FF0000"/>
                </a:solidFill>
                <a:latin typeface="Courier New" panose="02070309020205020404" pitchFamily="49" charset="0"/>
              </a:rPr>
              <a:t>AssertionError</a:t>
            </a:r>
            <a:r>
              <a:rPr lang="en-GB" sz="1800" dirty="0">
                <a:solidFill>
                  <a:srgbClr val="FF0000"/>
                </a:solidFill>
                <a:latin typeface="Courier New" panose="02070309020205020404" pitchFamily="49" charset="0"/>
              </a:rPr>
              <a:t>: False argument in </a:t>
            </a:r>
            <a:r>
              <a:rPr lang="en-GB" sz="1800" dirty="0" err="1">
                <a:solidFill>
                  <a:srgbClr val="FF0000"/>
                </a:solidFill>
                <a:latin typeface="Courier New" panose="02070309020205020404" pitchFamily="49" charset="0"/>
              </a:rPr>
              <a:t>myfunc</a:t>
            </a:r>
            <a:endParaRPr lang="en-GB" sz="1800" dirty="0">
              <a:solidFill>
                <a:srgbClr val="FF0000"/>
              </a:solidFill>
              <a:latin typeface="Courier New" panose="02070309020205020404" pitchFamily="49" charset="0"/>
            </a:endParaRPr>
          </a:p>
        </p:txBody>
      </p:sp>
    </p:spTree>
    <p:extLst>
      <p:ext uri="{BB962C8B-B14F-4D97-AF65-F5344CB8AC3E}">
        <p14:creationId xmlns:p14="http://schemas.microsoft.com/office/powerpoint/2010/main" val="1542461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sz="quarter" idx="4294967295"/>
          </p:nvPr>
        </p:nvSpPr>
        <p:spPr>
          <a:xfrm>
            <a:off x="339970" y="1239044"/>
            <a:ext cx="11700423" cy="5214937"/>
          </a:xfrm>
        </p:spPr>
        <p:txBody>
          <a:bodyPr/>
          <a:lstStyle/>
          <a:p>
            <a:r>
              <a:rPr lang="en-GB" b="1" dirty="0"/>
              <a:t>Throw a standard exception object, with data</a:t>
            </a:r>
          </a:p>
          <a:p>
            <a:pPr marL="447675" lvl="1" indent="-265113">
              <a:buFont typeface="Arial" panose="020B0604020202020204" pitchFamily="34" charset="0"/>
              <a:buChar char="•"/>
            </a:pPr>
            <a:r>
              <a:rPr lang="en-GB" dirty="0"/>
              <a:t>Syntax change at Python 3</a:t>
            </a:r>
          </a:p>
          <a:p>
            <a:pPr lvl="1"/>
            <a:endParaRPr lang="en-GB" dirty="0"/>
          </a:p>
          <a:p>
            <a:pPr lvl="1"/>
            <a:endParaRPr lang="en-GB" dirty="0"/>
          </a:p>
          <a:p>
            <a:pPr lvl="1"/>
            <a:endParaRPr lang="en-GB" dirty="0"/>
          </a:p>
          <a:p>
            <a:pPr lvl="1"/>
            <a:endParaRPr lang="en-GB" dirty="0"/>
          </a:p>
          <a:p>
            <a:pPr lvl="1"/>
            <a:endParaRPr lang="en-GB" dirty="0"/>
          </a:p>
          <a:p>
            <a:pPr lvl="1"/>
            <a:endParaRPr lang="en-GB" dirty="0"/>
          </a:p>
          <a:p>
            <a:pPr lvl="1"/>
            <a:endParaRPr lang="en-GB" dirty="0"/>
          </a:p>
          <a:p>
            <a:r>
              <a:rPr lang="en-GB" b="1" dirty="0"/>
              <a:t>If no exception is specified:</a:t>
            </a:r>
          </a:p>
          <a:p>
            <a:pPr marL="447675" lvl="1" indent="-265113">
              <a:buFont typeface="Arial" panose="020B0604020202020204" pitchFamily="34" charset="0"/>
              <a:buChar char="•"/>
            </a:pPr>
            <a:r>
              <a:rPr lang="en-GB" sz="1800" dirty="0"/>
              <a:t>Repeat the current active exception</a:t>
            </a:r>
          </a:p>
          <a:p>
            <a:pPr marL="447675" lvl="1" indent="-265113">
              <a:buFont typeface="Arial" panose="020B0604020202020204" pitchFamily="34" charset="0"/>
              <a:buChar char="•"/>
            </a:pPr>
            <a:r>
              <a:rPr lang="en-GB" sz="1800" dirty="0"/>
              <a:t>If no current exception, raise </a:t>
            </a:r>
            <a:r>
              <a:rPr lang="en-GB" sz="1800" dirty="0" err="1"/>
              <a:t>TypeError</a:t>
            </a:r>
            <a:endParaRPr lang="en-GB" sz="1800" dirty="0"/>
          </a:p>
        </p:txBody>
      </p:sp>
      <p:sp>
        <p:nvSpPr>
          <p:cNvPr id="16386" name="Rectangle 2"/>
          <p:cNvSpPr>
            <a:spLocks noGrp="1" noChangeArrowheads="1"/>
          </p:cNvSpPr>
          <p:nvPr>
            <p:ph type="title"/>
          </p:nvPr>
        </p:nvSpPr>
        <p:spPr>
          <a:xfrm>
            <a:off x="339970" y="562058"/>
            <a:ext cx="11517819" cy="805001"/>
          </a:xfrm>
        </p:spPr>
        <p:txBody>
          <a:bodyPr/>
          <a:lstStyle/>
          <a:p>
            <a:pPr eaLnBrk="1" hangingPunct="1"/>
            <a:r>
              <a:rPr lang="en-GB" dirty="0"/>
              <a:t>The raise statement</a:t>
            </a:r>
          </a:p>
        </p:txBody>
      </p:sp>
      <p:sp>
        <p:nvSpPr>
          <p:cNvPr id="16388" name="Text Box 4"/>
          <p:cNvSpPr txBox="1">
            <a:spLocks noChangeArrowheads="1"/>
          </p:cNvSpPr>
          <p:nvPr/>
        </p:nvSpPr>
        <p:spPr bwMode="auto">
          <a:xfrm>
            <a:off x="787011" y="2044045"/>
            <a:ext cx="8269288" cy="2176463"/>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def </a:t>
            </a:r>
            <a:r>
              <a:rPr lang="en-GB" sz="1800" dirty="0" err="1">
                <a:latin typeface="Courier New" panose="02070309020205020404" pitchFamily="49" charset="0"/>
              </a:rPr>
              <a:t>my_func</a:t>
            </a:r>
            <a:r>
              <a:rPr lang="en-GB" sz="1800" dirty="0">
                <a:latin typeface="Courier New" panose="02070309020205020404" pitchFamily="49" charset="0"/>
              </a:rPr>
              <a:t>(*arguments):</a:t>
            </a:r>
          </a:p>
          <a:p>
            <a:pPr>
              <a:spcBef>
                <a:spcPct val="0"/>
              </a:spcBef>
            </a:pPr>
            <a:r>
              <a:rPr lang="en-GB" sz="1800" dirty="0">
                <a:latin typeface="Courier New" panose="02070309020205020404" pitchFamily="49" charset="0"/>
              </a:rPr>
              <a:t>    if not all(arguments):</a:t>
            </a:r>
          </a:p>
          <a:p>
            <a:r>
              <a:rPr lang="en-GB" sz="1800" dirty="0">
                <a:latin typeface="Courier New" panose="02070309020205020404" pitchFamily="49" charset="0"/>
              </a:rPr>
              <a:t>        raise </a:t>
            </a:r>
            <a:r>
              <a:rPr lang="en-GB" sz="1800" dirty="0" err="1">
                <a:latin typeface="Courier New" panose="02070309020205020404" pitchFamily="49" charset="0"/>
              </a:rPr>
              <a:t>ValueError</a:t>
            </a:r>
            <a:r>
              <a:rPr lang="en-GB" sz="1800" dirty="0">
                <a:latin typeface="Courier New" panose="02070309020205020404" pitchFamily="49" charset="0"/>
              </a:rPr>
              <a:t>('False argument in </a:t>
            </a:r>
            <a:r>
              <a:rPr lang="en-GB" sz="1800" dirty="0" err="1">
                <a:latin typeface="Courier New" panose="02070309020205020404" pitchFamily="49" charset="0"/>
              </a:rPr>
              <a:t>my_func</a:t>
            </a:r>
            <a:r>
              <a:rPr lang="en-GB" sz="1800" dirty="0">
                <a:latin typeface="Courier New" panose="02070309020205020404" pitchFamily="49" charset="0"/>
              </a:rPr>
              <a:t>')    </a:t>
            </a:r>
          </a:p>
          <a:p>
            <a:pPr>
              <a:spcBef>
                <a:spcPct val="0"/>
              </a:spcBef>
            </a:pPr>
            <a:r>
              <a:rPr lang="en-GB" dirty="0">
                <a:latin typeface="Courier New" panose="02070309020205020404" pitchFamily="49" charset="0"/>
              </a:rPr>
              <a:t>        </a:t>
            </a:r>
          </a:p>
          <a:p>
            <a:pPr>
              <a:spcBef>
                <a:spcPct val="0"/>
              </a:spcBef>
            </a:pPr>
            <a:r>
              <a:rPr lang="en-GB" sz="1800" dirty="0">
                <a:latin typeface="Courier New" panose="02070309020205020404" pitchFamily="49" charset="0"/>
              </a:rPr>
              <a:t>try:</a:t>
            </a:r>
          </a:p>
          <a:p>
            <a:r>
              <a:rPr lang="en-GB" sz="1800" dirty="0">
                <a:latin typeface="Courier New" panose="02070309020205020404" pitchFamily="49" charset="0"/>
              </a:rPr>
              <a:t>    </a:t>
            </a:r>
            <a:r>
              <a:rPr lang="en-GB" sz="1800" dirty="0" err="1">
                <a:latin typeface="Courier New" panose="02070309020205020404" pitchFamily="49" charset="0"/>
              </a:rPr>
              <a:t>my_func</a:t>
            </a:r>
            <a:r>
              <a:rPr lang="en-GB" sz="1800" dirty="0">
                <a:latin typeface="Courier New" panose="02070309020205020404" pitchFamily="49" charset="0"/>
              </a:rPr>
              <a:t>('Tom', '', 42)</a:t>
            </a:r>
          </a:p>
          <a:p>
            <a:pPr>
              <a:spcBef>
                <a:spcPct val="0"/>
              </a:spcBef>
            </a:pPr>
            <a:r>
              <a:rPr lang="en-GB" sz="1800" dirty="0">
                <a:latin typeface="Courier New" panose="02070309020205020404" pitchFamily="49" charset="0"/>
              </a:rPr>
              <a:t>except </a:t>
            </a:r>
            <a:r>
              <a:rPr lang="en-GB" sz="1800" dirty="0" err="1">
                <a:latin typeface="Courier New" panose="02070309020205020404" pitchFamily="49" charset="0"/>
              </a:rPr>
              <a:t>ValueError</a:t>
            </a:r>
            <a:r>
              <a:rPr lang="en-GB" sz="1800" dirty="0">
                <a:latin typeface="Courier New" panose="02070309020205020404" pitchFamily="49" charset="0"/>
              </a:rPr>
              <a:t> as err:</a:t>
            </a:r>
          </a:p>
          <a:p>
            <a:r>
              <a:rPr lang="en-GB" sz="1800" dirty="0">
                <a:latin typeface="Courier New" panose="02070309020205020404" pitchFamily="49" charset="0"/>
              </a:rPr>
              <a:t>    print('Oops:', err, file=</a:t>
            </a:r>
            <a:r>
              <a:rPr lang="en-GB" sz="1800" dirty="0" err="1">
                <a:latin typeface="Courier New" panose="02070309020205020404" pitchFamily="49" charset="0"/>
              </a:rPr>
              <a:t>sys.stderr</a:t>
            </a:r>
            <a:r>
              <a:rPr lang="en-GB" sz="1800" dirty="0">
                <a:latin typeface="Courier New" panose="02070309020205020404" pitchFamily="49" charset="0"/>
              </a:rPr>
              <a:t>)</a:t>
            </a:r>
          </a:p>
        </p:txBody>
      </p:sp>
      <p:sp>
        <p:nvSpPr>
          <p:cNvPr id="16390" name="Text Box 7"/>
          <p:cNvSpPr txBox="1">
            <a:spLocks noChangeArrowheads="1"/>
          </p:cNvSpPr>
          <p:nvPr/>
        </p:nvSpPr>
        <p:spPr bwMode="auto">
          <a:xfrm>
            <a:off x="5045265" y="4220508"/>
            <a:ext cx="4011034" cy="338554"/>
          </a:xfrm>
          <a:prstGeom prst="rect">
            <a:avLst/>
          </a:prstGeom>
          <a:solidFill>
            <a:schemeClr val="accent2"/>
          </a:solidFill>
          <a:ln w="9525">
            <a:solidFill>
              <a:schemeClr val="tx1"/>
            </a:solidFill>
            <a:miter lim="800000"/>
            <a:headEnd/>
            <a:tailEnd/>
          </a:ln>
          <a:effectLst>
            <a:outerShdw blurRad="50800" dist="38100" dir="2700000" algn="tl" rotWithShape="0">
              <a:prstClr val="black">
                <a:alpha val="40000"/>
              </a:prstClr>
            </a:outerShdw>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600" dirty="0">
                <a:solidFill>
                  <a:srgbClr val="FF0000"/>
                </a:solidFill>
                <a:latin typeface="Courier New" panose="02070309020205020404" pitchFamily="49" charset="0"/>
              </a:rPr>
              <a:t>Oops: False argument in </a:t>
            </a:r>
            <a:r>
              <a:rPr lang="en-GB" sz="1600" dirty="0" err="1">
                <a:solidFill>
                  <a:srgbClr val="FF0000"/>
                </a:solidFill>
                <a:latin typeface="Courier New" panose="02070309020205020404" pitchFamily="49" charset="0"/>
              </a:rPr>
              <a:t>my_func</a:t>
            </a:r>
            <a:endParaRPr lang="en-GB" sz="1600" dirty="0">
              <a:solidFill>
                <a:srgbClr val="FF0000"/>
              </a:solidFill>
              <a:latin typeface="Courier New" panose="02070309020205020404" pitchFamily="49" charset="0"/>
            </a:endParaRPr>
          </a:p>
        </p:txBody>
      </p:sp>
    </p:spTree>
    <p:extLst>
      <p:ext uri="{BB962C8B-B14F-4D97-AF65-F5344CB8AC3E}">
        <p14:creationId xmlns:p14="http://schemas.microsoft.com/office/powerpoint/2010/main" val="1131437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39971" y="562058"/>
            <a:ext cx="11517818" cy="805001"/>
          </a:xfrm>
        </p:spPr>
        <p:txBody>
          <a:bodyPr/>
          <a:lstStyle/>
          <a:p>
            <a:pPr eaLnBrk="1" hangingPunct="1"/>
            <a:r>
              <a:rPr lang="en-GB" dirty="0"/>
              <a:t>Raising our own exceptions</a:t>
            </a:r>
          </a:p>
        </p:txBody>
      </p:sp>
      <p:graphicFrame>
        <p:nvGraphicFramePr>
          <p:cNvPr id="17412" name="Object 5"/>
          <p:cNvGraphicFramePr>
            <a:graphicFrameLocks noGrp="1" noChangeAspect="1"/>
          </p:cNvGraphicFramePr>
          <p:nvPr>
            <p:ph idx="1"/>
          </p:nvPr>
        </p:nvGraphicFramePr>
        <p:xfrm>
          <a:off x="5160963" y="3351213"/>
          <a:ext cx="1876425" cy="990600"/>
        </p:xfrm>
        <a:graphic>
          <a:graphicData uri="http://schemas.openxmlformats.org/presentationml/2006/ole">
            <mc:AlternateContent xmlns:mc="http://schemas.openxmlformats.org/markup-compatibility/2006">
              <mc:Choice xmlns:v="urn:schemas-microsoft-com:vml" Requires="v">
                <p:oleObj name="Bitmap Image" r:id="rId3" imgW="1876190" imgH="990738" progId="Paint.Picture">
                  <p:embed/>
                </p:oleObj>
              </mc:Choice>
              <mc:Fallback>
                <p:oleObj name="Bitmap Image" r:id="rId3" imgW="1876190" imgH="990738" progId="Paint.Picture">
                  <p:embed/>
                  <p:pic>
                    <p:nvPicPr>
                      <p:cNvPr id="17412" name="Object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0963" y="3351213"/>
                        <a:ext cx="1876425" cy="990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11" name="Rectangle 3"/>
          <p:cNvSpPr>
            <a:spLocks noGrp="1" noChangeArrowheads="1"/>
          </p:cNvSpPr>
          <p:nvPr>
            <p:ph type="body" sz="quarter" idx="4294967295"/>
          </p:nvPr>
        </p:nvSpPr>
        <p:spPr>
          <a:xfrm>
            <a:off x="339971" y="1345721"/>
            <a:ext cx="11715749" cy="5214937"/>
          </a:xfrm>
        </p:spPr>
        <p:txBody>
          <a:bodyPr/>
          <a:lstStyle/>
          <a:p>
            <a:pPr marL="180975" indent="-180975"/>
            <a:r>
              <a:rPr lang="en-GB" b="1" dirty="0"/>
              <a:t>Define our own exception class</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pPr lvl="1">
              <a:buFont typeface="Arial" panose="020B0604020202020204" pitchFamily="34" charset="0"/>
              <a:buChar char="•"/>
            </a:pPr>
            <a:r>
              <a:rPr lang="en-GB" dirty="0"/>
              <a:t>In Python 3 we no longer raise string exceptions</a:t>
            </a:r>
          </a:p>
        </p:txBody>
      </p:sp>
      <p:sp>
        <p:nvSpPr>
          <p:cNvPr id="17413" name="Text Box 7"/>
          <p:cNvSpPr txBox="1">
            <a:spLocks noChangeArrowheads="1"/>
          </p:cNvSpPr>
          <p:nvPr/>
        </p:nvSpPr>
        <p:spPr bwMode="auto">
          <a:xfrm>
            <a:off x="733425" y="1781552"/>
            <a:ext cx="7629012" cy="3139321"/>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class </a:t>
            </a:r>
            <a:r>
              <a:rPr lang="en-GB" sz="1800" dirty="0" err="1">
                <a:latin typeface="Courier New" panose="02070309020205020404" pitchFamily="49" charset="0"/>
              </a:rPr>
              <a:t>MyError</a:t>
            </a:r>
            <a:r>
              <a:rPr lang="en-GB" sz="1800" dirty="0">
                <a:latin typeface="Courier New" panose="02070309020205020404" pitchFamily="49" charset="0"/>
              </a:rPr>
              <a:t>(Exception): </a:t>
            </a:r>
          </a:p>
          <a:p>
            <a:pPr>
              <a:spcBef>
                <a:spcPct val="0"/>
              </a:spcBef>
            </a:pPr>
            <a:r>
              <a:rPr lang="en-GB" sz="1800" dirty="0">
                <a:latin typeface="Courier New" panose="02070309020205020404" pitchFamily="49" charset="0"/>
              </a:rPr>
              <a:t>    pass</a:t>
            </a:r>
          </a:p>
          <a:p>
            <a:pPr>
              <a:spcBef>
                <a:spcPct val="0"/>
              </a:spcBef>
            </a:pPr>
            <a:r>
              <a:rPr lang="en-GB" sz="1800" dirty="0">
                <a:latin typeface="Courier New" panose="02070309020205020404" pitchFamily="49" charset="0"/>
              </a:rPr>
              <a:t>        </a:t>
            </a:r>
          </a:p>
          <a:p>
            <a:pPr>
              <a:spcBef>
                <a:spcPct val="0"/>
              </a:spcBef>
            </a:pPr>
            <a:r>
              <a:rPr lang="en-GB" sz="1800" dirty="0">
                <a:latin typeface="Courier New" panose="02070309020205020404" pitchFamily="49" charset="0"/>
              </a:rPr>
              <a:t>def </a:t>
            </a:r>
            <a:r>
              <a:rPr lang="en-GB" sz="1800" dirty="0" err="1">
                <a:latin typeface="Courier New" panose="02070309020205020404" pitchFamily="49" charset="0"/>
              </a:rPr>
              <a:t>my_func</a:t>
            </a:r>
            <a:r>
              <a:rPr lang="en-GB" sz="1800" dirty="0">
                <a:latin typeface="Courier New" panose="02070309020205020404" pitchFamily="49" charset="0"/>
              </a:rPr>
              <a:t>(*arguments):</a:t>
            </a:r>
          </a:p>
          <a:p>
            <a:pPr>
              <a:spcBef>
                <a:spcPct val="0"/>
              </a:spcBef>
            </a:pPr>
            <a:r>
              <a:rPr lang="en-GB" sz="1800" dirty="0">
                <a:latin typeface="Courier New" panose="02070309020205020404" pitchFamily="49" charset="0"/>
              </a:rPr>
              <a:t>    if not all(arguments):</a:t>
            </a:r>
          </a:p>
          <a:p>
            <a:r>
              <a:rPr lang="en-GB" sz="1800" dirty="0">
                <a:latin typeface="Courier New" panose="02070309020205020404" pitchFamily="49" charset="0"/>
              </a:rPr>
              <a:t>        raise </a:t>
            </a:r>
            <a:r>
              <a:rPr lang="en-GB" sz="1800" dirty="0" err="1">
                <a:latin typeface="Courier New" panose="02070309020205020404" pitchFamily="49" charset="0"/>
              </a:rPr>
              <a:t>MyError</a:t>
            </a:r>
            <a:r>
              <a:rPr lang="en-GB" sz="1800" dirty="0">
                <a:latin typeface="Courier New" panose="02070309020205020404" pitchFamily="49" charset="0"/>
              </a:rPr>
              <a:t>('False argument in </a:t>
            </a:r>
            <a:r>
              <a:rPr lang="en-GB" sz="1800" dirty="0" err="1">
                <a:latin typeface="Courier New" panose="02070309020205020404" pitchFamily="49" charset="0"/>
              </a:rPr>
              <a:t>my_func</a:t>
            </a:r>
            <a:r>
              <a:rPr lang="en-GB" sz="1800" dirty="0">
                <a:latin typeface="Courier New" panose="02070309020205020404" pitchFamily="49" charset="0"/>
              </a:rPr>
              <a:t>')    </a:t>
            </a:r>
          </a:p>
          <a:p>
            <a:pPr>
              <a:spcBef>
                <a:spcPct val="0"/>
              </a:spcBef>
            </a:pPr>
            <a:r>
              <a:rPr lang="en-GB" sz="1800" dirty="0">
                <a:latin typeface="Courier New" panose="02070309020205020404" pitchFamily="49" charset="0"/>
              </a:rPr>
              <a:t>                </a:t>
            </a:r>
          </a:p>
          <a:p>
            <a:pPr>
              <a:spcBef>
                <a:spcPct val="0"/>
              </a:spcBef>
            </a:pPr>
            <a:r>
              <a:rPr lang="en-GB" sz="1800" dirty="0">
                <a:latin typeface="Courier New" panose="02070309020205020404" pitchFamily="49" charset="0"/>
              </a:rPr>
              <a:t>try:</a:t>
            </a:r>
          </a:p>
          <a:p>
            <a:pPr>
              <a:spcBef>
                <a:spcPct val="0"/>
              </a:spcBef>
            </a:pPr>
            <a:r>
              <a:rPr lang="en-GB" sz="1800" dirty="0">
                <a:latin typeface="Courier New" panose="02070309020205020404" pitchFamily="49" charset="0"/>
              </a:rPr>
              <a:t>    </a:t>
            </a:r>
            <a:r>
              <a:rPr lang="en-GB" sz="1800" dirty="0" err="1">
                <a:latin typeface="Courier New" panose="02070309020205020404" pitchFamily="49" charset="0"/>
              </a:rPr>
              <a:t>my_func</a:t>
            </a:r>
            <a:r>
              <a:rPr lang="en-GB" sz="1800" dirty="0">
                <a:latin typeface="Courier New" panose="02070309020205020404" pitchFamily="49" charset="0"/>
              </a:rPr>
              <a:t>('Tom', '', 42)</a:t>
            </a:r>
          </a:p>
          <a:p>
            <a:pPr>
              <a:spcBef>
                <a:spcPct val="0"/>
              </a:spcBef>
            </a:pPr>
            <a:r>
              <a:rPr lang="en-GB" sz="1800" dirty="0">
                <a:latin typeface="Courier New" panose="02070309020205020404" pitchFamily="49" charset="0"/>
              </a:rPr>
              <a:t>except </a:t>
            </a:r>
            <a:r>
              <a:rPr lang="en-GB" sz="1800" dirty="0" err="1">
                <a:latin typeface="Courier New" panose="02070309020205020404" pitchFamily="49" charset="0"/>
              </a:rPr>
              <a:t>MyError</a:t>
            </a:r>
            <a:r>
              <a:rPr lang="en-GB" sz="1800" dirty="0">
                <a:latin typeface="Courier New" panose="02070309020205020404" pitchFamily="49" charset="0"/>
              </a:rPr>
              <a:t> as err:</a:t>
            </a:r>
          </a:p>
          <a:p>
            <a:r>
              <a:rPr lang="en-GB" sz="1800" dirty="0">
                <a:latin typeface="Courier New" panose="02070309020205020404" pitchFamily="49" charset="0"/>
              </a:rPr>
              <a:t>    print('Oops:', err, file=</a:t>
            </a:r>
            <a:r>
              <a:rPr lang="en-GB" sz="1800" dirty="0" err="1">
                <a:latin typeface="Courier New" panose="02070309020205020404" pitchFamily="49" charset="0"/>
              </a:rPr>
              <a:t>sys.sdterr</a:t>
            </a:r>
            <a:r>
              <a:rPr lang="en-GB" sz="1800" dirty="0">
                <a:latin typeface="Courier New" panose="02070309020205020404" pitchFamily="49" charset="0"/>
              </a:rPr>
              <a:t>)</a:t>
            </a:r>
          </a:p>
        </p:txBody>
      </p:sp>
      <p:sp>
        <p:nvSpPr>
          <p:cNvPr id="17414" name="Text Box 8"/>
          <p:cNvSpPr txBox="1">
            <a:spLocks noChangeArrowheads="1"/>
          </p:cNvSpPr>
          <p:nvPr/>
        </p:nvSpPr>
        <p:spPr bwMode="auto">
          <a:xfrm>
            <a:off x="7369175" y="1655764"/>
            <a:ext cx="2624138" cy="650875"/>
          </a:xfrm>
          <a:prstGeom prst="rect">
            <a:avLst/>
          </a:prstGeom>
          <a:solidFill>
            <a:schemeClr val="bg1"/>
          </a:solidFill>
          <a:ln w="9525">
            <a:solidFill>
              <a:schemeClr val="tx1"/>
            </a:solidFill>
            <a:miter lim="800000"/>
            <a:headEnd/>
            <a:tailEnd/>
          </a:ln>
          <a:effectLst>
            <a:outerShdw blurRad="50800" dist="38100" dir="2700000" algn="tl" rotWithShape="0">
              <a:prstClr val="black">
                <a:alpha val="40000"/>
              </a:prstClr>
            </a:outerShdw>
          </a:effec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800" dirty="0"/>
              <a:t>An empty class derived from exception</a:t>
            </a:r>
          </a:p>
        </p:txBody>
      </p:sp>
      <p:sp>
        <p:nvSpPr>
          <p:cNvPr id="17415" name="Line 9"/>
          <p:cNvSpPr>
            <a:spLocks noChangeShapeType="1"/>
          </p:cNvSpPr>
          <p:nvPr/>
        </p:nvSpPr>
        <p:spPr bwMode="auto">
          <a:xfrm flipH="1">
            <a:off x="4523014" y="1974850"/>
            <a:ext cx="284616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square">
            <a:spAutoFit/>
          </a:bodyPr>
          <a:lstStyle/>
          <a:p>
            <a:endParaRPr lang="en-GB" dirty="0"/>
          </a:p>
        </p:txBody>
      </p:sp>
      <p:sp>
        <p:nvSpPr>
          <p:cNvPr id="17416" name="Text Box 6"/>
          <p:cNvSpPr txBox="1">
            <a:spLocks noChangeArrowheads="1"/>
          </p:cNvSpPr>
          <p:nvPr/>
        </p:nvSpPr>
        <p:spPr bwMode="auto">
          <a:xfrm>
            <a:off x="5346187" y="5014118"/>
            <a:ext cx="4337050" cy="376238"/>
          </a:xfrm>
          <a:prstGeom prst="rect">
            <a:avLst/>
          </a:prstGeom>
          <a:solidFill>
            <a:schemeClr val="accent2"/>
          </a:solidFill>
          <a:ln w="9525">
            <a:solidFill>
              <a:schemeClr val="tx1"/>
            </a:solidFill>
            <a:miter lim="800000"/>
            <a:headEnd/>
            <a:tailEnd/>
          </a:ln>
          <a:effectLst>
            <a:outerShdw blurRad="50800" dist="38100" dir="2700000" algn="tl" rotWithShape="0">
              <a:prstClr val="black">
                <a:alpha val="40000"/>
              </a:prstClr>
            </a:outerShdw>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800" dirty="0">
                <a:latin typeface="Courier New" panose="02070309020205020404" pitchFamily="49" charset="0"/>
              </a:rPr>
              <a:t>Oops: False argument in </a:t>
            </a:r>
            <a:r>
              <a:rPr lang="en-GB" sz="1800" dirty="0" err="1">
                <a:latin typeface="Courier New" panose="02070309020205020404" pitchFamily="49" charset="0"/>
              </a:rPr>
              <a:t>myfunc</a:t>
            </a:r>
            <a:endParaRPr lang="en-GB" sz="1800" dirty="0">
              <a:latin typeface="Courier New" panose="02070309020205020404" pitchFamily="49" charset="0"/>
            </a:endParaRPr>
          </a:p>
        </p:txBody>
      </p:sp>
    </p:spTree>
    <p:extLst>
      <p:ext uri="{BB962C8B-B14F-4D97-AF65-F5344CB8AC3E}">
        <p14:creationId xmlns:p14="http://schemas.microsoft.com/office/powerpoint/2010/main" val="1719693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4"/>
          <p:cNvSpPr>
            <a:spLocks noGrp="1"/>
          </p:cNvSpPr>
          <p:nvPr>
            <p:ph type="title"/>
          </p:nvPr>
        </p:nvSpPr>
        <p:spPr>
          <a:xfrm>
            <a:off x="341272" y="562058"/>
            <a:ext cx="11516517" cy="805001"/>
          </a:xfrm>
        </p:spPr>
        <p:txBody>
          <a:bodyPr/>
          <a:lstStyle/>
          <a:p>
            <a:r>
              <a:rPr lang="en-GB" dirty="0"/>
              <a:t>Getting </a:t>
            </a:r>
            <a:r>
              <a:rPr lang="en-GB" dirty="0" err="1"/>
              <a:t>tracebacks</a:t>
            </a:r>
            <a:endParaRPr lang="en-GB" dirty="0"/>
          </a:p>
        </p:txBody>
      </p:sp>
      <p:sp>
        <p:nvSpPr>
          <p:cNvPr id="8195" name="Content Placeholder 5"/>
          <p:cNvSpPr>
            <a:spLocks noGrp="1"/>
          </p:cNvSpPr>
          <p:nvPr>
            <p:ph idx="1"/>
          </p:nvPr>
        </p:nvSpPr>
        <p:spPr>
          <a:xfrm>
            <a:off x="416560" y="1368256"/>
            <a:ext cx="11440951" cy="4955354"/>
          </a:xfrm>
        </p:spPr>
        <p:txBody>
          <a:bodyPr/>
          <a:lstStyle/>
          <a:p>
            <a:r>
              <a:rPr lang="en-GB" b="1" dirty="0" err="1"/>
              <a:t>sys.exc_info</a:t>
            </a:r>
            <a:r>
              <a:rPr lang="en-GB" b="1" dirty="0"/>
              <a:t>()</a:t>
            </a:r>
          </a:p>
          <a:p>
            <a:pPr marL="447675" lvl="1" indent="-265113">
              <a:buFont typeface="Arial" panose="020B0604020202020204" pitchFamily="34" charset="0"/>
              <a:buChar char="•"/>
            </a:pPr>
            <a:r>
              <a:rPr lang="en-GB" sz="1800" dirty="0"/>
              <a:t>Returns a tuple of type, value, and a </a:t>
            </a:r>
            <a:r>
              <a:rPr lang="en-GB" sz="1800" i="1" dirty="0" err="1"/>
              <a:t>traceback</a:t>
            </a:r>
            <a:r>
              <a:rPr lang="en-GB" sz="1800" dirty="0"/>
              <a:t> object</a:t>
            </a:r>
          </a:p>
          <a:p>
            <a:pPr marL="447675" lvl="1" indent="-265113">
              <a:buFont typeface="Arial" panose="020B0604020202020204" pitchFamily="34" charset="0"/>
              <a:buChar char="•"/>
            </a:pPr>
            <a:r>
              <a:rPr lang="en-GB" sz="1800" dirty="0"/>
              <a:t>The </a:t>
            </a:r>
            <a:r>
              <a:rPr lang="en-GB" sz="1800" dirty="0" err="1"/>
              <a:t>traceback</a:t>
            </a:r>
            <a:r>
              <a:rPr lang="en-GB" sz="1800" dirty="0"/>
              <a:t> object incudes attributes such as the line number where the exception occurred, and the stack trace</a:t>
            </a:r>
          </a:p>
          <a:p>
            <a:pPr lvl="1"/>
            <a:endParaRPr lang="en-GB" dirty="0"/>
          </a:p>
          <a:p>
            <a:pPr lvl="2"/>
            <a:endParaRPr lang="en-GB" dirty="0"/>
          </a:p>
          <a:p>
            <a:pPr lvl="2"/>
            <a:endParaRPr lang="en-GB" i="1" dirty="0"/>
          </a:p>
          <a:p>
            <a:pPr lvl="2"/>
            <a:endParaRPr lang="en-GB" i="1" dirty="0"/>
          </a:p>
          <a:p>
            <a:pPr marL="63500"/>
            <a:r>
              <a:rPr lang="en-GB" i="1" dirty="0"/>
              <a:t>	</a:t>
            </a:r>
          </a:p>
          <a:p>
            <a:r>
              <a:rPr lang="en-GB" b="1" dirty="0"/>
              <a:t>The </a:t>
            </a:r>
            <a:r>
              <a:rPr lang="en-GB" b="1" dirty="0" err="1"/>
              <a:t>traceback</a:t>
            </a:r>
            <a:r>
              <a:rPr lang="en-GB" b="1" dirty="0"/>
              <a:t> module</a:t>
            </a:r>
          </a:p>
          <a:p>
            <a:pPr marL="447675" lvl="1" indent="-265113">
              <a:buFont typeface="Arial" panose="020B0604020202020204" pitchFamily="34" charset="0"/>
              <a:buChar char="•"/>
            </a:pPr>
            <a:r>
              <a:rPr lang="en-GB" sz="1800" dirty="0"/>
              <a:t>Includes utilities to trace back through an exception cascade</a:t>
            </a:r>
          </a:p>
          <a:p>
            <a:pPr marL="447675" lvl="1" indent="-265113">
              <a:buFont typeface="Arial" panose="020B0604020202020204" pitchFamily="34" charset="0"/>
              <a:buChar char="•"/>
            </a:pPr>
            <a:r>
              <a:rPr lang="en-GB" sz="1800" dirty="0" err="1">
                <a:latin typeface="Courier New" panose="02070309020205020404" pitchFamily="49" charset="0"/>
              </a:rPr>
              <a:t>traceback.print_exc</a:t>
            </a:r>
            <a:r>
              <a:rPr lang="en-GB" sz="1800" dirty="0">
                <a:latin typeface="Courier New" panose="02070309020205020404" pitchFamily="49" charset="0"/>
              </a:rPr>
              <a:t>()</a:t>
            </a:r>
            <a:r>
              <a:rPr lang="en-GB" sz="1800" dirty="0"/>
              <a:t> is </a:t>
            </a:r>
            <a:r>
              <a:rPr lang="en-GB" sz="1800" dirty="0">
                <a:latin typeface="Arial" charset="0"/>
              </a:rPr>
              <a:t>short for </a:t>
            </a:r>
            <a:r>
              <a:rPr lang="en-GB" sz="1800" dirty="0" err="1">
                <a:latin typeface="Courier New" panose="02070309020205020404" pitchFamily="49" charset="0"/>
              </a:rPr>
              <a:t>traceback.print_exception</a:t>
            </a:r>
            <a:r>
              <a:rPr lang="en-GB" sz="1800" dirty="0">
                <a:latin typeface="Courier New" panose="02070309020205020404" pitchFamily="49" charset="0"/>
              </a:rPr>
              <a:t>(*</a:t>
            </a:r>
            <a:r>
              <a:rPr lang="en-GB" sz="1800" dirty="0" err="1">
                <a:latin typeface="Courier New" panose="02070309020205020404" pitchFamily="49" charset="0"/>
              </a:rPr>
              <a:t>sys.exc_info</a:t>
            </a:r>
            <a:r>
              <a:rPr lang="en-GB" sz="1800" dirty="0">
                <a:latin typeface="Courier New" panose="02070309020205020404" pitchFamily="49" charset="0"/>
              </a:rPr>
              <a:t>())</a:t>
            </a:r>
            <a:endParaRPr lang="en-GB" sz="1800" dirty="0">
              <a:latin typeface="Courier New" panose="02070309020205020404" pitchFamily="49" charset="0"/>
              <a:cs typeface="Courier New" pitchFamily="49" charset="0"/>
            </a:endParaRPr>
          </a:p>
          <a:p>
            <a:pPr marL="447675" lvl="1" indent="-265113"/>
            <a:endParaRPr lang="en-GB" sz="1800" dirty="0">
              <a:latin typeface="Courier New" panose="02070309020205020404" pitchFamily="49" charset="0"/>
            </a:endParaRPr>
          </a:p>
          <a:p>
            <a:pPr lvl="1"/>
            <a:endParaRPr lang="en-GB" dirty="0"/>
          </a:p>
        </p:txBody>
      </p:sp>
      <p:sp>
        <p:nvSpPr>
          <p:cNvPr id="5" name="TextBox 4"/>
          <p:cNvSpPr txBox="1">
            <a:spLocks noChangeArrowheads="1"/>
          </p:cNvSpPr>
          <p:nvPr/>
        </p:nvSpPr>
        <p:spPr bwMode="auto">
          <a:xfrm>
            <a:off x="898340" y="2816379"/>
            <a:ext cx="6250429" cy="1477328"/>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try:</a:t>
            </a:r>
          </a:p>
          <a:p>
            <a:pPr>
              <a:spcBef>
                <a:spcPct val="0"/>
              </a:spcBef>
            </a:pPr>
            <a:r>
              <a:rPr lang="en-GB" sz="1800" dirty="0">
                <a:latin typeface="Courier New" panose="02070309020205020404" pitchFamily="49" charset="0"/>
              </a:rPr>
              <a:t>    open("some file name")</a:t>
            </a:r>
            <a:endParaRPr lang="en-GB" sz="800" dirty="0">
              <a:latin typeface="Courier New" panose="02070309020205020404" pitchFamily="49" charset="0"/>
            </a:endParaRPr>
          </a:p>
          <a:p>
            <a:pPr>
              <a:spcBef>
                <a:spcPct val="0"/>
              </a:spcBef>
            </a:pPr>
            <a:r>
              <a:rPr lang="en-GB" sz="1800" dirty="0">
                <a:latin typeface="Courier New" panose="02070309020205020404" pitchFamily="49" charset="0"/>
              </a:rPr>
              <a:t>except </a:t>
            </a:r>
            <a:r>
              <a:rPr lang="en-GB" sz="1800" dirty="0" err="1">
                <a:latin typeface="Courier New" panose="02070309020205020404" pitchFamily="49" charset="0"/>
              </a:rPr>
              <a:t>FileNotFoundError</a:t>
            </a:r>
            <a:r>
              <a:rPr lang="en-GB" sz="1800" dirty="0">
                <a:latin typeface="Courier New" panose="02070309020205020404" pitchFamily="49" charset="0"/>
              </a:rPr>
              <a:t> as err:</a:t>
            </a:r>
          </a:p>
          <a:p>
            <a:pPr>
              <a:spcBef>
                <a:spcPct val="0"/>
              </a:spcBef>
            </a:pPr>
            <a:r>
              <a:rPr lang="en-GB" sz="1800" dirty="0">
                <a:latin typeface="Courier New" panose="02070309020205020404" pitchFamily="49" charset="0"/>
              </a:rPr>
              <a:t>    </a:t>
            </a:r>
            <a:r>
              <a:rPr lang="en-GB" sz="1800" dirty="0" err="1">
                <a:latin typeface="Courier New" panose="02070309020205020404" pitchFamily="49" charset="0"/>
              </a:rPr>
              <a:t>tipe</a:t>
            </a:r>
            <a:r>
              <a:rPr lang="en-GB" sz="1800" dirty="0">
                <a:latin typeface="Courier New" panose="02070309020205020404" pitchFamily="49" charset="0"/>
              </a:rPr>
              <a:t>, </a:t>
            </a:r>
            <a:r>
              <a:rPr lang="en-GB" sz="1800" dirty="0" err="1">
                <a:latin typeface="Courier New" panose="02070309020205020404" pitchFamily="49" charset="0"/>
              </a:rPr>
              <a:t>val</a:t>
            </a:r>
            <a:r>
              <a:rPr lang="en-GB" sz="1800" dirty="0">
                <a:latin typeface="Courier New" panose="02070309020205020404" pitchFamily="49" charset="0"/>
              </a:rPr>
              <a:t>, </a:t>
            </a:r>
            <a:r>
              <a:rPr lang="en-GB" sz="1800" dirty="0" err="1">
                <a:latin typeface="Courier New" panose="02070309020205020404" pitchFamily="49" charset="0"/>
              </a:rPr>
              <a:t>tb</a:t>
            </a:r>
            <a:r>
              <a:rPr lang="en-GB" sz="1800" dirty="0">
                <a:latin typeface="Courier New" panose="02070309020205020404" pitchFamily="49" charset="0"/>
              </a:rPr>
              <a:t> = </a:t>
            </a:r>
            <a:r>
              <a:rPr lang="en-GB" sz="1800" dirty="0" err="1">
                <a:latin typeface="Courier New" panose="02070309020205020404" pitchFamily="49" charset="0"/>
              </a:rPr>
              <a:t>sys.exc_info</a:t>
            </a:r>
            <a:r>
              <a:rPr lang="en-GB" sz="1800" dirty="0">
                <a:latin typeface="Courier New" panose="02070309020205020404" pitchFamily="49" charset="0"/>
              </a:rPr>
              <a:t>()</a:t>
            </a:r>
          </a:p>
          <a:p>
            <a:pPr>
              <a:spcBef>
                <a:spcPct val="0"/>
              </a:spcBef>
            </a:pPr>
            <a:r>
              <a:rPr lang="en-GB" sz="1800" dirty="0">
                <a:latin typeface="Courier New" panose="02070309020205020404" pitchFamily="49" charset="0"/>
              </a:rPr>
              <a:t>    print("Exception </a:t>
            </a:r>
            <a:r>
              <a:rPr lang="en-GB" sz="1800" dirty="0" err="1">
                <a:latin typeface="Courier New" panose="02070309020205020404" pitchFamily="49" charset="0"/>
              </a:rPr>
              <a:t>lineno</a:t>
            </a:r>
            <a:r>
              <a:rPr lang="en-GB" sz="1800" dirty="0">
                <a:latin typeface="Courier New" panose="02070309020205020404" pitchFamily="49" charset="0"/>
              </a:rPr>
              <a:t>:", </a:t>
            </a:r>
            <a:r>
              <a:rPr lang="en-GB" sz="1800" dirty="0" err="1">
                <a:latin typeface="Courier New" panose="02070309020205020404" pitchFamily="49" charset="0"/>
              </a:rPr>
              <a:t>tb.tb_lineno</a:t>
            </a:r>
            <a:r>
              <a:rPr lang="en-GB" sz="1800" dirty="0">
                <a:latin typeface="Courier New" panose="02070309020205020404" pitchFamily="49" charset="0"/>
              </a:rPr>
              <a:t>)</a:t>
            </a:r>
          </a:p>
        </p:txBody>
      </p:sp>
    </p:spTree>
    <p:extLst>
      <p:ext uri="{BB962C8B-B14F-4D97-AF65-F5344CB8AC3E}">
        <p14:creationId xmlns:p14="http://schemas.microsoft.com/office/powerpoint/2010/main" val="2756952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20973CC-4E50-42A2-B1AF-A27B3692E82E}"/>
              </a:ext>
            </a:extLst>
          </p:cNvPr>
          <p:cNvSpPr>
            <a:spLocks noGrp="1"/>
          </p:cNvSpPr>
          <p:nvPr>
            <p:ph type="body" sz="quarter" idx="15"/>
          </p:nvPr>
        </p:nvSpPr>
        <p:spPr>
          <a:xfrm>
            <a:off x="5014274" y="762418"/>
            <a:ext cx="6933190" cy="5465662"/>
          </a:xfrm>
        </p:spPr>
        <p:txBody>
          <a:bodyPr/>
          <a:lstStyle/>
          <a:p>
            <a:pPr>
              <a:lnSpc>
                <a:spcPct val="110000"/>
              </a:lnSpc>
            </a:pPr>
            <a:r>
              <a:rPr lang="en-GB" b="1" dirty="0"/>
              <a:t>Write error messages to stderr</a:t>
            </a:r>
          </a:p>
          <a:p>
            <a:pPr>
              <a:lnSpc>
                <a:spcPct val="110000"/>
              </a:lnSpc>
            </a:pPr>
            <a:r>
              <a:rPr lang="en-GB" b="1" dirty="0"/>
              <a:t>Most modern languages support exception handling</a:t>
            </a:r>
          </a:p>
          <a:p>
            <a:pPr marL="447675" lvl="1" indent="-265113"/>
            <a:r>
              <a:rPr lang="en-GB" sz="1800" dirty="0"/>
              <a:t>It is particularly suited to object orientation</a:t>
            </a:r>
          </a:p>
          <a:p>
            <a:pPr>
              <a:lnSpc>
                <a:spcPct val="110000"/>
              </a:lnSpc>
            </a:pPr>
            <a:r>
              <a:rPr lang="en-GB" b="1" dirty="0"/>
              <a:t>Exceptions are built-in to Python</a:t>
            </a:r>
          </a:p>
          <a:p>
            <a:pPr marL="468312" lvl="1" indent="-285750"/>
            <a:r>
              <a:rPr lang="en-GB" sz="1800" dirty="0"/>
              <a:t>Many built-ins raise exceptions</a:t>
            </a:r>
          </a:p>
          <a:p>
            <a:pPr marL="447675" indent="-265113">
              <a:lnSpc>
                <a:spcPct val="110000"/>
              </a:lnSpc>
              <a:buFont typeface="Arial" panose="020B0604020202020204" pitchFamily="34" charset="0"/>
              <a:buChar char="•"/>
            </a:pPr>
            <a:r>
              <a:rPr lang="en-GB" sz="1800" dirty="0"/>
              <a:t>Exceptions are not necessarily an error</a:t>
            </a:r>
          </a:p>
          <a:p>
            <a:pPr>
              <a:lnSpc>
                <a:spcPct val="110000"/>
              </a:lnSpc>
            </a:pPr>
            <a:r>
              <a:rPr lang="en-GB" b="1" dirty="0"/>
              <a:t>Handle it!</a:t>
            </a:r>
          </a:p>
          <a:p>
            <a:pPr marL="447675" lvl="1" indent="-265113"/>
            <a:r>
              <a:rPr lang="en-GB" sz="1800" dirty="0"/>
              <a:t>Trap code with try:</a:t>
            </a:r>
          </a:p>
          <a:p>
            <a:pPr marL="447675" lvl="1" indent="-265113"/>
            <a:r>
              <a:rPr lang="en-GB" sz="1800" dirty="0"/>
              <a:t>Handle with except: </a:t>
            </a:r>
          </a:p>
          <a:p>
            <a:pPr marL="447675" lvl="1" indent="-265113"/>
            <a:r>
              <a:rPr lang="en-GB" sz="1800" dirty="0"/>
              <a:t>Also support else: and finally:</a:t>
            </a:r>
          </a:p>
          <a:p>
            <a:pPr>
              <a:lnSpc>
                <a:spcPct val="110000"/>
              </a:lnSpc>
            </a:pPr>
            <a:r>
              <a:rPr lang="en-GB" b="1" dirty="0"/>
              <a:t>We can also raise our own exceptions</a:t>
            </a:r>
          </a:p>
          <a:p>
            <a:pPr>
              <a:lnSpc>
                <a:spcPct val="110000"/>
              </a:lnSpc>
            </a:pPr>
            <a:r>
              <a:rPr lang="en-GB" b="1" dirty="0"/>
              <a:t>Use assert for </a:t>
            </a:r>
            <a:r>
              <a:rPr lang="en-GB" b="1" dirty="0" err="1"/>
              <a:t>boolean</a:t>
            </a:r>
            <a:r>
              <a:rPr lang="en-GB" b="1" dirty="0"/>
              <a:t> tests, but not for production code</a:t>
            </a:r>
          </a:p>
          <a:p>
            <a:endParaRPr lang="en-GB" dirty="0"/>
          </a:p>
        </p:txBody>
      </p:sp>
      <p:sp>
        <p:nvSpPr>
          <p:cNvPr id="19459" name="Rectangle 3"/>
          <p:cNvSpPr>
            <a:spLocks noGrp="1" noChangeArrowheads="1"/>
          </p:cNvSpPr>
          <p:nvPr>
            <p:ph type="body" sz="quarter" idx="10"/>
          </p:nvPr>
        </p:nvSpPr>
        <p:spPr/>
        <p:txBody>
          <a:bodyPr>
            <a:normAutofit/>
          </a:bodyPr>
          <a:lstStyle/>
          <a:p>
            <a:pPr>
              <a:lnSpc>
                <a:spcPct val="110000"/>
              </a:lnSpc>
            </a:pPr>
            <a:r>
              <a:rPr lang="en-GB" dirty="0"/>
              <a:t>Summary</a:t>
            </a:r>
          </a:p>
        </p:txBody>
      </p:sp>
    </p:spTree>
    <p:extLst>
      <p:ext uri="{BB962C8B-B14F-4D97-AF65-F5344CB8AC3E}">
        <p14:creationId xmlns:p14="http://schemas.microsoft.com/office/powerpoint/2010/main" val="3459173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GB" dirty="0"/>
              <a:t>Context managers - with</a:t>
            </a:r>
          </a:p>
        </p:txBody>
      </p:sp>
      <p:sp>
        <p:nvSpPr>
          <p:cNvPr id="20483" name="Rectangle 3"/>
          <p:cNvSpPr>
            <a:spLocks noGrp="1" noChangeArrowheads="1"/>
          </p:cNvSpPr>
          <p:nvPr>
            <p:ph idx="1"/>
          </p:nvPr>
        </p:nvSpPr>
        <p:spPr/>
        <p:txBody>
          <a:bodyPr/>
          <a:lstStyle/>
          <a:p>
            <a:r>
              <a:rPr lang="en-GB" b="1" dirty="0"/>
              <a:t>Context managers execute entry and exit code</a:t>
            </a:r>
          </a:p>
          <a:p>
            <a:pPr marL="447675" lvl="1" indent="-265113">
              <a:buFont typeface="Arial" panose="020B0604020202020204" pitchFamily="34" charset="0"/>
              <a:buChar char="•"/>
            </a:pPr>
            <a:r>
              <a:rPr lang="en-GB" sz="1800" dirty="0"/>
              <a:t>Special methods </a:t>
            </a:r>
            <a:r>
              <a:rPr lang="en-GB" sz="1800" dirty="0">
                <a:latin typeface="Courier New" panose="02070309020205020404" pitchFamily="49" charset="0"/>
              </a:rPr>
              <a:t>__enter__</a:t>
            </a:r>
            <a:r>
              <a:rPr lang="en-GB" sz="1800" dirty="0"/>
              <a:t> and </a:t>
            </a:r>
            <a:r>
              <a:rPr lang="en-GB" sz="1800" dirty="0">
                <a:latin typeface="Courier New" panose="02070309020205020404" pitchFamily="49" charset="0"/>
              </a:rPr>
              <a:t>__exit__</a:t>
            </a:r>
          </a:p>
          <a:p>
            <a:pPr marL="447675" lvl="1" indent="-265113">
              <a:buFont typeface="Arial" panose="020B0604020202020204" pitchFamily="34" charset="0"/>
              <a:buChar char="•"/>
            </a:pPr>
            <a:r>
              <a:rPr lang="en-GB" sz="1800" dirty="0">
                <a:latin typeface="Courier New" panose="02070309020205020404" pitchFamily="49" charset="0"/>
              </a:rPr>
              <a:t>__exit__</a:t>
            </a:r>
            <a:r>
              <a:rPr lang="en-GB" sz="1800" dirty="0">
                <a:cs typeface="Arial" charset="0"/>
              </a:rPr>
              <a:t> may handle exceptions, or close resources</a:t>
            </a:r>
          </a:p>
          <a:p>
            <a:pPr marL="447675" lvl="1" indent="-265113">
              <a:buFont typeface="Arial" panose="020B0604020202020204" pitchFamily="34" charset="0"/>
              <a:buChar char="•"/>
            </a:pPr>
            <a:r>
              <a:rPr lang="en-GB" sz="1800" dirty="0"/>
              <a:t>Used with </a:t>
            </a:r>
            <a:r>
              <a:rPr lang="en-GB" sz="1800" dirty="0" err="1">
                <a:latin typeface="Courier New" panose="02070309020205020404" pitchFamily="49" charset="0"/>
              </a:rPr>
              <a:t>with</a:t>
            </a:r>
            <a:r>
              <a:rPr lang="en-GB" sz="1800" dirty="0"/>
              <a:t> </a:t>
            </a:r>
          </a:p>
          <a:p>
            <a:pPr lvl="1"/>
            <a:endParaRPr lang="en-GB" sz="800" dirty="0"/>
          </a:p>
          <a:p>
            <a:pPr lvl="1"/>
            <a:endParaRPr lang="en-GB" dirty="0"/>
          </a:p>
          <a:p>
            <a:pPr lvl="1">
              <a:buFontTx/>
              <a:buNone/>
            </a:pPr>
            <a:endParaRPr lang="en-GB" dirty="0"/>
          </a:p>
          <a:p>
            <a:pPr marL="88900" lvl="1" indent="0">
              <a:buNone/>
            </a:pPr>
            <a:r>
              <a:rPr lang="en-GB" b="1" dirty="0"/>
              <a:t>File objects are context objects</a:t>
            </a:r>
          </a:p>
          <a:p>
            <a:pPr marL="447675" lvl="2" indent="-265113">
              <a:buFont typeface="Arial" panose="020B0604020202020204" pitchFamily="34" charset="0"/>
              <a:buChar char="•"/>
            </a:pPr>
            <a:r>
              <a:rPr lang="en-GB" sz="1800" dirty="0"/>
              <a:t>Means we do not need finally blocks</a:t>
            </a:r>
          </a:p>
        </p:txBody>
      </p:sp>
      <p:sp>
        <p:nvSpPr>
          <p:cNvPr id="20484" name="Text Box 4"/>
          <p:cNvSpPr txBox="1">
            <a:spLocks noChangeArrowheads="1"/>
          </p:cNvSpPr>
          <p:nvPr/>
        </p:nvSpPr>
        <p:spPr bwMode="auto">
          <a:xfrm>
            <a:off x="804306" y="2882423"/>
            <a:ext cx="4926013" cy="646113"/>
          </a:xfrm>
          <a:prstGeom prst="rect">
            <a:avLst/>
          </a:prstGeom>
          <a:solidFill>
            <a:schemeClr val="bg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with </a:t>
            </a:r>
            <a:r>
              <a:rPr lang="en-GB" sz="1800" i="1" dirty="0" err="1"/>
              <a:t>context_object</a:t>
            </a:r>
            <a:r>
              <a:rPr lang="en-GB" sz="1800" dirty="0">
                <a:latin typeface="Courier New" panose="02070309020205020404" pitchFamily="49" charset="0"/>
              </a:rPr>
              <a:t> as </a:t>
            </a:r>
            <a:r>
              <a:rPr lang="en-GB" sz="1800" i="1" dirty="0"/>
              <a:t>variable</a:t>
            </a:r>
            <a:r>
              <a:rPr lang="en-GB" sz="1800" b="1" dirty="0"/>
              <a:t>:</a:t>
            </a:r>
          </a:p>
          <a:p>
            <a:pPr>
              <a:spcBef>
                <a:spcPct val="0"/>
              </a:spcBef>
            </a:pPr>
            <a:r>
              <a:rPr lang="en-GB" sz="1800" dirty="0">
                <a:latin typeface="Courier New" panose="02070309020205020404" pitchFamily="49" charset="0"/>
              </a:rPr>
              <a:t>    </a:t>
            </a:r>
            <a:r>
              <a:rPr lang="en-GB" sz="1800" i="1" dirty="0">
                <a:latin typeface="Courier New" panose="02070309020205020404" pitchFamily="49" charset="0"/>
              </a:rPr>
              <a:t>BLOCK</a:t>
            </a:r>
            <a:endParaRPr lang="en-GB" sz="1800" i="1" dirty="0"/>
          </a:p>
        </p:txBody>
      </p:sp>
      <p:sp>
        <p:nvSpPr>
          <p:cNvPr id="20485" name="TextBox 4"/>
          <p:cNvSpPr txBox="1">
            <a:spLocks noChangeArrowheads="1"/>
          </p:cNvSpPr>
          <p:nvPr/>
        </p:nvSpPr>
        <p:spPr bwMode="auto">
          <a:xfrm>
            <a:off x="804306" y="4645193"/>
            <a:ext cx="5285421" cy="1323439"/>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with open('spam.txt', 'rt') as </a:t>
            </a:r>
            <a:r>
              <a:rPr lang="en-GB" sz="1800" dirty="0" err="1">
                <a:latin typeface="Courier New" panose="02070309020205020404" pitchFamily="49" charset="0"/>
              </a:rPr>
              <a:t>fh_in</a:t>
            </a:r>
            <a:r>
              <a:rPr lang="en-GB" sz="1800" dirty="0">
                <a:latin typeface="Courier New" panose="02070309020205020404" pitchFamily="49" charset="0"/>
              </a:rPr>
              <a:t>:</a:t>
            </a:r>
          </a:p>
          <a:p>
            <a:pPr>
              <a:spcBef>
                <a:spcPct val="0"/>
              </a:spcBef>
            </a:pPr>
            <a:r>
              <a:rPr lang="en-GB" sz="1800" dirty="0">
                <a:latin typeface="Courier New" panose="02070309020205020404" pitchFamily="49" charset="0"/>
              </a:rPr>
              <a:t>    for line in </a:t>
            </a:r>
            <a:r>
              <a:rPr lang="en-GB" sz="1800" dirty="0" err="1">
                <a:latin typeface="Courier New" panose="02070309020205020404" pitchFamily="49" charset="0"/>
              </a:rPr>
              <a:t>fh_in</a:t>
            </a:r>
            <a:r>
              <a:rPr lang="en-GB" sz="1800" dirty="0">
                <a:latin typeface="Courier New" panose="02070309020205020404" pitchFamily="49" charset="0"/>
              </a:rPr>
              <a:t>:</a:t>
            </a:r>
          </a:p>
          <a:p>
            <a:pPr>
              <a:spcBef>
                <a:spcPct val="0"/>
              </a:spcBef>
            </a:pPr>
            <a:r>
              <a:rPr lang="en-GB" sz="1800" dirty="0">
                <a:latin typeface="Courier New" panose="02070309020205020404" pitchFamily="49" charset="0"/>
              </a:rPr>
              <a:t>        print(line, end='')</a:t>
            </a:r>
          </a:p>
          <a:p>
            <a:pPr>
              <a:spcBef>
                <a:spcPct val="0"/>
              </a:spcBef>
            </a:pPr>
            <a:endParaRPr lang="en-GB" sz="800" dirty="0">
              <a:latin typeface="Courier New" panose="02070309020205020404" pitchFamily="49" charset="0"/>
            </a:endParaRPr>
          </a:p>
          <a:p>
            <a:pPr>
              <a:spcBef>
                <a:spcPct val="0"/>
              </a:spcBef>
            </a:pPr>
            <a:r>
              <a:rPr lang="en-GB" sz="1800" dirty="0">
                <a:latin typeface="Courier New" panose="02070309020205020404" pitchFamily="49" charset="0"/>
              </a:rPr>
              <a:t>print(</a:t>
            </a:r>
            <a:r>
              <a:rPr lang="en-GB" sz="1800" dirty="0" err="1">
                <a:latin typeface="Courier New" panose="02070309020205020404" pitchFamily="49" charset="0"/>
              </a:rPr>
              <a:t>fh_in</a:t>
            </a:r>
            <a:r>
              <a:rPr lang="en-GB" sz="1800" dirty="0">
                <a:latin typeface="Courier New" panose="02070309020205020404" pitchFamily="49" charset="0"/>
              </a:rPr>
              <a:t>)</a:t>
            </a:r>
          </a:p>
        </p:txBody>
      </p:sp>
      <p:sp>
        <p:nvSpPr>
          <p:cNvPr id="20486" name="TextBox 5"/>
          <p:cNvSpPr txBox="1">
            <a:spLocks noChangeArrowheads="1"/>
          </p:cNvSpPr>
          <p:nvPr/>
        </p:nvSpPr>
        <p:spPr bwMode="auto">
          <a:xfrm>
            <a:off x="2602626" y="5849050"/>
            <a:ext cx="7491153" cy="369332"/>
          </a:xfrm>
          <a:prstGeom prst="rect">
            <a:avLst/>
          </a:prstGeom>
          <a:solidFill>
            <a:schemeClr val="accent2"/>
          </a:solidFill>
          <a:ln w="9525">
            <a:solidFill>
              <a:schemeClr val="tx1"/>
            </a:solidFill>
            <a:miter lim="800000"/>
            <a:headEnd/>
            <a:tailEnd/>
          </a:ln>
          <a:effectLst>
            <a:outerShdw blurRad="50800" dist="38100" dir="2700000" algn="tl" rotWithShape="0">
              <a:prstClr val="black">
                <a:alpha val="40000"/>
              </a:prstClr>
            </a:outerShdw>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&lt;_</a:t>
            </a:r>
            <a:r>
              <a:rPr lang="en-GB" sz="1800" dirty="0" err="1">
                <a:latin typeface="Courier New" panose="02070309020205020404" pitchFamily="49" charset="0"/>
              </a:rPr>
              <a:t>io.TextIOWrapper</a:t>
            </a:r>
            <a:r>
              <a:rPr lang="en-GB" sz="1800" dirty="0">
                <a:latin typeface="Courier New" panose="02070309020205020404" pitchFamily="49" charset="0"/>
              </a:rPr>
              <a:t> name='spam.txt' encoding='cp1252'&gt;</a:t>
            </a:r>
            <a:endParaRPr lang="en-GB" dirty="0"/>
          </a:p>
        </p:txBody>
      </p:sp>
    </p:spTree>
    <p:extLst>
      <p:ext uri="{BB962C8B-B14F-4D97-AF65-F5344CB8AC3E}">
        <p14:creationId xmlns:p14="http://schemas.microsoft.com/office/powerpoint/2010/main" val="2042629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D363B2-6972-45FC-8B53-D048842D0B39}"/>
              </a:ext>
            </a:extLst>
          </p:cNvPr>
          <p:cNvSpPr>
            <a:spLocks noGrp="1"/>
          </p:cNvSpPr>
          <p:nvPr>
            <p:ph type="body" sz="quarter" idx="15"/>
          </p:nvPr>
        </p:nvSpPr>
        <p:spPr/>
        <p:txBody>
          <a:bodyPr/>
          <a:lstStyle/>
          <a:p>
            <a:pPr>
              <a:lnSpc>
                <a:spcPct val="110000"/>
              </a:lnSpc>
            </a:pPr>
            <a:r>
              <a:rPr lang="en-GB" b="1" dirty="0"/>
              <a:t>Contents</a:t>
            </a:r>
          </a:p>
          <a:p>
            <a:pPr lvl="1"/>
            <a:r>
              <a:rPr lang="en-GB" dirty="0"/>
              <a:t>Writing to stderr</a:t>
            </a:r>
          </a:p>
          <a:p>
            <a:pPr lvl="1"/>
            <a:r>
              <a:rPr lang="en-GB" dirty="0"/>
              <a:t>Exception handling</a:t>
            </a:r>
          </a:p>
          <a:p>
            <a:pPr lvl="1"/>
            <a:r>
              <a:rPr lang="en-GB" dirty="0"/>
              <a:t>Exception syntax</a:t>
            </a:r>
          </a:p>
          <a:p>
            <a:pPr lvl="1"/>
            <a:r>
              <a:rPr lang="en-GB" dirty="0"/>
              <a:t>Exception arguments</a:t>
            </a:r>
          </a:p>
          <a:p>
            <a:pPr lvl="1"/>
            <a:r>
              <a:rPr lang="en-GB" dirty="0"/>
              <a:t>The finally block</a:t>
            </a:r>
          </a:p>
          <a:p>
            <a:pPr lvl="1"/>
            <a:r>
              <a:rPr lang="en-GB" dirty="0"/>
              <a:t>Order of execution</a:t>
            </a:r>
          </a:p>
          <a:p>
            <a:pPr lvl="1"/>
            <a:r>
              <a:rPr lang="en-GB" dirty="0"/>
              <a:t>The Python 3 exception hierarchy</a:t>
            </a:r>
          </a:p>
          <a:p>
            <a:pPr lvl="1"/>
            <a:r>
              <a:rPr lang="en-GB" dirty="0"/>
              <a:t>assert</a:t>
            </a:r>
          </a:p>
          <a:p>
            <a:pPr lvl="1"/>
            <a:r>
              <a:rPr lang="en-GB" dirty="0"/>
              <a:t>The raise statement</a:t>
            </a:r>
          </a:p>
          <a:p>
            <a:pPr lvl="1"/>
            <a:r>
              <a:rPr lang="en-GB" dirty="0"/>
              <a:t>Raising our own exceptions</a:t>
            </a:r>
          </a:p>
          <a:p>
            <a:pPr lvl="1"/>
            <a:r>
              <a:rPr lang="en-GB" dirty="0"/>
              <a:t>Getting tracebacks</a:t>
            </a:r>
          </a:p>
          <a:p>
            <a:pPr>
              <a:lnSpc>
                <a:spcPct val="110000"/>
              </a:lnSpc>
            </a:pPr>
            <a:r>
              <a:rPr lang="en-GB" b="1" dirty="0"/>
              <a:t>Summary</a:t>
            </a:r>
          </a:p>
          <a:p>
            <a:endParaRPr lang="en-GB" dirty="0"/>
          </a:p>
        </p:txBody>
      </p:sp>
      <p:sp>
        <p:nvSpPr>
          <p:cNvPr id="4099" name="Rectangle 3"/>
          <p:cNvSpPr>
            <a:spLocks noGrp="1" noChangeArrowheads="1"/>
          </p:cNvSpPr>
          <p:nvPr>
            <p:ph type="body" sz="quarter" idx="10"/>
          </p:nvPr>
        </p:nvSpPr>
        <p:spPr/>
        <p:txBody>
          <a:bodyPr/>
          <a:lstStyle/>
          <a:p>
            <a:pPr>
              <a:lnSpc>
                <a:spcPct val="110000"/>
              </a:lnSpc>
            </a:pPr>
            <a:r>
              <a:rPr lang="en-GB" dirty="0"/>
              <a:t>Error handling and exceptions</a:t>
            </a:r>
          </a:p>
        </p:txBody>
      </p:sp>
    </p:spTree>
    <p:extLst>
      <p:ext uri="{BB962C8B-B14F-4D97-AF65-F5344CB8AC3E}">
        <p14:creationId xmlns:p14="http://schemas.microsoft.com/office/powerpoint/2010/main" val="19828210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GB" dirty="0"/>
              <a:t>Writing to </a:t>
            </a:r>
            <a:r>
              <a:rPr lang="en-GB" dirty="0" err="1"/>
              <a:t>stderr</a:t>
            </a:r>
            <a:endParaRPr lang="en-GB" dirty="0"/>
          </a:p>
        </p:txBody>
      </p:sp>
      <p:sp>
        <p:nvSpPr>
          <p:cNvPr id="5123" name="Rectangle 3"/>
          <p:cNvSpPr>
            <a:spLocks noGrp="1" noChangeArrowheads="1"/>
          </p:cNvSpPr>
          <p:nvPr>
            <p:ph idx="1"/>
          </p:nvPr>
        </p:nvSpPr>
        <p:spPr/>
        <p:txBody>
          <a:bodyPr>
            <a:normAutofit fontScale="92500" lnSpcReduction="20000"/>
          </a:bodyPr>
          <a:lstStyle/>
          <a:p>
            <a:r>
              <a:rPr lang="en-GB" b="1" dirty="0"/>
              <a:t>Don't forget that error messages should go to </a:t>
            </a:r>
            <a:r>
              <a:rPr lang="en-GB" b="1" dirty="0" err="1"/>
              <a:t>stderr</a:t>
            </a:r>
            <a:endParaRPr lang="en-GB" b="1" dirty="0"/>
          </a:p>
          <a:p>
            <a:pPr marL="450850" lvl="1" indent="-269875">
              <a:buFont typeface="Arial" panose="020B0604020202020204" pitchFamily="34" charset="0"/>
              <a:buChar char="•"/>
            </a:pPr>
            <a:r>
              <a:rPr lang="en-GB" dirty="0"/>
              <a:t>Script errors are often redirected by the user</a:t>
            </a:r>
          </a:p>
          <a:p>
            <a:pPr marL="450850" lvl="1" indent="-269875">
              <a:buFont typeface="Arial" panose="020B0604020202020204" pitchFamily="34" charset="0"/>
              <a:buChar char="•"/>
            </a:pPr>
            <a:r>
              <a:rPr lang="en-GB" dirty="0"/>
              <a:t>Ordinarily print goes to </a:t>
            </a:r>
            <a:r>
              <a:rPr lang="en-GB" dirty="0" err="1"/>
              <a:t>stdout</a:t>
            </a:r>
            <a:r>
              <a:rPr lang="en-GB" dirty="0"/>
              <a:t>, but it can be changed</a:t>
            </a:r>
          </a:p>
          <a:p>
            <a:pPr marL="450850" lvl="2" indent="-269875">
              <a:buFont typeface="Arial" panose="020B0604020202020204" pitchFamily="34" charset="0"/>
              <a:buChar char="•"/>
            </a:pPr>
            <a:r>
              <a:rPr lang="en-GB" sz="1900" dirty="0"/>
              <a:t>Syntax for using stderr with print changed at Python 3</a:t>
            </a:r>
          </a:p>
          <a:p>
            <a:pPr marL="450850" lvl="1" indent="-269875">
              <a:buFont typeface="Arial" panose="020B0604020202020204" pitchFamily="34" charset="0"/>
              <a:buChar char="•"/>
            </a:pPr>
            <a:r>
              <a:rPr lang="en-GB" dirty="0"/>
              <a:t>Using </a:t>
            </a:r>
            <a:r>
              <a:rPr lang="en-GB" dirty="0" err="1"/>
              <a:t>sys.stderr.write</a:t>
            </a:r>
            <a:r>
              <a:rPr lang="en-GB" dirty="0"/>
              <a:t> outputs to the terminal in </a:t>
            </a:r>
            <a:r>
              <a:rPr lang="en-GB" dirty="0">
                <a:solidFill>
                  <a:srgbClr val="FF0000"/>
                </a:solidFill>
              </a:rPr>
              <a:t>red</a:t>
            </a:r>
          </a:p>
          <a:p>
            <a:pPr lvl="1"/>
            <a:endParaRPr lang="en-GB" dirty="0"/>
          </a:p>
          <a:p>
            <a:pPr lvl="1"/>
            <a:endParaRPr lang="en-GB" dirty="0"/>
          </a:p>
          <a:p>
            <a:pPr lvl="1"/>
            <a:endParaRPr lang="en-GB" dirty="0"/>
          </a:p>
          <a:p>
            <a:pPr lvl="1"/>
            <a:endParaRPr lang="en-GB" dirty="0"/>
          </a:p>
          <a:p>
            <a:pPr lvl="1"/>
            <a:endParaRPr lang="en-GB" sz="1800" dirty="0"/>
          </a:p>
          <a:p>
            <a:pPr lvl="1"/>
            <a:endParaRPr lang="en-GB" sz="1800" dirty="0"/>
          </a:p>
          <a:p>
            <a:pPr lvl="1"/>
            <a:endParaRPr lang="en-GB" sz="1800" dirty="0"/>
          </a:p>
          <a:p>
            <a:pPr lvl="1">
              <a:buFont typeface="Arial" panose="020B0604020202020204" pitchFamily="34" charset="0"/>
              <a:buChar char="•"/>
            </a:pPr>
            <a:r>
              <a:rPr lang="en-GB" sz="2200" dirty="0"/>
              <a:t>In Python 3, we can use the file parameter</a:t>
            </a:r>
          </a:p>
          <a:p>
            <a:pPr lvl="1">
              <a:buFont typeface="Arial" panose="020B0604020202020204" pitchFamily="34" charset="0"/>
              <a:buChar char="•"/>
            </a:pPr>
            <a:endParaRPr lang="en-GB" sz="2200" dirty="0"/>
          </a:p>
          <a:p>
            <a:pPr lvl="1">
              <a:buFont typeface="Arial" panose="020B0604020202020204" pitchFamily="34" charset="0"/>
              <a:buChar char="•"/>
            </a:pPr>
            <a:endParaRPr lang="en-GB" sz="2200" dirty="0"/>
          </a:p>
          <a:p>
            <a:pPr lvl="1">
              <a:buFont typeface="Arial" panose="020B0604020202020204" pitchFamily="34" charset="0"/>
              <a:buChar char="•"/>
            </a:pPr>
            <a:r>
              <a:rPr lang="en-GB" sz="2200" dirty="0"/>
              <a:t>See </a:t>
            </a:r>
            <a:r>
              <a:rPr lang="en-GB" sz="2200" dirty="0" err="1"/>
              <a:t>errno</a:t>
            </a:r>
            <a:r>
              <a:rPr lang="en-GB" sz="2200" dirty="0"/>
              <a:t> module, and </a:t>
            </a:r>
            <a:r>
              <a:rPr lang="en-GB" sz="2200" dirty="0" err="1"/>
              <a:t>os.strerror</a:t>
            </a:r>
            <a:r>
              <a:rPr lang="en-GB" sz="2200" dirty="0"/>
              <a:t>() for error number translation</a:t>
            </a:r>
          </a:p>
        </p:txBody>
      </p:sp>
      <p:sp>
        <p:nvSpPr>
          <p:cNvPr id="5124" name="Text Box 5"/>
          <p:cNvSpPr txBox="1">
            <a:spLocks noChangeArrowheads="1"/>
          </p:cNvSpPr>
          <p:nvPr/>
        </p:nvSpPr>
        <p:spPr bwMode="auto">
          <a:xfrm>
            <a:off x="787385" y="3059668"/>
            <a:ext cx="3768980" cy="369332"/>
          </a:xfrm>
          <a:prstGeom prst="rect">
            <a:avLst/>
          </a:prstGeom>
          <a:solidFill>
            <a:schemeClr val="accent2"/>
          </a:solidFill>
          <a:ln w="9525">
            <a:solidFill>
              <a:schemeClr val="tx1"/>
            </a:solidFill>
            <a:miter lim="800000"/>
            <a:headEnd/>
            <a:tailEnd/>
          </a:ln>
          <a:effectLst>
            <a:outerShdw blurRad="50800" dist="38100" dir="2700000" algn="tl" rotWithShape="0">
              <a:prstClr val="black">
                <a:alpha val="40000"/>
              </a:prstClr>
            </a:outerShdw>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800" dirty="0">
                <a:latin typeface="Courier New" panose="02070309020205020404" pitchFamily="49" charset="0"/>
              </a:rPr>
              <a:t>$ myscript.py &gt; out 2&gt; err</a:t>
            </a:r>
          </a:p>
        </p:txBody>
      </p:sp>
      <p:grpSp>
        <p:nvGrpSpPr>
          <p:cNvPr id="5125" name="Group 14"/>
          <p:cNvGrpSpPr>
            <a:grpSpLocks/>
          </p:cNvGrpSpPr>
          <p:nvPr/>
        </p:nvGrpSpPr>
        <p:grpSpPr bwMode="auto">
          <a:xfrm>
            <a:off x="787385" y="3429000"/>
            <a:ext cx="7594600" cy="1522413"/>
            <a:chOff x="662" y="2431"/>
            <a:chExt cx="4784" cy="959"/>
          </a:xfrm>
          <a:effectLst>
            <a:outerShdw blurRad="50800" dist="38100" dir="2700000" algn="tl" rotWithShape="0">
              <a:prstClr val="black">
                <a:alpha val="40000"/>
              </a:prstClr>
            </a:outerShdw>
          </a:effectLst>
        </p:grpSpPr>
        <p:sp>
          <p:nvSpPr>
            <p:cNvPr id="5128" name="Text Box 4"/>
            <p:cNvSpPr txBox="1">
              <a:spLocks noChangeArrowheads="1"/>
            </p:cNvSpPr>
            <p:nvPr/>
          </p:nvSpPr>
          <p:spPr bwMode="auto">
            <a:xfrm>
              <a:off x="662" y="2538"/>
              <a:ext cx="4666" cy="852"/>
            </a:xfrm>
            <a:prstGeom prst="rect">
              <a:avLst/>
            </a:prstGeom>
            <a:solidFill>
              <a:schemeClr val="tx2">
                <a:lumMod val="20000"/>
                <a:lumOff val="80000"/>
              </a:schemeClr>
            </a:solidFill>
            <a:ln w="9525">
              <a:solidFill>
                <a:schemeClr val="tx1"/>
              </a:solidFill>
              <a:miter lim="800000"/>
              <a:headEnd/>
              <a:tailEnd/>
            </a:ln>
            <a:effec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import sys</a:t>
              </a:r>
            </a:p>
            <a:p>
              <a:pPr>
                <a:spcBef>
                  <a:spcPct val="0"/>
                </a:spcBef>
              </a:pPr>
              <a:endParaRPr lang="en-GB" dirty="0">
                <a:latin typeface="Courier New" panose="02070309020205020404" pitchFamily="49" charset="0"/>
              </a:endParaRPr>
            </a:p>
            <a:p>
              <a:pPr>
                <a:spcBef>
                  <a:spcPct val="0"/>
                </a:spcBef>
              </a:pPr>
              <a:r>
                <a:rPr lang="en-GB" sz="1800" dirty="0">
                  <a:latin typeface="Courier New" panose="02070309020205020404" pitchFamily="49" charset="0"/>
                </a:rPr>
                <a:t>if </a:t>
              </a:r>
              <a:r>
                <a:rPr lang="en-GB" sz="1800" dirty="0" err="1">
                  <a:latin typeface="Courier New" panose="02070309020205020404" pitchFamily="49" charset="0"/>
                </a:rPr>
                <a:t>something_nasty</a:t>
              </a:r>
              <a:r>
                <a:rPr lang="en-GB" sz="1800" dirty="0">
                  <a:latin typeface="Courier New" panose="02070309020205020404" pitchFamily="49" charset="0"/>
                </a:rPr>
                <a:t>:</a:t>
              </a:r>
            </a:p>
            <a:p>
              <a:pPr>
                <a:spcBef>
                  <a:spcPct val="0"/>
                </a:spcBef>
              </a:pPr>
              <a:r>
                <a:rPr lang="en-GB" sz="1800" dirty="0">
                  <a:latin typeface="Courier New" panose="02070309020205020404" pitchFamily="49" charset="0"/>
                </a:rPr>
                <a:t>    </a:t>
              </a:r>
              <a:r>
                <a:rPr lang="en-GB" sz="1800" dirty="0" err="1">
                  <a:latin typeface="Courier New" panose="02070309020205020404" pitchFamily="49" charset="0"/>
                </a:rPr>
                <a:t>sys.stderr.write</a:t>
              </a:r>
              <a:r>
                <a:rPr lang="en-GB" sz="1800" dirty="0">
                  <a:latin typeface="Courier New" panose="02070309020205020404" pitchFamily="49" charset="0"/>
                </a:rPr>
                <a:t>("Invalid types compared")</a:t>
              </a:r>
            </a:p>
            <a:p>
              <a:pPr>
                <a:spcBef>
                  <a:spcPct val="0"/>
                </a:spcBef>
              </a:pPr>
              <a:r>
                <a:rPr lang="en-GB" sz="1800" dirty="0">
                  <a:latin typeface="Courier New" panose="02070309020205020404" pitchFamily="49" charset="0"/>
                </a:rPr>
                <a:t>    exit(1)</a:t>
              </a:r>
            </a:p>
          </p:txBody>
        </p:sp>
        <p:sp>
          <p:nvSpPr>
            <p:cNvPr id="5129" name="Text Box 9"/>
            <p:cNvSpPr txBox="1">
              <a:spLocks noChangeArrowheads="1"/>
            </p:cNvSpPr>
            <p:nvPr/>
          </p:nvSpPr>
          <p:spPr bwMode="auto">
            <a:xfrm>
              <a:off x="4356" y="2431"/>
              <a:ext cx="1090" cy="237"/>
            </a:xfrm>
            <a:prstGeom prst="rect">
              <a:avLst/>
            </a:prstGeom>
            <a:solidFill>
              <a:schemeClr val="bg1"/>
            </a:solidFill>
            <a:ln w="9525">
              <a:solidFill>
                <a:schemeClr val="tx1"/>
              </a:solidFill>
              <a:miter lim="800000"/>
              <a:headEnd/>
              <a:tailEnd/>
            </a:ln>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800"/>
                <a:t>Version neutral</a:t>
              </a:r>
            </a:p>
          </p:txBody>
        </p:sp>
        <p:sp>
          <p:nvSpPr>
            <p:cNvPr id="5130" name="Line 10"/>
            <p:cNvSpPr>
              <a:spLocks noChangeShapeType="1"/>
            </p:cNvSpPr>
            <p:nvPr/>
          </p:nvSpPr>
          <p:spPr bwMode="auto">
            <a:xfrm flipH="1">
              <a:off x="3543" y="2720"/>
              <a:ext cx="730" cy="268"/>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spAutoFit/>
            </a:bodyPr>
            <a:lstStyle/>
            <a:p>
              <a:endParaRPr lang="en-GB"/>
            </a:p>
          </p:txBody>
        </p:sp>
      </p:grpSp>
      <p:sp>
        <p:nvSpPr>
          <p:cNvPr id="5126" name="Text Box 8"/>
          <p:cNvSpPr txBox="1">
            <a:spLocks noChangeArrowheads="1"/>
          </p:cNvSpPr>
          <p:nvPr/>
        </p:nvSpPr>
        <p:spPr bwMode="auto">
          <a:xfrm>
            <a:off x="787385" y="5489744"/>
            <a:ext cx="6801862" cy="369332"/>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print("Invalid types compared", file=</a:t>
            </a:r>
            <a:r>
              <a:rPr lang="en-GB" sz="1800" dirty="0" err="1">
                <a:latin typeface="Courier New" panose="02070309020205020404" pitchFamily="49" charset="0"/>
              </a:rPr>
              <a:t>sys.stderr</a:t>
            </a:r>
            <a:r>
              <a:rPr lang="en-GB" sz="1800" dirty="0">
                <a:latin typeface="Courier New" panose="02070309020205020404" pitchFamily="49" charset="0"/>
              </a:rPr>
              <a:t>)</a:t>
            </a:r>
          </a:p>
        </p:txBody>
      </p:sp>
    </p:spTree>
    <p:extLst>
      <p:ext uri="{BB962C8B-B14F-4D97-AF65-F5344CB8AC3E}">
        <p14:creationId xmlns:p14="http://schemas.microsoft.com/office/powerpoint/2010/main" val="2161010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GB" dirty="0"/>
              <a:t>Controlling warnings</a:t>
            </a:r>
          </a:p>
        </p:txBody>
      </p:sp>
      <p:sp>
        <p:nvSpPr>
          <p:cNvPr id="6147" name="Content Placeholder 2"/>
          <p:cNvSpPr>
            <a:spLocks noGrp="1"/>
          </p:cNvSpPr>
          <p:nvPr>
            <p:ph idx="1"/>
          </p:nvPr>
        </p:nvSpPr>
        <p:spPr/>
        <p:txBody>
          <a:bodyPr>
            <a:normAutofit/>
          </a:bodyPr>
          <a:lstStyle/>
          <a:p>
            <a:r>
              <a:rPr lang="en-GB" b="1" dirty="0"/>
              <a:t>Warnings can be generated by Python and by user code</a:t>
            </a:r>
          </a:p>
          <a:p>
            <a:pPr marL="450850" lvl="1" indent="-269875">
              <a:buFont typeface="Arial" panose="020B0604020202020204" pitchFamily="34" charset="0"/>
              <a:buChar char="•"/>
            </a:pPr>
            <a:r>
              <a:rPr lang="en-GB" sz="1800" dirty="0"/>
              <a:t>Is a warning to be issued?</a:t>
            </a:r>
          </a:p>
          <a:p>
            <a:pPr marL="450850" lvl="1" indent="-269875">
              <a:buFont typeface="Arial" panose="020B0604020202020204" pitchFamily="34" charset="0"/>
              <a:buChar char="•"/>
            </a:pPr>
            <a:r>
              <a:rPr lang="en-GB" sz="1800" dirty="0"/>
              <a:t>Where should the warning be sent?</a:t>
            </a:r>
          </a:p>
          <a:p>
            <a:pPr marL="466725" lvl="2" indent="-285750">
              <a:buFont typeface="Arial" panose="020B0604020202020204" pitchFamily="34" charset="0"/>
              <a:buChar char="•"/>
            </a:pPr>
            <a:r>
              <a:rPr lang="en-GB" sz="1800" dirty="0"/>
              <a:t>Default: </a:t>
            </a:r>
            <a:r>
              <a:rPr lang="en-GB" sz="1800" dirty="0" err="1"/>
              <a:t>sys.stderr</a:t>
            </a:r>
            <a:endParaRPr lang="en-GB" sz="1800" dirty="0"/>
          </a:p>
          <a:p>
            <a:r>
              <a:rPr lang="en-GB" b="1" dirty="0"/>
              <a:t>The </a:t>
            </a:r>
            <a:r>
              <a:rPr lang="en-GB" b="1" dirty="0">
                <a:latin typeface="Courier New" panose="02070309020205020404" pitchFamily="49" charset="0"/>
              </a:rPr>
              <a:t>warnings</a:t>
            </a:r>
            <a:r>
              <a:rPr lang="en-GB" b="1" dirty="0"/>
              <a:t> standard module gives us control</a:t>
            </a:r>
          </a:p>
          <a:p>
            <a:pPr marL="450850" lvl="1" indent="-269875">
              <a:buFont typeface="Arial" panose="020B0604020202020204" pitchFamily="34" charset="0"/>
              <a:buChar char="•"/>
            </a:pPr>
            <a:r>
              <a:rPr lang="en-GB" sz="1800" dirty="0"/>
              <a:t>Generate user warnings with </a:t>
            </a:r>
            <a:r>
              <a:rPr lang="en-GB" sz="1800" dirty="0" err="1">
                <a:latin typeface="Courier New" panose="02070309020205020404" pitchFamily="49" charset="0"/>
              </a:rPr>
              <a:t>warnings.warn</a:t>
            </a:r>
            <a:r>
              <a:rPr lang="en-GB" sz="1800" dirty="0">
                <a:latin typeface="Courier New" panose="02070309020205020404" pitchFamily="49" charset="0"/>
              </a:rPr>
              <a:t>()</a:t>
            </a:r>
            <a:r>
              <a:rPr lang="en-GB" sz="1800" dirty="0"/>
              <a:t> </a:t>
            </a:r>
          </a:p>
          <a:p>
            <a:pPr marL="450850" lvl="1" indent="-269875">
              <a:buFont typeface="Arial" panose="020B0604020202020204" pitchFamily="34" charset="0"/>
              <a:buChar char="•"/>
            </a:pPr>
            <a:r>
              <a:rPr lang="en-GB" sz="1800" dirty="0"/>
              <a:t>Sending and formatting uses functions which can be overridden</a:t>
            </a:r>
          </a:p>
          <a:p>
            <a:pPr marL="450850" lvl="1" indent="-269875">
              <a:buFont typeface="Arial" panose="020B0604020202020204" pitchFamily="34" charset="0"/>
              <a:buChar char="•"/>
            </a:pPr>
            <a:r>
              <a:rPr lang="en-GB" sz="1800" dirty="0"/>
              <a:t>Warnings can be filtered by type, text, or category</a:t>
            </a:r>
          </a:p>
          <a:p>
            <a:r>
              <a:rPr lang="en-GB" b="1" dirty="0"/>
              <a:t>Can be controlled through the -</a:t>
            </a:r>
            <a:r>
              <a:rPr lang="en-GB" b="1" dirty="0" err="1"/>
              <a:t>Wd</a:t>
            </a:r>
            <a:r>
              <a:rPr lang="en-GB" b="1" dirty="0"/>
              <a:t> command-line option</a:t>
            </a:r>
          </a:p>
          <a:p>
            <a:pPr marL="450850" lvl="1" indent="-269875">
              <a:buFont typeface="Arial" panose="020B0604020202020204" pitchFamily="34" charset="0"/>
              <a:buChar char="•"/>
            </a:pPr>
            <a:r>
              <a:rPr lang="en-GB" sz="1800" dirty="0"/>
              <a:t>This makes warnings visible that are usually ignored</a:t>
            </a:r>
          </a:p>
          <a:p>
            <a:pPr marL="450850" lvl="1" indent="-269875">
              <a:buFont typeface="Arial" panose="020B0604020202020204" pitchFamily="34" charset="0"/>
              <a:buChar char="•"/>
            </a:pPr>
            <a:r>
              <a:rPr lang="en-GB" sz="1800" dirty="0" err="1"/>
              <a:t>DeprecationWarnings</a:t>
            </a:r>
            <a:r>
              <a:rPr lang="en-GB" sz="1800" dirty="0"/>
              <a:t> are not displayed unless turned on using -</a:t>
            </a:r>
            <a:r>
              <a:rPr lang="en-GB" sz="1800" dirty="0" err="1"/>
              <a:t>Wd</a:t>
            </a:r>
            <a:r>
              <a:rPr lang="en-GB" sz="1800" dirty="0"/>
              <a:t> or a warnings filter</a:t>
            </a:r>
          </a:p>
          <a:p>
            <a:pPr lvl="1"/>
            <a:endParaRPr lang="en-GB" dirty="0"/>
          </a:p>
        </p:txBody>
      </p:sp>
    </p:spTree>
    <p:extLst>
      <p:ext uri="{BB962C8B-B14F-4D97-AF65-F5344CB8AC3E}">
        <p14:creationId xmlns:p14="http://schemas.microsoft.com/office/powerpoint/2010/main" val="1123275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GB" dirty="0"/>
              <a:t>Warnings - examples</a:t>
            </a:r>
          </a:p>
        </p:txBody>
      </p:sp>
      <p:sp>
        <p:nvSpPr>
          <p:cNvPr id="7171" name="Content Placeholder 6"/>
          <p:cNvSpPr>
            <a:spLocks noGrp="1"/>
          </p:cNvSpPr>
          <p:nvPr>
            <p:ph idx="1"/>
          </p:nvPr>
        </p:nvSpPr>
        <p:spPr/>
        <p:txBody>
          <a:bodyPr/>
          <a:lstStyle/>
          <a:p>
            <a:r>
              <a:rPr lang="en-GB" b="1" dirty="0"/>
              <a:t>Raise a non-fatal </a:t>
            </a:r>
            <a:r>
              <a:rPr lang="en-GB" b="1" dirty="0" err="1"/>
              <a:t>UserWarning</a:t>
            </a:r>
            <a:endParaRPr lang="en-GB" b="1" dirty="0"/>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GB" dirty="0"/>
          </a:p>
          <a:p>
            <a:pPr marL="171450" indent="-171450">
              <a:buFont typeface="Arial" panose="020B0604020202020204" pitchFamily="34" charset="0"/>
              <a:buChar char="•"/>
            </a:pPr>
            <a:endParaRPr lang="en-GB" sz="800" dirty="0"/>
          </a:p>
          <a:p>
            <a:pPr marL="342900" indent="-342900">
              <a:buFont typeface="Arial" panose="020B0604020202020204" pitchFamily="34" charset="0"/>
              <a:buChar char="•"/>
            </a:pPr>
            <a:endParaRPr lang="en-GB" dirty="0"/>
          </a:p>
          <a:p>
            <a:r>
              <a:rPr lang="en-GB" b="1" dirty="0"/>
              <a:t>Turn a warning into a fatal exception</a:t>
            </a:r>
          </a:p>
        </p:txBody>
      </p:sp>
      <p:sp>
        <p:nvSpPr>
          <p:cNvPr id="7172" name="TextBox 4"/>
          <p:cNvSpPr txBox="1">
            <a:spLocks noChangeArrowheads="1"/>
          </p:cNvSpPr>
          <p:nvPr/>
        </p:nvSpPr>
        <p:spPr bwMode="auto">
          <a:xfrm>
            <a:off x="828676" y="3645533"/>
            <a:ext cx="6459537" cy="2862262"/>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import warnings</a:t>
            </a:r>
          </a:p>
          <a:p>
            <a:pPr>
              <a:spcBef>
                <a:spcPct val="0"/>
              </a:spcBef>
            </a:pPr>
            <a:endParaRPr lang="en-GB" sz="1800" dirty="0">
              <a:latin typeface="Courier New" panose="02070309020205020404" pitchFamily="49" charset="0"/>
            </a:endParaRPr>
          </a:p>
          <a:p>
            <a:pPr>
              <a:spcBef>
                <a:spcPct val="0"/>
              </a:spcBef>
            </a:pPr>
            <a:r>
              <a:rPr lang="en-GB" sz="1800" dirty="0" err="1">
                <a:latin typeface="Courier New" panose="02070309020205020404" pitchFamily="49" charset="0"/>
              </a:rPr>
              <a:t>warnings.simplefilter</a:t>
            </a:r>
            <a:r>
              <a:rPr lang="en-GB" sz="1800" dirty="0">
                <a:latin typeface="Courier New" panose="02070309020205020404" pitchFamily="49" charset="0"/>
              </a:rPr>
              <a:t>('default')</a:t>
            </a:r>
          </a:p>
          <a:p>
            <a:r>
              <a:rPr lang="en-GB" sz="1800" dirty="0" err="1">
                <a:latin typeface="Courier New" panose="02070309020205020404" pitchFamily="49" charset="0"/>
              </a:rPr>
              <a:t>warnings.filterwarnings</a:t>
            </a:r>
            <a:r>
              <a:rPr lang="en-GB" sz="1800" dirty="0">
                <a:latin typeface="Courier New" panose="02070309020205020404" pitchFamily="49" charset="0"/>
              </a:rPr>
              <a:t>('error', '.*')</a:t>
            </a:r>
          </a:p>
          <a:p>
            <a:pPr>
              <a:spcBef>
                <a:spcPct val="0"/>
              </a:spcBef>
            </a:pPr>
            <a:endParaRPr lang="en-GB" sz="1800" dirty="0">
              <a:latin typeface="Courier New" panose="02070309020205020404" pitchFamily="49" charset="0"/>
            </a:endParaRPr>
          </a:p>
          <a:p>
            <a:pPr>
              <a:spcBef>
                <a:spcPct val="0"/>
              </a:spcBef>
            </a:pPr>
            <a:r>
              <a:rPr lang="en-GB" sz="1800" dirty="0">
                <a:latin typeface="Courier New" panose="02070309020205020404" pitchFamily="49" charset="0"/>
              </a:rPr>
              <a:t>import time</a:t>
            </a:r>
          </a:p>
          <a:p>
            <a:pPr>
              <a:spcBef>
                <a:spcPct val="0"/>
              </a:spcBef>
            </a:pPr>
            <a:r>
              <a:rPr lang="en-GB" sz="1800" dirty="0">
                <a:latin typeface="Courier New" panose="02070309020205020404" pitchFamily="49" charset="0"/>
              </a:rPr>
              <a:t>time.accept2dyear = True     </a:t>
            </a:r>
          </a:p>
          <a:p>
            <a:pPr>
              <a:spcBef>
                <a:spcPct val="0"/>
              </a:spcBef>
            </a:pPr>
            <a:r>
              <a:rPr lang="en-GB" sz="1800" dirty="0" err="1">
                <a:latin typeface="Courier New" panose="02070309020205020404" pitchFamily="49" charset="0"/>
              </a:rPr>
              <a:t>time.asctime</a:t>
            </a:r>
            <a:r>
              <a:rPr lang="en-GB" sz="1800" dirty="0">
                <a:latin typeface="Courier New" panose="02070309020205020404" pitchFamily="49" charset="0"/>
              </a:rPr>
              <a:t>((11, 1, 1, 12, 34, 56, 4, 1, 0))</a:t>
            </a:r>
          </a:p>
          <a:p>
            <a:pPr>
              <a:spcBef>
                <a:spcPct val="0"/>
              </a:spcBef>
            </a:pPr>
            <a:endParaRPr lang="en-GB" sz="1800" dirty="0">
              <a:latin typeface="Courier New" panose="02070309020205020404" pitchFamily="49" charset="0"/>
            </a:endParaRPr>
          </a:p>
          <a:p>
            <a:r>
              <a:rPr lang="en-GB" sz="1800" dirty="0">
                <a:latin typeface="Courier New" panose="02070309020205020404" pitchFamily="49" charset="0"/>
              </a:rPr>
              <a:t>print('Ending...')</a:t>
            </a:r>
          </a:p>
        </p:txBody>
      </p:sp>
      <p:sp>
        <p:nvSpPr>
          <p:cNvPr id="7173" name="TextBox 5"/>
          <p:cNvSpPr txBox="1">
            <a:spLocks noChangeArrowheads="1"/>
          </p:cNvSpPr>
          <p:nvPr/>
        </p:nvSpPr>
        <p:spPr bwMode="auto">
          <a:xfrm>
            <a:off x="828676" y="1760519"/>
            <a:ext cx="6457950" cy="1200150"/>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import warnings</a:t>
            </a:r>
          </a:p>
          <a:p>
            <a:pPr>
              <a:spcBef>
                <a:spcPct val="0"/>
              </a:spcBef>
            </a:pPr>
            <a:endParaRPr lang="en-GB" sz="1800" dirty="0">
              <a:latin typeface="Courier New" panose="02070309020205020404" pitchFamily="49" charset="0"/>
            </a:endParaRPr>
          </a:p>
          <a:p>
            <a:pPr>
              <a:spcBef>
                <a:spcPct val="0"/>
              </a:spcBef>
            </a:pPr>
            <a:r>
              <a:rPr lang="en-GB" sz="1800" dirty="0" err="1">
                <a:latin typeface="Courier New" panose="02070309020205020404" pitchFamily="49" charset="0"/>
              </a:rPr>
              <a:t>warnings.warn</a:t>
            </a:r>
            <a:r>
              <a:rPr lang="en-GB" sz="1800" dirty="0">
                <a:latin typeface="Courier New" panose="02070309020205020404" pitchFamily="49" charset="0"/>
              </a:rPr>
              <a:t>('Oops')</a:t>
            </a:r>
          </a:p>
          <a:p>
            <a:r>
              <a:rPr lang="en-GB" sz="1800" dirty="0">
                <a:latin typeface="Courier New" panose="02070309020205020404" pitchFamily="49" charset="0"/>
              </a:rPr>
              <a:t>print('Ending...')</a:t>
            </a:r>
          </a:p>
        </p:txBody>
      </p:sp>
      <p:sp>
        <p:nvSpPr>
          <p:cNvPr id="7174" name="TextBox 7"/>
          <p:cNvSpPr txBox="1">
            <a:spLocks noChangeArrowheads="1"/>
          </p:cNvSpPr>
          <p:nvPr/>
        </p:nvSpPr>
        <p:spPr bwMode="auto">
          <a:xfrm>
            <a:off x="5890334" y="2338665"/>
            <a:ext cx="4043890" cy="923330"/>
          </a:xfrm>
          <a:prstGeom prst="rect">
            <a:avLst/>
          </a:prstGeom>
          <a:solidFill>
            <a:schemeClr val="accent2"/>
          </a:solidFill>
          <a:ln w="9525">
            <a:solidFill>
              <a:schemeClr val="tx1"/>
            </a:solidFill>
            <a:miter lim="800000"/>
            <a:headEnd/>
            <a:tailEnd/>
          </a:ln>
          <a:effectLst>
            <a:outerShdw blurRad="50800" dist="38100" dir="2700000" algn="tl" rotWithShape="0">
              <a:prstClr val="black">
                <a:alpha val="40000"/>
              </a:prstClr>
            </a:outerShdw>
          </a:effec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warn.py:4: </a:t>
            </a:r>
            <a:r>
              <a:rPr lang="en-GB" sz="1800" dirty="0" err="1">
                <a:latin typeface="Courier New" panose="02070309020205020404" pitchFamily="49" charset="0"/>
              </a:rPr>
              <a:t>UserWarning</a:t>
            </a:r>
            <a:r>
              <a:rPr lang="en-GB" sz="1800" dirty="0">
                <a:latin typeface="Courier New" panose="02070309020205020404" pitchFamily="49" charset="0"/>
              </a:rPr>
              <a:t>: Oops</a:t>
            </a:r>
          </a:p>
          <a:p>
            <a:pPr>
              <a:spcBef>
                <a:spcPct val="0"/>
              </a:spcBef>
            </a:pPr>
            <a:r>
              <a:rPr lang="en-GB" sz="1800" dirty="0">
                <a:latin typeface="Courier New" panose="02070309020205020404" pitchFamily="49" charset="0"/>
              </a:rPr>
              <a:t>  </a:t>
            </a:r>
            <a:r>
              <a:rPr lang="en-GB" sz="1800" dirty="0" err="1">
                <a:latin typeface="Courier New" panose="02070309020205020404" pitchFamily="49" charset="0"/>
              </a:rPr>
              <a:t>warnings.warn</a:t>
            </a:r>
            <a:r>
              <a:rPr lang="en-GB" sz="1800" dirty="0">
                <a:latin typeface="Courier New" panose="02070309020205020404" pitchFamily="49" charset="0"/>
              </a:rPr>
              <a:t>('Oops')</a:t>
            </a:r>
          </a:p>
          <a:p>
            <a:pPr>
              <a:spcBef>
                <a:spcPct val="0"/>
              </a:spcBef>
            </a:pPr>
            <a:r>
              <a:rPr lang="en-GB" sz="1800" dirty="0">
                <a:latin typeface="Courier New" panose="02070309020205020404" pitchFamily="49" charset="0"/>
              </a:rPr>
              <a:t>Ending...</a:t>
            </a:r>
          </a:p>
        </p:txBody>
      </p:sp>
      <p:sp>
        <p:nvSpPr>
          <p:cNvPr id="9" name="TextBox 8"/>
          <p:cNvSpPr txBox="1"/>
          <p:nvPr/>
        </p:nvSpPr>
        <p:spPr>
          <a:xfrm>
            <a:off x="6824221" y="3534436"/>
            <a:ext cx="3110003" cy="58477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a:spAutoFit/>
          </a:bodyPr>
          <a:lstStyle/>
          <a:p>
            <a:pPr>
              <a:defRPr/>
            </a:pPr>
            <a:r>
              <a:rPr lang="en-GB" sz="1600" dirty="0"/>
              <a:t>Equivalent to -Wd option</a:t>
            </a:r>
          </a:p>
          <a:p>
            <a:pPr>
              <a:defRPr/>
            </a:pPr>
            <a:r>
              <a:rPr lang="en-GB" sz="1600" dirty="0" err="1"/>
              <a:t>RegExp</a:t>
            </a:r>
            <a:r>
              <a:rPr lang="en-GB" sz="1600" dirty="0"/>
              <a:t> filter (all warnings)</a:t>
            </a:r>
          </a:p>
        </p:txBody>
      </p:sp>
      <p:sp>
        <p:nvSpPr>
          <p:cNvPr id="12" name="TextBox 11"/>
          <p:cNvSpPr txBox="1"/>
          <p:nvPr/>
        </p:nvSpPr>
        <p:spPr>
          <a:xfrm>
            <a:off x="6824221" y="5067522"/>
            <a:ext cx="3746243" cy="338554"/>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a:spAutoFit/>
          </a:bodyPr>
          <a:lstStyle/>
          <a:p>
            <a:pPr>
              <a:defRPr/>
            </a:pPr>
            <a:r>
              <a:rPr lang="en-GB" sz="1600" dirty="0"/>
              <a:t>This raises a </a:t>
            </a:r>
            <a:r>
              <a:rPr lang="en-GB" sz="1600" dirty="0" err="1"/>
              <a:t>DeprecationWarning</a:t>
            </a:r>
            <a:endParaRPr lang="en-GB" sz="1600" dirty="0"/>
          </a:p>
        </p:txBody>
      </p:sp>
      <p:sp>
        <p:nvSpPr>
          <p:cNvPr id="13" name="TextBox 12"/>
          <p:cNvSpPr txBox="1"/>
          <p:nvPr/>
        </p:nvSpPr>
        <p:spPr>
          <a:xfrm>
            <a:off x="6824221" y="6142319"/>
            <a:ext cx="2429507" cy="338554"/>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a:spAutoFit/>
          </a:bodyPr>
          <a:lstStyle/>
          <a:p>
            <a:pPr>
              <a:defRPr/>
            </a:pPr>
            <a:r>
              <a:rPr lang="en-GB" sz="1600" dirty="0"/>
              <a:t>Will not be executed</a:t>
            </a:r>
          </a:p>
        </p:txBody>
      </p:sp>
      <p:sp>
        <p:nvSpPr>
          <p:cNvPr id="2" name="Line 8">
            <a:extLst>
              <a:ext uri="{FF2B5EF4-FFF2-40B4-BE49-F238E27FC236}">
                <a16:creationId xmlns:a16="http://schemas.microsoft.com/office/drawing/2014/main" id="{47C98C27-3352-AE39-0480-EECA027F736A}"/>
              </a:ext>
            </a:extLst>
          </p:cNvPr>
          <p:cNvSpPr>
            <a:spLocks noChangeShapeType="1"/>
          </p:cNvSpPr>
          <p:nvPr/>
        </p:nvSpPr>
        <p:spPr bwMode="auto">
          <a:xfrm flipH="1">
            <a:off x="5244536" y="5248989"/>
            <a:ext cx="1579685" cy="0"/>
          </a:xfrm>
          <a:prstGeom prst="line">
            <a:avLst/>
          </a:prstGeom>
          <a:solidFill>
            <a:schemeClr val="tx2">
              <a:lumMod val="20000"/>
              <a:lumOff val="80000"/>
            </a:schemeClr>
          </a:solidFill>
          <a:ln w="9525">
            <a:solidFill>
              <a:schemeClr val="tx1"/>
            </a:solidFill>
            <a:round/>
            <a:headEnd/>
            <a:tailEnd type="triangle" w="med" len="med"/>
          </a:ln>
        </p:spPr>
        <p:txBody>
          <a:bodyPr>
            <a:spAutoFit/>
          </a:bodyPr>
          <a:lstStyle/>
          <a:p>
            <a:endParaRPr lang="en-GB" u="sng"/>
          </a:p>
        </p:txBody>
      </p:sp>
      <p:sp>
        <p:nvSpPr>
          <p:cNvPr id="4" name="Line 8">
            <a:extLst>
              <a:ext uri="{FF2B5EF4-FFF2-40B4-BE49-F238E27FC236}">
                <a16:creationId xmlns:a16="http://schemas.microsoft.com/office/drawing/2014/main" id="{E8B98E3F-5B5A-5725-B014-1832F7EF9153}"/>
              </a:ext>
            </a:extLst>
          </p:cNvPr>
          <p:cNvSpPr>
            <a:spLocks noChangeShapeType="1"/>
          </p:cNvSpPr>
          <p:nvPr/>
        </p:nvSpPr>
        <p:spPr bwMode="auto">
          <a:xfrm flipH="1">
            <a:off x="5244535" y="6323610"/>
            <a:ext cx="1579685" cy="0"/>
          </a:xfrm>
          <a:prstGeom prst="line">
            <a:avLst/>
          </a:prstGeom>
          <a:solidFill>
            <a:schemeClr val="tx2">
              <a:lumMod val="20000"/>
              <a:lumOff val="80000"/>
            </a:schemeClr>
          </a:solidFill>
          <a:ln w="9525">
            <a:solidFill>
              <a:schemeClr val="tx1"/>
            </a:solidFill>
            <a:round/>
            <a:headEnd/>
            <a:tailEnd type="triangle" w="med" len="med"/>
          </a:ln>
        </p:spPr>
        <p:txBody>
          <a:bodyPr>
            <a:spAutoFit/>
          </a:bodyPr>
          <a:lstStyle/>
          <a:p>
            <a:endParaRPr lang="en-GB" u="sng"/>
          </a:p>
        </p:txBody>
      </p:sp>
      <p:sp>
        <p:nvSpPr>
          <p:cNvPr id="5" name="Line 8">
            <a:extLst>
              <a:ext uri="{FF2B5EF4-FFF2-40B4-BE49-F238E27FC236}">
                <a16:creationId xmlns:a16="http://schemas.microsoft.com/office/drawing/2014/main" id="{B2A09959-A987-3B3E-05AF-CF4F07289918}"/>
              </a:ext>
            </a:extLst>
          </p:cNvPr>
          <p:cNvSpPr>
            <a:spLocks noChangeShapeType="1"/>
          </p:cNvSpPr>
          <p:nvPr/>
        </p:nvSpPr>
        <p:spPr bwMode="auto">
          <a:xfrm flipH="1">
            <a:off x="5244534" y="3871750"/>
            <a:ext cx="1579685" cy="0"/>
          </a:xfrm>
          <a:prstGeom prst="line">
            <a:avLst/>
          </a:prstGeom>
          <a:solidFill>
            <a:schemeClr val="tx2">
              <a:lumMod val="20000"/>
              <a:lumOff val="80000"/>
            </a:schemeClr>
          </a:solidFill>
          <a:ln w="9525">
            <a:solidFill>
              <a:schemeClr val="tx1"/>
            </a:solidFill>
            <a:round/>
            <a:headEnd/>
            <a:tailEnd type="triangle" w="med" len="med"/>
          </a:ln>
        </p:spPr>
        <p:txBody>
          <a:bodyPr>
            <a:spAutoFit/>
          </a:bodyPr>
          <a:lstStyle/>
          <a:p>
            <a:endParaRPr lang="en-GB" u="sng"/>
          </a:p>
        </p:txBody>
      </p:sp>
    </p:spTree>
    <p:extLst>
      <p:ext uri="{BB962C8B-B14F-4D97-AF65-F5344CB8AC3E}">
        <p14:creationId xmlns:p14="http://schemas.microsoft.com/office/powerpoint/2010/main" val="1841360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dirty="0"/>
              <a:t>Exception handling</a:t>
            </a:r>
          </a:p>
        </p:txBody>
      </p:sp>
      <p:sp>
        <p:nvSpPr>
          <p:cNvPr id="8195" name="Rectangle 3"/>
          <p:cNvSpPr>
            <a:spLocks noGrp="1" noChangeArrowheads="1"/>
          </p:cNvSpPr>
          <p:nvPr>
            <p:ph idx="1"/>
          </p:nvPr>
        </p:nvSpPr>
        <p:spPr/>
        <p:txBody>
          <a:bodyPr>
            <a:normAutofit/>
          </a:bodyPr>
          <a:lstStyle/>
          <a:p>
            <a:r>
              <a:rPr lang="en-US" b="1" dirty="0"/>
              <a:t>Traditional error handling techniques include</a:t>
            </a:r>
          </a:p>
          <a:p>
            <a:pPr marL="447675" lvl="1" indent="-265113">
              <a:buFont typeface="Arial" panose="020B0604020202020204" pitchFamily="34" charset="0"/>
              <a:buChar char="•"/>
            </a:pPr>
            <a:r>
              <a:rPr lang="en-US" sz="1800" dirty="0"/>
              <a:t>Returning a value from a function to indicate success or failure</a:t>
            </a:r>
          </a:p>
          <a:p>
            <a:pPr marL="447675" lvl="1" indent="-265113">
              <a:buFont typeface="Arial" panose="020B0604020202020204" pitchFamily="34" charset="0"/>
              <a:buChar char="•"/>
            </a:pPr>
            <a:r>
              <a:rPr lang="en-US" sz="1800" dirty="0"/>
              <a:t>Ignore the error</a:t>
            </a:r>
          </a:p>
          <a:p>
            <a:pPr marL="447675" lvl="1" indent="-265113">
              <a:buFont typeface="Arial" panose="020B0604020202020204" pitchFamily="34" charset="0"/>
              <a:buChar char="•"/>
            </a:pPr>
            <a:r>
              <a:rPr lang="en-US" sz="1800" dirty="0"/>
              <a:t>Log the error, but otherwise ignore it</a:t>
            </a:r>
          </a:p>
          <a:p>
            <a:pPr marL="447675" lvl="1" indent="-265113">
              <a:buFont typeface="Arial" panose="020B0604020202020204" pitchFamily="34" charset="0"/>
              <a:buChar char="•"/>
            </a:pPr>
            <a:r>
              <a:rPr lang="en-US" sz="1800" dirty="0"/>
              <a:t>Put an object into some kind of invalid state that can be tested</a:t>
            </a:r>
          </a:p>
          <a:p>
            <a:pPr marL="447675" lvl="1" indent="-265113">
              <a:buFont typeface="Arial" panose="020B0604020202020204" pitchFamily="34" charset="0"/>
              <a:buChar char="•"/>
            </a:pPr>
            <a:r>
              <a:rPr lang="en-US" sz="1800" dirty="0"/>
              <a:t>Aborting the program</a:t>
            </a:r>
          </a:p>
          <a:p>
            <a:r>
              <a:rPr lang="en-US" b="1" dirty="0"/>
              <a:t>In Python, an exception can be thrown</a:t>
            </a:r>
          </a:p>
          <a:p>
            <a:pPr marL="447675" lvl="1" indent="-265113">
              <a:buFont typeface="Arial" panose="020B0604020202020204" pitchFamily="34" charset="0"/>
              <a:buChar char="•"/>
            </a:pPr>
            <a:r>
              <a:rPr lang="en-US" dirty="0"/>
              <a:t>An exception is represented by an object</a:t>
            </a:r>
          </a:p>
          <a:p>
            <a:pPr marL="447675" lvl="2" indent="-265113">
              <a:buFont typeface="Arial" panose="020B0604020202020204" pitchFamily="34" charset="0"/>
              <a:buChar char="•"/>
            </a:pPr>
            <a:r>
              <a:rPr lang="en-US" sz="1800" dirty="0"/>
              <a:t>Usually of a class derived from the </a:t>
            </a:r>
            <a:r>
              <a:rPr lang="en-US" sz="1800" b="1" dirty="0"/>
              <a:t>exception</a:t>
            </a:r>
            <a:r>
              <a:rPr lang="en-US" sz="1800" dirty="0"/>
              <a:t> superclass</a:t>
            </a:r>
          </a:p>
          <a:p>
            <a:pPr marL="447675" lvl="2" indent="-265113">
              <a:buFont typeface="Arial" panose="020B0604020202020204" pitchFamily="34" charset="0"/>
              <a:buChar char="•"/>
            </a:pPr>
            <a:r>
              <a:rPr lang="en-US" sz="1800" dirty="0"/>
              <a:t>Includes diagnostic attributes which may be printed</a:t>
            </a:r>
          </a:p>
          <a:p>
            <a:pPr marL="447675" lvl="1" indent="-265113">
              <a:buFont typeface="Arial" panose="020B0604020202020204" pitchFamily="34" charset="0"/>
              <a:buChar char="•"/>
            </a:pPr>
            <a:r>
              <a:rPr lang="en-US" dirty="0"/>
              <a:t>Throwing an exception transfers control</a:t>
            </a:r>
          </a:p>
          <a:p>
            <a:pPr marL="447675" lvl="1" indent="-265113">
              <a:buFont typeface="Arial" panose="020B0604020202020204" pitchFamily="34" charset="0"/>
              <a:buChar char="•"/>
            </a:pPr>
            <a:r>
              <a:rPr lang="en-US" dirty="0"/>
              <a:t>The function call stack is unwound until a handler capable of handling the exception object is found</a:t>
            </a:r>
          </a:p>
        </p:txBody>
      </p:sp>
    </p:spTree>
    <p:extLst>
      <p:ext uri="{BB962C8B-B14F-4D97-AF65-F5344CB8AC3E}">
        <p14:creationId xmlns:p14="http://schemas.microsoft.com/office/powerpoint/2010/main" val="260008375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GB" dirty="0"/>
              <a:t>Exception syntax</a:t>
            </a:r>
          </a:p>
        </p:txBody>
      </p:sp>
      <p:graphicFrame>
        <p:nvGraphicFramePr>
          <p:cNvPr id="9225" name="Object 15"/>
          <p:cNvGraphicFramePr>
            <a:graphicFrameLocks noGrp="1" noChangeAspect="1"/>
          </p:cNvGraphicFramePr>
          <p:nvPr>
            <p:ph idx="1"/>
            <p:extLst>
              <p:ext uri="{D42A27DB-BD31-4B8C-83A1-F6EECF244321}">
                <p14:modId xmlns:p14="http://schemas.microsoft.com/office/powerpoint/2010/main" val="2754332919"/>
              </p:ext>
            </p:extLst>
          </p:nvPr>
        </p:nvGraphicFramePr>
        <p:xfrm>
          <a:off x="3814762" y="3648096"/>
          <a:ext cx="1876425" cy="990600"/>
        </p:xfrm>
        <a:graphic>
          <a:graphicData uri="http://schemas.openxmlformats.org/presentationml/2006/ole">
            <mc:AlternateContent xmlns:mc="http://schemas.openxmlformats.org/markup-compatibility/2006">
              <mc:Choice xmlns:v="urn:schemas-microsoft-com:vml" Requires="v">
                <p:oleObj name="Bitmap Image" r:id="rId3" imgW="1876190" imgH="990738" progId="PBrush">
                  <p:embed/>
                </p:oleObj>
              </mc:Choice>
              <mc:Fallback>
                <p:oleObj name="Bitmap Image" r:id="rId3" imgW="1876190" imgH="990738" progId="PBrush">
                  <p:embed/>
                  <p:pic>
                    <p:nvPicPr>
                      <p:cNvPr id="9225" name="Object 1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4762" y="3648096"/>
                        <a:ext cx="1876425" cy="990600"/>
                      </a:xfrm>
                      <a:prstGeom prst="rect">
                        <a:avLst/>
                      </a:prstGeom>
                      <a:noFill/>
                      <a:ln>
                        <a:noFill/>
                      </a:ln>
                      <a:effectLst/>
                    </p:spPr>
                  </p:pic>
                </p:oleObj>
              </mc:Fallback>
            </mc:AlternateContent>
          </a:graphicData>
        </a:graphic>
      </p:graphicFrame>
      <p:sp>
        <p:nvSpPr>
          <p:cNvPr id="9219" name="Rectangle 3"/>
          <p:cNvSpPr>
            <a:spLocks noGrp="1" noChangeArrowheads="1"/>
          </p:cNvSpPr>
          <p:nvPr>
            <p:ph type="body" sz="quarter" idx="4294967295"/>
          </p:nvPr>
        </p:nvSpPr>
        <p:spPr>
          <a:xfrm>
            <a:off x="339971" y="1259685"/>
            <a:ext cx="11715750" cy="5214937"/>
          </a:xfrm>
        </p:spPr>
        <p:txBody>
          <a:bodyPr/>
          <a:lstStyle/>
          <a:p>
            <a:r>
              <a:rPr lang="en-GB" b="1" dirty="0"/>
              <a:t>Unhandled exceptions terminate the program</a:t>
            </a:r>
          </a:p>
          <a:p>
            <a:r>
              <a:rPr lang="en-GB" b="1" dirty="0"/>
              <a:t>Trapping an exception:</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pPr marL="447675" indent="-265113">
              <a:buFont typeface="Arial" panose="020B0604020202020204" pitchFamily="34" charset="0"/>
              <a:buChar char="•"/>
            </a:pPr>
            <a:r>
              <a:rPr lang="en-GB" sz="1800" dirty="0"/>
              <a:t>Although we use terms like "try block", there is no real or implied scope within each code section</a:t>
            </a:r>
          </a:p>
          <a:p>
            <a:endParaRPr lang="en-GB" dirty="0"/>
          </a:p>
        </p:txBody>
      </p:sp>
      <p:sp>
        <p:nvSpPr>
          <p:cNvPr id="9220" name="Text Box 4"/>
          <p:cNvSpPr txBox="1">
            <a:spLocks noChangeArrowheads="1"/>
          </p:cNvSpPr>
          <p:nvPr/>
        </p:nvSpPr>
        <p:spPr bwMode="auto">
          <a:xfrm>
            <a:off x="738311" y="2085181"/>
            <a:ext cx="5043487" cy="2687637"/>
          </a:xfrm>
          <a:prstGeom prst="rect">
            <a:avLst/>
          </a:prstGeom>
          <a:solidFill>
            <a:schemeClr val="bg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20000"/>
              </a:spcBef>
            </a:pPr>
            <a:r>
              <a:rPr lang="en-GB" sz="1800" b="1" dirty="0">
                <a:solidFill>
                  <a:srgbClr val="0000C8"/>
                </a:solidFill>
                <a:latin typeface="Courier New" panose="02070309020205020404" pitchFamily="49" charset="0"/>
              </a:rPr>
              <a:t>try:</a:t>
            </a:r>
          </a:p>
          <a:p>
            <a:pPr>
              <a:spcBef>
                <a:spcPct val="20000"/>
              </a:spcBef>
            </a:pPr>
            <a:r>
              <a:rPr lang="en-GB" sz="1800" b="1" dirty="0">
                <a:latin typeface="Courier New" panose="02070309020205020404" pitchFamily="49" charset="0"/>
              </a:rPr>
              <a:t>   </a:t>
            </a:r>
            <a:r>
              <a:rPr lang="en-GB" sz="1800" i="1" dirty="0"/>
              <a:t>code body</a:t>
            </a:r>
          </a:p>
          <a:p>
            <a:pPr>
              <a:spcBef>
                <a:spcPct val="20000"/>
              </a:spcBef>
            </a:pPr>
            <a:r>
              <a:rPr lang="en-GB" sz="1800" b="1" dirty="0">
                <a:solidFill>
                  <a:srgbClr val="0000C8"/>
                </a:solidFill>
                <a:latin typeface="Courier New" panose="02070309020205020404" pitchFamily="49" charset="0"/>
              </a:rPr>
              <a:t>except</a:t>
            </a:r>
            <a:r>
              <a:rPr lang="en-GB" sz="1800" i="1" dirty="0">
                <a:latin typeface="Courier New" panose="02070309020205020404" pitchFamily="49" charset="0"/>
              </a:rPr>
              <a:t> </a:t>
            </a:r>
            <a:r>
              <a:rPr lang="en-GB" sz="1800" dirty="0">
                <a:latin typeface="Courier New" panose="02070309020205020404" pitchFamily="49" charset="0"/>
              </a:rPr>
              <a:t>[</a:t>
            </a:r>
            <a:r>
              <a:rPr lang="en-GB" sz="1800" i="1" dirty="0" err="1"/>
              <a:t>exception_list</a:t>
            </a:r>
            <a:r>
              <a:rPr lang="en-GB" sz="1800" i="1" dirty="0">
                <a:latin typeface="Courier New" panose="02070309020205020404" pitchFamily="49" charset="0"/>
              </a:rPr>
              <a:t> </a:t>
            </a:r>
            <a:r>
              <a:rPr lang="en-GB" sz="1800" dirty="0">
                <a:latin typeface="Courier New" panose="02070309020205020404" pitchFamily="49" charset="0"/>
              </a:rPr>
              <a:t>[</a:t>
            </a:r>
            <a:r>
              <a:rPr lang="en-GB" sz="1800" b="1" dirty="0">
                <a:latin typeface="Courier New" panose="02070309020205020404" pitchFamily="49" charset="0"/>
              </a:rPr>
              <a:t>as</a:t>
            </a:r>
            <a:r>
              <a:rPr lang="en-GB" sz="1800" i="1" dirty="0">
                <a:latin typeface="Courier New" panose="02070309020205020404" pitchFamily="49" charset="0"/>
              </a:rPr>
              <a:t> </a:t>
            </a:r>
            <a:r>
              <a:rPr lang="en-GB" sz="1800" i="1" dirty="0" err="1"/>
              <a:t>var</a:t>
            </a:r>
            <a:r>
              <a:rPr lang="en-GB" sz="1800" dirty="0">
                <a:latin typeface="Courier New" panose="02070309020205020404" pitchFamily="49" charset="0"/>
              </a:rPr>
              <a:t>]]</a:t>
            </a:r>
            <a:r>
              <a:rPr lang="en-GB" sz="1800" b="1" dirty="0">
                <a:latin typeface="Courier New" panose="02070309020205020404" pitchFamily="49" charset="0"/>
              </a:rPr>
              <a:t>:</a:t>
            </a:r>
          </a:p>
          <a:p>
            <a:pPr>
              <a:spcBef>
                <a:spcPct val="20000"/>
              </a:spcBef>
            </a:pPr>
            <a:r>
              <a:rPr lang="en-GB" sz="1800" i="1" dirty="0">
                <a:latin typeface="Courier New" panose="02070309020205020404" pitchFamily="49" charset="0"/>
              </a:rPr>
              <a:t>   </a:t>
            </a:r>
            <a:r>
              <a:rPr lang="en-GB" sz="1800" i="1" dirty="0"/>
              <a:t>exception handler</a:t>
            </a:r>
            <a:endParaRPr lang="en-GB" sz="1800" b="1" dirty="0"/>
          </a:p>
          <a:p>
            <a:pPr>
              <a:spcBef>
                <a:spcPct val="20000"/>
              </a:spcBef>
            </a:pPr>
            <a:r>
              <a:rPr lang="en-GB" sz="1800" b="1" dirty="0">
                <a:solidFill>
                  <a:srgbClr val="0000C8"/>
                </a:solidFill>
                <a:latin typeface="Courier New" panose="02070309020205020404" pitchFamily="49" charset="0"/>
              </a:rPr>
              <a:t>else:</a:t>
            </a:r>
          </a:p>
          <a:p>
            <a:pPr>
              <a:spcBef>
                <a:spcPct val="20000"/>
              </a:spcBef>
            </a:pPr>
            <a:r>
              <a:rPr lang="en-GB" sz="1800" i="1" dirty="0">
                <a:latin typeface="Courier New" panose="02070309020205020404" pitchFamily="49" charset="0"/>
              </a:rPr>
              <a:t>   </a:t>
            </a:r>
            <a:r>
              <a:rPr lang="en-GB" sz="1800" i="1" dirty="0"/>
              <a:t>statements if no exception</a:t>
            </a:r>
          </a:p>
          <a:p>
            <a:pPr>
              <a:spcBef>
                <a:spcPct val="20000"/>
              </a:spcBef>
            </a:pPr>
            <a:r>
              <a:rPr lang="en-GB" sz="1800" b="1" dirty="0">
                <a:solidFill>
                  <a:srgbClr val="0000C8"/>
                </a:solidFill>
                <a:latin typeface="Courier New" panose="02070309020205020404" pitchFamily="49" charset="0"/>
              </a:rPr>
              <a:t>finally:</a:t>
            </a:r>
          </a:p>
          <a:p>
            <a:pPr>
              <a:spcBef>
                <a:spcPct val="20000"/>
              </a:spcBef>
            </a:pPr>
            <a:r>
              <a:rPr lang="en-GB" sz="1800" i="1" dirty="0">
                <a:latin typeface="Courier New" panose="02070309020205020404" pitchFamily="49" charset="0"/>
              </a:rPr>
              <a:t>   </a:t>
            </a:r>
            <a:r>
              <a:rPr lang="en-GB" sz="1800" i="1" dirty="0"/>
              <a:t>final statements</a:t>
            </a:r>
            <a:r>
              <a:rPr lang="en-GB" sz="1800" i="1" dirty="0">
                <a:latin typeface="Courier New" panose="02070309020205020404" pitchFamily="49" charset="0"/>
              </a:rPr>
              <a:t> </a:t>
            </a:r>
          </a:p>
        </p:txBody>
      </p:sp>
      <p:sp>
        <p:nvSpPr>
          <p:cNvPr id="9221" name="Text Box 5"/>
          <p:cNvSpPr txBox="1">
            <a:spLocks noChangeArrowheads="1"/>
          </p:cNvSpPr>
          <p:nvPr/>
        </p:nvSpPr>
        <p:spPr bwMode="auto">
          <a:xfrm>
            <a:off x="6180138" y="3573487"/>
            <a:ext cx="2625725" cy="59055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rgbClr val="FFFFFF"/>
                </a:solidFill>
              </a14:hiddenFill>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600" dirty="0"/>
              <a:t>Optional, not executed if an exception occurs</a:t>
            </a:r>
          </a:p>
        </p:txBody>
      </p:sp>
      <p:sp>
        <p:nvSpPr>
          <p:cNvPr id="9222" name="Line 7"/>
          <p:cNvSpPr>
            <a:spLocks noChangeShapeType="1"/>
          </p:cNvSpPr>
          <p:nvPr/>
        </p:nvSpPr>
        <p:spPr bwMode="auto">
          <a:xfrm flipH="1">
            <a:off x="4635499" y="3898925"/>
            <a:ext cx="153035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spAutoFit/>
          </a:bodyPr>
          <a:lstStyle/>
          <a:p>
            <a:endParaRPr lang="en-GB"/>
          </a:p>
        </p:txBody>
      </p:sp>
      <p:sp>
        <p:nvSpPr>
          <p:cNvPr id="9223" name="Text Box 13"/>
          <p:cNvSpPr txBox="1">
            <a:spLocks noChangeArrowheads="1"/>
          </p:cNvSpPr>
          <p:nvPr/>
        </p:nvSpPr>
        <p:spPr bwMode="auto">
          <a:xfrm>
            <a:off x="6165850" y="4410101"/>
            <a:ext cx="2663825" cy="346075"/>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rgbClr val="FFFFFF"/>
                </a:solidFill>
              </a14:hiddenFill>
            </a:ext>
          </a:ex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600" dirty="0"/>
              <a:t>Optional, always* executed</a:t>
            </a:r>
          </a:p>
        </p:txBody>
      </p:sp>
      <p:sp>
        <p:nvSpPr>
          <p:cNvPr id="9224" name="Line 14"/>
          <p:cNvSpPr>
            <a:spLocks noChangeShapeType="1"/>
          </p:cNvSpPr>
          <p:nvPr/>
        </p:nvSpPr>
        <p:spPr bwMode="auto">
          <a:xfrm flipH="1">
            <a:off x="4613274" y="4602187"/>
            <a:ext cx="153035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spAutoFit/>
          </a:bodyPr>
          <a:lstStyle/>
          <a:p>
            <a:endParaRPr lang="en-GB"/>
          </a:p>
        </p:txBody>
      </p:sp>
    </p:spTree>
    <p:extLst>
      <p:ext uri="{BB962C8B-B14F-4D97-AF65-F5344CB8AC3E}">
        <p14:creationId xmlns:p14="http://schemas.microsoft.com/office/powerpoint/2010/main" val="3129909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GB" dirty="0"/>
              <a:t>Multiple exceptions</a:t>
            </a:r>
          </a:p>
        </p:txBody>
      </p:sp>
      <p:sp>
        <p:nvSpPr>
          <p:cNvPr id="10243" name="Rectangle 3"/>
          <p:cNvSpPr>
            <a:spLocks noGrp="1" noChangeArrowheads="1"/>
          </p:cNvSpPr>
          <p:nvPr>
            <p:ph idx="1"/>
          </p:nvPr>
        </p:nvSpPr>
        <p:spPr/>
        <p:txBody>
          <a:bodyPr/>
          <a:lstStyle/>
          <a:p>
            <a:r>
              <a:rPr lang="en-GB" b="1" dirty="0"/>
              <a:t>It is common to wish to trap more than one exception</a:t>
            </a:r>
          </a:p>
          <a:p>
            <a:pPr marL="447675" lvl="1" indent="-265113">
              <a:buFont typeface="Arial" panose="020B0604020202020204" pitchFamily="34" charset="0"/>
              <a:buChar char="•"/>
            </a:pPr>
            <a:r>
              <a:rPr lang="en-GB" sz="1800" dirty="0"/>
              <a:t>Each with its own handler</a:t>
            </a:r>
          </a:p>
          <a:p>
            <a:pPr marL="447675" lvl="1" indent="-265113">
              <a:buFont typeface="Arial" panose="020B0604020202020204" pitchFamily="34" charset="0"/>
              <a:buChar char="•"/>
            </a:pPr>
            <a:r>
              <a:rPr lang="en-GB" sz="1800" dirty="0"/>
              <a:t>Or multiple exceptions with the same handler</a:t>
            </a:r>
          </a:p>
        </p:txBody>
      </p:sp>
      <p:sp>
        <p:nvSpPr>
          <p:cNvPr id="10244" name="Text Box 4"/>
          <p:cNvSpPr txBox="1">
            <a:spLocks noChangeArrowheads="1"/>
          </p:cNvSpPr>
          <p:nvPr/>
        </p:nvSpPr>
        <p:spPr bwMode="auto">
          <a:xfrm>
            <a:off x="781627" y="2504757"/>
            <a:ext cx="5147563" cy="3416320"/>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10000"/>
              </a:spcBef>
            </a:pPr>
            <a:r>
              <a:rPr lang="en-GB" sz="1800" dirty="0">
                <a:latin typeface="Courier New" panose="02070309020205020404" pitchFamily="49" charset="0"/>
              </a:rPr>
              <a:t>filename = "foo"</a:t>
            </a:r>
          </a:p>
          <a:p>
            <a:pPr>
              <a:spcBef>
                <a:spcPct val="10000"/>
              </a:spcBef>
            </a:pPr>
            <a:r>
              <a:rPr lang="en-GB" sz="1800" dirty="0">
                <a:latin typeface="Courier New" panose="02070309020205020404" pitchFamily="49" charset="0"/>
              </a:rPr>
              <a:t>try: </a:t>
            </a:r>
          </a:p>
          <a:p>
            <a:pPr>
              <a:spcBef>
                <a:spcPct val="10000"/>
              </a:spcBef>
            </a:pPr>
            <a:r>
              <a:rPr lang="en-GB" sz="1800" dirty="0">
                <a:latin typeface="Courier New" panose="02070309020205020404" pitchFamily="49" charset="0"/>
              </a:rPr>
              <a:t>    f = open(filename) </a:t>
            </a:r>
          </a:p>
          <a:p>
            <a:pPr>
              <a:spcBef>
                <a:spcPct val="10000"/>
              </a:spcBef>
            </a:pPr>
            <a:r>
              <a:rPr lang="en-GB" sz="1800" dirty="0">
                <a:latin typeface="Courier New" panose="02070309020205020404" pitchFamily="49" charset="0"/>
              </a:rPr>
              <a:t>except </a:t>
            </a:r>
            <a:r>
              <a:rPr lang="en-GB" sz="1800" dirty="0" err="1">
                <a:latin typeface="Courier New" panose="02070309020205020404" pitchFamily="49" charset="0"/>
              </a:rPr>
              <a:t>FileNotFoundError</a:t>
            </a:r>
            <a:r>
              <a:rPr lang="en-GB" sz="1800" dirty="0">
                <a:latin typeface="Courier New" panose="02070309020205020404" pitchFamily="49" charset="0"/>
              </a:rPr>
              <a:t>:</a:t>
            </a:r>
          </a:p>
          <a:p>
            <a:pPr>
              <a:spcBef>
                <a:spcPct val="10000"/>
              </a:spcBef>
            </a:pPr>
            <a:r>
              <a:rPr lang="en-GB" sz="1800" dirty="0">
                <a:latin typeface="Courier New" panose="02070309020205020404" pitchFamily="49" charset="0"/>
              </a:rPr>
              <a:t>    </a:t>
            </a:r>
            <a:r>
              <a:rPr lang="en-GB" sz="1800" dirty="0" err="1">
                <a:latin typeface="Courier New" panose="02070309020205020404" pitchFamily="49" charset="0"/>
              </a:rPr>
              <a:t>errmsg</a:t>
            </a:r>
            <a:r>
              <a:rPr lang="en-GB" sz="1800" dirty="0">
                <a:latin typeface="Courier New" panose="02070309020205020404" pitchFamily="49" charset="0"/>
              </a:rPr>
              <a:t> = filename + " not found"</a:t>
            </a:r>
          </a:p>
          <a:p>
            <a:pPr>
              <a:spcBef>
                <a:spcPct val="10000"/>
              </a:spcBef>
            </a:pPr>
            <a:r>
              <a:rPr lang="en-GB" sz="1800" dirty="0">
                <a:latin typeface="Courier New" panose="02070309020205020404" pitchFamily="49" charset="0"/>
              </a:rPr>
              <a:t>except (</a:t>
            </a:r>
            <a:r>
              <a:rPr lang="en-GB" sz="1800" dirty="0" err="1">
                <a:latin typeface="Courier New" panose="02070309020205020404" pitchFamily="49" charset="0"/>
              </a:rPr>
              <a:t>TypeError</a:t>
            </a:r>
            <a:r>
              <a:rPr lang="en-GB" sz="1800" dirty="0">
                <a:latin typeface="Courier New" panose="02070309020205020404" pitchFamily="49" charset="0"/>
              </a:rPr>
              <a:t>, </a:t>
            </a:r>
            <a:r>
              <a:rPr lang="en-GB" sz="1800" dirty="0" err="1">
                <a:latin typeface="Courier New" panose="02070309020205020404" pitchFamily="49" charset="0"/>
              </a:rPr>
              <a:t>ValueError</a:t>
            </a:r>
            <a:r>
              <a:rPr lang="en-GB" sz="1800" dirty="0">
                <a:latin typeface="Courier New" panose="02070309020205020404" pitchFamily="49" charset="0"/>
              </a:rPr>
              <a:t>):</a:t>
            </a:r>
          </a:p>
          <a:p>
            <a:pPr>
              <a:spcBef>
                <a:spcPct val="10000"/>
              </a:spcBef>
            </a:pPr>
            <a:r>
              <a:rPr lang="en-GB" sz="1800" dirty="0">
                <a:latin typeface="Courier New" panose="02070309020205020404" pitchFamily="49" charset="0"/>
              </a:rPr>
              <a:t>    </a:t>
            </a:r>
            <a:r>
              <a:rPr lang="en-GB" sz="1800" dirty="0" err="1">
                <a:latin typeface="Courier New" panose="02070309020205020404" pitchFamily="49" charset="0"/>
              </a:rPr>
              <a:t>errmsg</a:t>
            </a:r>
            <a:r>
              <a:rPr lang="en-GB" sz="1800" dirty="0">
                <a:latin typeface="Courier New" panose="02070309020205020404" pitchFamily="49" charset="0"/>
              </a:rPr>
              <a:t> = "Invalid filename"</a:t>
            </a:r>
          </a:p>
          <a:p>
            <a:pPr>
              <a:spcBef>
                <a:spcPct val="10000"/>
              </a:spcBef>
            </a:pPr>
            <a:r>
              <a:rPr lang="en-GB" sz="1800" dirty="0">
                <a:latin typeface="Courier New" panose="02070309020205020404" pitchFamily="49" charset="0"/>
              </a:rPr>
              <a:t>...</a:t>
            </a:r>
          </a:p>
          <a:p>
            <a:pPr>
              <a:spcBef>
                <a:spcPct val="10000"/>
              </a:spcBef>
            </a:pPr>
            <a:r>
              <a:rPr lang="en-GB" sz="1800" dirty="0">
                <a:latin typeface="Courier New" panose="02070309020205020404" pitchFamily="49" charset="0"/>
              </a:rPr>
              <a:t>    </a:t>
            </a:r>
          </a:p>
          <a:p>
            <a:pPr>
              <a:spcBef>
                <a:spcPct val="10000"/>
              </a:spcBef>
            </a:pPr>
            <a:r>
              <a:rPr lang="en-GB" sz="1800" dirty="0">
                <a:latin typeface="Courier New" panose="02070309020205020404" pitchFamily="49" charset="0"/>
              </a:rPr>
              <a:t>if </a:t>
            </a:r>
            <a:r>
              <a:rPr lang="en-GB" sz="1800" dirty="0" err="1">
                <a:latin typeface="Courier New" panose="02070309020205020404" pitchFamily="49" charset="0"/>
              </a:rPr>
              <a:t>errmsg</a:t>
            </a:r>
            <a:r>
              <a:rPr lang="en-GB" sz="1800" dirty="0">
                <a:latin typeface="Courier New" panose="02070309020205020404" pitchFamily="49" charset="0"/>
              </a:rPr>
              <a:t> != "":</a:t>
            </a:r>
          </a:p>
          <a:p>
            <a:pPr>
              <a:spcBef>
                <a:spcPct val="10000"/>
              </a:spcBef>
            </a:pPr>
            <a:r>
              <a:rPr lang="en-GB" sz="1800" dirty="0">
                <a:latin typeface="Courier New" panose="02070309020205020404" pitchFamily="49" charset="0"/>
              </a:rPr>
              <a:t>    exit(</a:t>
            </a:r>
            <a:r>
              <a:rPr lang="en-GB" sz="1800" dirty="0" err="1">
                <a:latin typeface="Courier New" panose="02070309020205020404" pitchFamily="49" charset="0"/>
              </a:rPr>
              <a:t>errmsg</a:t>
            </a:r>
            <a:r>
              <a:rPr lang="en-GB" sz="1800" dirty="0">
                <a:latin typeface="Courier New" panose="02070309020205020404" pitchFamily="49" charset="0"/>
              </a:rPr>
              <a:t>)</a:t>
            </a:r>
          </a:p>
        </p:txBody>
      </p:sp>
      <p:sp>
        <p:nvSpPr>
          <p:cNvPr id="2" name="Text Box 5">
            <a:extLst>
              <a:ext uri="{FF2B5EF4-FFF2-40B4-BE49-F238E27FC236}">
                <a16:creationId xmlns:a16="http://schemas.microsoft.com/office/drawing/2014/main" id="{18FFCC54-6D61-92B1-9AB2-79102085A49B}"/>
              </a:ext>
            </a:extLst>
          </p:cNvPr>
          <p:cNvSpPr txBox="1">
            <a:spLocks noChangeArrowheads="1"/>
          </p:cNvSpPr>
          <p:nvPr/>
        </p:nvSpPr>
        <p:spPr bwMode="auto">
          <a:xfrm>
            <a:off x="6696568" y="3797418"/>
            <a:ext cx="2965592" cy="830997"/>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600" dirty="0"/>
              <a:t>For example, </a:t>
            </a:r>
            <a:r>
              <a:rPr lang="en-GB" sz="1600" dirty="0" err="1"/>
              <a:t>TypeError</a:t>
            </a:r>
            <a:r>
              <a:rPr lang="en-GB" sz="1600" dirty="0"/>
              <a:t> would be raised if </a:t>
            </a:r>
            <a:r>
              <a:rPr lang="en-GB" sz="1600" dirty="0">
                <a:latin typeface="Courier New" panose="02070309020205020404" pitchFamily="49" charset="0"/>
              </a:rPr>
              <a:t>filename</a:t>
            </a:r>
            <a:r>
              <a:rPr lang="en-GB" sz="1600" dirty="0"/>
              <a:t> was not a string.</a:t>
            </a:r>
          </a:p>
        </p:txBody>
      </p:sp>
      <p:sp>
        <p:nvSpPr>
          <p:cNvPr id="3" name="Line 7">
            <a:extLst>
              <a:ext uri="{FF2B5EF4-FFF2-40B4-BE49-F238E27FC236}">
                <a16:creationId xmlns:a16="http://schemas.microsoft.com/office/drawing/2014/main" id="{B455A261-CE38-0371-4781-3ED1079C2635}"/>
              </a:ext>
            </a:extLst>
          </p:cNvPr>
          <p:cNvSpPr>
            <a:spLocks noChangeShapeType="1"/>
          </p:cNvSpPr>
          <p:nvPr/>
        </p:nvSpPr>
        <p:spPr bwMode="auto">
          <a:xfrm flipH="1">
            <a:off x="5164015" y="4212917"/>
            <a:ext cx="153035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spAutoFit/>
          </a:bodyPr>
          <a:lstStyle/>
          <a:p>
            <a:endParaRPr lang="en-GB"/>
          </a:p>
        </p:txBody>
      </p:sp>
      <p:sp>
        <p:nvSpPr>
          <p:cNvPr id="6" name="Text Box 5">
            <a:extLst>
              <a:ext uri="{FF2B5EF4-FFF2-40B4-BE49-F238E27FC236}">
                <a16:creationId xmlns:a16="http://schemas.microsoft.com/office/drawing/2014/main" id="{9F3CA08C-23F2-EF98-DBD1-20F9E42FEB52}"/>
              </a:ext>
            </a:extLst>
          </p:cNvPr>
          <p:cNvSpPr txBox="1">
            <a:spLocks noChangeArrowheads="1"/>
          </p:cNvSpPr>
          <p:nvPr/>
        </p:nvSpPr>
        <p:spPr bwMode="auto">
          <a:xfrm>
            <a:off x="6696568" y="5300091"/>
            <a:ext cx="2965592" cy="584775"/>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600" dirty="0"/>
              <a:t>Remember, </a:t>
            </a:r>
            <a:r>
              <a:rPr lang="en-GB" sz="1600" dirty="0">
                <a:latin typeface="Courier New" panose="02070309020205020404" pitchFamily="49" charset="0"/>
              </a:rPr>
              <a:t>exit()</a:t>
            </a:r>
            <a:r>
              <a:rPr lang="en-GB" sz="1600" dirty="0"/>
              <a:t> raises a </a:t>
            </a:r>
            <a:r>
              <a:rPr lang="en-GB" sz="1600" dirty="0" err="1"/>
              <a:t>SystemExit</a:t>
            </a:r>
            <a:r>
              <a:rPr lang="en-GB" sz="1600" dirty="0"/>
              <a:t> exception!</a:t>
            </a:r>
          </a:p>
        </p:txBody>
      </p:sp>
      <p:sp>
        <p:nvSpPr>
          <p:cNvPr id="7" name="Line 7">
            <a:extLst>
              <a:ext uri="{FF2B5EF4-FFF2-40B4-BE49-F238E27FC236}">
                <a16:creationId xmlns:a16="http://schemas.microsoft.com/office/drawing/2014/main" id="{20AA32B8-2FE4-8003-A5E9-F62C3EB6C7B9}"/>
              </a:ext>
            </a:extLst>
          </p:cNvPr>
          <p:cNvSpPr>
            <a:spLocks noChangeShapeType="1"/>
          </p:cNvSpPr>
          <p:nvPr/>
        </p:nvSpPr>
        <p:spPr bwMode="auto">
          <a:xfrm flipH="1">
            <a:off x="5166218" y="5578835"/>
            <a:ext cx="153035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spAutoFit/>
          </a:bodyPr>
          <a:lstStyle/>
          <a:p>
            <a:endParaRPr lang="en-GB"/>
          </a:p>
        </p:txBody>
      </p:sp>
    </p:spTree>
    <p:extLst>
      <p:ext uri="{BB962C8B-B14F-4D97-AF65-F5344CB8AC3E}">
        <p14:creationId xmlns:p14="http://schemas.microsoft.com/office/powerpoint/2010/main" val="3271486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sz="quarter" idx="4294967295"/>
          </p:nvPr>
        </p:nvSpPr>
        <p:spPr>
          <a:xfrm>
            <a:off x="339971" y="1367059"/>
            <a:ext cx="11715750" cy="3570701"/>
          </a:xfrm>
        </p:spPr>
        <p:txBody>
          <a:bodyPr/>
          <a:lstStyle/>
          <a:p>
            <a:r>
              <a:rPr lang="en-GB" b="1" dirty="0"/>
              <a:t>Each exception has an arguments attribute</a:t>
            </a:r>
          </a:p>
          <a:p>
            <a:pPr lvl="1">
              <a:buFont typeface="Arial" panose="020B0604020202020204" pitchFamily="34" charset="0"/>
              <a:buChar char="•"/>
            </a:pPr>
            <a:r>
              <a:rPr lang="en-GB" sz="1800" dirty="0"/>
              <a:t>Stored in a tuple</a:t>
            </a:r>
          </a:p>
          <a:p>
            <a:pPr lvl="1">
              <a:buFont typeface="Arial" panose="020B0604020202020204" pitchFamily="34" charset="0"/>
              <a:buChar char="•"/>
            </a:pPr>
            <a:r>
              <a:rPr lang="en-GB" sz="1800" dirty="0"/>
              <a:t>The number of elements, and their meaning varies</a:t>
            </a:r>
          </a:p>
          <a:p>
            <a:pPr lvl="1">
              <a:buFont typeface="Arial" panose="020B0604020202020204" pitchFamily="34" charset="0"/>
              <a:buChar char="•"/>
            </a:pPr>
            <a:r>
              <a:rPr lang="en-GB" sz="1800" dirty="0"/>
              <a:t>Other attributes may be available</a:t>
            </a:r>
          </a:p>
          <a:p>
            <a:r>
              <a:rPr lang="en-GB" b="1" dirty="0"/>
              <a:t>Access the exception using the 'as' clause</a:t>
            </a:r>
          </a:p>
        </p:txBody>
      </p:sp>
      <p:sp>
        <p:nvSpPr>
          <p:cNvPr id="11266" name="Rectangle 2"/>
          <p:cNvSpPr>
            <a:spLocks noGrp="1" noChangeArrowheads="1"/>
          </p:cNvSpPr>
          <p:nvPr>
            <p:ph type="title"/>
          </p:nvPr>
        </p:nvSpPr>
        <p:spPr/>
        <p:txBody>
          <a:bodyPr/>
          <a:lstStyle/>
          <a:p>
            <a:pPr eaLnBrk="1" hangingPunct="1"/>
            <a:r>
              <a:rPr lang="en-GB" dirty="0"/>
              <a:t>Exception arguments</a:t>
            </a:r>
          </a:p>
        </p:txBody>
      </p:sp>
      <p:sp>
        <p:nvSpPr>
          <p:cNvPr id="11268" name="Text Box 4"/>
          <p:cNvSpPr txBox="1">
            <a:spLocks noChangeArrowheads="1"/>
          </p:cNvSpPr>
          <p:nvPr/>
        </p:nvSpPr>
        <p:spPr bwMode="auto">
          <a:xfrm>
            <a:off x="705730" y="3283012"/>
            <a:ext cx="9941950" cy="1754326"/>
          </a:xfrm>
          <a:prstGeom prst="rect">
            <a:avLst/>
          </a:prstGeom>
          <a:solidFill>
            <a:schemeClr val="tx2">
              <a:lumMod val="20000"/>
              <a:lumOff val="80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import sys</a:t>
            </a:r>
          </a:p>
          <a:p>
            <a:pPr>
              <a:spcBef>
                <a:spcPct val="0"/>
              </a:spcBef>
            </a:pPr>
            <a:r>
              <a:rPr lang="en-GB" sz="1800" dirty="0">
                <a:latin typeface="Courier New" panose="02070309020205020404" pitchFamily="49" charset="0"/>
              </a:rPr>
              <a:t>try: </a:t>
            </a:r>
          </a:p>
          <a:p>
            <a:pPr>
              <a:spcBef>
                <a:spcPct val="0"/>
              </a:spcBef>
            </a:pPr>
            <a:r>
              <a:rPr lang="en-GB" sz="1800" dirty="0">
                <a:latin typeface="Courier New" panose="02070309020205020404" pitchFamily="49" charset="0"/>
              </a:rPr>
              <a:t>    f = open("foo") </a:t>
            </a:r>
          </a:p>
          <a:p>
            <a:pPr>
              <a:spcBef>
                <a:spcPct val="0"/>
              </a:spcBef>
            </a:pPr>
            <a:r>
              <a:rPr lang="en-GB" sz="1800" dirty="0">
                <a:latin typeface="Courier New" panose="02070309020205020404" pitchFamily="49" charset="0"/>
              </a:rPr>
              <a:t>except </a:t>
            </a:r>
            <a:r>
              <a:rPr lang="en-GB" sz="1800" b="1" dirty="0" err="1">
                <a:latin typeface="Courier New" panose="02070309020205020404" pitchFamily="49" charset="0"/>
              </a:rPr>
              <a:t>FileNotFoundError</a:t>
            </a:r>
            <a:r>
              <a:rPr lang="en-GB" sz="1800" b="1" dirty="0">
                <a:latin typeface="Courier New" panose="02070309020205020404" pitchFamily="49" charset="0"/>
              </a:rPr>
              <a:t> as err</a:t>
            </a:r>
            <a:r>
              <a:rPr lang="en-GB" sz="1800" dirty="0">
                <a:latin typeface="Courier New" panose="02070309020205020404" pitchFamily="49" charset="0"/>
              </a:rPr>
              <a:t>: </a:t>
            </a:r>
          </a:p>
          <a:p>
            <a:pPr>
              <a:spcBef>
                <a:spcPct val="0"/>
              </a:spcBef>
            </a:pPr>
            <a:r>
              <a:rPr lang="en-GB" sz="1800" dirty="0">
                <a:latin typeface="Courier New" panose="02070309020205020404" pitchFamily="49" charset="0"/>
              </a:rPr>
              <a:t>    print("Could not open", </a:t>
            </a:r>
            <a:r>
              <a:rPr lang="en-GB" sz="1800" b="1" dirty="0" err="1">
                <a:latin typeface="Courier New" panose="02070309020205020404" pitchFamily="49" charset="0"/>
              </a:rPr>
              <a:t>err.filename</a:t>
            </a:r>
            <a:r>
              <a:rPr lang="en-GB" sz="1800" dirty="0">
                <a:latin typeface="Courier New" panose="02070309020205020404" pitchFamily="49" charset="0"/>
              </a:rPr>
              <a:t>, </a:t>
            </a:r>
            <a:r>
              <a:rPr lang="en-GB" sz="1800" b="1" dirty="0" err="1">
                <a:latin typeface="Courier New" panose="02070309020205020404" pitchFamily="49" charset="0"/>
              </a:rPr>
              <a:t>err.args</a:t>
            </a:r>
            <a:r>
              <a:rPr lang="en-GB" sz="1800" b="1" dirty="0">
                <a:latin typeface="Courier New" panose="02070309020205020404" pitchFamily="49" charset="0"/>
              </a:rPr>
              <a:t>[1]</a:t>
            </a:r>
            <a:r>
              <a:rPr lang="en-GB" sz="1800" dirty="0">
                <a:latin typeface="Courier New" panose="02070309020205020404" pitchFamily="49" charset="0"/>
              </a:rPr>
              <a:t>, file=</a:t>
            </a:r>
            <a:r>
              <a:rPr lang="en-GB" sz="1800" dirty="0" err="1">
                <a:latin typeface="Courier New" panose="02070309020205020404" pitchFamily="49" charset="0"/>
              </a:rPr>
              <a:t>sys.stderr</a:t>
            </a:r>
            <a:r>
              <a:rPr lang="en-GB" sz="1800" dirty="0">
                <a:latin typeface="Courier New" panose="02070309020205020404" pitchFamily="49" charset="0"/>
              </a:rPr>
              <a:t>)</a:t>
            </a:r>
            <a:endParaRPr lang="en-GB" sz="800" dirty="0">
              <a:latin typeface="Courier New" panose="02070309020205020404" pitchFamily="49" charset="0"/>
            </a:endParaRPr>
          </a:p>
          <a:p>
            <a:pPr>
              <a:spcBef>
                <a:spcPct val="0"/>
              </a:spcBef>
            </a:pPr>
            <a:r>
              <a:rPr lang="en-GB" sz="1800" dirty="0">
                <a:latin typeface="Courier New" panose="02070309020205020404" pitchFamily="49" charset="0"/>
              </a:rPr>
              <a:t>    print("Exception arguments:", </a:t>
            </a:r>
            <a:r>
              <a:rPr lang="en-GB" sz="1800" dirty="0" err="1">
                <a:latin typeface="Courier New" panose="02070309020205020404" pitchFamily="49" charset="0"/>
              </a:rPr>
              <a:t>err.args</a:t>
            </a:r>
            <a:r>
              <a:rPr lang="en-GB" sz="1800" dirty="0">
                <a:latin typeface="Courier New" panose="02070309020205020404" pitchFamily="49" charset="0"/>
              </a:rPr>
              <a:t>, file=</a:t>
            </a:r>
            <a:r>
              <a:rPr lang="en-GB" sz="1800" dirty="0" err="1">
                <a:latin typeface="Courier New" panose="02070309020205020404" pitchFamily="49" charset="0"/>
              </a:rPr>
              <a:t>sys.stderr</a:t>
            </a:r>
            <a:r>
              <a:rPr lang="en-GB" sz="1800" dirty="0">
                <a:latin typeface="Courier New" panose="02070309020205020404" pitchFamily="49" charset="0"/>
              </a:rPr>
              <a:t>)</a:t>
            </a:r>
          </a:p>
        </p:txBody>
      </p:sp>
      <p:sp>
        <p:nvSpPr>
          <p:cNvPr id="11269" name="Text Box 5"/>
          <p:cNvSpPr txBox="1">
            <a:spLocks noChangeArrowheads="1"/>
          </p:cNvSpPr>
          <p:nvPr/>
        </p:nvSpPr>
        <p:spPr bwMode="auto">
          <a:xfrm>
            <a:off x="3975418" y="5195666"/>
            <a:ext cx="6672262" cy="590550"/>
          </a:xfrm>
          <a:prstGeom prst="rect">
            <a:avLst/>
          </a:prstGeom>
          <a:solidFill>
            <a:schemeClr val="accent2"/>
          </a:solidFill>
          <a:ln w="9525">
            <a:solidFill>
              <a:schemeClr val="tx1"/>
            </a:solidFill>
            <a:miter lim="800000"/>
            <a:headEnd/>
            <a:tailEnd/>
          </a:ln>
          <a:effectLst>
            <a:outerShdw blurRad="50800" dist="38100" dir="2700000" algn="tl" rotWithShape="0">
              <a:prstClr val="black">
                <a:alpha val="40000"/>
              </a:prstClr>
            </a:outerShdw>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600" dirty="0">
                <a:solidFill>
                  <a:srgbClr val="FF0000"/>
                </a:solidFill>
                <a:latin typeface="Courier New" panose="02070309020205020404" pitchFamily="49" charset="0"/>
              </a:rPr>
              <a:t>Could not open foo No such file or directory</a:t>
            </a:r>
          </a:p>
          <a:p>
            <a:pPr>
              <a:spcBef>
                <a:spcPct val="0"/>
              </a:spcBef>
            </a:pPr>
            <a:r>
              <a:rPr lang="en-GB" sz="1600" dirty="0">
                <a:solidFill>
                  <a:srgbClr val="FF0000"/>
                </a:solidFill>
                <a:latin typeface="Courier New" panose="02070309020205020404" pitchFamily="49" charset="0"/>
              </a:rPr>
              <a:t>Exception arguments: (2, 'No such file or directory')</a:t>
            </a:r>
          </a:p>
        </p:txBody>
      </p:sp>
    </p:spTree>
    <p:extLst>
      <p:ext uri="{BB962C8B-B14F-4D97-AF65-F5344CB8AC3E}">
        <p14:creationId xmlns:p14="http://schemas.microsoft.com/office/powerpoint/2010/main" val="3555497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7C9319921AB5D48A79C1CDD69F0ADEE" ma:contentTypeVersion="5" ma:contentTypeDescription="Create a new document." ma:contentTypeScope="" ma:versionID="1c86e08ee19a558daabb270f47811a89">
  <xsd:schema xmlns:xsd="http://www.w3.org/2001/XMLSchema" xmlns:xs="http://www.w3.org/2001/XMLSchema" xmlns:p="http://schemas.microsoft.com/office/2006/metadata/properties" xmlns:ns2="321e98e5-056b-4fbc-983d-5776ac277f1c" xmlns:ns3="8706a4e6-e72b-4885-96ed-b92b99fed295" targetNamespace="http://schemas.microsoft.com/office/2006/metadata/properties" ma:root="true" ma:fieldsID="451e2ea32cc94e31a40865bb33ac54ea" ns2:_="" ns3:_="">
    <xsd:import namespace="321e98e5-056b-4fbc-983d-5776ac277f1c"/>
    <xsd:import namespace="8706a4e6-e72b-4885-96ed-b92b99fed295"/>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21e98e5-056b-4fbc-983d-5776ac277f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706a4e6-e72b-4885-96ed-b92b99fed295"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972EEB5-179A-4BC9-93F5-FB5A5B04B10F}">
  <ds:schemaRefs>
    <ds:schemaRef ds:uri="http://schemas.microsoft.com/sharepoint/v3/contenttype/forms"/>
  </ds:schemaRefs>
</ds:datastoreItem>
</file>

<file path=customXml/itemProps2.xml><?xml version="1.0" encoding="utf-8"?>
<ds:datastoreItem xmlns:ds="http://schemas.openxmlformats.org/officeDocument/2006/customXml" ds:itemID="{F7C7BBAE-0458-4D93-B501-B818D51B82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21e98e5-056b-4fbc-983d-5776ac277f1c"/>
    <ds:schemaRef ds:uri="8706a4e6-e72b-4885-96ed-b92b99fed2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7D537EB-8EF6-41C9-BCEE-A6A965CAD1E1}">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2539</TotalTime>
  <Words>4451</Words>
  <Application>Microsoft Office PowerPoint</Application>
  <PresentationFormat>Widescreen</PresentationFormat>
  <Paragraphs>466</Paragraphs>
  <Slides>19</Slides>
  <Notes>19</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7" baseType="lpstr">
      <vt:lpstr>Arial</vt:lpstr>
      <vt:lpstr>Courier New</vt:lpstr>
      <vt:lpstr>Wingdings</vt:lpstr>
      <vt:lpstr>Montserrat</vt:lpstr>
      <vt:lpstr>Krana Fat B</vt:lpstr>
      <vt:lpstr>Calibri</vt:lpstr>
      <vt:lpstr>Master</vt:lpstr>
      <vt:lpstr>Bitmap Image</vt:lpstr>
      <vt:lpstr>Python 3 Programming</vt:lpstr>
      <vt:lpstr>PowerPoint Presentation</vt:lpstr>
      <vt:lpstr>Writing to stderr</vt:lpstr>
      <vt:lpstr>Controlling warnings</vt:lpstr>
      <vt:lpstr>Warnings - examples</vt:lpstr>
      <vt:lpstr>Exception handling</vt:lpstr>
      <vt:lpstr>Exception syntax</vt:lpstr>
      <vt:lpstr>Multiple exceptions</vt:lpstr>
      <vt:lpstr>Exception arguments</vt:lpstr>
      <vt:lpstr>The finally block</vt:lpstr>
      <vt:lpstr>Order of execution</vt:lpstr>
      <vt:lpstr>The Python 3 exception hierarchy (1)</vt:lpstr>
      <vt:lpstr>The Python 3 exception hierarchy (2)</vt:lpstr>
      <vt:lpstr>assert</vt:lpstr>
      <vt:lpstr>The raise statement</vt:lpstr>
      <vt:lpstr>Raising our own exceptions</vt:lpstr>
      <vt:lpstr>Getting tracebacks</vt:lpstr>
      <vt:lpstr>PowerPoint Presentation</vt:lpstr>
      <vt:lpstr>Context managers - with</vt:lpstr>
    </vt:vector>
  </TitlesOfParts>
  <Manager/>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Singh, Vaishali</dc:creator>
  <cp:keywords/>
  <dc:description/>
  <cp:lastModifiedBy>Cameron, Donald</cp:lastModifiedBy>
  <cp:revision>139</cp:revision>
  <cp:lastPrinted>2019-07-03T09:46:41Z</cp:lastPrinted>
  <dcterms:created xsi:type="dcterms:W3CDTF">2019-09-05T08:17:12Z</dcterms:created>
  <dcterms:modified xsi:type="dcterms:W3CDTF">2024-01-31T23:45:23Z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y fmtid="{D5CDD505-2E9C-101B-9397-08002B2CF9AE}" pid="3" name="ContentTypeId">
    <vt:lpwstr>0x01010047C9319921AB5D48A79C1CDD69F0ADEE</vt:lpwstr>
  </property>
  <property fmtid="{D5CDD505-2E9C-101B-9397-08002B2CF9AE}" pid="4" name="BookType">
    <vt:lpwstr>3</vt:lpwstr>
  </property>
</Properties>
</file>