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776" r:id="rId5"/>
    <p:sldId id="794" r:id="rId6"/>
    <p:sldId id="797" r:id="rId7"/>
    <p:sldId id="800" r:id="rId8"/>
    <p:sldId id="801" r:id="rId9"/>
    <p:sldId id="802" r:id="rId10"/>
    <p:sldId id="803" r:id="rId11"/>
    <p:sldId id="806" r:id="rId12"/>
    <p:sldId id="807" r:id="rId13"/>
    <p:sldId id="808" r:id="rId14"/>
    <p:sldId id="809" r:id="rId15"/>
    <p:sldId id="810" r:id="rId16"/>
    <p:sldId id="811" r:id="rId17"/>
    <p:sldId id="815" r:id="rId18"/>
    <p:sldId id="812" r:id="rId19"/>
  </p:sldIdLst>
  <p:sldSz cx="12192000" cy="6858000"/>
  <p:notesSz cx="6645275" cy="9775825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4"/>
            <p14:sldId id="797"/>
            <p14:sldId id="800"/>
            <p14:sldId id="801"/>
            <p14:sldId id="802"/>
            <p14:sldId id="803"/>
            <p14:sldId id="806"/>
            <p14:sldId id="807"/>
            <p14:sldId id="808"/>
            <p14:sldId id="809"/>
            <p14:sldId id="810"/>
            <p14:sldId id="811"/>
            <p14:sldId id="815"/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0" autoAdjust="0"/>
    <p:restoredTop sz="77215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266" y="9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39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5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2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5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2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1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8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3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assertSame</a:t>
            </a:r>
            <a:r>
              <a:rPr lang="en-GB" dirty="0"/>
              <a:t>()/</a:t>
            </a:r>
            <a:r>
              <a:rPr lang="en-GB" dirty="0" err="1"/>
              <a:t>assertNotSame</a:t>
            </a:r>
            <a:r>
              <a:rPr lang="en-GB" dirty="0"/>
              <a:t>() will determine if two objects refer to the same object.</a:t>
            </a:r>
          </a:p>
          <a:p>
            <a:endParaRPr lang="en-GB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1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9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785" y="1706477"/>
            <a:ext cx="5002556" cy="808123"/>
          </a:xfrm>
        </p:spPr>
        <p:txBody>
          <a:bodyPr anchor="t">
            <a:normAutofit/>
          </a:bodyPr>
          <a:lstStyle/>
          <a:p>
            <a:r>
              <a:rPr lang="en-GB" dirty="0"/>
              <a:t>Introduction to Testing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121980-E876-4C71-B075-836A718E7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2915404"/>
            <a:ext cx="4278655" cy="3401576"/>
          </a:xfrm>
        </p:spPr>
        <p:txBody>
          <a:bodyPr/>
          <a:lstStyle/>
          <a:p>
            <a:r>
              <a:rPr lang="en-US" sz="2800" dirty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method for 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MS-Test project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0025472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Right mouse click on a method and then create a unit test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" y="1928885"/>
            <a:ext cx="6416297" cy="3156681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770" y="1928886"/>
            <a:ext cx="4070419" cy="263529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34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test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4732" y="1353109"/>
            <a:ext cx="5616054" cy="477053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CarTests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TestCleanup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accelerateTest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car.Speed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0151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88" y="1449239"/>
            <a:ext cx="4378279" cy="2257715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69" y="1449239"/>
            <a:ext cx="3028955" cy="2636716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</p:spTree>
    <p:extLst>
      <p:ext uri="{BB962C8B-B14F-4D97-AF65-F5344CB8AC3E}">
        <p14:creationId xmlns:p14="http://schemas.microsoft.com/office/powerpoint/2010/main" val="114213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Expected Exceptions with MS-Test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following test succeeds if null values entered as 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Login() constructor throws exception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We test that exception is thrown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7193" y="2663664"/>
            <a:ext cx="8686498" cy="1938992"/>
          </a:xfrm>
          <a:prstGeom prst="rect">
            <a:avLst/>
          </a:prstGeom>
          <a:solidFill>
            <a:srgbClr val="28CFF9">
              <a:alpha val="50000"/>
            </a:srgbClr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2000" b="1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TestNullUsername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LogonInfo login = </a:t>
            </a:r>
            <a:r>
              <a:rPr lang="it-IT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it-IT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8200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Unit Testing and Test Driven Development are the recommended approach to produce quality software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JUnit and MS-Test encourages the TDD mindset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6171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Look at the main testing framework used in Java and C# development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 err="1"/>
              <a:t>JUnit</a:t>
            </a:r>
            <a:endParaRPr lang="en-GB" dirty="0"/>
          </a:p>
          <a:p>
            <a:pPr marL="1026000" lvl="1" indent="-342900">
              <a:buSzPct val="115000"/>
            </a:pPr>
            <a:r>
              <a:rPr lang="en-GB" dirty="0"/>
              <a:t>How to set up and run</a:t>
            </a:r>
          </a:p>
          <a:p>
            <a:pPr marL="1026000" lvl="1" indent="-342900">
              <a:buSzPct val="115000"/>
            </a:pPr>
            <a:r>
              <a:rPr lang="en-GB" dirty="0"/>
              <a:t>Annotations</a:t>
            </a:r>
          </a:p>
          <a:p>
            <a:pPr marL="684000" lvl="1" indent="-342900">
              <a:buSzPct val="115000"/>
            </a:pPr>
            <a:r>
              <a:rPr lang="en-GB" dirty="0" err="1"/>
              <a:t>NUnit</a:t>
            </a:r>
            <a:r>
              <a:rPr lang="en-GB" dirty="0"/>
              <a:t> for .NET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527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Structure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Arrange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 the starting conditions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Act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Invoke the method (or property) that is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Assert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Decide if the test has passed or failed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08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xUnit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“Family” of testing frameworks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err="1"/>
              <a:t>JUnit</a:t>
            </a:r>
            <a:r>
              <a:rPr lang="en-GB" dirty="0"/>
              <a:t> for Java, </a:t>
            </a:r>
            <a:r>
              <a:rPr lang="en-GB" dirty="0" err="1"/>
              <a:t>NUnit</a:t>
            </a:r>
            <a:r>
              <a:rPr lang="en-GB" dirty="0"/>
              <a:t> and </a:t>
            </a:r>
            <a:r>
              <a:rPr lang="en-GB" dirty="0" err="1"/>
              <a:t>MSTest</a:t>
            </a:r>
            <a:r>
              <a:rPr lang="en-GB" dirty="0"/>
              <a:t> for .NET, Test::Unit for Perl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Simple framework with common design to organise and run tests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Setup, Test, Assertion, Tear Down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Essential for support of Extreme Programming &amp; Test Driven Development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1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38" y="2067007"/>
            <a:ext cx="6237213" cy="2353439"/>
          </a:xfrm>
        </p:spPr>
        <p:txBody>
          <a:bodyPr/>
          <a:lstStyle/>
          <a:p>
            <a:r>
              <a:rPr lang="en-GB" dirty="0" err="1"/>
              <a:t>JUnit</a:t>
            </a:r>
            <a:r>
              <a:rPr lang="en-GB" dirty="0"/>
              <a:t> test method for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a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6378505" cy="495535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Right click on the package name and select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New </a:t>
            </a:r>
            <a:r>
              <a:rPr lang="en-GB" b="1" dirty="0"/>
              <a:t>&gt;</a:t>
            </a:r>
            <a:r>
              <a:rPr lang="en-GB" dirty="0"/>
              <a:t> Other </a:t>
            </a:r>
            <a:r>
              <a:rPr lang="en-GB" b="1" dirty="0"/>
              <a:t>&gt;</a:t>
            </a:r>
            <a:r>
              <a:rPr lang="en-GB" dirty="0"/>
              <a:t> JUnit </a:t>
            </a:r>
            <a:r>
              <a:rPr lang="en-GB" b="1" dirty="0"/>
              <a:t>&gt;</a:t>
            </a:r>
            <a:r>
              <a:rPr lang="en-GB" dirty="0"/>
              <a:t> </a:t>
            </a:r>
            <a:r>
              <a:rPr lang="en-GB" b="1" dirty="0"/>
              <a:t>JUnit test case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Select the CUT in the dialog</a:t>
            </a:r>
            <a:br>
              <a:rPr lang="en-GB" b="1" dirty="0"/>
            </a:br>
            <a:r>
              <a:rPr lang="en-GB" b="1" dirty="0"/>
              <a:t>and then write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Run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5635720" y="2537882"/>
            <a:ext cx="5811250" cy="2616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import static </a:t>
            </a:r>
            <a:r>
              <a:rPr lang="en-GB" sz="1400" dirty="0" err="1"/>
              <a:t>org.junit.jupiter.api.Assertions</a:t>
            </a:r>
            <a:r>
              <a:rPr lang="en-GB" sz="1400" dirty="0"/>
              <a:t>.*;</a:t>
            </a:r>
          </a:p>
          <a:p>
            <a:r>
              <a:rPr lang="en-GB" sz="1400" dirty="0"/>
              <a:t>import </a:t>
            </a:r>
            <a:r>
              <a:rPr lang="en-GB" sz="1400" dirty="0" err="1"/>
              <a:t>org.junit.jupiter.api.Test</a:t>
            </a:r>
            <a:r>
              <a:rPr lang="en-GB" sz="1400" dirty="0"/>
              <a:t>;</a:t>
            </a:r>
          </a:p>
          <a:p>
            <a:endParaRPr lang="en-GB" sz="800" dirty="0"/>
          </a:p>
          <a:p>
            <a:r>
              <a:rPr lang="en-GB" sz="1600" b="1" dirty="0">
                <a:solidFill>
                  <a:srgbClr val="C00000"/>
                </a:solidFill>
              </a:rPr>
              <a:t>class</a:t>
            </a:r>
            <a:r>
              <a:rPr lang="en-GB" sz="1600" b="1" dirty="0"/>
              <a:t> </a:t>
            </a:r>
            <a:r>
              <a:rPr lang="en-GB" sz="1600" b="1" dirty="0" err="1"/>
              <a:t>testCar</a:t>
            </a:r>
            <a:r>
              <a:rPr lang="en-GB" sz="1600" b="1" dirty="0"/>
              <a:t> {</a:t>
            </a:r>
          </a:p>
          <a:p>
            <a:r>
              <a:rPr lang="en-GB" sz="1600" b="1" dirty="0"/>
              <a:t>	</a:t>
            </a:r>
            <a:r>
              <a:rPr lang="en-US" sz="1600" b="1" dirty="0">
                <a:solidFill>
                  <a:srgbClr val="0000C8"/>
                </a:solidFill>
              </a:rPr>
              <a:t>@Test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>
                <a:solidFill>
                  <a:srgbClr val="C00000"/>
                </a:solidFill>
              </a:rPr>
              <a:t>void</a:t>
            </a:r>
            <a:r>
              <a:rPr lang="en-GB" sz="1600" b="1" dirty="0"/>
              <a:t> </a:t>
            </a:r>
            <a:r>
              <a:rPr lang="en-GB" sz="1600" b="1" dirty="0" err="1"/>
              <a:t>testCarAccelerate</a:t>
            </a:r>
            <a:r>
              <a:rPr lang="en-GB" sz="1600" b="1" dirty="0"/>
              <a:t>() {</a:t>
            </a:r>
          </a:p>
          <a:p>
            <a:r>
              <a:rPr lang="en-GB" sz="1600" b="1" dirty="0"/>
              <a:t>		Car </a:t>
            </a:r>
            <a:r>
              <a:rPr lang="en-GB" sz="1600" b="1" dirty="0" err="1"/>
              <a:t>car</a:t>
            </a:r>
            <a:r>
              <a:rPr lang="en-GB" sz="1600" b="1" dirty="0"/>
              <a:t> = new Car(</a:t>
            </a:r>
            <a:r>
              <a:rPr lang="en-GB" sz="1600" b="1" dirty="0">
                <a:solidFill>
                  <a:srgbClr val="0000C8"/>
                </a:solidFill>
              </a:rPr>
              <a:t>"Ford"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car.accelerate</a:t>
            </a:r>
            <a:r>
              <a:rPr lang="en-GB" sz="1600" b="1" dirty="0"/>
              <a:t>(10);		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assertEquals</a:t>
            </a:r>
            <a:r>
              <a:rPr lang="en-GB" sz="1600" b="1" dirty="0"/>
              <a:t>(50, </a:t>
            </a:r>
            <a:r>
              <a:rPr lang="en-GB" sz="1600" b="1" dirty="0" err="1"/>
              <a:t>car.getSpeed</a:t>
            </a:r>
            <a:r>
              <a:rPr lang="en-GB" sz="1600" b="1" dirty="0"/>
              <a:t>());</a:t>
            </a:r>
          </a:p>
          <a:p>
            <a:r>
              <a:rPr lang="en-GB" sz="1600" b="1" dirty="0"/>
              <a:t>	}</a:t>
            </a:r>
          </a:p>
          <a:p>
            <a:r>
              <a:rPr lang="en-GB" sz="1600" b="1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91" y="4830187"/>
            <a:ext cx="2088261" cy="1872806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76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JUnit </a:t>
            </a:r>
            <a:r>
              <a:rPr lang="en-GB" b="0" dirty="0">
                <a:latin typeface="+mj-lt"/>
                <a:cs typeface="Courier New" pitchFamily="49" charset="0"/>
              </a:rPr>
              <a:t>@Before </a:t>
            </a:r>
            <a:r>
              <a:rPr lang="en-GB" dirty="0">
                <a:latin typeface="+mj-lt"/>
              </a:rPr>
              <a:t>and </a:t>
            </a:r>
            <a:r>
              <a:rPr lang="en-GB" b="0" dirty="0">
                <a:latin typeface="+mj-lt"/>
                <a:cs typeface="Courier New" pitchFamily="49" charset="0"/>
              </a:rPr>
              <a:t>@After </a:t>
            </a:r>
            <a:r>
              <a:rPr lang="en-GB" dirty="0">
                <a:latin typeface="+mj-lt"/>
              </a:rPr>
              <a:t>annotations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2012" y="1273982"/>
            <a:ext cx="6216558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BeforeEach</a:t>
            </a:r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AfterEach</a:t>
            </a:r>
            <a:endParaRPr lang="en-GB" sz="16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"@test"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.accelerate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.getSpeed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37900" y="2062871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before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40176" y="3375333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after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JUnit Assertion methods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4047672"/>
            <a:ext cx="2731537" cy="4390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Fail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5928" y="1388467"/>
            <a:ext cx="9680676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identity of reference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(Are they the same objects?)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check Boolean value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check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an object is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29" y="4614587"/>
            <a:ext cx="332798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fail(String message)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JUnit 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  <a:cs typeface="Courier New" pitchFamily="49" charset="0"/>
              </a:rPr>
              <a:t>Testing expected Exceptions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And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Timeouts</a:t>
            </a:r>
            <a:endParaRPr lang="en-IN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36098" y="1249776"/>
            <a:ext cx="7100582" cy="4094163"/>
          </a:xfrm>
        </p:spPr>
        <p:txBody>
          <a:bodyPr/>
          <a:lstStyle/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/>
              <a:t>marks method as a unit test</a:t>
            </a: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@Test(expected = </a:t>
            </a:r>
            <a:r>
              <a:rPr lang="en-US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Exception.class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does </a:t>
            </a:r>
            <a:r>
              <a:rPr lang="en-US" u="sng" dirty="0"/>
              <a:t>not</a:t>
            </a:r>
            <a:r>
              <a:rPr lang="en-US" dirty="0"/>
              <a:t> throw the expected exception</a:t>
            </a:r>
          </a:p>
          <a:p>
            <a:pPr marL="342000" lvl="1" indent="0">
              <a:buSzPct val="115000"/>
              <a:buNone/>
            </a:pPr>
            <a:b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expected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DateTimeException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.class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</a:t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@Test(timeout =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200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takes longer than 200 milliseconds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C5DC2-F209-401E-AF4A-AC11B0EE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41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DateTimeException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F292F-5AE4-4226-8B9B-6B4BFCEB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052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DateTimeException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16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3EF5B1D149FDF49B1880C030D548140" ma:contentTypeVersion="0" ma:contentTypeDescription="Base content type which represents courseware documents" ma:contentTypeScope="" ma:versionID="ab0d7ca79e0ea5a537b031f986da336c">
  <xsd:schema xmlns:xsd="http://www.w3.org/2001/XMLSchema" xmlns:xs="http://www.w3.org/2001/XMLSchema" xmlns:p="http://schemas.microsoft.com/office/2006/metadata/properties" xmlns:ns2="6794D9DE-4FDF-4DC0-8B2C-5438320C69D5" targetNamespace="http://schemas.microsoft.com/office/2006/metadata/properties" ma:root="true" ma:fieldsID="7ff8e7c62cc10108c036e94c947d8fb9" ns2:_="">
    <xsd:import namespace="6794D9DE-4FDF-4DC0-8B2C-5438320C69D5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4D9DE-4FDF-4DC0-8B2C-5438320C69D5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6794D9DE-4FDF-4DC0-8B2C-5438320C69D5" xsi:nil="true"/>
    <IsBuildFile xmlns="6794D9DE-4FDF-4DC0-8B2C-5438320C69D5" xsi:nil="true"/>
    <BookTypeField0 xmlns="6794D9DE-4FDF-4DC0-8B2C-5438320C6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774F7-25C0-479E-B90B-B4C03F2DE6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4D9DE-4FDF-4DC0-8B2C-5438320C69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E6321C-2889-45B6-9C62-52F17AAE101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794D9DE-4FDF-4DC0-8B2C-5438320C69D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CFEB11-04EE-4A41-8B66-BAA01BA6D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658</Words>
  <Application>Microsoft Office PowerPoint</Application>
  <PresentationFormat>Widescreen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Unicode MS</vt:lpstr>
      <vt:lpstr>Calibri</vt:lpstr>
      <vt:lpstr>Consolas</vt:lpstr>
      <vt:lpstr>DejaVu Sans Mono</vt:lpstr>
      <vt:lpstr>Krana Fat B</vt:lpstr>
      <vt:lpstr>Lucida Console</vt:lpstr>
      <vt:lpstr>Montserrat</vt:lpstr>
      <vt:lpstr>Wingdings</vt:lpstr>
      <vt:lpstr>Master</vt:lpstr>
      <vt:lpstr>Introduction to Testing</vt:lpstr>
      <vt:lpstr>PowerPoint Presentation</vt:lpstr>
      <vt:lpstr>PowerPoint Presentation</vt:lpstr>
      <vt:lpstr>PowerPoint Presentation</vt:lpstr>
      <vt:lpstr>JUnit test method for Java</vt:lpstr>
      <vt:lpstr>How to create a test?</vt:lpstr>
      <vt:lpstr>JUnit @Before and @After annotations</vt:lpstr>
      <vt:lpstr>JUnit Assertion methods 2</vt:lpstr>
      <vt:lpstr>PowerPoint Presentation</vt:lpstr>
      <vt:lpstr>Unit testing method for .NET</vt:lpstr>
      <vt:lpstr>Create a MS-Test project</vt:lpstr>
      <vt:lpstr>Write test code</vt:lpstr>
      <vt:lpstr>Run the tests</vt:lpstr>
      <vt:lpstr>Testing Expected Exceptions with MS-Test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Smith, Andy</cp:lastModifiedBy>
  <cp:revision>251</cp:revision>
  <cp:lastPrinted>2019-07-03T09:46:41Z</cp:lastPrinted>
  <dcterms:created xsi:type="dcterms:W3CDTF">2019-09-05T08:17:12Z</dcterms:created>
  <dcterms:modified xsi:type="dcterms:W3CDTF">2023-11-20T10:39:41Z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0x010100F0967B7CEE8D417F966757887D9466FB00B3EF5B1D149FDF49B1880C030D548140</vt:lpwstr>
  </property>
  <property fmtid="{D5CDD505-2E9C-101B-9397-08002B2CF9AE}" pid="3" name="BookType">
    <vt:lpwstr>7</vt:lpwstr>
  </property>
</Properties>
</file>