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869" r:id="rId5"/>
    <p:sldId id="870" r:id="rId6"/>
    <p:sldId id="871" r:id="rId7"/>
    <p:sldId id="889" r:id="rId8"/>
    <p:sldId id="873" r:id="rId9"/>
    <p:sldId id="876" r:id="rId10"/>
    <p:sldId id="877" r:id="rId11"/>
    <p:sldId id="890" r:id="rId12"/>
    <p:sldId id="888" r:id="rId13"/>
    <p:sldId id="903" r:id="rId14"/>
    <p:sldId id="904" r:id="rId15"/>
    <p:sldId id="883" r:id="rId16"/>
    <p:sldId id="905" r:id="rId17"/>
    <p:sldId id="878" r:id="rId18"/>
    <p:sldId id="879" r:id="rId19"/>
    <p:sldId id="880" r:id="rId20"/>
    <p:sldId id="881" r:id="rId21"/>
    <p:sldId id="891" r:id="rId22"/>
    <p:sldId id="345" r:id="rId23"/>
    <p:sldId id="327" r:id="rId24"/>
    <p:sldId id="338" r:id="rId25"/>
    <p:sldId id="343" r:id="rId26"/>
    <p:sldId id="344" r:id="rId27"/>
  </p:sldIdLst>
  <p:sldSz cx="12192000" cy="6858000"/>
  <p:notesSz cx="6645275" cy="977582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/>
        </p14:section>
        <p14:section name="Title slide" id="{C689F73B-542B-4364-BCB2-8BC4D2698A10}">
          <p14:sldIdLst>
            <p14:sldId id="869"/>
            <p14:sldId id="870"/>
            <p14:sldId id="871"/>
            <p14:sldId id="889"/>
            <p14:sldId id="873"/>
            <p14:sldId id="876"/>
            <p14:sldId id="877"/>
            <p14:sldId id="890"/>
            <p14:sldId id="888"/>
            <p14:sldId id="903"/>
            <p14:sldId id="904"/>
            <p14:sldId id="883"/>
            <p14:sldId id="905"/>
            <p14:sldId id="878"/>
            <p14:sldId id="879"/>
            <p14:sldId id="880"/>
            <p14:sldId id="881"/>
            <p14:sldId id="891"/>
            <p14:sldId id="345"/>
            <p14:sldId id="327"/>
            <p14:sldId id="338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258"/>
    <a:srgbClr val="4D39C5"/>
    <a:srgbClr val="F8D237"/>
    <a:srgbClr val="FFFFFF"/>
    <a:srgbClr val="F3622C"/>
    <a:srgbClr val="31D3AE"/>
    <a:srgbClr val="004050"/>
    <a:srgbClr val="09EDB8"/>
    <a:srgbClr val="7E007C"/>
    <a:srgbClr val="28C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8781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476" y="8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49" d="100"/>
          <a:sy n="49" d="100"/>
        </p:scale>
        <p:origin x="-2756" y="-52"/>
      </p:cViewPr>
      <p:guideLst>
        <p:guide orient="horz" pos="307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4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see your Exercise Guide for full instructions.</a:t>
            </a:r>
          </a:p>
          <a:p>
            <a:r>
              <a:rPr lang="en-GB" dirty="0"/>
              <a:t>Work individually or in pairs; your choice.</a:t>
            </a:r>
          </a:p>
          <a:p>
            <a:r>
              <a:rPr lang="en-GB" dirty="0"/>
              <a:t>The exercise should take about 20 minutes.</a:t>
            </a:r>
          </a:p>
          <a:p>
            <a:r>
              <a:rPr lang="en-GB" dirty="0"/>
              <a:t>Solutions are provided in the Exercise Guide for reference.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8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see your Exercise Guide for full instructions.</a:t>
            </a:r>
          </a:p>
          <a:p>
            <a:r>
              <a:rPr lang="en-GB" dirty="0"/>
              <a:t>Work individually or in pairs; your choice.</a:t>
            </a:r>
          </a:p>
          <a:p>
            <a:r>
              <a:rPr lang="en-GB" dirty="0"/>
              <a:t>The exercise should take about 20 minutes.</a:t>
            </a:r>
          </a:p>
          <a:p>
            <a:r>
              <a:rPr lang="en-GB" dirty="0"/>
              <a:t>Solutions are provided in the Exercise Guide for reference.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86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 is a simple implementation of a of a basic Repository</a:t>
            </a:r>
            <a:r>
              <a:rPr lang="en-GB" baseline="0" dirty="0"/>
              <a:t> pattern. 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9847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We could create new instances of the repository object every time we need to use it (on a per action basis). But to reduce this unnecessary duplication of code it is considered best practice to declare a class wide variable of a type based on the repository interface (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IxxxRepository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) and to then to set this equal to an instance of the repository class (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SQLxxxRepository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) in the controller’s constructor.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It’s good to take this one step further by using two constructors (one that chains to the other) in a bid to make the code more easily unit testable (a topic we may be able to cover, if we have time, in </a:t>
            </a:r>
            <a:r>
              <a:rPr lang="en-GB" sz="1200" kern="120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the appendicised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Testing session).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37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69357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8D23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28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047" y="-3252"/>
            <a:ext cx="4070352" cy="6858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7821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8D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862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F8D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3148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670976"/>
            <a:ext cx="11715792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99472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97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903" r:id="rId22"/>
    <p:sldLayoutId id="2147483904" r:id="rId23"/>
    <p:sldLayoutId id="2147483902" r:id="rId24"/>
    <p:sldLayoutId id="2147483906" r:id="rId25"/>
    <p:sldLayoutId id="2147483905" r:id="rId26"/>
    <p:sldLayoutId id="2147483820" r:id="rId27"/>
    <p:sldLayoutId id="2147483842" r:id="rId28"/>
    <p:sldLayoutId id="2147483845" r:id="rId29"/>
    <p:sldLayoutId id="2147483851" r:id="rId30"/>
    <p:sldLayoutId id="2147483901" r:id="rId31"/>
    <p:sldLayoutId id="2147483650" r:id="rId32"/>
    <p:sldLayoutId id="2147483734" r:id="rId33"/>
    <p:sldLayoutId id="2147483796" r:id="rId34"/>
    <p:sldLayoutId id="2147483719" r:id="rId35"/>
    <p:sldLayoutId id="2147483721" r:id="rId36"/>
    <p:sldLayoutId id="2147483724" r:id="rId37"/>
    <p:sldLayoutId id="2147483797" r:id="rId38"/>
    <p:sldLayoutId id="2147483814" r:id="rId39"/>
    <p:sldLayoutId id="2147483907" r:id="rId4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2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2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2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2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A7940-D2D1-4193-AC44-76FEFB0B98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this chapter you'll learn about creating </a:t>
            </a:r>
            <a:br>
              <a:rPr lang="en-GB" dirty="0"/>
            </a:br>
            <a:r>
              <a:rPr lang="en-GB" dirty="0"/>
              <a:t>and using </a:t>
            </a:r>
            <a:r>
              <a:rPr lang="en-GB" b="1" dirty="0"/>
              <a:t>mocks </a:t>
            </a:r>
            <a:r>
              <a:rPr lang="en-GB" dirty="0"/>
              <a:t>and </a:t>
            </a:r>
            <a:r>
              <a:rPr lang="en-GB" b="1" dirty="0"/>
              <a:t>stubs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8702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5F6D0-072E-49BC-BC26-0B939EC8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Mockito  - setting expectations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7645-ED23-4AB0-8E3D-1B4D64E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interface for the actual system that your application depends on</a:t>
            </a:r>
          </a:p>
          <a:p>
            <a:r>
              <a:rPr lang="en-GB" dirty="0"/>
              <a:t>And then ask Mockito to create a mock and setup the methods' expected values</a:t>
            </a:r>
          </a:p>
          <a:p>
            <a:endParaRPr lang="en-GB" dirty="0"/>
          </a:p>
          <a:p>
            <a:r>
              <a:rPr lang="en-GB" dirty="0"/>
              <a:t>You can create a Stub but you will have to code it and maintain it in your project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So, how do we get </a:t>
            </a:r>
            <a:r>
              <a:rPr lang="en-GB" dirty="0" err="1"/>
              <a:t>Mochito</a:t>
            </a:r>
            <a:r>
              <a:rPr lang="en-GB" dirty="0"/>
              <a:t> to do all these for us? (next slide!)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C5D1B-7A61-4CEC-AF0F-B669C89ECFC2}"/>
              </a:ext>
            </a:extLst>
          </p:cNvPr>
          <p:cNvSpPr txBox="1"/>
          <p:nvPr/>
        </p:nvSpPr>
        <p:spPr>
          <a:xfrm>
            <a:off x="980501" y="2973220"/>
            <a:ext cx="1049907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StubDatabase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getUsernameByID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String[] </a:t>
            </a:r>
            <a:r>
              <a:rPr lang="en-GB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Bob"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"Anna"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"Mike"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"Lily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"Fred"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"Kimberly"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endParaRPr lang="en-GB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52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EC0EB-DBFC-4CCE-BC57-3E129C19D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F7CC5-6881-48C6-BD0A-4A2F2B6C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 an object using </a:t>
            </a:r>
            <a:r>
              <a:rPr lang="en-GB" dirty="0" err="1"/>
              <a:t>Mickito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4FDC-7558-42E9-AEFA-E7EBFCA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12C0B-84DD-44D6-B2CB-6967C3E321F6}"/>
              </a:ext>
            </a:extLst>
          </p:cNvPr>
          <p:cNvSpPr txBox="1"/>
          <p:nvPr/>
        </p:nvSpPr>
        <p:spPr>
          <a:xfrm>
            <a:off x="334489" y="1372721"/>
            <a:ext cx="9129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QADatabase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getUsernameByID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	// </a:t>
            </a:r>
            <a:r>
              <a:rPr lang="en-GB" b="1">
                <a:solidFill>
                  <a:srgbClr val="000000"/>
                </a:solidFill>
                <a:latin typeface="Consolas" panose="020B0609020204030204" pitchFamily="49" charset="0"/>
              </a:rPr>
              <a:t>complex network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operation to get the user name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6507966-A57D-4EC6-80CA-98034BE36D23}"/>
              </a:ext>
            </a:extLst>
          </p:cNvPr>
          <p:cNvSpPr/>
          <p:nvPr/>
        </p:nvSpPr>
        <p:spPr>
          <a:xfrm>
            <a:off x="10069417" y="1652530"/>
            <a:ext cx="1781311" cy="760164"/>
          </a:xfrm>
          <a:prstGeom prst="wedgeEllipseCallout">
            <a:avLst>
              <a:gd name="adj1" fmla="val -69692"/>
              <a:gd name="adj2" fmla="val 45109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Object to mock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FBCF-2F12-4F2E-8E77-F6772280FF2F}"/>
              </a:ext>
            </a:extLst>
          </p:cNvPr>
          <p:cNvSpPr txBox="1"/>
          <p:nvPr/>
        </p:nvSpPr>
        <p:spPr>
          <a:xfrm>
            <a:off x="1242150" y="3339931"/>
            <a:ext cx="822133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FirstTest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QADatabase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db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646464"/>
                </a:solidFill>
                <a:latin typeface="Consolas" panose="020B0609020204030204" pitchFamily="49" charset="0"/>
              </a:rPr>
              <a:t>@Before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db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Mockito.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QADatabase.</a:t>
            </a:r>
            <a:r>
              <a:rPr lang="en-GB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Mockito.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when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db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.getUsernameByID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(1)).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thenReturn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49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60135" y="1349984"/>
            <a:ext cx="7147081" cy="4094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this chapter you learn how to create a Stub and how to create a mock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9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C# extra material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60135" y="1349984"/>
            <a:ext cx="7147081" cy="4094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Let’s explore using mock objects in more detail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5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–Another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FF114E-2D48-4BEF-B2A6-D2E574F8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64412" y="1403381"/>
            <a:ext cx="84429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ILogin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uname,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84573" y="2132960"/>
            <a:ext cx="844296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uname,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ILogin login,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... some code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(uname, password, login,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//... Register the user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uname,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(uname, password,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7262" y="4450610"/>
            <a:ext cx="74777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StockInformationTestTDD_GetStockInfoIsCalled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Mock&lt;ILogin&gt;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Mock&lt;ILogin&gt;();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(log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"password123", 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(log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"pass1", 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Company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Company();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50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 Parameter type of Any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A5D9D-8CF8-4696-AB97-5AB93263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67840" y="1448173"/>
            <a:ext cx="79654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Ilogin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767840" y="2304710"/>
            <a:ext cx="7965440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Mock&lt;ILogin&gt;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Mock&lt;ILogin&gt;();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sa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					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It.IsNotIn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(1, 2))).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		Throws&lt;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TestRegisterEmployeeWithValidUserType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 Mock Exceptions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4425CF-2134-4219-A5E6-BC43A907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67840" y="1503256"/>
            <a:ext cx="57708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Ilogin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Verify(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767840" y="2286474"/>
            <a:ext cx="868587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Mock&lt;ILogin&gt;();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sa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					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It.IsNotIn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(1, 2))).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		Throws&lt;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TestNullUserName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99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18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 verify a method was called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B69CD-03B7-44EB-AE49-4FE6DCF4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26100" y="1358956"/>
            <a:ext cx="388112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5784861" y="1376088"/>
            <a:ext cx="388112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MyProcessor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_writer)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"my message"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848020" y="3316622"/>
            <a:ext cx="7817961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MyProcessorTest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_writer;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_writer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x.Write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Succesfully_writeLog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MyProcessor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().Start(_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writer.Verify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x.Write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Times.Once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01119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A8DAAA-B6CD-4715-9D2E-419B7E49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example of a Stub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F8B57-BF5A-4960-BB40-67B04DCC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code example shows a practical example of using a Stub.</a:t>
            </a:r>
          </a:p>
          <a:p>
            <a:endParaRPr lang="en-GB" dirty="0"/>
          </a:p>
          <a:p>
            <a:r>
              <a:rPr lang="en-GB" dirty="0"/>
              <a:t>There are cases when the data modules are not available or it is undesirable to use.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3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example – The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define an interface</a:t>
            </a:r>
          </a:p>
          <a:p>
            <a:r>
              <a:rPr lang="en-GB" dirty="0"/>
              <a:t>All data operation which the business layer wish to perform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may then add real business methods in another layer which uses this interface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11864" y="2428238"/>
            <a:ext cx="759417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GetCustomersByCity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GetCustomerByID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DeleteCustomerByID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1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Stubs and Mocks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Stub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Used to create a class that returns data to a test</a:t>
            </a:r>
          </a:p>
          <a:p>
            <a:pPr lvl="1"/>
            <a:r>
              <a:rPr lang="en-GB" dirty="0"/>
              <a:t>Data should be easily created and will always stay the same.</a:t>
            </a:r>
          </a:p>
          <a:p>
            <a:pPr lvl="1"/>
            <a:r>
              <a:rPr lang="en-GB" dirty="0"/>
              <a:t>They don't show how a class interacts with the system. </a:t>
            </a:r>
          </a:p>
          <a:p>
            <a:pPr lvl="1"/>
            <a:r>
              <a:rPr lang="en-GB" dirty="0"/>
              <a:t>Just provides data.</a:t>
            </a:r>
          </a:p>
          <a:p>
            <a:pPr lvl="1"/>
            <a:r>
              <a:rPr lang="en-GB" dirty="0"/>
              <a:t>MOQ frameworks can create Stubs.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0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Classes – Implement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086F-622C-438A-9EDD-73644C83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76407" y="1366072"/>
            <a:ext cx="7454684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SQLNorthwindRepository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 = new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	</a:t>
            </a:r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better in a constructor</a:t>
            </a:r>
            <a:endParaRPr lang="en-GB" sz="14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context.Customers.Add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context.SaveChanges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105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context.Customers.Remove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context.SaveChanges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DeleteCustomerByID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context.Customers.Remove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GetCustomerByID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(id));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context.SaveChanges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GetCustomersByCity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context.Customers.Where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=&gt;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c.City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city);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GetCustomerByID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context.Customers.Single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=&gt;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c.CustomerID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id);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22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many Controller's Actions need to use a repository consider:</a:t>
            </a:r>
          </a:p>
          <a:p>
            <a:pPr lvl="1"/>
            <a:r>
              <a:rPr lang="en-GB" dirty="0"/>
              <a:t>Creating class level variable (based on the repository interface)</a:t>
            </a:r>
          </a:p>
          <a:p>
            <a:pPr lvl="1"/>
            <a:r>
              <a:rPr lang="en-GB" dirty="0"/>
              <a:t>Instantiate the object in constructor 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0498" y="2858565"/>
            <a:ext cx="767941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</a:t>
            </a:r>
            <a:b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 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repository) {</a:t>
            </a:r>
          </a:p>
          <a:p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this.northwindRepository</a:t>
            </a:r>
            <a:r>
              <a:rPr lang="en-GB" sz="1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repository;</a:t>
            </a:r>
            <a:b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  {</a:t>
            </a:r>
          </a:p>
          <a:p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View(</a:t>
            </a:r>
            <a:r>
              <a:rPr lang="en-GB" sz="16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northwindRepository.GetCustomers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GB" sz="16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90592" y="4212552"/>
            <a:ext cx="0" cy="278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8673018" y="4533910"/>
            <a:ext cx="1410347" cy="712923"/>
          </a:xfrm>
          <a:prstGeom prst="cloudCallout">
            <a:avLst>
              <a:gd name="adj1" fmla="val -89198"/>
              <a:gd name="adj2" fmla="val -722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8419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Your Controller – Building a Stub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basing the repository on an interface, it’s easy to implement a “stub” for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725" y="1894348"/>
            <a:ext cx="1114907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4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StubNorthwindRepository</a:t>
            </a:r>
            <a:r>
              <a:rPr lang="en-GB" sz="1600" b="1" dirty="0">
                <a:solidFill>
                  <a:srgbClr val="64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customers;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StubNorthwindRepository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customers =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"Mike"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"London"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"AAAAA"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"London"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"BBBBB"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"Steve"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"Leeds"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"CCCCC"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"Victor"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"London"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"DDDDD"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};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customers;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GetCustomersByCity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city)   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customers.Where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=&gt;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c.City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city);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600" b="1" dirty="0">
                <a:solidFill>
                  <a:schemeClr val="accent2">
                    <a:lumMod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 methods</a:t>
            </a:r>
            <a:br>
              <a:rPr lang="en-GB" sz="1600" b="1" dirty="0">
                <a:solidFill>
                  <a:schemeClr val="accent2">
                    <a:lumMod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97867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Your Controller – Using the Stub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overloaded constructors to  pass in  your test repository</a:t>
            </a:r>
          </a:p>
          <a:p>
            <a:r>
              <a:rPr lang="en-GB" dirty="0"/>
              <a:t>and test the returned object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421" y="2180736"/>
            <a:ext cx="11630869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TestClass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HomeControllerTest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 {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Arrange</a:t>
            </a:r>
            <a:b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=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4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StubNorthwindRepository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Act</a:t>
            </a:r>
            <a:b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controller.Index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model = 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Assert</a:t>
            </a:r>
            <a:b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(96,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model.Count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GB" dirty="0"/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 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b="1" dirty="0"/>
          </a:p>
        </p:txBody>
      </p:sp>
      <p:sp>
        <p:nvSpPr>
          <p:cNvPr id="7" name="Oval Callout 6"/>
          <p:cNvSpPr/>
          <p:nvPr/>
        </p:nvSpPr>
        <p:spPr>
          <a:xfrm>
            <a:off x="4918163" y="5069733"/>
            <a:ext cx="952625" cy="292391"/>
          </a:xfrm>
          <a:prstGeom prst="wedgeEllipseCallout">
            <a:avLst>
              <a:gd name="adj1" fmla="val 39757"/>
              <a:gd name="adj2" fmla="val -5826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886743" y="5462482"/>
            <a:ext cx="1647445" cy="601628"/>
          </a:xfrm>
          <a:prstGeom prst="wedgeEllipseCallout">
            <a:avLst>
              <a:gd name="adj1" fmla="val -59084"/>
              <a:gd name="adj2" fmla="val 21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 the </a:t>
            </a:r>
            <a:b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7705625" y="2734508"/>
            <a:ext cx="2037347" cy="498376"/>
          </a:xfrm>
          <a:prstGeom prst="wedgeEllipseCallout">
            <a:avLst>
              <a:gd name="adj1" fmla="val -16869"/>
              <a:gd name="adj2" fmla="val 697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the Stub</a:t>
            </a:r>
          </a:p>
        </p:txBody>
      </p:sp>
    </p:spTree>
    <p:extLst>
      <p:ext uri="{BB962C8B-B14F-4D97-AF65-F5344CB8AC3E}">
        <p14:creationId xmlns:p14="http://schemas.microsoft.com/office/powerpoint/2010/main" val="110984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Stubs and Mocks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Mock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When your class interacts with the system. </a:t>
            </a:r>
          </a:p>
          <a:p>
            <a:pPr lvl="1"/>
            <a:r>
              <a:rPr lang="en-GB" dirty="0"/>
              <a:t>Created using MOQ frameworks.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Can provide the same functionality as the Stub </a:t>
            </a:r>
            <a:br>
              <a:rPr lang="en-GB" dirty="0"/>
            </a:br>
            <a:r>
              <a:rPr lang="en-GB" dirty="0"/>
              <a:t>but Stubs are easier to create.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They could create the same functionality as the class under test.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AC1C5-0B74-4683-8F45-8890A7136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mocks and stubs with C#</a:t>
            </a:r>
          </a:p>
        </p:txBody>
      </p:sp>
    </p:spTree>
    <p:extLst>
      <p:ext uri="{BB962C8B-B14F-4D97-AF65-F5344CB8AC3E}">
        <p14:creationId xmlns:p14="http://schemas.microsoft.com/office/powerpoint/2010/main" val="342947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hand-crafted Stub – Using an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978" y="1300974"/>
            <a:ext cx="303784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3987738" y="1280560"/>
            <a:ext cx="465328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StubFileReader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"10 Pen 60p"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78778" y="2557922"/>
            <a:ext cx="621792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line=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fileReader.ReadFirstLine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process information</a:t>
            </a:r>
          </a:p>
          <a:p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if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process OK) {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email();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return true;</a:t>
            </a:r>
            <a:b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email()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code to email a message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1805" y="4837843"/>
            <a:ext cx="621792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Order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ord.ProcessOrder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StubFileReader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7999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Moq to mock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58CB-9889-42F2-B24D-8CB1721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08480" y="1796734"/>
            <a:ext cx="303784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808480" y="3102909"/>
            <a:ext cx="737616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TestMethod1()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 =&gt;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()).Returns(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"10 Pen 60p"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oReader.ProcessOrder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.Object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45723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TestInitialize</a:t>
            </a:r>
            <a:r>
              <a:rPr lang="en-GB" dirty="0"/>
              <a:t> (Moq with </a:t>
            </a:r>
            <a:r>
              <a:rPr lang="en-GB" dirty="0" err="1"/>
              <a:t>MsTest</a:t>
            </a:r>
            <a:r>
              <a:rPr lang="en-GB" dirty="0"/>
              <a:t>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DE3B68-9955-4D24-AD41-B70FE210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60198" y="1381420"/>
            <a:ext cx="831088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Temp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Order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moqFileReader.Setup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 =&gt;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()).Returns(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"10 Pen 60p"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moqFileReader.</a:t>
            </a:r>
            <a:r>
              <a:rPr lang="en-GB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TestMethod1()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oReader.ProcessOrder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60178" y="1686569"/>
            <a:ext cx="303784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35757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AC1C5-0B74-4683-8F45-8890A7136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mocks and stubs with Java</a:t>
            </a:r>
          </a:p>
        </p:txBody>
      </p:sp>
    </p:spTree>
    <p:extLst>
      <p:ext uri="{BB962C8B-B14F-4D97-AF65-F5344CB8AC3E}">
        <p14:creationId xmlns:p14="http://schemas.microsoft.com/office/powerpoint/2010/main" val="226485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5F6D0-072E-49BC-BC26-0B939EC8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Mochito</a:t>
            </a:r>
            <a:r>
              <a:rPr lang="en-GB" dirty="0"/>
              <a:t>  with Java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7645-ED23-4AB0-8E3D-1B4D64E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Mockito is a very useful app for java developers to mock external dependencies.</a:t>
            </a:r>
          </a:p>
          <a:p>
            <a:r>
              <a:rPr lang="en-GB" dirty="0"/>
              <a:t>To use </a:t>
            </a:r>
            <a:r>
              <a:rPr lang="en-GB" dirty="0" err="1"/>
              <a:t>Mochito</a:t>
            </a:r>
            <a:r>
              <a:rPr lang="en-GB" dirty="0"/>
              <a:t>, you need to set it up for you application. </a:t>
            </a:r>
          </a:p>
          <a:p>
            <a:r>
              <a:rPr lang="en-GB" dirty="0"/>
              <a:t>See here for a Maven project's POM file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F0B9A-A869-45E5-BDB8-C1B8D74D5ED0}"/>
              </a:ext>
            </a:extLst>
          </p:cNvPr>
          <p:cNvSpPr txBox="1"/>
          <p:nvPr/>
        </p:nvSpPr>
        <p:spPr>
          <a:xfrm>
            <a:off x="2068415" y="2675767"/>
            <a:ext cx="609783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4.12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org.mockito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mockito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-all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1.10.19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2072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2884942A-A8DA-48EB-B9BF-C678FA91402D">5</SequenceNumber>
    <IsBuildFile xmlns="2884942A-A8DA-48EB-B9BF-C678FA91402D" xsi:nil="true"/>
    <BookTypeField0 xmlns="2884942A-A8DA-48EB-B9BF-C678FA91402D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E4A5C4D776B8DF4A95CEF5B5508203AD" ma:contentTypeVersion="0" ma:contentTypeDescription="Base content type which represents courseware documents" ma:contentTypeScope="" ma:versionID="66b44653433bbae61a25ce2c540db361">
  <xsd:schema xmlns:xsd="http://www.w3.org/2001/XMLSchema" xmlns:xs="http://www.w3.org/2001/XMLSchema" xmlns:p="http://schemas.microsoft.com/office/2006/metadata/properties" xmlns:ns2="2884942A-A8DA-48EB-B9BF-C678FA91402D" targetNamespace="http://schemas.microsoft.com/office/2006/metadata/properties" ma:root="true" ma:fieldsID="886d2ed21f0c44fc9d4ba9d91a5ccdf3" ns2:_="">
    <xsd:import namespace="2884942A-A8DA-48EB-B9BF-C678FA91402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4942A-A8DA-48EB-B9BF-C678FA91402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CB119-B021-4C23-95BA-1572CDAAE339}">
  <ds:schemaRefs>
    <ds:schemaRef ds:uri="http://schemas.microsoft.com/office/2006/metadata/properties"/>
    <ds:schemaRef ds:uri="http://schemas.microsoft.com/office/infopath/2007/PartnerControls"/>
    <ds:schemaRef ds:uri="2884942A-A8DA-48EB-B9BF-C678FA91402D"/>
  </ds:schemaRefs>
</ds:datastoreItem>
</file>

<file path=customXml/itemProps2.xml><?xml version="1.0" encoding="utf-8"?>
<ds:datastoreItem xmlns:ds="http://schemas.openxmlformats.org/officeDocument/2006/customXml" ds:itemID="{EEEE0EE0-2A0A-4BC3-B01B-B298A5EE03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4942A-A8DA-48EB-B9BF-C678FA9140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F84756-A386-43E0-B1B4-C6DC152A3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</TotalTime>
  <Words>2481</Words>
  <Application>Microsoft Office PowerPoint</Application>
  <PresentationFormat>Widescreen</PresentationFormat>
  <Paragraphs>327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Book Antiqua</vt:lpstr>
      <vt:lpstr>Calibri</vt:lpstr>
      <vt:lpstr>Consolas</vt:lpstr>
      <vt:lpstr>Krana Fat B</vt:lpstr>
      <vt:lpstr>Lucida Console</vt:lpstr>
      <vt:lpstr>Montserrat</vt:lpstr>
      <vt:lpstr>Times New Roman</vt:lpstr>
      <vt:lpstr>Wingdings</vt:lpstr>
      <vt:lpstr>Master</vt:lpstr>
      <vt:lpstr>PowerPoint Presentation</vt:lpstr>
      <vt:lpstr>Stubs and Mocks</vt:lpstr>
      <vt:lpstr>Stubs and Mocks</vt:lpstr>
      <vt:lpstr>Creating mocks and stubs with C#</vt:lpstr>
      <vt:lpstr>Using a hand-crafted Stub – Using an interface</vt:lpstr>
      <vt:lpstr>Using Moq to mock objects</vt:lpstr>
      <vt:lpstr>Using TestInitialize (Moq with MsTest)</vt:lpstr>
      <vt:lpstr>Creating mocks and stubs with Java</vt:lpstr>
      <vt:lpstr>Using Mochito  with Java </vt:lpstr>
      <vt:lpstr>Using Mockito  - setting expectations</vt:lpstr>
      <vt:lpstr>Mocking an object using Mickito</vt:lpstr>
      <vt:lpstr>PowerPoint Presentation</vt:lpstr>
      <vt:lpstr>PowerPoint Presentation</vt:lpstr>
      <vt:lpstr>MOQ –Another example</vt:lpstr>
      <vt:lpstr>MOQ – Parameter type of Any</vt:lpstr>
      <vt:lpstr>MOQ – Mock Exceptions</vt:lpstr>
      <vt:lpstr>MOQ – verify a method was called</vt:lpstr>
      <vt:lpstr>Real-life example of a Stub</vt:lpstr>
      <vt:lpstr>Repository example – The Interface</vt:lpstr>
      <vt:lpstr>Repository Classes – Implement the interface</vt:lpstr>
      <vt:lpstr>Refactor</vt:lpstr>
      <vt:lpstr>Testing Your Controller – Building a Stub</vt:lpstr>
      <vt:lpstr>Testing Your Controller – Using the Stub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Smith, Andy</cp:lastModifiedBy>
  <cp:revision>330</cp:revision>
  <cp:lastPrinted>2019-07-03T09:46:41Z</cp:lastPrinted>
  <dcterms:created xsi:type="dcterms:W3CDTF">2019-09-05T08:17:12Z</dcterms:created>
  <dcterms:modified xsi:type="dcterms:W3CDTF">2023-11-20T10:40:50Z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0x010100F0967B7CEE8D417F966757887D9466FB00E4A5C4D776B8DF4A95CEF5B5508203AD</vt:lpwstr>
  </property>
  <property fmtid="{D5CDD505-2E9C-101B-9397-08002B2CF9AE}" pid="4" name="BookType">
    <vt:lpwstr>4</vt:lpwstr>
  </property>
</Properties>
</file>